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91"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83" r:id="rId19"/>
    <p:sldId id="284" r:id="rId20"/>
    <p:sldId id="290" r:id="rId21"/>
    <p:sldId id="289" r:id="rId22"/>
    <p:sldId id="288" r:id="rId23"/>
    <p:sldId id="279" r:id="rId24"/>
    <p:sldId id="286" r:id="rId25"/>
    <p:sldId id="287" r:id="rId26"/>
    <p:sldId id="277"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imuOH7kpWUAzi839Vcg2CbV8k+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108" d="100"/>
          <a:sy n="108" d="100"/>
        </p:scale>
        <p:origin x="1722" y="82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575453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jp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jpg"/><Relationship Id="rId1" Type="http://schemas.openxmlformats.org/officeDocument/2006/relationships/slideMaster" Target="../slideMasters/slideMaster1.xml"/><Relationship Id="rId5" Type="http://schemas.openxmlformats.org/officeDocument/2006/relationships/image" Target="../media/image26.pn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jpg"/><Relationship Id="rId1" Type="http://schemas.openxmlformats.org/officeDocument/2006/relationships/slideMaster" Target="../slideMasters/slideMaster1.xml"/><Relationship Id="rId5" Type="http://schemas.openxmlformats.org/officeDocument/2006/relationships/image" Target="../media/image28.png"/><Relationship Id="rId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18.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jp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11"/>
        <p:cNvGrpSpPr/>
        <p:nvPr/>
      </p:nvGrpSpPr>
      <p:grpSpPr>
        <a:xfrm>
          <a:off x="0" y="0"/>
          <a:ext cx="0" cy="0"/>
          <a:chOff x="0" y="0"/>
          <a:chExt cx="0" cy="0"/>
        </a:xfrm>
      </p:grpSpPr>
      <p:pic>
        <p:nvPicPr>
          <p:cNvPr id="12" name="Google Shape;12;p24"/>
          <p:cNvPicPr preferRelativeResize="0"/>
          <p:nvPr/>
        </p:nvPicPr>
        <p:blipFill rotWithShape="1">
          <a:blip r:embed="rId2">
            <a:alphaModFix/>
          </a:blip>
          <a:srcRect/>
          <a:stretch/>
        </p:blipFill>
        <p:spPr>
          <a:xfrm>
            <a:off x="5870973" y="1889901"/>
            <a:ext cx="3267075" cy="4876800"/>
          </a:xfrm>
          <a:prstGeom prst="rect">
            <a:avLst/>
          </a:prstGeom>
          <a:noFill/>
          <a:ln>
            <a:noFill/>
          </a:ln>
        </p:spPr>
      </p:pic>
      <p:pic>
        <p:nvPicPr>
          <p:cNvPr id="13" name="Google Shape;13;p24"/>
          <p:cNvPicPr preferRelativeResize="0"/>
          <p:nvPr/>
        </p:nvPicPr>
        <p:blipFill rotWithShape="1">
          <a:blip r:embed="rId3">
            <a:alphaModFix/>
          </a:blip>
          <a:srcRect l="10521" t="17753" r="14498" b="22946"/>
          <a:stretch/>
        </p:blipFill>
        <p:spPr>
          <a:xfrm>
            <a:off x="-90899" y="-71436"/>
            <a:ext cx="9270122" cy="6858001"/>
          </a:xfrm>
          <a:prstGeom prst="rect">
            <a:avLst/>
          </a:prstGeom>
          <a:noFill/>
          <a:ln>
            <a:noFill/>
          </a:ln>
        </p:spPr>
      </p:pic>
      <p:pic>
        <p:nvPicPr>
          <p:cNvPr id="14" name="Google Shape;14;p24"/>
          <p:cNvPicPr preferRelativeResize="0"/>
          <p:nvPr/>
        </p:nvPicPr>
        <p:blipFill rotWithShape="1">
          <a:blip r:embed="rId4">
            <a:alphaModFix/>
          </a:blip>
          <a:srcRect/>
          <a:stretch/>
        </p:blipFill>
        <p:spPr>
          <a:xfrm>
            <a:off x="80112" y="4525925"/>
            <a:ext cx="2319162" cy="1407645"/>
          </a:xfrm>
          <a:prstGeom prst="rect">
            <a:avLst/>
          </a:prstGeom>
          <a:noFill/>
          <a:ln>
            <a:noFill/>
          </a:ln>
        </p:spPr>
      </p:pic>
      <p:pic>
        <p:nvPicPr>
          <p:cNvPr id="15" name="Google Shape;15;p24"/>
          <p:cNvPicPr preferRelativeResize="0"/>
          <p:nvPr/>
        </p:nvPicPr>
        <p:blipFill rotWithShape="1">
          <a:blip r:embed="rId5">
            <a:alphaModFix/>
          </a:blip>
          <a:srcRect/>
          <a:stretch/>
        </p:blipFill>
        <p:spPr>
          <a:xfrm>
            <a:off x="4180327" y="3357565"/>
            <a:ext cx="2486025" cy="105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dustrial 2">
  <p:cSld name="Industrial 2">
    <p:spTree>
      <p:nvGrpSpPr>
        <p:cNvPr id="1" name="Shape 75"/>
        <p:cNvGrpSpPr/>
        <p:nvPr/>
      </p:nvGrpSpPr>
      <p:grpSpPr>
        <a:xfrm>
          <a:off x="0" y="0"/>
          <a:ext cx="0" cy="0"/>
          <a:chOff x="0" y="0"/>
          <a:chExt cx="0" cy="0"/>
        </a:xfrm>
      </p:grpSpPr>
      <p:pic>
        <p:nvPicPr>
          <p:cNvPr id="76" name="Google Shape;76;p33"/>
          <p:cNvPicPr preferRelativeResize="0"/>
          <p:nvPr/>
        </p:nvPicPr>
        <p:blipFill rotWithShape="1">
          <a:blip r:embed="rId2">
            <a:alphaModFix/>
          </a:blip>
          <a:srcRect/>
          <a:stretch/>
        </p:blipFill>
        <p:spPr>
          <a:xfrm>
            <a:off x="-1" y="0"/>
            <a:ext cx="9144001" cy="6858000"/>
          </a:xfrm>
          <a:prstGeom prst="rect">
            <a:avLst/>
          </a:prstGeom>
          <a:noFill/>
          <a:ln>
            <a:noFill/>
          </a:ln>
        </p:spPr>
      </p:pic>
      <p:grpSp>
        <p:nvGrpSpPr>
          <p:cNvPr id="77" name="Google Shape;77;p33"/>
          <p:cNvGrpSpPr/>
          <p:nvPr/>
        </p:nvGrpSpPr>
        <p:grpSpPr>
          <a:xfrm>
            <a:off x="0" y="0"/>
            <a:ext cx="9144001" cy="6858000"/>
            <a:chOff x="0" y="0"/>
            <a:chExt cx="9144001" cy="6858000"/>
          </a:xfrm>
        </p:grpSpPr>
        <p:sp>
          <p:nvSpPr>
            <p:cNvPr id="78" name="Google Shape;78;p33"/>
            <p:cNvSpPr/>
            <p:nvPr/>
          </p:nvSpPr>
          <p:spPr>
            <a:xfrm>
              <a:off x="590551" y="4808482"/>
              <a:ext cx="8553450" cy="1592317"/>
            </a:xfrm>
            <a:prstGeom prst="rect">
              <a:avLst/>
            </a:prstGeom>
            <a:solidFill>
              <a:srgbClr val="080808">
                <a:alpha val="38039"/>
              </a:srgbClr>
            </a:solidFill>
            <a:ln w="9525" cap="flat" cmpd="sng">
              <a:solidFill>
                <a:srgbClr val="4A7DBA"/>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79" name="Google Shape;79;p33"/>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80" name="Google Shape;80;p33"/>
            <p:cNvPicPr preferRelativeResize="0"/>
            <p:nvPr/>
          </p:nvPicPr>
          <p:blipFill rotWithShape="1">
            <a:blip r:embed="rId4">
              <a:alphaModFix/>
            </a:blip>
            <a:srcRect t="14312" r="17369"/>
            <a:stretch/>
          </p:blipFill>
          <p:spPr>
            <a:xfrm>
              <a:off x="6788150" y="0"/>
              <a:ext cx="2355851" cy="6400800"/>
            </a:xfrm>
            <a:prstGeom prst="rect">
              <a:avLst/>
            </a:prstGeom>
            <a:noFill/>
            <a:ln>
              <a:noFill/>
            </a:ln>
          </p:spPr>
        </p:pic>
      </p:grpSp>
      <p:sp>
        <p:nvSpPr>
          <p:cNvPr id="81" name="Google Shape;81;p33"/>
          <p:cNvSpPr txBox="1"/>
          <p:nvPr/>
        </p:nvSpPr>
        <p:spPr>
          <a:xfrm>
            <a:off x="0"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82" name="Google Shape;82;p33"/>
          <p:cNvPicPr preferRelativeResize="0"/>
          <p:nvPr/>
        </p:nvPicPr>
        <p:blipFill rotWithShape="1">
          <a:blip r:embed="rId5">
            <a:alphaModFix/>
          </a:blip>
          <a:srcRect/>
          <a:stretch/>
        </p:blipFill>
        <p:spPr>
          <a:xfrm>
            <a:off x="8017183" y="2853376"/>
            <a:ext cx="696913" cy="561975"/>
          </a:xfrm>
          <a:prstGeom prst="rect">
            <a:avLst/>
          </a:prstGeom>
          <a:noFill/>
          <a:ln>
            <a:noFill/>
          </a:ln>
        </p:spPr>
      </p:pic>
      <p:sp>
        <p:nvSpPr>
          <p:cNvPr id="83" name="Google Shape;83;p33"/>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800"/>
              <a:buFont typeface="Arial"/>
              <a:buNone/>
            </a:pPr>
            <a:r>
              <a:rPr lang="es-CO" sz="800" b="1" i="0" u="none" strike="noStrike" cap="none">
                <a:solidFill>
                  <a:srgbClr val="FFFFFF"/>
                </a:solidFill>
                <a:latin typeface="Calibri"/>
                <a:ea typeface="Calibri"/>
                <a:cs typeface="Calibri"/>
                <a:sym typeface="Calibri"/>
              </a:rPr>
              <a:t>GC-F-004 V.01</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nfraestructura">
  <p:cSld name="Infraestructura">
    <p:spTree>
      <p:nvGrpSpPr>
        <p:cNvPr id="1" name="Shape 84"/>
        <p:cNvGrpSpPr/>
        <p:nvPr/>
      </p:nvGrpSpPr>
      <p:grpSpPr>
        <a:xfrm>
          <a:off x="0" y="0"/>
          <a:ext cx="0" cy="0"/>
          <a:chOff x="0" y="0"/>
          <a:chExt cx="0" cy="0"/>
        </a:xfrm>
      </p:grpSpPr>
      <p:pic>
        <p:nvPicPr>
          <p:cNvPr id="85" name="Google Shape;85;p34"/>
          <p:cNvPicPr preferRelativeResize="0"/>
          <p:nvPr/>
        </p:nvPicPr>
        <p:blipFill rotWithShape="1">
          <a:blip r:embed="rId2">
            <a:alphaModFix/>
          </a:blip>
          <a:srcRect/>
          <a:stretch/>
        </p:blipFill>
        <p:spPr>
          <a:xfrm>
            <a:off x="27295" y="-40944"/>
            <a:ext cx="9366758" cy="7025068"/>
          </a:xfrm>
          <a:prstGeom prst="rect">
            <a:avLst/>
          </a:prstGeom>
          <a:noFill/>
          <a:ln>
            <a:noFill/>
          </a:ln>
        </p:spPr>
      </p:pic>
      <p:sp>
        <p:nvSpPr>
          <p:cNvPr id="86" name="Google Shape;86;p34"/>
          <p:cNvSpPr/>
          <p:nvPr/>
        </p:nvSpPr>
        <p:spPr>
          <a:xfrm>
            <a:off x="95534" y="137072"/>
            <a:ext cx="9075762" cy="1756900"/>
          </a:xfrm>
          <a:prstGeom prst="rect">
            <a:avLst/>
          </a:prstGeom>
          <a:solidFill>
            <a:srgbClr val="080808">
              <a:alpha val="38039"/>
            </a:srgbClr>
          </a:solidFill>
          <a:ln w="9525" cap="flat" cmpd="sng">
            <a:solidFill>
              <a:srgbClr val="4A7DBA"/>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 name="Google Shape;87;p34"/>
          <p:cNvSpPr txBox="1"/>
          <p:nvPr/>
        </p:nvSpPr>
        <p:spPr>
          <a:xfrm>
            <a:off x="0"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88" name="Google Shape;88;p34"/>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89" name="Google Shape;89;p34"/>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90" name="Google Shape;90;p34"/>
          <p:cNvPicPr preferRelativeResize="0"/>
          <p:nvPr/>
        </p:nvPicPr>
        <p:blipFill rotWithShape="1">
          <a:blip r:embed="rId5">
            <a:alphaModFix/>
          </a:blip>
          <a:srcRect/>
          <a:stretch/>
        </p:blipFill>
        <p:spPr>
          <a:xfrm>
            <a:off x="7919398" y="2620370"/>
            <a:ext cx="821994" cy="709233"/>
          </a:xfrm>
          <a:prstGeom prst="rect">
            <a:avLst/>
          </a:prstGeom>
          <a:noFill/>
          <a:ln>
            <a:noFill/>
          </a:ln>
        </p:spPr>
      </p:pic>
      <p:sp>
        <p:nvSpPr>
          <p:cNvPr id="91" name="Google Shape;91;p34"/>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800"/>
              <a:buFont typeface="Arial"/>
              <a:buNone/>
            </a:pPr>
            <a:r>
              <a:rPr lang="es-CO" sz="800" b="1" i="0" u="none" strike="noStrike" cap="none">
                <a:solidFill>
                  <a:srgbClr val="FFFFFF"/>
                </a:solidFill>
                <a:latin typeface="Calibri"/>
                <a:ea typeface="Calibri"/>
                <a:cs typeface="Calibri"/>
                <a:sym typeface="Calibri"/>
              </a:rPr>
              <a:t>GC-F-004 V.01</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ro">
  <p:cSld name="Agro">
    <p:spTree>
      <p:nvGrpSpPr>
        <p:cNvPr id="1" name="Shape 92"/>
        <p:cNvGrpSpPr/>
        <p:nvPr/>
      </p:nvGrpSpPr>
      <p:grpSpPr>
        <a:xfrm>
          <a:off x="0" y="0"/>
          <a:ext cx="0" cy="0"/>
          <a:chOff x="0" y="0"/>
          <a:chExt cx="0" cy="0"/>
        </a:xfrm>
      </p:grpSpPr>
      <p:pic>
        <p:nvPicPr>
          <p:cNvPr id="93" name="Google Shape;93;p35"/>
          <p:cNvPicPr preferRelativeResize="0"/>
          <p:nvPr/>
        </p:nvPicPr>
        <p:blipFill rotWithShape="1">
          <a:blip r:embed="rId2">
            <a:alphaModFix/>
          </a:blip>
          <a:srcRect/>
          <a:stretch/>
        </p:blipFill>
        <p:spPr>
          <a:xfrm flipH="1">
            <a:off x="207278" y="0"/>
            <a:ext cx="8936719" cy="6898944"/>
          </a:xfrm>
          <a:prstGeom prst="rect">
            <a:avLst/>
          </a:prstGeom>
          <a:noFill/>
          <a:ln>
            <a:noFill/>
          </a:ln>
        </p:spPr>
      </p:pic>
      <p:sp>
        <p:nvSpPr>
          <p:cNvPr id="94" name="Google Shape;94;p35"/>
          <p:cNvSpPr/>
          <p:nvPr/>
        </p:nvSpPr>
        <p:spPr>
          <a:xfrm>
            <a:off x="970893" y="4319752"/>
            <a:ext cx="9639300" cy="1702676"/>
          </a:xfrm>
          <a:prstGeom prst="rect">
            <a:avLst/>
          </a:prstGeom>
          <a:solidFill>
            <a:srgbClr val="080808">
              <a:alpha val="38039"/>
            </a:srgbClr>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Google Shape;95;p35"/>
          <p:cNvSpPr txBox="1"/>
          <p:nvPr/>
        </p:nvSpPr>
        <p:spPr>
          <a:xfrm>
            <a:off x="0"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96" name="Google Shape;96;p35"/>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97" name="Google Shape;97;p35"/>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98" name="Google Shape;98;p35"/>
          <p:cNvPicPr preferRelativeResize="0"/>
          <p:nvPr/>
        </p:nvPicPr>
        <p:blipFill rotWithShape="1">
          <a:blip r:embed="rId5">
            <a:alphaModFix/>
          </a:blip>
          <a:srcRect/>
          <a:stretch/>
        </p:blipFill>
        <p:spPr>
          <a:xfrm>
            <a:off x="7783740" y="1746912"/>
            <a:ext cx="859810" cy="859810"/>
          </a:xfrm>
          <a:prstGeom prst="rect">
            <a:avLst/>
          </a:prstGeom>
          <a:noFill/>
          <a:ln>
            <a:noFill/>
          </a:ln>
        </p:spPr>
      </p:pic>
      <p:sp>
        <p:nvSpPr>
          <p:cNvPr id="99" name="Google Shape;99;p35"/>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800"/>
              <a:buFont typeface="Arial"/>
              <a:buNone/>
            </a:pPr>
            <a:r>
              <a:rPr lang="es-CO" sz="800" b="1" i="0" u="none" strike="noStrike" cap="none">
                <a:solidFill>
                  <a:srgbClr val="FFFFFF"/>
                </a:solidFill>
                <a:latin typeface="Calibri"/>
                <a:ea typeface="Calibri"/>
                <a:cs typeface="Calibri"/>
                <a:sym typeface="Calibri"/>
              </a:rPr>
              <a:t>GC-F-004 V.01</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16"/>
        <p:cNvGrpSpPr/>
        <p:nvPr/>
      </p:nvGrpSpPr>
      <p:grpSpPr>
        <a:xfrm>
          <a:off x="0" y="0"/>
          <a:ext cx="0" cy="0"/>
          <a:chOff x="0" y="0"/>
          <a:chExt cx="0" cy="0"/>
        </a:xfrm>
      </p:grpSpPr>
      <p:sp>
        <p:nvSpPr>
          <p:cNvPr id="17" name="Google Shape;17;p25"/>
          <p:cNvSpPr/>
          <p:nvPr/>
        </p:nvSpPr>
        <p:spPr>
          <a:xfrm rot="-803363">
            <a:off x="-2292201" y="-163131"/>
            <a:ext cx="11941668"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 name="Google Shape;18;p25"/>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 name="Google Shape;19;p25"/>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rmación">
  <p:cSld name="Formación">
    <p:spTree>
      <p:nvGrpSpPr>
        <p:cNvPr id="1" name="Shape 20"/>
        <p:cNvGrpSpPr/>
        <p:nvPr/>
      </p:nvGrpSpPr>
      <p:grpSpPr>
        <a:xfrm>
          <a:off x="0" y="0"/>
          <a:ext cx="0" cy="0"/>
          <a:chOff x="0" y="0"/>
          <a:chExt cx="0" cy="0"/>
        </a:xfrm>
      </p:grpSpPr>
      <p:grpSp>
        <p:nvGrpSpPr>
          <p:cNvPr id="21" name="Google Shape;21;p26"/>
          <p:cNvGrpSpPr/>
          <p:nvPr/>
        </p:nvGrpSpPr>
        <p:grpSpPr>
          <a:xfrm>
            <a:off x="0" y="0"/>
            <a:ext cx="9144001" cy="6858000"/>
            <a:chOff x="0" y="0"/>
            <a:chExt cx="9144001" cy="6858000"/>
          </a:xfrm>
        </p:grpSpPr>
        <p:sp>
          <p:nvSpPr>
            <p:cNvPr id="22" name="Google Shape;22;p26"/>
            <p:cNvSpPr/>
            <p:nvPr/>
          </p:nvSpPr>
          <p:spPr>
            <a:xfrm>
              <a:off x="590551" y="4808482"/>
              <a:ext cx="8553450" cy="1592317"/>
            </a:xfrm>
            <a:prstGeom prst="rect">
              <a:avLst/>
            </a:prstGeom>
            <a:solidFill>
              <a:srgbClr val="080808">
                <a:alpha val="38039"/>
              </a:srgbClr>
            </a:solidFill>
            <a:ln w="9525" cap="flat" cmpd="sng">
              <a:solidFill>
                <a:srgbClr val="4A7DBA"/>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3" name="Google Shape;23;p26"/>
            <p:cNvPicPr preferRelativeResize="0"/>
            <p:nvPr/>
          </p:nvPicPr>
          <p:blipFill rotWithShape="1">
            <a:blip r:embed="rId2">
              <a:alphaModFix/>
            </a:blip>
            <a:srcRect l="50000" t="14562" r="-4532" b="14561"/>
            <a:stretch/>
          </p:blipFill>
          <p:spPr>
            <a:xfrm>
              <a:off x="0" y="0"/>
              <a:ext cx="3209130" cy="6858000"/>
            </a:xfrm>
            <a:prstGeom prst="rect">
              <a:avLst/>
            </a:prstGeom>
            <a:noFill/>
            <a:ln>
              <a:noFill/>
            </a:ln>
          </p:spPr>
        </p:pic>
        <p:pic>
          <p:nvPicPr>
            <p:cNvPr id="24" name="Google Shape;24;p26"/>
            <p:cNvPicPr preferRelativeResize="0"/>
            <p:nvPr/>
          </p:nvPicPr>
          <p:blipFill rotWithShape="1">
            <a:blip r:embed="rId3">
              <a:alphaModFix/>
            </a:blip>
            <a:srcRect t="14312" r="17369"/>
            <a:stretch/>
          </p:blipFill>
          <p:spPr>
            <a:xfrm>
              <a:off x="6788150" y="0"/>
              <a:ext cx="2355851" cy="6400800"/>
            </a:xfrm>
            <a:prstGeom prst="rect">
              <a:avLst/>
            </a:prstGeom>
            <a:noFill/>
            <a:ln>
              <a:noFill/>
            </a:ln>
          </p:spPr>
        </p:pic>
        <p:pic>
          <p:nvPicPr>
            <p:cNvPr id="25" name="Google Shape;25;p26"/>
            <p:cNvPicPr preferRelativeResize="0"/>
            <p:nvPr/>
          </p:nvPicPr>
          <p:blipFill rotWithShape="1">
            <a:blip r:embed="rId4">
              <a:alphaModFix/>
            </a:blip>
            <a:srcRect/>
            <a:stretch/>
          </p:blipFill>
          <p:spPr>
            <a:xfrm>
              <a:off x="8061325" y="2782887"/>
              <a:ext cx="573087" cy="550863"/>
            </a:xfrm>
            <a:prstGeom prst="rect">
              <a:avLst/>
            </a:prstGeom>
            <a:noFill/>
            <a:ln>
              <a:noFill/>
            </a:ln>
          </p:spPr>
        </p:pic>
      </p:grpSp>
      <p:sp>
        <p:nvSpPr>
          <p:cNvPr id="26" name="Google Shape;26;p26"/>
          <p:cNvSpPr txBox="1"/>
          <p:nvPr/>
        </p:nvSpPr>
        <p:spPr>
          <a:xfrm>
            <a:off x="0"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27" name="Google Shape;27;p26"/>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800"/>
              <a:buFont typeface="Arial"/>
              <a:buNone/>
            </a:pPr>
            <a:r>
              <a:rPr lang="es-CO" sz="800" b="1" i="0" u="none" strike="noStrike" cap="none">
                <a:solidFill>
                  <a:srgbClr val="7F7F7F"/>
                </a:solidFill>
                <a:latin typeface="Calibri"/>
                <a:ea typeface="Calibri"/>
                <a:cs typeface="Calibri"/>
                <a:sym typeface="Calibri"/>
              </a:rPr>
              <a:t>GC-F--004 V.01</a:t>
            </a:r>
            <a:endParaRPr sz="1400" b="0" i="0" u="none" strike="noStrike" cap="none">
              <a:solidFill>
                <a:srgbClr val="000000"/>
              </a:solidFill>
              <a:latin typeface="Arial"/>
              <a:ea typeface="Arial"/>
              <a:cs typeface="Arial"/>
              <a:sym typeface="Arial"/>
            </a:endParaRPr>
          </a:p>
        </p:txBody>
      </p:sp>
      <p:pic>
        <p:nvPicPr>
          <p:cNvPr id="28" name="Google Shape;28;p26"/>
          <p:cNvPicPr preferRelativeResize="0"/>
          <p:nvPr/>
        </p:nvPicPr>
        <p:blipFill rotWithShape="1">
          <a:blip r:embed="rId5">
            <a:alphaModFix/>
          </a:blip>
          <a:srcRect/>
          <a:stretch/>
        </p:blipFill>
        <p:spPr>
          <a:xfrm>
            <a:off x="3006179" y="607767"/>
            <a:ext cx="3593005" cy="35930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29"/>
        <p:cNvGrpSpPr/>
        <p:nvPr/>
      </p:nvGrpSpPr>
      <p:grpSpPr>
        <a:xfrm>
          <a:off x="0" y="0"/>
          <a:ext cx="0" cy="0"/>
          <a:chOff x="0" y="0"/>
          <a:chExt cx="0" cy="0"/>
        </a:xfrm>
      </p:grpSpPr>
      <p:sp>
        <p:nvSpPr>
          <p:cNvPr id="30" name="Google Shape;30;p27"/>
          <p:cNvSpPr/>
          <p:nvPr/>
        </p:nvSpPr>
        <p:spPr>
          <a:xfrm rot="-803363">
            <a:off x="-2292201" y="-163131"/>
            <a:ext cx="11941668" cy="1608631"/>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 name="Google Shape;31;p27"/>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 name="Google Shape;32;p27"/>
          <p:cNvSpPr/>
          <p:nvPr/>
        </p:nvSpPr>
        <p:spPr>
          <a:xfrm>
            <a:off x="-968311" y="198126"/>
            <a:ext cx="10631006" cy="142595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mpleo">
  <p:cSld name="Empleo">
    <p:spTree>
      <p:nvGrpSpPr>
        <p:cNvPr id="1" name="Shape 33"/>
        <p:cNvGrpSpPr/>
        <p:nvPr/>
      </p:nvGrpSpPr>
      <p:grpSpPr>
        <a:xfrm>
          <a:off x="0" y="0"/>
          <a:ext cx="0" cy="0"/>
          <a:chOff x="0" y="0"/>
          <a:chExt cx="0" cy="0"/>
        </a:xfrm>
      </p:grpSpPr>
      <p:grpSp>
        <p:nvGrpSpPr>
          <p:cNvPr id="34" name="Google Shape;34;p28"/>
          <p:cNvGrpSpPr/>
          <p:nvPr/>
        </p:nvGrpSpPr>
        <p:grpSpPr>
          <a:xfrm>
            <a:off x="-495300" y="-1270341"/>
            <a:ext cx="10278090" cy="9017494"/>
            <a:chOff x="-495300" y="-1270341"/>
            <a:chExt cx="10278090" cy="9017494"/>
          </a:xfrm>
        </p:grpSpPr>
        <p:pic>
          <p:nvPicPr>
            <p:cNvPr id="35" name="Google Shape;35;p28" descr="D:\Fotos\Empleo\10 Final_22.jpg"/>
            <p:cNvPicPr preferRelativeResize="0"/>
            <p:nvPr/>
          </p:nvPicPr>
          <p:blipFill rotWithShape="1">
            <a:blip r:embed="rId2">
              <a:alphaModFix/>
            </a:blip>
            <a:srcRect b="-10827"/>
            <a:stretch/>
          </p:blipFill>
          <p:spPr>
            <a:xfrm>
              <a:off x="0" y="-611035"/>
              <a:ext cx="9144000" cy="8358188"/>
            </a:xfrm>
            <a:prstGeom prst="rect">
              <a:avLst/>
            </a:prstGeom>
            <a:noFill/>
            <a:ln>
              <a:noFill/>
            </a:ln>
          </p:spPr>
        </p:pic>
        <p:sp>
          <p:nvSpPr>
            <p:cNvPr id="36" name="Google Shape;36;p28"/>
            <p:cNvSpPr/>
            <p:nvPr/>
          </p:nvSpPr>
          <p:spPr>
            <a:xfrm>
              <a:off x="-495300" y="137072"/>
              <a:ext cx="9639300" cy="1756900"/>
            </a:xfrm>
            <a:prstGeom prst="rect">
              <a:avLst/>
            </a:prstGeom>
            <a:solidFill>
              <a:srgbClr val="080808">
                <a:alpha val="38039"/>
              </a:srgbClr>
            </a:solidFill>
            <a:ln w="9525" cap="flat" cmpd="sng">
              <a:solidFill>
                <a:srgbClr val="4A7DBA"/>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 name="Google Shape;37;p28"/>
            <p:cNvSpPr txBox="1"/>
            <p:nvPr/>
          </p:nvSpPr>
          <p:spPr>
            <a:xfrm>
              <a:off x="0"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38" name="Google Shape;38;p28"/>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39" name="Google Shape;39;p28"/>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40" name="Google Shape;40;p28"/>
            <p:cNvPicPr preferRelativeResize="0"/>
            <p:nvPr/>
          </p:nvPicPr>
          <p:blipFill rotWithShape="1">
            <a:blip r:embed="rId5">
              <a:alphaModFix/>
            </a:blip>
            <a:srcRect/>
            <a:stretch/>
          </p:blipFill>
          <p:spPr>
            <a:xfrm>
              <a:off x="7957812" y="2627565"/>
              <a:ext cx="817200" cy="817200"/>
            </a:xfrm>
            <a:prstGeom prst="rect">
              <a:avLst/>
            </a:prstGeom>
            <a:noFill/>
            <a:ln>
              <a:noFill/>
            </a:ln>
          </p:spPr>
        </p:pic>
      </p:grpSp>
      <p:sp>
        <p:nvSpPr>
          <p:cNvPr id="41" name="Google Shape;41;p28"/>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800"/>
              <a:buFont typeface="Arial"/>
              <a:buNone/>
            </a:pPr>
            <a:r>
              <a:rPr lang="es-CO" sz="800" b="1" i="0" u="none" strike="noStrike" cap="none">
                <a:solidFill>
                  <a:schemeClr val="lt1"/>
                </a:solidFill>
                <a:latin typeface="Calibri"/>
                <a:ea typeface="Calibri"/>
                <a:cs typeface="Calibri"/>
                <a:sym typeface="Calibri"/>
              </a:rPr>
              <a:t>GC-F-004 V.01</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rendimiento">
  <p:cSld name="Emprendimiento">
    <p:spTree>
      <p:nvGrpSpPr>
        <p:cNvPr id="1" name="Shape 42"/>
        <p:cNvGrpSpPr/>
        <p:nvPr/>
      </p:nvGrpSpPr>
      <p:grpSpPr>
        <a:xfrm>
          <a:off x="0" y="0"/>
          <a:ext cx="0" cy="0"/>
          <a:chOff x="0" y="0"/>
          <a:chExt cx="0" cy="0"/>
        </a:xfrm>
      </p:grpSpPr>
      <p:pic>
        <p:nvPicPr>
          <p:cNvPr id="43" name="Google Shape;43;p29" descr="D:\Fotos\Fondo Emprender\emprendedores\_MG_4258.jpg"/>
          <p:cNvPicPr preferRelativeResize="0"/>
          <p:nvPr/>
        </p:nvPicPr>
        <p:blipFill rotWithShape="1">
          <a:blip r:embed="rId2">
            <a:alphaModFix/>
          </a:blip>
          <a:srcRect/>
          <a:stretch/>
        </p:blipFill>
        <p:spPr>
          <a:xfrm>
            <a:off x="1" y="-1"/>
            <a:ext cx="9143999" cy="6858001"/>
          </a:xfrm>
          <a:prstGeom prst="rect">
            <a:avLst/>
          </a:prstGeom>
          <a:noFill/>
          <a:ln>
            <a:noFill/>
          </a:ln>
        </p:spPr>
      </p:pic>
      <p:sp>
        <p:nvSpPr>
          <p:cNvPr id="44" name="Google Shape;44;p29"/>
          <p:cNvSpPr/>
          <p:nvPr/>
        </p:nvSpPr>
        <p:spPr>
          <a:xfrm>
            <a:off x="970893" y="4319752"/>
            <a:ext cx="9639300" cy="1702676"/>
          </a:xfrm>
          <a:prstGeom prst="rect">
            <a:avLst/>
          </a:prstGeom>
          <a:solidFill>
            <a:srgbClr val="080808">
              <a:alpha val="38039"/>
            </a:srgbClr>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 name="Google Shape;45;p29"/>
          <p:cNvSpPr txBox="1"/>
          <p:nvPr/>
        </p:nvSpPr>
        <p:spPr>
          <a:xfrm>
            <a:off x="0"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46" name="Google Shape;46;p29"/>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47" name="Google Shape;47;p29"/>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48" name="Google Shape;48;p29"/>
          <p:cNvPicPr preferRelativeResize="0"/>
          <p:nvPr/>
        </p:nvPicPr>
        <p:blipFill rotWithShape="1">
          <a:blip r:embed="rId5">
            <a:alphaModFix/>
          </a:blip>
          <a:srcRect/>
          <a:stretch/>
        </p:blipFill>
        <p:spPr>
          <a:xfrm>
            <a:off x="7859987" y="1859884"/>
            <a:ext cx="706907" cy="696439"/>
          </a:xfrm>
          <a:prstGeom prst="rect">
            <a:avLst/>
          </a:prstGeom>
          <a:noFill/>
          <a:ln>
            <a:noFill/>
          </a:ln>
        </p:spPr>
      </p:pic>
      <p:sp>
        <p:nvSpPr>
          <p:cNvPr id="49" name="Google Shape;49;p29"/>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800"/>
              <a:buFont typeface="Arial"/>
              <a:buNone/>
            </a:pPr>
            <a:r>
              <a:rPr lang="es-CO" sz="800" b="1" i="0" u="none" strike="noStrike" cap="none">
                <a:solidFill>
                  <a:srgbClr val="FFFFFF"/>
                </a:solidFill>
                <a:latin typeface="Calibri"/>
                <a:ea typeface="Calibri"/>
                <a:cs typeface="Calibri"/>
                <a:sym typeface="Calibri"/>
              </a:rPr>
              <a:t>GC-F-004 V.01</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orld Skills">
  <p:cSld name="World Skills">
    <p:spTree>
      <p:nvGrpSpPr>
        <p:cNvPr id="1" name="Shape 50"/>
        <p:cNvGrpSpPr/>
        <p:nvPr/>
      </p:nvGrpSpPr>
      <p:grpSpPr>
        <a:xfrm>
          <a:off x="0" y="0"/>
          <a:ext cx="0" cy="0"/>
          <a:chOff x="0" y="0"/>
          <a:chExt cx="0" cy="0"/>
        </a:xfrm>
      </p:grpSpPr>
      <p:pic>
        <p:nvPicPr>
          <p:cNvPr id="51" name="Google Shape;51;p30"/>
          <p:cNvPicPr preferRelativeResize="0"/>
          <p:nvPr/>
        </p:nvPicPr>
        <p:blipFill rotWithShape="1">
          <a:blip r:embed="rId2">
            <a:alphaModFix/>
          </a:blip>
          <a:srcRect/>
          <a:stretch/>
        </p:blipFill>
        <p:spPr>
          <a:xfrm>
            <a:off x="-1" y="-1"/>
            <a:ext cx="9144001" cy="6858001"/>
          </a:xfrm>
          <a:prstGeom prst="rect">
            <a:avLst/>
          </a:prstGeom>
          <a:noFill/>
          <a:ln>
            <a:noFill/>
          </a:ln>
        </p:spPr>
      </p:pic>
      <p:grpSp>
        <p:nvGrpSpPr>
          <p:cNvPr id="52" name="Google Shape;52;p30"/>
          <p:cNvGrpSpPr/>
          <p:nvPr/>
        </p:nvGrpSpPr>
        <p:grpSpPr>
          <a:xfrm>
            <a:off x="0" y="0"/>
            <a:ext cx="9144001" cy="6858000"/>
            <a:chOff x="0" y="0"/>
            <a:chExt cx="9144001" cy="6858000"/>
          </a:xfrm>
        </p:grpSpPr>
        <p:sp>
          <p:nvSpPr>
            <p:cNvPr id="53" name="Google Shape;53;p30"/>
            <p:cNvSpPr/>
            <p:nvPr/>
          </p:nvSpPr>
          <p:spPr>
            <a:xfrm>
              <a:off x="590551" y="4808482"/>
              <a:ext cx="8553450" cy="1592317"/>
            </a:xfrm>
            <a:prstGeom prst="rect">
              <a:avLst/>
            </a:prstGeom>
            <a:solidFill>
              <a:srgbClr val="080808">
                <a:alpha val="38039"/>
              </a:srgbClr>
            </a:solidFill>
            <a:ln w="9525" cap="flat" cmpd="sng">
              <a:solidFill>
                <a:srgbClr val="4A7DBA"/>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54" name="Google Shape;54;p30"/>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55" name="Google Shape;55;p30"/>
            <p:cNvPicPr preferRelativeResize="0"/>
            <p:nvPr/>
          </p:nvPicPr>
          <p:blipFill rotWithShape="1">
            <a:blip r:embed="rId4">
              <a:alphaModFix/>
            </a:blip>
            <a:srcRect t="14312" r="17369"/>
            <a:stretch/>
          </p:blipFill>
          <p:spPr>
            <a:xfrm>
              <a:off x="6788150" y="0"/>
              <a:ext cx="2355851" cy="6400800"/>
            </a:xfrm>
            <a:prstGeom prst="rect">
              <a:avLst/>
            </a:prstGeom>
            <a:noFill/>
            <a:ln>
              <a:noFill/>
            </a:ln>
          </p:spPr>
        </p:pic>
      </p:grpSp>
      <p:sp>
        <p:nvSpPr>
          <p:cNvPr id="56" name="Google Shape;56;p30"/>
          <p:cNvSpPr txBox="1"/>
          <p:nvPr/>
        </p:nvSpPr>
        <p:spPr>
          <a:xfrm>
            <a:off x="0"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57" name="Google Shape;57;p30"/>
          <p:cNvPicPr preferRelativeResize="0"/>
          <p:nvPr/>
        </p:nvPicPr>
        <p:blipFill rotWithShape="1">
          <a:blip r:embed="rId5">
            <a:alphaModFix/>
          </a:blip>
          <a:srcRect/>
          <a:stretch/>
        </p:blipFill>
        <p:spPr>
          <a:xfrm>
            <a:off x="7997186" y="2762866"/>
            <a:ext cx="689614" cy="645662"/>
          </a:xfrm>
          <a:prstGeom prst="rect">
            <a:avLst/>
          </a:prstGeom>
          <a:noFill/>
          <a:ln>
            <a:noFill/>
          </a:ln>
        </p:spPr>
      </p:pic>
      <p:sp>
        <p:nvSpPr>
          <p:cNvPr id="58" name="Google Shape;58;p30"/>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800"/>
              <a:buFont typeface="Arial"/>
              <a:buNone/>
            </a:pPr>
            <a:r>
              <a:rPr lang="es-CO" sz="800" b="1" i="0" u="none" strike="noStrike" cap="none">
                <a:solidFill>
                  <a:srgbClr val="FFFFFF"/>
                </a:solidFill>
                <a:latin typeface="Calibri"/>
                <a:ea typeface="Calibri"/>
                <a:cs typeface="Calibri"/>
                <a:sym typeface="Calibri"/>
              </a:rPr>
              <a:t>GC-F-004 V.01</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dustrial">
  <p:cSld name="Industrial">
    <p:spTree>
      <p:nvGrpSpPr>
        <p:cNvPr id="1" name="Shape 59"/>
        <p:cNvGrpSpPr/>
        <p:nvPr/>
      </p:nvGrpSpPr>
      <p:grpSpPr>
        <a:xfrm>
          <a:off x="0" y="0"/>
          <a:ext cx="0" cy="0"/>
          <a:chOff x="0" y="0"/>
          <a:chExt cx="0" cy="0"/>
        </a:xfrm>
      </p:grpSpPr>
      <p:pic>
        <p:nvPicPr>
          <p:cNvPr id="60" name="Google Shape;60;p31"/>
          <p:cNvPicPr preferRelativeResize="0"/>
          <p:nvPr/>
        </p:nvPicPr>
        <p:blipFill rotWithShape="1">
          <a:blip r:embed="rId2">
            <a:alphaModFix/>
          </a:blip>
          <a:srcRect b="-934"/>
          <a:stretch/>
        </p:blipFill>
        <p:spPr>
          <a:xfrm>
            <a:off x="-1" y="0"/>
            <a:ext cx="9144001" cy="6984124"/>
          </a:xfrm>
          <a:prstGeom prst="rect">
            <a:avLst/>
          </a:prstGeom>
          <a:noFill/>
          <a:ln>
            <a:noFill/>
          </a:ln>
        </p:spPr>
      </p:pic>
      <p:sp>
        <p:nvSpPr>
          <p:cNvPr id="61" name="Google Shape;61;p31"/>
          <p:cNvSpPr/>
          <p:nvPr/>
        </p:nvSpPr>
        <p:spPr>
          <a:xfrm>
            <a:off x="95534" y="137072"/>
            <a:ext cx="9048466" cy="1756900"/>
          </a:xfrm>
          <a:prstGeom prst="rect">
            <a:avLst/>
          </a:prstGeom>
          <a:solidFill>
            <a:srgbClr val="080808">
              <a:alpha val="38039"/>
            </a:srgbClr>
          </a:solidFill>
          <a:ln w="9525" cap="flat" cmpd="sng">
            <a:solidFill>
              <a:srgbClr val="4A7DBA"/>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2" name="Google Shape;62;p31"/>
          <p:cNvSpPr txBox="1"/>
          <p:nvPr/>
        </p:nvSpPr>
        <p:spPr>
          <a:xfrm>
            <a:off x="0"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63" name="Google Shape;63;p31"/>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64" name="Google Shape;64;p31"/>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65" name="Google Shape;65;p31"/>
          <p:cNvPicPr preferRelativeResize="0"/>
          <p:nvPr/>
        </p:nvPicPr>
        <p:blipFill rotWithShape="1">
          <a:blip r:embed="rId5">
            <a:alphaModFix/>
          </a:blip>
          <a:srcRect/>
          <a:stretch/>
        </p:blipFill>
        <p:spPr>
          <a:xfrm>
            <a:off x="7916521" y="2641599"/>
            <a:ext cx="811224" cy="709642"/>
          </a:xfrm>
          <a:prstGeom prst="rect">
            <a:avLst/>
          </a:prstGeom>
          <a:noFill/>
          <a:ln>
            <a:noFill/>
          </a:ln>
        </p:spPr>
      </p:pic>
      <p:sp>
        <p:nvSpPr>
          <p:cNvPr id="66" name="Google Shape;66;p31"/>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800"/>
              <a:buFont typeface="Arial"/>
              <a:buNone/>
            </a:pPr>
            <a:r>
              <a:rPr lang="es-CO" sz="800" b="1" i="0" u="none" strike="noStrike" cap="none">
                <a:solidFill>
                  <a:srgbClr val="FFFFFF"/>
                </a:solidFill>
                <a:latin typeface="Calibri"/>
                <a:ea typeface="Calibri"/>
                <a:cs typeface="Calibri"/>
                <a:sym typeface="Calibri"/>
              </a:rPr>
              <a:t>GC-F-004 V.01</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rmación 2">
  <p:cSld name="Formación 2">
    <p:spTree>
      <p:nvGrpSpPr>
        <p:cNvPr id="1" name="Shape 67"/>
        <p:cNvGrpSpPr/>
        <p:nvPr/>
      </p:nvGrpSpPr>
      <p:grpSpPr>
        <a:xfrm>
          <a:off x="0" y="0"/>
          <a:ext cx="0" cy="0"/>
          <a:chOff x="0" y="0"/>
          <a:chExt cx="0" cy="0"/>
        </a:xfrm>
      </p:grpSpPr>
      <p:pic>
        <p:nvPicPr>
          <p:cNvPr id="68" name="Google Shape;68;p32"/>
          <p:cNvPicPr preferRelativeResize="0"/>
          <p:nvPr/>
        </p:nvPicPr>
        <p:blipFill rotWithShape="1">
          <a:blip r:embed="rId2">
            <a:alphaModFix/>
          </a:blip>
          <a:srcRect/>
          <a:stretch/>
        </p:blipFill>
        <p:spPr>
          <a:xfrm flipH="1">
            <a:off x="0" y="0"/>
            <a:ext cx="9144000" cy="6858000"/>
          </a:xfrm>
          <a:prstGeom prst="rect">
            <a:avLst/>
          </a:prstGeom>
          <a:noFill/>
          <a:ln>
            <a:noFill/>
          </a:ln>
        </p:spPr>
      </p:pic>
      <p:sp>
        <p:nvSpPr>
          <p:cNvPr id="69" name="Google Shape;69;p32"/>
          <p:cNvSpPr/>
          <p:nvPr/>
        </p:nvSpPr>
        <p:spPr>
          <a:xfrm>
            <a:off x="970893" y="4319752"/>
            <a:ext cx="9639300" cy="1702676"/>
          </a:xfrm>
          <a:prstGeom prst="rect">
            <a:avLst/>
          </a:prstGeom>
          <a:solidFill>
            <a:srgbClr val="080808">
              <a:alpha val="38039"/>
            </a:srgbClr>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 name="Google Shape;70;p32"/>
          <p:cNvSpPr txBox="1"/>
          <p:nvPr/>
        </p:nvSpPr>
        <p:spPr>
          <a:xfrm>
            <a:off x="0"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71" name="Google Shape;71;p32"/>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72" name="Google Shape;72;p32"/>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73" name="Google Shape;73;p32"/>
          <p:cNvPicPr preferRelativeResize="0"/>
          <p:nvPr/>
        </p:nvPicPr>
        <p:blipFill rotWithShape="1">
          <a:blip r:embed="rId5">
            <a:alphaModFix/>
          </a:blip>
          <a:srcRect/>
          <a:stretch/>
        </p:blipFill>
        <p:spPr>
          <a:xfrm>
            <a:off x="7825335" y="1847763"/>
            <a:ext cx="765563" cy="720692"/>
          </a:xfrm>
          <a:prstGeom prst="rect">
            <a:avLst/>
          </a:prstGeom>
          <a:noFill/>
          <a:ln>
            <a:noFill/>
          </a:ln>
        </p:spPr>
      </p:pic>
      <p:sp>
        <p:nvSpPr>
          <p:cNvPr id="74" name="Google Shape;74;p32"/>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800"/>
              <a:buFont typeface="Arial"/>
              <a:buNone/>
            </a:pPr>
            <a:r>
              <a:rPr lang="es-CO" sz="800" b="1" i="0" u="none" strike="noStrike" cap="none">
                <a:solidFill>
                  <a:srgbClr val="FFFFFF"/>
                </a:solidFill>
                <a:latin typeface="Calibri"/>
                <a:ea typeface="Calibri"/>
                <a:cs typeface="Calibri"/>
                <a:sym typeface="Calibri"/>
              </a:rPr>
              <a:t>GC-F-004 V.01</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800"/>
              <a:buFont typeface="Arial"/>
              <a:buNone/>
            </a:pPr>
            <a:r>
              <a:rPr lang="es-CO" sz="800" b="1" i="0" u="none" strike="noStrike" cap="none">
                <a:solidFill>
                  <a:srgbClr val="7F7F7F"/>
                </a:solidFill>
                <a:latin typeface="Calibri"/>
                <a:ea typeface="Calibri"/>
                <a:cs typeface="Calibri"/>
                <a:sym typeface="Calibri"/>
              </a:rPr>
              <a:t>GC-F-004 V.01</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jpe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p:nvPr/>
        </p:nvSpPr>
        <p:spPr>
          <a:xfrm>
            <a:off x="338448" y="190005"/>
            <a:ext cx="7279573" cy="2446317"/>
          </a:xfrm>
          <a:prstGeom prst="rect">
            <a:avLst/>
          </a:prstGeom>
          <a:noFill/>
          <a:ln>
            <a:noFill/>
          </a:ln>
        </p:spPr>
        <p:txBody>
          <a:bodyPr spcFirstLastPara="1" wrap="square" lIns="91425" tIns="45700" rIns="91425" bIns="45700" anchor="ctr" anchorCtr="0">
            <a:noAutofit/>
          </a:bodyPr>
          <a:lstStyle/>
          <a:p>
            <a:pPr marL="0" marR="0" lvl="1" indent="0" algn="ctr" rtl="0">
              <a:lnSpc>
                <a:spcPct val="100000"/>
              </a:lnSpc>
              <a:spcBef>
                <a:spcPts val="0"/>
              </a:spcBef>
              <a:spcAft>
                <a:spcPts val="0"/>
              </a:spcAft>
              <a:buClr>
                <a:srgbClr val="0099A5"/>
              </a:buClr>
              <a:buSzPts val="6000"/>
              <a:buFont typeface="Calibri"/>
              <a:buNone/>
            </a:pPr>
            <a:r>
              <a:rPr lang="es-CO" sz="6000" b="1" i="0" u="none" strike="noStrike" cap="none" dirty="0">
                <a:solidFill>
                  <a:srgbClr val="0099A5"/>
                </a:solidFill>
                <a:latin typeface="Calibri"/>
                <a:ea typeface="Calibri"/>
                <a:cs typeface="Calibri"/>
                <a:sym typeface="Calibri"/>
              </a:rPr>
              <a:t>SOFTPROINFO</a:t>
            </a:r>
          </a:p>
          <a:p>
            <a:pPr marL="0" marR="0" lvl="1" indent="0" algn="ctr" rtl="0">
              <a:lnSpc>
                <a:spcPct val="100000"/>
              </a:lnSpc>
              <a:spcBef>
                <a:spcPts val="0"/>
              </a:spcBef>
              <a:spcAft>
                <a:spcPts val="0"/>
              </a:spcAft>
              <a:buClr>
                <a:srgbClr val="0099A5"/>
              </a:buClr>
              <a:buSzPts val="6000"/>
              <a:buFont typeface="Calibri"/>
              <a:buNone/>
            </a:pPr>
            <a:endParaRPr sz="6000" b="1" i="0" u="none" strike="noStrike" cap="none" dirty="0">
              <a:solidFill>
                <a:srgbClr val="0099A5"/>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1"/>
          <p:cNvSpPr txBox="1"/>
          <p:nvPr/>
        </p:nvSpPr>
        <p:spPr>
          <a:xfrm>
            <a:off x="0"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186" name="Google Shape;186;p11"/>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a:solidFill>
                  <a:schemeClr val="lt1"/>
                </a:solidFill>
                <a:latin typeface="Calibri"/>
                <a:ea typeface="Calibri"/>
                <a:cs typeface="Calibri"/>
                <a:sym typeface="Calibri"/>
              </a:rPr>
              <a:t>DELIMITACIÓN Y ALCANCE</a:t>
            </a:r>
            <a:endParaRPr sz="4400" b="0" i="0" u="none" strike="noStrike" cap="none">
              <a:solidFill>
                <a:schemeClr val="lt1"/>
              </a:solidFill>
              <a:latin typeface="Calibri"/>
              <a:ea typeface="Calibri"/>
              <a:cs typeface="Calibri"/>
              <a:sym typeface="Calibri"/>
            </a:endParaRPr>
          </a:p>
        </p:txBody>
      </p:sp>
      <p:pic>
        <p:nvPicPr>
          <p:cNvPr id="187" name="Google Shape;187;p11"/>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2"/>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3" name="Google Shape;193;p12"/>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4" name="Google Shape;194;p12"/>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5" name="Google Shape;195;p12"/>
          <p:cNvSpPr txBox="1"/>
          <p:nvPr/>
        </p:nvSpPr>
        <p:spPr>
          <a:xfrm>
            <a:off x="0"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196" name="Google Shape;196;p12"/>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5400"/>
              <a:buFont typeface="Calibri"/>
              <a:buNone/>
            </a:pPr>
            <a:r>
              <a:rPr lang="es-CO" sz="5400" b="0" i="0" u="none" strike="noStrike" cap="none">
                <a:solidFill>
                  <a:schemeClr val="lt1"/>
                </a:solidFill>
                <a:latin typeface="Calibri"/>
                <a:ea typeface="Calibri"/>
                <a:cs typeface="Calibri"/>
                <a:sym typeface="Calibri"/>
              </a:rPr>
              <a:t>DELIMITACION Y ALCANCE</a:t>
            </a:r>
            <a:endParaRPr sz="1400" b="0" i="0" u="none" strike="noStrike" cap="none">
              <a:solidFill>
                <a:srgbClr val="000000"/>
              </a:solidFill>
              <a:latin typeface="Arial"/>
              <a:ea typeface="Arial"/>
              <a:cs typeface="Arial"/>
              <a:sym typeface="Arial"/>
            </a:endParaRPr>
          </a:p>
        </p:txBody>
      </p:sp>
      <p:sp>
        <p:nvSpPr>
          <p:cNvPr id="197" name="Google Shape;197;p12"/>
          <p:cNvSpPr txBox="1"/>
          <p:nvPr/>
        </p:nvSpPr>
        <p:spPr>
          <a:xfrm>
            <a:off x="838200" y="2276875"/>
            <a:ext cx="7457388" cy="3963226"/>
          </a:xfrm>
          <a:prstGeom prst="rect">
            <a:avLst/>
          </a:prstGeom>
          <a:noFill/>
          <a:ln>
            <a:noFill/>
          </a:ln>
        </p:spPr>
        <p:txBody>
          <a:bodyPr spcFirstLastPara="1" wrap="square" lIns="91425" tIns="45700" rIns="91425" bIns="45700" anchor="t" anchorCtr="0">
            <a:normAutofit/>
          </a:bodyPr>
          <a:lstStyle/>
          <a:p>
            <a:pPr lvl="0" algn="just">
              <a:lnSpc>
                <a:spcPct val="115000"/>
              </a:lnSpc>
              <a:buClr>
                <a:schemeClr val="dk1"/>
              </a:buClr>
              <a:buSzPts val="1100"/>
            </a:pPr>
            <a:r>
              <a:rPr lang="es-CO" sz="1600" dirty="0">
                <a:solidFill>
                  <a:schemeClr val="dk1"/>
                </a:solidFill>
                <a:highlight>
                  <a:srgbClr val="FFFFFF"/>
                </a:highlight>
                <a:latin typeface="Times New Roman"/>
                <a:ea typeface="Times New Roman"/>
                <a:cs typeface="Times New Roman"/>
                <a:sym typeface="Times New Roman"/>
              </a:rPr>
              <a:t>El alcance de este proyecto es cubrir toda el área de logística y atención al cliente, en cuanto al producto y servicios prestados, los cuales son:</a:t>
            </a:r>
          </a:p>
          <a:p>
            <a:pPr lvl="0" algn="just">
              <a:lnSpc>
                <a:spcPct val="115000"/>
              </a:lnSpc>
              <a:buClr>
                <a:schemeClr val="dk1"/>
              </a:buClr>
              <a:buSzPts val="1100"/>
            </a:pPr>
            <a:r>
              <a:rPr lang="es-CO" sz="1600" dirty="0">
                <a:solidFill>
                  <a:schemeClr val="dk1"/>
                </a:solidFill>
                <a:highlight>
                  <a:srgbClr val="FFFFFF"/>
                </a:highlight>
                <a:latin typeface="Times New Roman"/>
                <a:ea typeface="Times New Roman"/>
                <a:cs typeface="Times New Roman"/>
                <a:sym typeface="Times New Roman"/>
              </a:rPr>
              <a:t>•	Control y administración de Inventarios</a:t>
            </a:r>
          </a:p>
          <a:p>
            <a:pPr lvl="0" algn="just">
              <a:lnSpc>
                <a:spcPct val="115000"/>
              </a:lnSpc>
              <a:buClr>
                <a:schemeClr val="dk1"/>
              </a:buClr>
              <a:buSzPts val="1100"/>
            </a:pPr>
            <a:r>
              <a:rPr lang="es-CO" sz="1600" dirty="0">
                <a:solidFill>
                  <a:schemeClr val="dk1"/>
                </a:solidFill>
                <a:highlight>
                  <a:srgbClr val="FFFFFF"/>
                </a:highlight>
                <a:latin typeface="Times New Roman"/>
                <a:ea typeface="Times New Roman"/>
                <a:cs typeface="Times New Roman"/>
                <a:sym typeface="Times New Roman"/>
              </a:rPr>
              <a:t>•	Seguimiento y fidelización de clientes</a:t>
            </a:r>
          </a:p>
          <a:p>
            <a:pPr lvl="0" algn="just">
              <a:lnSpc>
                <a:spcPct val="115000"/>
              </a:lnSpc>
              <a:buClr>
                <a:schemeClr val="dk1"/>
              </a:buClr>
              <a:buSzPts val="1100"/>
            </a:pPr>
            <a:r>
              <a:rPr lang="es-CO" sz="1600" dirty="0">
                <a:solidFill>
                  <a:schemeClr val="dk1"/>
                </a:solidFill>
                <a:highlight>
                  <a:srgbClr val="FFFFFF"/>
                </a:highlight>
                <a:latin typeface="Times New Roman"/>
                <a:ea typeface="Times New Roman"/>
                <a:cs typeface="Times New Roman"/>
                <a:sym typeface="Times New Roman"/>
              </a:rPr>
              <a:t>•	Administración en compras y proveedores</a:t>
            </a:r>
          </a:p>
          <a:p>
            <a:pPr lvl="0" algn="just">
              <a:lnSpc>
                <a:spcPct val="115000"/>
              </a:lnSpc>
              <a:buClr>
                <a:schemeClr val="dk1"/>
              </a:buClr>
              <a:buSzPts val="1100"/>
            </a:pPr>
            <a:endParaRPr lang="es-CO" sz="1600" dirty="0">
              <a:solidFill>
                <a:schemeClr val="dk1"/>
              </a:solidFill>
              <a:highlight>
                <a:srgbClr val="FFFFFF"/>
              </a:highlight>
              <a:latin typeface="Times New Roman"/>
              <a:ea typeface="Times New Roman"/>
              <a:cs typeface="Times New Roman"/>
              <a:sym typeface="Times New Roman"/>
            </a:endParaRPr>
          </a:p>
          <a:p>
            <a:pPr lvl="0" algn="just">
              <a:lnSpc>
                <a:spcPct val="115000"/>
              </a:lnSpc>
              <a:buClr>
                <a:schemeClr val="dk1"/>
              </a:buClr>
              <a:buSzPts val="1100"/>
            </a:pPr>
            <a:r>
              <a:rPr lang="es-CO" sz="1600" dirty="0">
                <a:solidFill>
                  <a:schemeClr val="dk1"/>
                </a:solidFill>
                <a:highlight>
                  <a:srgbClr val="FFFFFF"/>
                </a:highlight>
                <a:latin typeface="Times New Roman"/>
                <a:ea typeface="Times New Roman"/>
                <a:cs typeface="Times New Roman"/>
                <a:sym typeface="Times New Roman"/>
              </a:rPr>
              <a:t>En cuanto a los resultados esperados en la primera etapa del proyecto, se espera contar con un prototipo de acuerdo a los conceptos establecidos.</a:t>
            </a:r>
          </a:p>
          <a:p>
            <a:pPr lvl="0" algn="just">
              <a:lnSpc>
                <a:spcPct val="115000"/>
              </a:lnSpc>
              <a:buClr>
                <a:schemeClr val="dk1"/>
              </a:buClr>
              <a:buSzPts val="1100"/>
            </a:pPr>
            <a:r>
              <a:rPr lang="es-CO" sz="1600" dirty="0">
                <a:solidFill>
                  <a:schemeClr val="dk1"/>
                </a:solidFill>
                <a:highlight>
                  <a:srgbClr val="FFFFFF"/>
                </a:highlight>
                <a:latin typeface="Times New Roman"/>
                <a:ea typeface="Times New Roman"/>
                <a:cs typeface="Times New Roman"/>
                <a:sym typeface="Times New Roman"/>
              </a:rPr>
              <a:t>A partir de la segunda etapa la idea es implementar tal prototipo y ponerlo a prueba para la administración y control de inventarios y servicio al cliente.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3"/>
          <p:cNvSpPr txBox="1"/>
          <p:nvPr/>
        </p:nvSpPr>
        <p:spPr>
          <a:xfrm>
            <a:off x="0"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203" name="Google Shape;203;p13"/>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a:solidFill>
                  <a:schemeClr val="lt1"/>
                </a:solidFill>
                <a:latin typeface="Calibri"/>
                <a:ea typeface="Calibri"/>
                <a:cs typeface="Calibri"/>
                <a:sym typeface="Calibri"/>
              </a:rPr>
              <a:t>IMPACTOS</a:t>
            </a:r>
            <a:endParaRPr sz="4400" b="0" i="0" u="none" strike="noStrike" cap="none">
              <a:solidFill>
                <a:schemeClr val="lt1"/>
              </a:solidFill>
              <a:latin typeface="Calibri"/>
              <a:ea typeface="Calibri"/>
              <a:cs typeface="Calibri"/>
              <a:sym typeface="Calibri"/>
            </a:endParaRPr>
          </a:p>
        </p:txBody>
      </p:sp>
      <p:pic>
        <p:nvPicPr>
          <p:cNvPr id="204" name="Google Shape;204;p13"/>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4"/>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0" name="Google Shape;210;p14"/>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1" name="Google Shape;211;p14"/>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2" name="Google Shape;212;p14"/>
          <p:cNvSpPr txBox="1"/>
          <p:nvPr/>
        </p:nvSpPr>
        <p:spPr>
          <a:xfrm>
            <a:off x="-1349406" y="4533109"/>
            <a:ext cx="4572000" cy="284579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213" name="Google Shape;213;p14"/>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5400"/>
              <a:buFont typeface="Calibri"/>
              <a:buNone/>
            </a:pPr>
            <a:r>
              <a:rPr lang="es-CO" sz="5400" b="0" i="0" u="none" strike="noStrike" cap="none">
                <a:solidFill>
                  <a:schemeClr val="lt1"/>
                </a:solidFill>
                <a:latin typeface="Calibri"/>
                <a:ea typeface="Calibri"/>
                <a:cs typeface="Calibri"/>
                <a:sym typeface="Calibri"/>
              </a:rPr>
              <a:t>IMPACTOS</a:t>
            </a:r>
            <a:endParaRPr sz="1400" b="0" i="0" u="none" strike="noStrike" cap="none">
              <a:solidFill>
                <a:srgbClr val="000000"/>
              </a:solidFill>
              <a:latin typeface="Arial"/>
              <a:ea typeface="Arial"/>
              <a:cs typeface="Arial"/>
              <a:sym typeface="Arial"/>
            </a:endParaRPr>
          </a:p>
        </p:txBody>
      </p:sp>
      <p:sp>
        <p:nvSpPr>
          <p:cNvPr id="214" name="Google Shape;214;p14"/>
          <p:cNvSpPr txBox="1"/>
          <p:nvPr/>
        </p:nvSpPr>
        <p:spPr>
          <a:xfrm>
            <a:off x="393593" y="2324891"/>
            <a:ext cx="8000150" cy="3752601"/>
          </a:xfrm>
          <a:prstGeom prst="rect">
            <a:avLst/>
          </a:prstGeom>
          <a:noFill/>
          <a:ln>
            <a:noFill/>
          </a:ln>
        </p:spPr>
        <p:txBody>
          <a:bodyPr spcFirstLastPara="1" wrap="square" lIns="91425" tIns="45700" rIns="91425" bIns="45700" anchor="t" anchorCtr="0">
            <a:noAutofit/>
          </a:bodyPr>
          <a:lstStyle/>
          <a:p>
            <a:pPr marL="285750" indent="-285750">
              <a:buFont typeface="Arial" panose="020B0604020202020204" pitchFamily="34" charset="0"/>
              <a:buChar char="•"/>
            </a:pPr>
            <a:r>
              <a:rPr lang="es-CO" sz="1600" dirty="0"/>
              <a:t>Impacto ambiental: se reducirá el consumo de papel ayudando a la preservación del medio ambiente</a:t>
            </a:r>
          </a:p>
          <a:p>
            <a:pPr marL="285750" indent="-285750">
              <a:buFont typeface="Arial" panose="020B0604020202020204" pitchFamily="34" charset="0"/>
              <a:buChar char="•"/>
            </a:pPr>
            <a:r>
              <a:rPr lang="es-CO" sz="1600" dirty="0"/>
              <a:t>Impacto económico: con el apoyo logístico que le brindara el software a la empresa proyectamos ampliar las ventas </a:t>
            </a:r>
          </a:p>
          <a:p>
            <a:pPr marL="285750" indent="-285750">
              <a:buFont typeface="Arial" panose="020B0604020202020204" pitchFamily="34" charset="0"/>
              <a:buChar char="•"/>
            </a:pPr>
            <a:r>
              <a:rPr lang="es-CO" sz="1600" dirty="0"/>
              <a:t>Impacto laboral: permitirá a los usuarios la consulta ágil de insumos y productos en inventario</a:t>
            </a:r>
          </a:p>
        </p:txBody>
      </p:sp>
      <p:pic>
        <p:nvPicPr>
          <p:cNvPr id="4098" name="Picture 2" descr="Impacto Ambiental: Definición e instrumentos de evaluación">
            <a:extLst>
              <a:ext uri="{FF2B5EF4-FFF2-40B4-BE49-F238E27FC236}">
                <a16:creationId xmlns:a16="http://schemas.microsoft.com/office/drawing/2014/main" id="{7B23EF21-EE17-4F0F-8456-283BDE314F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483" y="3773010"/>
            <a:ext cx="2619375" cy="248209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El G7 hará &quot;lo que sea necesario&quot; para mitigar el impacto económico de la  pandemia - Gaceta Médica">
            <a:extLst>
              <a:ext uri="{FF2B5EF4-FFF2-40B4-BE49-F238E27FC236}">
                <a16:creationId xmlns:a16="http://schemas.microsoft.com/office/drawing/2014/main" id="{F4778886-D2FE-4DC6-93F7-7F0489C42B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421" y="4533109"/>
            <a:ext cx="1979134" cy="171418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La tecnología y el impacto laboral">
            <a:extLst>
              <a:ext uri="{FF2B5EF4-FFF2-40B4-BE49-F238E27FC236}">
                <a16:creationId xmlns:a16="http://schemas.microsoft.com/office/drawing/2014/main" id="{309E4FD4-2CB9-4FE8-9062-59B56E4D40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3852" y="4532391"/>
            <a:ext cx="2050341" cy="17086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5"/>
          <p:cNvSpPr txBox="1"/>
          <p:nvPr/>
        </p:nvSpPr>
        <p:spPr>
          <a:xfrm>
            <a:off x="0"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220" name="Google Shape;220;p15"/>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a:solidFill>
                  <a:schemeClr val="lt1"/>
                </a:solidFill>
                <a:latin typeface="Calibri"/>
                <a:ea typeface="Calibri"/>
                <a:cs typeface="Calibri"/>
                <a:sym typeface="Calibri"/>
              </a:rPr>
              <a:t>E LICITACIÓN</a:t>
            </a:r>
            <a:endParaRPr sz="4400" b="0" i="0" u="none" strike="noStrike" cap="none">
              <a:solidFill>
                <a:schemeClr val="lt1"/>
              </a:solidFill>
              <a:latin typeface="Calibri"/>
              <a:ea typeface="Calibri"/>
              <a:cs typeface="Calibri"/>
              <a:sym typeface="Calibri"/>
            </a:endParaRPr>
          </a:p>
        </p:txBody>
      </p:sp>
      <p:pic>
        <p:nvPicPr>
          <p:cNvPr id="221" name="Google Shape;221;p15"/>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6"/>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7" name="Google Shape;227;p1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8" name="Google Shape;228;p16"/>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9" name="Google Shape;229;p16"/>
          <p:cNvSpPr txBox="1"/>
          <p:nvPr/>
        </p:nvSpPr>
        <p:spPr>
          <a:xfrm>
            <a:off x="0"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230" name="Google Shape;230;p16"/>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CO" sz="3600" b="0" i="0" u="none" strike="noStrike" cap="none">
                <a:solidFill>
                  <a:schemeClr val="lt1"/>
                </a:solidFill>
                <a:latin typeface="Calibri"/>
                <a:ea typeface="Calibri"/>
                <a:cs typeface="Calibri"/>
                <a:sym typeface="Calibri"/>
              </a:rPr>
              <a:t>ELICITACIÓN DE REQUERIMIENTOS</a:t>
            </a:r>
            <a:endParaRPr sz="3600" b="0" i="0" u="none" strike="noStrike" cap="none">
              <a:solidFill>
                <a:schemeClr val="lt1"/>
              </a:solidFill>
              <a:latin typeface="Calibri"/>
              <a:ea typeface="Calibri"/>
              <a:cs typeface="Calibri"/>
              <a:sym typeface="Calibri"/>
            </a:endParaRPr>
          </a:p>
        </p:txBody>
      </p:sp>
      <p:sp>
        <p:nvSpPr>
          <p:cNvPr id="231" name="Google Shape;231;p16"/>
          <p:cNvSpPr txBox="1"/>
          <p:nvPr/>
        </p:nvSpPr>
        <p:spPr>
          <a:xfrm>
            <a:off x="364272" y="2510736"/>
            <a:ext cx="5300257" cy="395269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r>
              <a:rPr lang="es-CO" sz="2400" b="0" i="0" u="none" strike="noStrike" cap="none" dirty="0">
                <a:solidFill>
                  <a:srgbClr val="3F3F3F"/>
                </a:solidFill>
                <a:latin typeface="Calibri"/>
                <a:ea typeface="Calibri"/>
                <a:cs typeface="Calibri"/>
                <a:sym typeface="Calibri"/>
              </a:rPr>
              <a:t>Encuesta</a:t>
            </a:r>
          </a:p>
          <a:p>
            <a:pPr marL="0" marR="0" lvl="0" indent="0" algn="just" rtl="0">
              <a:lnSpc>
                <a:spcPct val="100000"/>
              </a:lnSpc>
              <a:spcBef>
                <a:spcPts val="0"/>
              </a:spcBef>
              <a:spcAft>
                <a:spcPts val="0"/>
              </a:spcAft>
              <a:buClr>
                <a:schemeClr val="dk1"/>
              </a:buClr>
              <a:buSzPts val="2000"/>
              <a:buFont typeface="Arial"/>
              <a:buNone/>
            </a:pPr>
            <a:endParaRPr lang="es-CO" sz="2400" b="0" i="0" u="none" strike="noStrike" cap="none" dirty="0">
              <a:solidFill>
                <a:srgbClr val="3F3F3F"/>
              </a:solidFill>
              <a:latin typeface="Calibri"/>
              <a:ea typeface="Calibri"/>
              <a:cs typeface="Calibri"/>
              <a:sym typeface="Calibri"/>
            </a:endParaRPr>
          </a:p>
          <a:p>
            <a:pPr algn="just"/>
            <a:r>
              <a:rPr lang="es-CO" sz="1600" dirty="0"/>
              <a:t>Encuesta (Clientes de la empresa)</a:t>
            </a:r>
          </a:p>
          <a:p>
            <a:pPr algn="just"/>
            <a:r>
              <a:rPr lang="es-CO" sz="1600" dirty="0"/>
              <a:t>¿Qué grado de satisfacción tiene con la empresa? De 1 a 10 </a:t>
            </a:r>
          </a:p>
          <a:p>
            <a:pPr algn="just"/>
            <a:r>
              <a:rPr lang="es-CO" sz="1600" dirty="0"/>
              <a:t>¿Identifica problemáticas de comunicación con la empresa? (si por qué, no)</a:t>
            </a:r>
          </a:p>
          <a:p>
            <a:pPr algn="just"/>
            <a:r>
              <a:rPr lang="es-CO" sz="1600" dirty="0"/>
              <a:t>¿Está de acuerdo con la implementación de sistemas tecnológicos para servicio al cliente? (SI, NO)</a:t>
            </a:r>
          </a:p>
          <a:p>
            <a:pPr algn="just"/>
            <a:r>
              <a:rPr lang="es-CO" sz="1600" dirty="0"/>
              <a:t>¿En que se le facilitaría? ¿En qué no?</a:t>
            </a:r>
          </a:p>
          <a:p>
            <a:pPr algn="just"/>
            <a:r>
              <a:rPr lang="es-CO" sz="1600" dirty="0"/>
              <a:t>Algo para mejorar el servicio al cliente:</a:t>
            </a:r>
          </a:p>
          <a:p>
            <a:pPr marL="0" marR="0" lvl="0" indent="0" algn="just" rtl="0">
              <a:lnSpc>
                <a:spcPct val="100000"/>
              </a:lnSpc>
              <a:spcBef>
                <a:spcPts val="0"/>
              </a:spcBef>
              <a:spcAft>
                <a:spcPts val="0"/>
              </a:spcAft>
              <a:buClr>
                <a:schemeClr val="dk1"/>
              </a:buClr>
              <a:buSzPts val="2000"/>
              <a:buFont typeface="Arial"/>
              <a:buNone/>
            </a:pPr>
            <a:endParaRPr sz="2400" b="0" i="0" u="none" strike="noStrike" cap="none" dirty="0">
              <a:solidFill>
                <a:srgbClr val="3F3F3F"/>
              </a:solidFill>
              <a:latin typeface="Calibri"/>
              <a:ea typeface="Calibri"/>
              <a:cs typeface="Calibri"/>
              <a:sym typeface="Calibri"/>
            </a:endParaRPr>
          </a:p>
        </p:txBody>
      </p:sp>
      <p:pic>
        <p:nvPicPr>
          <p:cNvPr id="1027" name="Picture 3" descr="C:\Users\Invitado\Desktop\WhatsApp Image 2020-09-22 at 3.02.55 P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0784" y="2149434"/>
            <a:ext cx="2611759" cy="41887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7"/>
          <p:cNvSpPr txBox="1"/>
          <p:nvPr/>
        </p:nvSpPr>
        <p:spPr>
          <a:xfrm>
            <a:off x="0"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237" name="Google Shape;237;p17"/>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a:solidFill>
                  <a:schemeClr val="lt1"/>
                </a:solidFill>
                <a:latin typeface="Calibri"/>
                <a:ea typeface="Calibri"/>
                <a:cs typeface="Calibri"/>
                <a:sym typeface="Calibri"/>
              </a:rPr>
              <a:t>REQUERIMIENTOS</a:t>
            </a:r>
            <a:endParaRPr sz="4400" b="0" i="0" u="none" strike="noStrike" cap="none">
              <a:solidFill>
                <a:schemeClr val="lt1"/>
              </a:solidFill>
              <a:latin typeface="Calibri"/>
              <a:ea typeface="Calibri"/>
              <a:cs typeface="Calibri"/>
              <a:sym typeface="Calibri"/>
            </a:endParaRPr>
          </a:p>
        </p:txBody>
      </p:sp>
      <p:pic>
        <p:nvPicPr>
          <p:cNvPr id="238" name="Google Shape;238;p17"/>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8"/>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4" name="Google Shape;244;p18"/>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5" name="Google Shape;245;p18"/>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6" name="Google Shape;246;p18"/>
          <p:cNvSpPr txBox="1"/>
          <p:nvPr/>
        </p:nvSpPr>
        <p:spPr>
          <a:xfrm>
            <a:off x="130768"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247" name="Google Shape;247;p18"/>
          <p:cNvSpPr txBox="1"/>
          <p:nvPr/>
        </p:nvSpPr>
        <p:spPr>
          <a:xfrm>
            <a:off x="236748" y="395443"/>
            <a:ext cx="9069906" cy="88758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5400"/>
              <a:buFont typeface="Calibri"/>
              <a:buNone/>
            </a:pPr>
            <a:r>
              <a:rPr lang="es-CO" sz="5400" b="0" i="0" u="none" strike="noStrike" cap="none">
                <a:solidFill>
                  <a:schemeClr val="lt1"/>
                </a:solidFill>
                <a:latin typeface="Calibri"/>
                <a:ea typeface="Calibri"/>
                <a:cs typeface="Calibri"/>
                <a:sym typeface="Calibri"/>
              </a:rPr>
              <a:t>REQUISITOS FUNCIONALES</a:t>
            </a:r>
            <a:endParaRPr sz="1400" b="0" i="0" u="none" strike="noStrike" cap="none">
              <a:solidFill>
                <a:srgbClr val="000000"/>
              </a:solidFill>
              <a:latin typeface="Arial"/>
              <a:ea typeface="Arial"/>
              <a:cs typeface="Arial"/>
              <a:sym typeface="Arial"/>
            </a:endParaRPr>
          </a:p>
        </p:txBody>
      </p:sp>
      <p:sp>
        <p:nvSpPr>
          <p:cNvPr id="248" name="Google Shape;248;p18"/>
          <p:cNvSpPr txBox="1"/>
          <p:nvPr/>
        </p:nvSpPr>
        <p:spPr>
          <a:xfrm>
            <a:off x="838200" y="1825625"/>
            <a:ext cx="7598790" cy="3963226"/>
          </a:xfrm>
          <a:prstGeom prst="rect">
            <a:avLst/>
          </a:prstGeom>
          <a:noFill/>
          <a:ln>
            <a:noFill/>
          </a:ln>
        </p:spPr>
        <p:txBody>
          <a:bodyPr spcFirstLastPara="1" wrap="square" lIns="91425" tIns="45700" rIns="91425" bIns="45700" anchor="t" anchorCtr="0">
            <a:normAutofit/>
          </a:bodyPr>
          <a:lstStyle/>
          <a:p>
            <a:pPr lvl="0"/>
            <a:endParaRPr lang="es-CO" dirty="0"/>
          </a:p>
          <a:p>
            <a:pPr lvl="0"/>
            <a:endParaRPr lang="es-CO" dirty="0"/>
          </a:p>
          <a:p>
            <a:pPr lvl="0"/>
            <a:endParaRPr lang="es-CO" dirty="0"/>
          </a:p>
          <a:p>
            <a:pPr lvl="0"/>
            <a:endParaRPr lang="es-CO" dirty="0"/>
          </a:p>
          <a:p>
            <a:pPr lvl="0"/>
            <a:endParaRPr lang="es-CO" dirty="0"/>
          </a:p>
          <a:p>
            <a:pPr lvl="0"/>
            <a:endParaRPr lang="es-CO" dirty="0"/>
          </a:p>
          <a:p>
            <a:pPr lvl="0"/>
            <a:endParaRPr lang="es-CO" dirty="0"/>
          </a:p>
          <a:p>
            <a:pPr lvl="0"/>
            <a:endParaRPr lang="es-CO" dirty="0"/>
          </a:p>
          <a:p>
            <a:pPr lvl="0"/>
            <a:endParaRPr lang="es-CO" dirty="0"/>
          </a:p>
          <a:p>
            <a:pPr lvl="0"/>
            <a:r>
              <a:rPr lang="es-CO" dirty="0"/>
              <a:t>MODULO INVENTARIOS.</a:t>
            </a:r>
            <a:endParaRPr sz="1400" b="0" i="0" u="none" strike="noStrike" cap="none" dirty="0">
              <a:solidFill>
                <a:srgbClr val="000000"/>
              </a:solidFill>
              <a:latin typeface="Arial"/>
              <a:ea typeface="Arial"/>
              <a:cs typeface="Arial"/>
              <a:sym typeface="Arial"/>
            </a:endParaRPr>
          </a:p>
        </p:txBody>
      </p:sp>
      <p:graphicFrame>
        <p:nvGraphicFramePr>
          <p:cNvPr id="4" name="3 Tabla"/>
          <p:cNvGraphicFramePr>
            <a:graphicFrameLocks noGrp="1"/>
          </p:cNvGraphicFramePr>
          <p:nvPr>
            <p:extLst>
              <p:ext uri="{D42A27DB-BD31-4B8C-83A1-F6EECF244321}">
                <p14:modId xmlns:p14="http://schemas.microsoft.com/office/powerpoint/2010/main" val="3069087955"/>
              </p:ext>
            </p:extLst>
          </p:nvPr>
        </p:nvGraphicFramePr>
        <p:xfrm>
          <a:off x="3037640" y="1737811"/>
          <a:ext cx="5749290" cy="4794255"/>
        </p:xfrm>
        <a:graphic>
          <a:graphicData uri="http://schemas.openxmlformats.org/drawingml/2006/table">
            <a:tbl>
              <a:tblPr firstRow="1" firstCol="1" bandRow="1">
                <a:tableStyleId>{5C22544A-7EE6-4342-B048-85BDC9FD1C3A}</a:tableStyleId>
              </a:tblPr>
              <a:tblGrid>
                <a:gridCol w="878840">
                  <a:extLst>
                    <a:ext uri="{9D8B030D-6E8A-4147-A177-3AD203B41FA5}">
                      <a16:colId xmlns:a16="http://schemas.microsoft.com/office/drawing/2014/main" val="20000"/>
                    </a:ext>
                  </a:extLst>
                </a:gridCol>
                <a:gridCol w="2430145">
                  <a:extLst>
                    <a:ext uri="{9D8B030D-6E8A-4147-A177-3AD203B41FA5}">
                      <a16:colId xmlns:a16="http://schemas.microsoft.com/office/drawing/2014/main" val="20001"/>
                    </a:ext>
                  </a:extLst>
                </a:gridCol>
                <a:gridCol w="1260475">
                  <a:extLst>
                    <a:ext uri="{9D8B030D-6E8A-4147-A177-3AD203B41FA5}">
                      <a16:colId xmlns:a16="http://schemas.microsoft.com/office/drawing/2014/main" val="20002"/>
                    </a:ext>
                  </a:extLst>
                </a:gridCol>
                <a:gridCol w="1179830">
                  <a:extLst>
                    <a:ext uri="{9D8B030D-6E8A-4147-A177-3AD203B41FA5}">
                      <a16:colId xmlns:a16="http://schemas.microsoft.com/office/drawing/2014/main" val="20003"/>
                    </a:ext>
                  </a:extLst>
                </a:gridCol>
              </a:tblGrid>
              <a:tr h="0">
                <a:tc>
                  <a:txBody>
                    <a:bodyPr/>
                    <a:lstStyle/>
                    <a:p>
                      <a:pPr algn="ctr">
                        <a:lnSpc>
                          <a:spcPct val="107000"/>
                        </a:lnSpc>
                        <a:spcAft>
                          <a:spcPts val="0"/>
                        </a:spcAft>
                      </a:pPr>
                      <a:r>
                        <a:rPr lang="es-CO" sz="1200" dirty="0">
                          <a:effectLst/>
                        </a:rPr>
                        <a:t>No.  de requisito</a:t>
                      </a:r>
                      <a:endParaRPr lang="es-CO" sz="1100" dirty="0">
                        <a:effectLst/>
                        <a:latin typeface="Calibri"/>
                        <a:ea typeface="Calibri"/>
                        <a:cs typeface="Times New Roman"/>
                      </a:endParaRPr>
                    </a:p>
                  </a:txBody>
                  <a:tcPr marL="68580" marR="68580" marT="0" marB="0"/>
                </a:tc>
                <a:tc>
                  <a:txBody>
                    <a:bodyPr/>
                    <a:lstStyle/>
                    <a:p>
                      <a:pPr algn="ctr">
                        <a:lnSpc>
                          <a:spcPct val="107000"/>
                        </a:lnSpc>
                        <a:spcAft>
                          <a:spcPts val="0"/>
                        </a:spcAft>
                      </a:pPr>
                      <a:r>
                        <a:rPr lang="es-CO" sz="1200">
                          <a:effectLst/>
                        </a:rPr>
                        <a:t>Nombre de requisito</a:t>
                      </a:r>
                      <a:endParaRPr lang="es-CO"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s-CO" sz="1200">
                          <a:effectLst/>
                        </a:rPr>
                        <a:t>Prioridad</a:t>
                      </a:r>
                      <a:endParaRPr lang="es-CO"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s-CO" sz="1200">
                          <a:effectLst/>
                        </a:rPr>
                        <a:t>Responsable</a:t>
                      </a:r>
                      <a:endParaRPr lang="es-CO"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18770">
                <a:tc>
                  <a:txBody>
                    <a:bodyPr/>
                    <a:lstStyle/>
                    <a:p>
                      <a:pPr>
                        <a:lnSpc>
                          <a:spcPct val="107000"/>
                        </a:lnSpc>
                        <a:spcAft>
                          <a:spcPts val="0"/>
                        </a:spcAft>
                      </a:pPr>
                      <a:r>
                        <a:rPr lang="es-CO" sz="1200">
                          <a:effectLst/>
                        </a:rPr>
                        <a:t>RF1</a:t>
                      </a:r>
                      <a:endParaRPr lang="es-CO" sz="1100">
                        <a:effectLst/>
                        <a:latin typeface="Calibri"/>
                        <a:ea typeface="Calibri"/>
                        <a:cs typeface="Times New Roman"/>
                      </a:endParaRPr>
                    </a:p>
                  </a:txBody>
                  <a:tcPr marL="68580" marR="68580" marT="0" marB="0"/>
                </a:tc>
                <a:tc>
                  <a:txBody>
                    <a:bodyPr/>
                    <a:lstStyle/>
                    <a:p>
                      <a:pPr>
                        <a:lnSpc>
                          <a:spcPct val="107000"/>
                        </a:lnSpc>
                        <a:spcAft>
                          <a:spcPts val="0"/>
                        </a:spcAft>
                      </a:pPr>
                      <a:r>
                        <a:rPr lang="es-CO" sz="1200">
                          <a:effectLst/>
                        </a:rPr>
                        <a:t>El sistema permitirá la creación de roles.</a:t>
                      </a:r>
                      <a:endParaRPr lang="es-CO"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s-CO" sz="1200">
                          <a:effectLst/>
                        </a:rPr>
                        <a:t>Alta.</a:t>
                      </a:r>
                      <a:endParaRPr lang="es-CO" sz="1100">
                        <a:effectLst/>
                        <a:latin typeface="Calibri"/>
                        <a:ea typeface="Calibri"/>
                        <a:cs typeface="Times New Roman"/>
                      </a:endParaRPr>
                    </a:p>
                  </a:txBody>
                  <a:tcPr marL="68580" marR="68580" marT="0" marB="0"/>
                </a:tc>
                <a:tc>
                  <a:txBody>
                    <a:bodyPr/>
                    <a:lstStyle/>
                    <a:p>
                      <a:pPr>
                        <a:lnSpc>
                          <a:spcPct val="107000"/>
                        </a:lnSpc>
                        <a:spcAft>
                          <a:spcPts val="0"/>
                        </a:spcAft>
                      </a:pPr>
                      <a:r>
                        <a:rPr lang="es-CO" sz="1200">
                          <a:effectLst/>
                        </a:rPr>
                        <a:t>Administrador.</a:t>
                      </a:r>
                      <a:endParaRPr lang="es-CO"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41630">
                <a:tc>
                  <a:txBody>
                    <a:bodyPr/>
                    <a:lstStyle/>
                    <a:p>
                      <a:pPr>
                        <a:lnSpc>
                          <a:spcPct val="107000"/>
                        </a:lnSpc>
                        <a:spcAft>
                          <a:spcPts val="0"/>
                        </a:spcAft>
                      </a:pPr>
                      <a:r>
                        <a:rPr lang="es-CO" sz="1200">
                          <a:effectLst/>
                        </a:rPr>
                        <a:t>RF2</a:t>
                      </a:r>
                      <a:endParaRPr lang="es-CO" sz="1100">
                        <a:effectLst/>
                        <a:latin typeface="Calibri"/>
                        <a:ea typeface="Calibri"/>
                        <a:cs typeface="Times New Roman"/>
                      </a:endParaRPr>
                    </a:p>
                  </a:txBody>
                  <a:tcPr marL="68580" marR="68580" marT="0" marB="0"/>
                </a:tc>
                <a:tc>
                  <a:txBody>
                    <a:bodyPr/>
                    <a:lstStyle/>
                    <a:p>
                      <a:pPr>
                        <a:lnSpc>
                          <a:spcPct val="107000"/>
                        </a:lnSpc>
                        <a:spcAft>
                          <a:spcPts val="0"/>
                        </a:spcAft>
                      </a:pPr>
                      <a:r>
                        <a:rPr lang="es-CO" sz="1200">
                          <a:effectLst/>
                        </a:rPr>
                        <a:t>El sistema permitirá crear y modificar usuarios.</a:t>
                      </a:r>
                      <a:endParaRPr lang="es-CO"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s-CO" sz="1200">
                          <a:effectLst/>
                        </a:rPr>
                        <a:t>Alta.</a:t>
                      </a:r>
                      <a:endParaRPr lang="es-CO" sz="1100">
                        <a:effectLst/>
                        <a:latin typeface="Calibri"/>
                        <a:ea typeface="Calibri"/>
                        <a:cs typeface="Times New Roman"/>
                      </a:endParaRPr>
                    </a:p>
                  </a:txBody>
                  <a:tcPr marL="68580" marR="68580" marT="0" marB="0"/>
                </a:tc>
                <a:tc>
                  <a:txBody>
                    <a:bodyPr/>
                    <a:lstStyle/>
                    <a:p>
                      <a:pPr>
                        <a:lnSpc>
                          <a:spcPct val="107000"/>
                        </a:lnSpc>
                        <a:spcAft>
                          <a:spcPts val="0"/>
                        </a:spcAft>
                      </a:pPr>
                      <a:r>
                        <a:rPr lang="es-CO" sz="1200">
                          <a:effectLst/>
                        </a:rPr>
                        <a:t>Administrador, cliente.</a:t>
                      </a:r>
                      <a:endParaRPr lang="es-CO" sz="11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a:lnSpc>
                          <a:spcPct val="107000"/>
                        </a:lnSpc>
                        <a:spcAft>
                          <a:spcPts val="0"/>
                        </a:spcAft>
                      </a:pPr>
                      <a:r>
                        <a:rPr lang="es-CO" sz="1200">
                          <a:effectLst/>
                        </a:rPr>
                        <a:t>RF3</a:t>
                      </a:r>
                      <a:endParaRPr lang="es-CO" sz="1100">
                        <a:effectLst/>
                        <a:latin typeface="Calibri"/>
                        <a:ea typeface="Calibri"/>
                        <a:cs typeface="Times New Roman"/>
                      </a:endParaRPr>
                    </a:p>
                  </a:txBody>
                  <a:tcPr marL="68580" marR="68580" marT="0" marB="0"/>
                </a:tc>
                <a:tc>
                  <a:txBody>
                    <a:bodyPr/>
                    <a:lstStyle/>
                    <a:p>
                      <a:pPr>
                        <a:lnSpc>
                          <a:spcPct val="107000"/>
                        </a:lnSpc>
                        <a:spcAft>
                          <a:spcPts val="0"/>
                        </a:spcAft>
                      </a:pPr>
                      <a:r>
                        <a:rPr lang="es-CO" sz="1200" dirty="0">
                          <a:effectLst/>
                        </a:rPr>
                        <a:t>El sistema permitirá el ingreso por </a:t>
                      </a:r>
                      <a:r>
                        <a:rPr lang="es-CO" sz="1200" dirty="0" err="1">
                          <a:effectLst/>
                        </a:rPr>
                        <a:t>logging</a:t>
                      </a:r>
                      <a:r>
                        <a:rPr lang="es-CO" sz="1200" dirty="0">
                          <a:effectLst/>
                        </a:rPr>
                        <a:t>.</a:t>
                      </a:r>
                      <a:endParaRPr lang="es-CO" sz="1100" dirty="0">
                        <a:effectLst/>
                        <a:latin typeface="Calibri"/>
                        <a:ea typeface="Calibri"/>
                        <a:cs typeface="Times New Roman"/>
                      </a:endParaRPr>
                    </a:p>
                  </a:txBody>
                  <a:tcPr marL="68580" marR="68580" marT="0" marB="0"/>
                </a:tc>
                <a:tc>
                  <a:txBody>
                    <a:bodyPr/>
                    <a:lstStyle/>
                    <a:p>
                      <a:pPr algn="ctr">
                        <a:lnSpc>
                          <a:spcPct val="107000"/>
                        </a:lnSpc>
                        <a:spcAft>
                          <a:spcPts val="0"/>
                        </a:spcAft>
                      </a:pPr>
                      <a:r>
                        <a:rPr lang="es-CO" sz="1200">
                          <a:effectLst/>
                        </a:rPr>
                        <a:t>Media.</a:t>
                      </a:r>
                      <a:endParaRPr lang="es-CO" sz="1100">
                        <a:effectLst/>
                        <a:latin typeface="Calibri"/>
                        <a:ea typeface="Calibri"/>
                        <a:cs typeface="Times New Roman"/>
                      </a:endParaRPr>
                    </a:p>
                  </a:txBody>
                  <a:tcPr marL="68580" marR="68580" marT="0" marB="0"/>
                </a:tc>
                <a:tc>
                  <a:txBody>
                    <a:bodyPr/>
                    <a:lstStyle/>
                    <a:p>
                      <a:pPr>
                        <a:lnSpc>
                          <a:spcPct val="107000"/>
                        </a:lnSpc>
                        <a:spcAft>
                          <a:spcPts val="0"/>
                        </a:spcAft>
                      </a:pPr>
                      <a:r>
                        <a:rPr lang="es-CO" sz="1200">
                          <a:effectLst/>
                        </a:rPr>
                        <a:t>Usuarios.</a:t>
                      </a:r>
                      <a:endParaRPr lang="es-CO"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a:lnSpc>
                          <a:spcPct val="107000"/>
                        </a:lnSpc>
                        <a:spcAft>
                          <a:spcPts val="0"/>
                        </a:spcAft>
                      </a:pPr>
                      <a:r>
                        <a:rPr lang="es-CO" sz="1200">
                          <a:effectLst/>
                        </a:rPr>
                        <a:t>RF4</a:t>
                      </a:r>
                      <a:endParaRPr lang="es-CO" sz="1100">
                        <a:effectLst/>
                        <a:latin typeface="Calibri"/>
                        <a:ea typeface="Calibri"/>
                        <a:cs typeface="Times New Roman"/>
                      </a:endParaRPr>
                    </a:p>
                  </a:txBody>
                  <a:tcPr marL="68580" marR="68580" marT="0" marB="0"/>
                </a:tc>
                <a:tc>
                  <a:txBody>
                    <a:bodyPr/>
                    <a:lstStyle/>
                    <a:p>
                      <a:pPr>
                        <a:lnSpc>
                          <a:spcPct val="107000"/>
                        </a:lnSpc>
                        <a:spcAft>
                          <a:spcPts val="0"/>
                        </a:spcAft>
                      </a:pPr>
                      <a:r>
                        <a:rPr lang="es-CO" sz="1200">
                          <a:effectLst/>
                        </a:rPr>
                        <a:t>El sistema permitirá registrar, consultar y modificar proveedores.</a:t>
                      </a:r>
                      <a:endParaRPr lang="es-CO"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s-CO" sz="1200">
                          <a:effectLst/>
                        </a:rPr>
                        <a:t>Media.</a:t>
                      </a:r>
                      <a:endParaRPr lang="es-CO" sz="1100">
                        <a:effectLst/>
                        <a:latin typeface="Calibri"/>
                        <a:ea typeface="Calibri"/>
                        <a:cs typeface="Times New Roman"/>
                      </a:endParaRPr>
                    </a:p>
                  </a:txBody>
                  <a:tcPr marL="68580" marR="68580" marT="0" marB="0"/>
                </a:tc>
                <a:tc>
                  <a:txBody>
                    <a:bodyPr/>
                    <a:lstStyle/>
                    <a:p>
                      <a:pPr>
                        <a:lnSpc>
                          <a:spcPct val="107000"/>
                        </a:lnSpc>
                        <a:spcAft>
                          <a:spcPts val="0"/>
                        </a:spcAft>
                      </a:pPr>
                      <a:r>
                        <a:rPr lang="es-CO" sz="1200">
                          <a:effectLst/>
                        </a:rPr>
                        <a:t>Administrador.</a:t>
                      </a:r>
                      <a:endParaRPr lang="es-CO" sz="11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0">
                <a:tc>
                  <a:txBody>
                    <a:bodyPr/>
                    <a:lstStyle/>
                    <a:p>
                      <a:pPr>
                        <a:lnSpc>
                          <a:spcPct val="107000"/>
                        </a:lnSpc>
                        <a:spcAft>
                          <a:spcPts val="0"/>
                        </a:spcAft>
                      </a:pPr>
                      <a:r>
                        <a:rPr lang="es-CO" sz="1200">
                          <a:effectLst/>
                        </a:rPr>
                        <a:t>RF5</a:t>
                      </a:r>
                      <a:endParaRPr lang="es-CO" sz="1100">
                        <a:effectLst/>
                        <a:latin typeface="Calibri"/>
                        <a:ea typeface="Calibri"/>
                        <a:cs typeface="Times New Roman"/>
                      </a:endParaRPr>
                    </a:p>
                  </a:txBody>
                  <a:tcPr marL="68580" marR="68580" marT="0" marB="0"/>
                </a:tc>
                <a:tc>
                  <a:txBody>
                    <a:bodyPr/>
                    <a:lstStyle/>
                    <a:p>
                      <a:pPr>
                        <a:lnSpc>
                          <a:spcPct val="107000"/>
                        </a:lnSpc>
                        <a:spcAft>
                          <a:spcPts val="0"/>
                        </a:spcAft>
                      </a:pPr>
                      <a:r>
                        <a:rPr lang="es-CO" sz="1200">
                          <a:effectLst/>
                        </a:rPr>
                        <a:t>El sistema permitirá consultar los insumos y los productos del inventario.</a:t>
                      </a:r>
                      <a:endParaRPr lang="es-CO"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s-CO" sz="1200">
                          <a:effectLst/>
                        </a:rPr>
                        <a:t>Media.</a:t>
                      </a:r>
                      <a:endParaRPr lang="es-CO" sz="1100">
                        <a:effectLst/>
                        <a:latin typeface="Calibri"/>
                        <a:ea typeface="Calibri"/>
                        <a:cs typeface="Times New Roman"/>
                      </a:endParaRPr>
                    </a:p>
                  </a:txBody>
                  <a:tcPr marL="68580" marR="68580" marT="0" marB="0"/>
                </a:tc>
                <a:tc>
                  <a:txBody>
                    <a:bodyPr/>
                    <a:lstStyle/>
                    <a:p>
                      <a:pPr>
                        <a:lnSpc>
                          <a:spcPct val="107000"/>
                        </a:lnSpc>
                        <a:spcAft>
                          <a:spcPts val="0"/>
                        </a:spcAft>
                      </a:pPr>
                      <a:r>
                        <a:rPr lang="es-CO" sz="1200">
                          <a:effectLst/>
                        </a:rPr>
                        <a:t>Administrador, empleado.</a:t>
                      </a:r>
                      <a:endParaRPr lang="es-CO" sz="11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0">
                <a:tc>
                  <a:txBody>
                    <a:bodyPr/>
                    <a:lstStyle/>
                    <a:p>
                      <a:pPr>
                        <a:lnSpc>
                          <a:spcPct val="107000"/>
                        </a:lnSpc>
                        <a:spcAft>
                          <a:spcPts val="0"/>
                        </a:spcAft>
                      </a:pPr>
                      <a:r>
                        <a:rPr lang="es-CO" sz="1200">
                          <a:effectLst/>
                        </a:rPr>
                        <a:t>RF6</a:t>
                      </a:r>
                      <a:endParaRPr lang="es-CO" sz="1100">
                        <a:effectLst/>
                        <a:latin typeface="Calibri"/>
                        <a:ea typeface="Calibri"/>
                        <a:cs typeface="Times New Roman"/>
                      </a:endParaRPr>
                    </a:p>
                  </a:txBody>
                  <a:tcPr marL="68580" marR="68580" marT="0" marB="0"/>
                </a:tc>
                <a:tc>
                  <a:txBody>
                    <a:bodyPr/>
                    <a:lstStyle/>
                    <a:p>
                      <a:pPr>
                        <a:lnSpc>
                          <a:spcPct val="107000"/>
                        </a:lnSpc>
                        <a:spcAft>
                          <a:spcPts val="0"/>
                        </a:spcAft>
                      </a:pPr>
                      <a:r>
                        <a:rPr lang="es-CO" sz="1200">
                          <a:effectLst/>
                        </a:rPr>
                        <a:t>El sistema permitirá imprimir el inventario.</a:t>
                      </a:r>
                      <a:endParaRPr lang="es-CO"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s-CO" sz="1200">
                          <a:effectLst/>
                        </a:rPr>
                        <a:t>Baja.</a:t>
                      </a:r>
                      <a:endParaRPr lang="es-CO" sz="1100">
                        <a:effectLst/>
                        <a:latin typeface="Calibri"/>
                        <a:ea typeface="Calibri"/>
                        <a:cs typeface="Times New Roman"/>
                      </a:endParaRPr>
                    </a:p>
                  </a:txBody>
                  <a:tcPr marL="68580" marR="68580" marT="0" marB="0"/>
                </a:tc>
                <a:tc>
                  <a:txBody>
                    <a:bodyPr/>
                    <a:lstStyle/>
                    <a:p>
                      <a:pPr>
                        <a:lnSpc>
                          <a:spcPct val="107000"/>
                        </a:lnSpc>
                        <a:spcAft>
                          <a:spcPts val="0"/>
                        </a:spcAft>
                      </a:pPr>
                      <a:r>
                        <a:rPr lang="es-CO" sz="1200">
                          <a:effectLst/>
                        </a:rPr>
                        <a:t>Administrador, empleado.</a:t>
                      </a:r>
                      <a:endParaRPr lang="es-CO" sz="11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0">
                <a:tc>
                  <a:txBody>
                    <a:bodyPr/>
                    <a:lstStyle/>
                    <a:p>
                      <a:pPr>
                        <a:lnSpc>
                          <a:spcPct val="107000"/>
                        </a:lnSpc>
                        <a:spcAft>
                          <a:spcPts val="0"/>
                        </a:spcAft>
                      </a:pPr>
                      <a:r>
                        <a:rPr lang="es-CO" sz="1200">
                          <a:effectLst/>
                        </a:rPr>
                        <a:t>RF7</a:t>
                      </a:r>
                      <a:endParaRPr lang="es-CO" sz="1100">
                        <a:effectLst/>
                        <a:latin typeface="Calibri"/>
                        <a:ea typeface="Calibri"/>
                        <a:cs typeface="Times New Roman"/>
                      </a:endParaRPr>
                    </a:p>
                  </a:txBody>
                  <a:tcPr marL="68580" marR="68580" marT="0" marB="0"/>
                </a:tc>
                <a:tc>
                  <a:txBody>
                    <a:bodyPr/>
                    <a:lstStyle/>
                    <a:p>
                      <a:pPr>
                        <a:lnSpc>
                          <a:spcPct val="107000"/>
                        </a:lnSpc>
                        <a:spcAft>
                          <a:spcPts val="0"/>
                        </a:spcAft>
                      </a:pPr>
                      <a:r>
                        <a:rPr lang="es-CO" sz="1200">
                          <a:effectLst/>
                        </a:rPr>
                        <a:t>El sistema permitirá el ingreso de insumos y productos al inventario.</a:t>
                      </a:r>
                      <a:endParaRPr lang="es-CO"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s-CO" sz="1200">
                          <a:effectLst/>
                        </a:rPr>
                        <a:t>Alta.</a:t>
                      </a:r>
                      <a:endParaRPr lang="es-CO" sz="1100">
                        <a:effectLst/>
                        <a:latin typeface="Calibri"/>
                        <a:ea typeface="Calibri"/>
                        <a:cs typeface="Times New Roman"/>
                      </a:endParaRPr>
                    </a:p>
                  </a:txBody>
                  <a:tcPr marL="68580" marR="68580" marT="0" marB="0"/>
                </a:tc>
                <a:tc>
                  <a:txBody>
                    <a:bodyPr/>
                    <a:lstStyle/>
                    <a:p>
                      <a:pPr>
                        <a:lnSpc>
                          <a:spcPct val="107000"/>
                        </a:lnSpc>
                        <a:spcAft>
                          <a:spcPts val="0"/>
                        </a:spcAft>
                      </a:pPr>
                      <a:r>
                        <a:rPr lang="es-CO" sz="1200">
                          <a:effectLst/>
                        </a:rPr>
                        <a:t>Administrador, empleado.</a:t>
                      </a:r>
                      <a:endParaRPr lang="es-CO" sz="11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0">
                <a:tc>
                  <a:txBody>
                    <a:bodyPr/>
                    <a:lstStyle/>
                    <a:p>
                      <a:pPr>
                        <a:lnSpc>
                          <a:spcPct val="107000"/>
                        </a:lnSpc>
                        <a:spcAft>
                          <a:spcPts val="0"/>
                        </a:spcAft>
                      </a:pPr>
                      <a:r>
                        <a:rPr lang="es-CO" sz="1200">
                          <a:effectLst/>
                        </a:rPr>
                        <a:t>RF8</a:t>
                      </a:r>
                      <a:endParaRPr lang="es-CO" sz="1100">
                        <a:effectLst/>
                        <a:latin typeface="Calibri"/>
                        <a:ea typeface="Calibri"/>
                        <a:cs typeface="Times New Roman"/>
                      </a:endParaRPr>
                    </a:p>
                  </a:txBody>
                  <a:tcPr marL="68580" marR="68580" marT="0" marB="0"/>
                </a:tc>
                <a:tc>
                  <a:txBody>
                    <a:bodyPr/>
                    <a:lstStyle/>
                    <a:p>
                      <a:pPr>
                        <a:lnSpc>
                          <a:spcPct val="107000"/>
                        </a:lnSpc>
                        <a:spcAft>
                          <a:spcPts val="0"/>
                        </a:spcAft>
                      </a:pPr>
                      <a:r>
                        <a:rPr lang="es-CO" sz="1200">
                          <a:effectLst/>
                        </a:rPr>
                        <a:t>El sistema permitirá generar la salida de  insumos y productos del inventario.</a:t>
                      </a:r>
                      <a:endParaRPr lang="es-CO"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s-CO" sz="1200">
                          <a:effectLst/>
                        </a:rPr>
                        <a:t>Media.</a:t>
                      </a:r>
                      <a:endParaRPr lang="es-CO" sz="1100">
                        <a:effectLst/>
                        <a:latin typeface="Calibri"/>
                        <a:ea typeface="Calibri"/>
                        <a:cs typeface="Times New Roman"/>
                      </a:endParaRPr>
                    </a:p>
                  </a:txBody>
                  <a:tcPr marL="68580" marR="68580" marT="0" marB="0"/>
                </a:tc>
                <a:tc>
                  <a:txBody>
                    <a:bodyPr/>
                    <a:lstStyle/>
                    <a:p>
                      <a:pPr>
                        <a:lnSpc>
                          <a:spcPct val="107000"/>
                        </a:lnSpc>
                        <a:spcAft>
                          <a:spcPts val="0"/>
                        </a:spcAft>
                      </a:pPr>
                      <a:r>
                        <a:rPr lang="es-CO" sz="1200">
                          <a:effectLst/>
                        </a:rPr>
                        <a:t>Administrador, empleado.</a:t>
                      </a:r>
                      <a:endParaRPr lang="es-CO" sz="11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0">
                <a:tc>
                  <a:txBody>
                    <a:bodyPr/>
                    <a:lstStyle/>
                    <a:p>
                      <a:pPr>
                        <a:lnSpc>
                          <a:spcPct val="107000"/>
                        </a:lnSpc>
                        <a:spcAft>
                          <a:spcPts val="0"/>
                        </a:spcAft>
                      </a:pPr>
                      <a:r>
                        <a:rPr lang="es-CO" sz="1200">
                          <a:effectLst/>
                        </a:rPr>
                        <a:t>RF9</a:t>
                      </a:r>
                      <a:endParaRPr lang="es-CO" sz="1100">
                        <a:effectLst/>
                        <a:latin typeface="Calibri"/>
                        <a:ea typeface="Calibri"/>
                        <a:cs typeface="Times New Roman"/>
                      </a:endParaRPr>
                    </a:p>
                  </a:txBody>
                  <a:tcPr marL="68580" marR="68580" marT="0" marB="0"/>
                </a:tc>
                <a:tc>
                  <a:txBody>
                    <a:bodyPr/>
                    <a:lstStyle/>
                    <a:p>
                      <a:pPr>
                        <a:lnSpc>
                          <a:spcPct val="107000"/>
                        </a:lnSpc>
                        <a:spcAft>
                          <a:spcPts val="0"/>
                        </a:spcAft>
                      </a:pPr>
                      <a:r>
                        <a:rPr lang="es-CO" sz="1200">
                          <a:effectLst/>
                        </a:rPr>
                        <a:t>El sistema permitirá imprimir el registro de salida de insumos y productos.</a:t>
                      </a:r>
                      <a:endParaRPr lang="es-CO"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s-CO" sz="1200">
                          <a:effectLst/>
                        </a:rPr>
                        <a:t>Baja.</a:t>
                      </a:r>
                      <a:endParaRPr lang="es-CO" sz="1100">
                        <a:effectLst/>
                        <a:latin typeface="Calibri"/>
                        <a:ea typeface="Calibri"/>
                        <a:cs typeface="Times New Roman"/>
                      </a:endParaRPr>
                    </a:p>
                  </a:txBody>
                  <a:tcPr marL="68580" marR="68580" marT="0" marB="0"/>
                </a:tc>
                <a:tc>
                  <a:txBody>
                    <a:bodyPr/>
                    <a:lstStyle/>
                    <a:p>
                      <a:pPr>
                        <a:lnSpc>
                          <a:spcPct val="107000"/>
                        </a:lnSpc>
                        <a:spcAft>
                          <a:spcPts val="0"/>
                        </a:spcAft>
                      </a:pPr>
                      <a:r>
                        <a:rPr lang="es-CO" sz="1200" dirty="0">
                          <a:effectLst/>
                        </a:rPr>
                        <a:t>Administrador, empleado.</a:t>
                      </a:r>
                      <a:endParaRPr lang="es-CO"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8"/>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4" name="Google Shape;244;p18"/>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5" name="Google Shape;245;p18"/>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6" name="Google Shape;246;p18"/>
          <p:cNvSpPr txBox="1"/>
          <p:nvPr/>
        </p:nvSpPr>
        <p:spPr>
          <a:xfrm>
            <a:off x="130768"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247" name="Google Shape;247;p18"/>
          <p:cNvSpPr txBox="1"/>
          <p:nvPr/>
        </p:nvSpPr>
        <p:spPr>
          <a:xfrm>
            <a:off x="236748" y="395443"/>
            <a:ext cx="9069906" cy="88758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5400"/>
              <a:buFont typeface="Calibri"/>
              <a:buNone/>
            </a:pPr>
            <a:r>
              <a:rPr lang="es-CO" sz="5400" b="0" i="0" u="none" strike="noStrike" cap="none">
                <a:solidFill>
                  <a:schemeClr val="lt1"/>
                </a:solidFill>
                <a:latin typeface="Calibri"/>
                <a:ea typeface="Calibri"/>
                <a:cs typeface="Calibri"/>
                <a:sym typeface="Calibri"/>
              </a:rPr>
              <a:t>REQUISITOS FUNCIONALES</a:t>
            </a:r>
            <a:endParaRPr sz="1400" b="0" i="0" u="none" strike="noStrike" cap="none">
              <a:solidFill>
                <a:srgbClr val="000000"/>
              </a:solidFill>
              <a:latin typeface="Arial"/>
              <a:ea typeface="Arial"/>
              <a:cs typeface="Arial"/>
              <a:sym typeface="Arial"/>
            </a:endParaRPr>
          </a:p>
        </p:txBody>
      </p:sp>
      <p:sp>
        <p:nvSpPr>
          <p:cNvPr id="248" name="Google Shape;248;p18"/>
          <p:cNvSpPr txBox="1"/>
          <p:nvPr/>
        </p:nvSpPr>
        <p:spPr>
          <a:xfrm>
            <a:off x="838200" y="1825625"/>
            <a:ext cx="7598790" cy="3963226"/>
          </a:xfrm>
          <a:prstGeom prst="rect">
            <a:avLst/>
          </a:prstGeom>
          <a:noFill/>
          <a:ln>
            <a:noFill/>
          </a:ln>
        </p:spPr>
        <p:txBody>
          <a:bodyPr spcFirstLastPara="1" wrap="square" lIns="91425" tIns="45700" rIns="91425" bIns="45700" anchor="t" anchorCtr="0">
            <a:normAutofit/>
          </a:bodyPr>
          <a:lstStyle/>
          <a:p>
            <a:pPr lvl="0"/>
            <a:endParaRPr lang="es-CO" dirty="0"/>
          </a:p>
          <a:p>
            <a:pPr lvl="0"/>
            <a:endParaRPr lang="es-CO" dirty="0"/>
          </a:p>
          <a:p>
            <a:pPr lvl="0"/>
            <a:endParaRPr lang="es-CO" dirty="0"/>
          </a:p>
          <a:p>
            <a:pPr lvl="0"/>
            <a:endParaRPr lang="es-CO" dirty="0"/>
          </a:p>
          <a:p>
            <a:pPr lvl="0"/>
            <a:endParaRPr lang="es-CO" dirty="0"/>
          </a:p>
          <a:p>
            <a:pPr lvl="0"/>
            <a:endParaRPr lang="es-CO" dirty="0"/>
          </a:p>
          <a:p>
            <a:pPr lvl="0"/>
            <a:endParaRPr lang="es-CO" dirty="0"/>
          </a:p>
          <a:p>
            <a:pPr lvl="0"/>
            <a:endParaRPr lang="es-CO" dirty="0"/>
          </a:p>
          <a:p>
            <a:pPr lvl="0"/>
            <a:endParaRPr lang="es-CO" dirty="0"/>
          </a:p>
          <a:p>
            <a:pPr lvl="0"/>
            <a:r>
              <a:rPr lang="es-CO" dirty="0"/>
              <a:t>MODULO DE PRODUCCION</a:t>
            </a:r>
            <a:endParaRPr sz="1400" b="0" i="0" u="none" strike="noStrike" cap="none" dirty="0">
              <a:solidFill>
                <a:srgbClr val="000000"/>
              </a:solidFill>
              <a:latin typeface="Arial"/>
              <a:ea typeface="Arial"/>
              <a:cs typeface="Arial"/>
              <a:sym typeface="Arial"/>
            </a:endParaRPr>
          </a:p>
        </p:txBody>
      </p:sp>
      <p:graphicFrame>
        <p:nvGraphicFramePr>
          <p:cNvPr id="2" name="1 Tabla"/>
          <p:cNvGraphicFramePr>
            <a:graphicFrameLocks noGrp="1"/>
          </p:cNvGraphicFramePr>
          <p:nvPr>
            <p:extLst>
              <p:ext uri="{D42A27DB-BD31-4B8C-83A1-F6EECF244321}">
                <p14:modId xmlns:p14="http://schemas.microsoft.com/office/powerpoint/2010/main" val="2659543456"/>
              </p:ext>
            </p:extLst>
          </p:nvPr>
        </p:nvGraphicFramePr>
        <p:xfrm>
          <a:off x="3993247" y="1624082"/>
          <a:ext cx="4289011" cy="4808477"/>
        </p:xfrm>
        <a:graphic>
          <a:graphicData uri="http://schemas.openxmlformats.org/drawingml/2006/table">
            <a:tbl>
              <a:tblPr firstRow="1" firstCol="1" bandRow="1">
                <a:tableStyleId>{5C22544A-7EE6-4342-B048-85BDC9FD1C3A}</a:tableStyleId>
              </a:tblPr>
              <a:tblGrid>
                <a:gridCol w="840843">
                  <a:extLst>
                    <a:ext uri="{9D8B030D-6E8A-4147-A177-3AD203B41FA5}">
                      <a16:colId xmlns:a16="http://schemas.microsoft.com/office/drawing/2014/main" val="20000"/>
                    </a:ext>
                  </a:extLst>
                </a:gridCol>
                <a:gridCol w="1560889">
                  <a:extLst>
                    <a:ext uri="{9D8B030D-6E8A-4147-A177-3AD203B41FA5}">
                      <a16:colId xmlns:a16="http://schemas.microsoft.com/office/drawing/2014/main" val="20001"/>
                    </a:ext>
                  </a:extLst>
                </a:gridCol>
                <a:gridCol w="790156">
                  <a:extLst>
                    <a:ext uri="{9D8B030D-6E8A-4147-A177-3AD203B41FA5}">
                      <a16:colId xmlns:a16="http://schemas.microsoft.com/office/drawing/2014/main" val="20002"/>
                    </a:ext>
                  </a:extLst>
                </a:gridCol>
                <a:gridCol w="1097123">
                  <a:extLst>
                    <a:ext uri="{9D8B030D-6E8A-4147-A177-3AD203B41FA5}">
                      <a16:colId xmlns:a16="http://schemas.microsoft.com/office/drawing/2014/main" val="20003"/>
                    </a:ext>
                  </a:extLst>
                </a:gridCol>
              </a:tblGrid>
              <a:tr h="291998">
                <a:tc>
                  <a:txBody>
                    <a:bodyPr/>
                    <a:lstStyle/>
                    <a:p>
                      <a:pPr algn="ctr">
                        <a:lnSpc>
                          <a:spcPct val="107000"/>
                        </a:lnSpc>
                        <a:spcAft>
                          <a:spcPts val="0"/>
                        </a:spcAft>
                      </a:pPr>
                      <a:r>
                        <a:rPr lang="es-CO" sz="900">
                          <a:effectLst/>
                        </a:rPr>
                        <a:t>No.  de requisito</a:t>
                      </a:r>
                      <a:endParaRPr lang="es-CO" sz="800">
                        <a:effectLst/>
                        <a:latin typeface="Calibri"/>
                        <a:ea typeface="Calibri"/>
                        <a:cs typeface="Times New Roman"/>
                      </a:endParaRPr>
                    </a:p>
                  </a:txBody>
                  <a:tcPr marL="51161" marR="51161" marT="0" marB="0"/>
                </a:tc>
                <a:tc>
                  <a:txBody>
                    <a:bodyPr/>
                    <a:lstStyle/>
                    <a:p>
                      <a:pPr algn="ctr">
                        <a:lnSpc>
                          <a:spcPct val="107000"/>
                        </a:lnSpc>
                        <a:spcAft>
                          <a:spcPts val="0"/>
                        </a:spcAft>
                      </a:pPr>
                      <a:r>
                        <a:rPr lang="es-CO" sz="900">
                          <a:effectLst/>
                        </a:rPr>
                        <a:t>Nombre de requisito</a:t>
                      </a:r>
                      <a:endParaRPr lang="es-CO" sz="800">
                        <a:effectLst/>
                        <a:latin typeface="Calibri"/>
                        <a:ea typeface="Calibri"/>
                        <a:cs typeface="Times New Roman"/>
                      </a:endParaRPr>
                    </a:p>
                  </a:txBody>
                  <a:tcPr marL="51161" marR="51161" marT="0" marB="0"/>
                </a:tc>
                <a:tc>
                  <a:txBody>
                    <a:bodyPr/>
                    <a:lstStyle/>
                    <a:p>
                      <a:pPr algn="ctr">
                        <a:lnSpc>
                          <a:spcPct val="107000"/>
                        </a:lnSpc>
                        <a:spcAft>
                          <a:spcPts val="0"/>
                        </a:spcAft>
                      </a:pPr>
                      <a:r>
                        <a:rPr lang="es-CO" sz="900">
                          <a:effectLst/>
                        </a:rPr>
                        <a:t>Prioridad</a:t>
                      </a:r>
                      <a:endParaRPr lang="es-CO" sz="800">
                        <a:effectLst/>
                        <a:latin typeface="Calibri"/>
                        <a:ea typeface="Calibri"/>
                        <a:cs typeface="Times New Roman"/>
                      </a:endParaRPr>
                    </a:p>
                  </a:txBody>
                  <a:tcPr marL="51161" marR="51161" marT="0" marB="0"/>
                </a:tc>
                <a:tc>
                  <a:txBody>
                    <a:bodyPr/>
                    <a:lstStyle/>
                    <a:p>
                      <a:pPr algn="ctr">
                        <a:lnSpc>
                          <a:spcPct val="107000"/>
                        </a:lnSpc>
                        <a:spcAft>
                          <a:spcPts val="0"/>
                        </a:spcAft>
                      </a:pPr>
                      <a:r>
                        <a:rPr lang="es-CO" sz="900">
                          <a:effectLst/>
                        </a:rPr>
                        <a:t>Responsable</a:t>
                      </a:r>
                      <a:endParaRPr lang="es-CO" sz="800">
                        <a:effectLst/>
                        <a:latin typeface="Calibri"/>
                        <a:ea typeface="Calibri"/>
                        <a:cs typeface="Times New Roman"/>
                      </a:endParaRPr>
                    </a:p>
                  </a:txBody>
                  <a:tcPr marL="51161" marR="51161" marT="0" marB="0"/>
                </a:tc>
                <a:extLst>
                  <a:ext uri="{0D108BD9-81ED-4DB2-BD59-A6C34878D82A}">
                    <a16:rowId xmlns:a16="http://schemas.microsoft.com/office/drawing/2014/main" val="10000"/>
                  </a:ext>
                </a:extLst>
              </a:tr>
              <a:tr h="291998">
                <a:tc>
                  <a:txBody>
                    <a:bodyPr/>
                    <a:lstStyle/>
                    <a:p>
                      <a:pPr>
                        <a:lnSpc>
                          <a:spcPct val="107000"/>
                        </a:lnSpc>
                        <a:spcAft>
                          <a:spcPts val="0"/>
                        </a:spcAft>
                      </a:pPr>
                      <a:r>
                        <a:rPr lang="es-CO" sz="900">
                          <a:effectLst/>
                        </a:rPr>
                        <a:t>RF1</a:t>
                      </a:r>
                      <a:endParaRPr lang="es-CO" sz="800">
                        <a:effectLst/>
                        <a:latin typeface="Calibri"/>
                        <a:ea typeface="Calibri"/>
                        <a:cs typeface="Times New Roman"/>
                      </a:endParaRPr>
                    </a:p>
                  </a:txBody>
                  <a:tcPr marL="51161" marR="51161" marT="0" marB="0"/>
                </a:tc>
                <a:tc>
                  <a:txBody>
                    <a:bodyPr/>
                    <a:lstStyle/>
                    <a:p>
                      <a:pPr>
                        <a:lnSpc>
                          <a:spcPct val="107000"/>
                        </a:lnSpc>
                        <a:spcAft>
                          <a:spcPts val="0"/>
                        </a:spcAft>
                      </a:pPr>
                      <a:r>
                        <a:rPr lang="es-CO" sz="900">
                          <a:effectLst/>
                        </a:rPr>
                        <a:t>El sistema permitirá la creación de roles.</a:t>
                      </a:r>
                      <a:endParaRPr lang="es-CO" sz="800">
                        <a:effectLst/>
                        <a:latin typeface="Calibri"/>
                        <a:ea typeface="Calibri"/>
                        <a:cs typeface="Times New Roman"/>
                      </a:endParaRPr>
                    </a:p>
                  </a:txBody>
                  <a:tcPr marL="51161" marR="51161" marT="0" marB="0"/>
                </a:tc>
                <a:tc>
                  <a:txBody>
                    <a:bodyPr/>
                    <a:lstStyle/>
                    <a:p>
                      <a:pPr algn="ctr">
                        <a:lnSpc>
                          <a:spcPct val="107000"/>
                        </a:lnSpc>
                        <a:spcAft>
                          <a:spcPts val="0"/>
                        </a:spcAft>
                      </a:pPr>
                      <a:r>
                        <a:rPr lang="es-CO" sz="900">
                          <a:effectLst/>
                        </a:rPr>
                        <a:t>Alta.</a:t>
                      </a:r>
                      <a:endParaRPr lang="es-CO" sz="800">
                        <a:effectLst/>
                        <a:latin typeface="Calibri"/>
                        <a:ea typeface="Calibri"/>
                        <a:cs typeface="Times New Roman"/>
                      </a:endParaRPr>
                    </a:p>
                  </a:txBody>
                  <a:tcPr marL="51161" marR="51161" marT="0" marB="0"/>
                </a:tc>
                <a:tc>
                  <a:txBody>
                    <a:bodyPr/>
                    <a:lstStyle/>
                    <a:p>
                      <a:pPr algn="ctr">
                        <a:lnSpc>
                          <a:spcPct val="107000"/>
                        </a:lnSpc>
                        <a:spcAft>
                          <a:spcPts val="0"/>
                        </a:spcAft>
                      </a:pPr>
                      <a:r>
                        <a:rPr lang="es-CO" sz="900">
                          <a:effectLst/>
                        </a:rPr>
                        <a:t>Administrador.</a:t>
                      </a:r>
                      <a:endParaRPr lang="es-CO" sz="800">
                        <a:effectLst/>
                        <a:latin typeface="Calibri"/>
                        <a:ea typeface="Calibri"/>
                        <a:cs typeface="Times New Roman"/>
                      </a:endParaRPr>
                    </a:p>
                  </a:txBody>
                  <a:tcPr marL="51161" marR="51161" marT="0" marB="0"/>
                </a:tc>
                <a:extLst>
                  <a:ext uri="{0D108BD9-81ED-4DB2-BD59-A6C34878D82A}">
                    <a16:rowId xmlns:a16="http://schemas.microsoft.com/office/drawing/2014/main" val="10001"/>
                  </a:ext>
                </a:extLst>
              </a:tr>
              <a:tr h="291998">
                <a:tc>
                  <a:txBody>
                    <a:bodyPr/>
                    <a:lstStyle/>
                    <a:p>
                      <a:pPr>
                        <a:lnSpc>
                          <a:spcPct val="107000"/>
                        </a:lnSpc>
                        <a:spcAft>
                          <a:spcPts val="0"/>
                        </a:spcAft>
                      </a:pPr>
                      <a:r>
                        <a:rPr lang="es-CO" sz="900">
                          <a:effectLst/>
                        </a:rPr>
                        <a:t>RF2</a:t>
                      </a:r>
                      <a:endParaRPr lang="es-CO" sz="800">
                        <a:effectLst/>
                        <a:latin typeface="Calibri"/>
                        <a:ea typeface="Calibri"/>
                        <a:cs typeface="Times New Roman"/>
                      </a:endParaRPr>
                    </a:p>
                  </a:txBody>
                  <a:tcPr marL="51161" marR="51161" marT="0" marB="0"/>
                </a:tc>
                <a:tc>
                  <a:txBody>
                    <a:bodyPr/>
                    <a:lstStyle/>
                    <a:p>
                      <a:pPr>
                        <a:lnSpc>
                          <a:spcPct val="107000"/>
                        </a:lnSpc>
                        <a:spcAft>
                          <a:spcPts val="0"/>
                        </a:spcAft>
                      </a:pPr>
                      <a:r>
                        <a:rPr lang="es-CO" sz="900">
                          <a:effectLst/>
                        </a:rPr>
                        <a:t>El sistema permitirá crear y modificar usuarios.</a:t>
                      </a:r>
                      <a:endParaRPr lang="es-CO" sz="800">
                        <a:effectLst/>
                        <a:latin typeface="Calibri"/>
                        <a:ea typeface="Calibri"/>
                        <a:cs typeface="Times New Roman"/>
                      </a:endParaRPr>
                    </a:p>
                  </a:txBody>
                  <a:tcPr marL="51161" marR="51161" marT="0" marB="0"/>
                </a:tc>
                <a:tc>
                  <a:txBody>
                    <a:bodyPr/>
                    <a:lstStyle/>
                    <a:p>
                      <a:pPr algn="ctr">
                        <a:lnSpc>
                          <a:spcPct val="107000"/>
                        </a:lnSpc>
                        <a:spcAft>
                          <a:spcPts val="0"/>
                        </a:spcAft>
                      </a:pPr>
                      <a:r>
                        <a:rPr lang="es-CO" sz="900">
                          <a:effectLst/>
                        </a:rPr>
                        <a:t>Alta.</a:t>
                      </a:r>
                      <a:endParaRPr lang="es-CO" sz="800">
                        <a:effectLst/>
                        <a:latin typeface="Calibri"/>
                        <a:ea typeface="Calibri"/>
                        <a:cs typeface="Times New Roman"/>
                      </a:endParaRPr>
                    </a:p>
                  </a:txBody>
                  <a:tcPr marL="51161" marR="51161" marT="0" marB="0"/>
                </a:tc>
                <a:tc>
                  <a:txBody>
                    <a:bodyPr/>
                    <a:lstStyle/>
                    <a:p>
                      <a:pPr algn="ctr">
                        <a:lnSpc>
                          <a:spcPct val="107000"/>
                        </a:lnSpc>
                        <a:spcAft>
                          <a:spcPts val="0"/>
                        </a:spcAft>
                      </a:pPr>
                      <a:r>
                        <a:rPr lang="es-CO" sz="900">
                          <a:effectLst/>
                        </a:rPr>
                        <a:t>Administrador, cliente.</a:t>
                      </a:r>
                      <a:endParaRPr lang="es-CO" sz="800">
                        <a:effectLst/>
                        <a:latin typeface="Calibri"/>
                        <a:ea typeface="Calibri"/>
                        <a:cs typeface="Times New Roman"/>
                      </a:endParaRPr>
                    </a:p>
                  </a:txBody>
                  <a:tcPr marL="51161" marR="51161" marT="0" marB="0"/>
                </a:tc>
                <a:extLst>
                  <a:ext uri="{0D108BD9-81ED-4DB2-BD59-A6C34878D82A}">
                    <a16:rowId xmlns:a16="http://schemas.microsoft.com/office/drawing/2014/main" val="10002"/>
                  </a:ext>
                </a:extLst>
              </a:tr>
              <a:tr h="291998">
                <a:tc>
                  <a:txBody>
                    <a:bodyPr/>
                    <a:lstStyle/>
                    <a:p>
                      <a:pPr>
                        <a:lnSpc>
                          <a:spcPct val="107000"/>
                        </a:lnSpc>
                        <a:spcAft>
                          <a:spcPts val="0"/>
                        </a:spcAft>
                      </a:pPr>
                      <a:r>
                        <a:rPr lang="es-CO" sz="900">
                          <a:effectLst/>
                        </a:rPr>
                        <a:t>RF3</a:t>
                      </a:r>
                      <a:endParaRPr lang="es-CO" sz="800">
                        <a:effectLst/>
                        <a:latin typeface="Calibri"/>
                        <a:ea typeface="Calibri"/>
                        <a:cs typeface="Times New Roman"/>
                      </a:endParaRPr>
                    </a:p>
                  </a:txBody>
                  <a:tcPr marL="51161" marR="51161" marT="0" marB="0"/>
                </a:tc>
                <a:tc>
                  <a:txBody>
                    <a:bodyPr/>
                    <a:lstStyle/>
                    <a:p>
                      <a:pPr>
                        <a:lnSpc>
                          <a:spcPct val="107000"/>
                        </a:lnSpc>
                        <a:spcAft>
                          <a:spcPts val="0"/>
                        </a:spcAft>
                      </a:pPr>
                      <a:r>
                        <a:rPr lang="es-CO" sz="900">
                          <a:effectLst/>
                        </a:rPr>
                        <a:t>El sistema permitirá el ingreso por logging.</a:t>
                      </a:r>
                      <a:endParaRPr lang="es-CO" sz="800">
                        <a:effectLst/>
                        <a:latin typeface="Calibri"/>
                        <a:ea typeface="Calibri"/>
                        <a:cs typeface="Times New Roman"/>
                      </a:endParaRPr>
                    </a:p>
                  </a:txBody>
                  <a:tcPr marL="51161" marR="51161" marT="0" marB="0"/>
                </a:tc>
                <a:tc>
                  <a:txBody>
                    <a:bodyPr/>
                    <a:lstStyle/>
                    <a:p>
                      <a:pPr algn="ctr">
                        <a:lnSpc>
                          <a:spcPct val="107000"/>
                        </a:lnSpc>
                        <a:spcAft>
                          <a:spcPts val="0"/>
                        </a:spcAft>
                      </a:pPr>
                      <a:r>
                        <a:rPr lang="es-CO" sz="900">
                          <a:effectLst/>
                        </a:rPr>
                        <a:t>Media.</a:t>
                      </a:r>
                      <a:endParaRPr lang="es-CO" sz="800">
                        <a:effectLst/>
                        <a:latin typeface="Calibri"/>
                        <a:ea typeface="Calibri"/>
                        <a:cs typeface="Times New Roman"/>
                      </a:endParaRPr>
                    </a:p>
                  </a:txBody>
                  <a:tcPr marL="51161" marR="51161" marT="0" marB="0"/>
                </a:tc>
                <a:tc>
                  <a:txBody>
                    <a:bodyPr/>
                    <a:lstStyle/>
                    <a:p>
                      <a:pPr algn="ctr">
                        <a:lnSpc>
                          <a:spcPct val="107000"/>
                        </a:lnSpc>
                        <a:spcAft>
                          <a:spcPts val="0"/>
                        </a:spcAft>
                      </a:pPr>
                      <a:r>
                        <a:rPr lang="es-CO" sz="900">
                          <a:effectLst/>
                        </a:rPr>
                        <a:t>Usuarios.</a:t>
                      </a:r>
                      <a:endParaRPr lang="es-CO" sz="800">
                        <a:effectLst/>
                        <a:latin typeface="Calibri"/>
                        <a:ea typeface="Calibri"/>
                        <a:cs typeface="Times New Roman"/>
                      </a:endParaRPr>
                    </a:p>
                  </a:txBody>
                  <a:tcPr marL="51161" marR="51161" marT="0" marB="0"/>
                </a:tc>
                <a:extLst>
                  <a:ext uri="{0D108BD9-81ED-4DB2-BD59-A6C34878D82A}">
                    <a16:rowId xmlns:a16="http://schemas.microsoft.com/office/drawing/2014/main" val="10003"/>
                  </a:ext>
                </a:extLst>
              </a:tr>
              <a:tr h="437996">
                <a:tc>
                  <a:txBody>
                    <a:bodyPr/>
                    <a:lstStyle/>
                    <a:p>
                      <a:pPr>
                        <a:lnSpc>
                          <a:spcPct val="107000"/>
                        </a:lnSpc>
                        <a:spcAft>
                          <a:spcPts val="0"/>
                        </a:spcAft>
                      </a:pPr>
                      <a:r>
                        <a:rPr lang="es-CO" sz="900">
                          <a:effectLst/>
                        </a:rPr>
                        <a:t>RF4</a:t>
                      </a:r>
                      <a:endParaRPr lang="es-CO" sz="800">
                        <a:effectLst/>
                        <a:latin typeface="Calibri"/>
                        <a:ea typeface="Calibri"/>
                        <a:cs typeface="Times New Roman"/>
                      </a:endParaRPr>
                    </a:p>
                  </a:txBody>
                  <a:tcPr marL="51161" marR="51161" marT="0" marB="0"/>
                </a:tc>
                <a:tc>
                  <a:txBody>
                    <a:bodyPr/>
                    <a:lstStyle/>
                    <a:p>
                      <a:pPr>
                        <a:lnSpc>
                          <a:spcPct val="107000"/>
                        </a:lnSpc>
                        <a:spcAft>
                          <a:spcPts val="0"/>
                        </a:spcAft>
                      </a:pPr>
                      <a:r>
                        <a:rPr lang="es-CO" sz="900">
                          <a:effectLst/>
                        </a:rPr>
                        <a:t>El sistema permitirá consultar los pedidos hechos por el cliente.</a:t>
                      </a:r>
                      <a:endParaRPr lang="es-CO" sz="800">
                        <a:effectLst/>
                        <a:latin typeface="Calibri"/>
                        <a:ea typeface="Calibri"/>
                        <a:cs typeface="Times New Roman"/>
                      </a:endParaRPr>
                    </a:p>
                  </a:txBody>
                  <a:tcPr marL="51161" marR="51161" marT="0" marB="0"/>
                </a:tc>
                <a:tc>
                  <a:txBody>
                    <a:bodyPr/>
                    <a:lstStyle/>
                    <a:p>
                      <a:pPr algn="ctr">
                        <a:lnSpc>
                          <a:spcPct val="107000"/>
                        </a:lnSpc>
                        <a:spcAft>
                          <a:spcPts val="0"/>
                        </a:spcAft>
                      </a:pPr>
                      <a:r>
                        <a:rPr lang="es-CO" sz="900">
                          <a:effectLst/>
                        </a:rPr>
                        <a:t>Alta</a:t>
                      </a:r>
                      <a:endParaRPr lang="es-CO" sz="800">
                        <a:effectLst/>
                        <a:latin typeface="Calibri"/>
                        <a:ea typeface="Calibri"/>
                        <a:cs typeface="Times New Roman"/>
                      </a:endParaRPr>
                    </a:p>
                  </a:txBody>
                  <a:tcPr marL="51161" marR="51161" marT="0" marB="0"/>
                </a:tc>
                <a:tc>
                  <a:txBody>
                    <a:bodyPr/>
                    <a:lstStyle/>
                    <a:p>
                      <a:pPr>
                        <a:lnSpc>
                          <a:spcPct val="107000"/>
                        </a:lnSpc>
                        <a:spcAft>
                          <a:spcPts val="0"/>
                        </a:spcAft>
                      </a:pPr>
                      <a:r>
                        <a:rPr lang="es-CO" sz="900">
                          <a:effectLst/>
                        </a:rPr>
                        <a:t>Administrador, cliente y empleado.</a:t>
                      </a:r>
                      <a:endParaRPr lang="es-CO" sz="800">
                        <a:effectLst/>
                        <a:latin typeface="Calibri"/>
                        <a:ea typeface="Calibri"/>
                        <a:cs typeface="Times New Roman"/>
                      </a:endParaRPr>
                    </a:p>
                  </a:txBody>
                  <a:tcPr marL="51161" marR="51161" marT="0" marB="0"/>
                </a:tc>
                <a:extLst>
                  <a:ext uri="{0D108BD9-81ED-4DB2-BD59-A6C34878D82A}">
                    <a16:rowId xmlns:a16="http://schemas.microsoft.com/office/drawing/2014/main" val="10004"/>
                  </a:ext>
                </a:extLst>
              </a:tr>
              <a:tr h="437996">
                <a:tc>
                  <a:txBody>
                    <a:bodyPr/>
                    <a:lstStyle/>
                    <a:p>
                      <a:pPr>
                        <a:lnSpc>
                          <a:spcPct val="107000"/>
                        </a:lnSpc>
                        <a:spcAft>
                          <a:spcPts val="0"/>
                        </a:spcAft>
                      </a:pPr>
                      <a:r>
                        <a:rPr lang="es-CO" sz="900">
                          <a:effectLst/>
                        </a:rPr>
                        <a:t>RF5</a:t>
                      </a:r>
                      <a:endParaRPr lang="es-CO" sz="800">
                        <a:effectLst/>
                        <a:latin typeface="Calibri"/>
                        <a:ea typeface="Calibri"/>
                        <a:cs typeface="Times New Roman"/>
                      </a:endParaRPr>
                    </a:p>
                  </a:txBody>
                  <a:tcPr marL="51161" marR="51161" marT="0" marB="0"/>
                </a:tc>
                <a:tc>
                  <a:txBody>
                    <a:bodyPr/>
                    <a:lstStyle/>
                    <a:p>
                      <a:pPr>
                        <a:lnSpc>
                          <a:spcPct val="107000"/>
                        </a:lnSpc>
                        <a:spcAft>
                          <a:spcPts val="0"/>
                        </a:spcAft>
                      </a:pPr>
                      <a:r>
                        <a:rPr lang="es-CO" sz="900">
                          <a:effectLst/>
                        </a:rPr>
                        <a:t>El sistema permitirá consultar los materiales requeridos para la fabricación de productos.</a:t>
                      </a:r>
                      <a:endParaRPr lang="es-CO" sz="800">
                        <a:effectLst/>
                        <a:latin typeface="Calibri"/>
                        <a:ea typeface="Calibri"/>
                        <a:cs typeface="Times New Roman"/>
                      </a:endParaRPr>
                    </a:p>
                  </a:txBody>
                  <a:tcPr marL="51161" marR="51161" marT="0" marB="0"/>
                </a:tc>
                <a:tc>
                  <a:txBody>
                    <a:bodyPr/>
                    <a:lstStyle/>
                    <a:p>
                      <a:pPr algn="ctr">
                        <a:lnSpc>
                          <a:spcPct val="107000"/>
                        </a:lnSpc>
                        <a:spcAft>
                          <a:spcPts val="0"/>
                        </a:spcAft>
                      </a:pPr>
                      <a:r>
                        <a:rPr lang="es-CO" sz="1000">
                          <a:effectLst/>
                        </a:rPr>
                        <a:t>Alta</a:t>
                      </a:r>
                      <a:endParaRPr lang="es-CO" sz="800">
                        <a:effectLst/>
                        <a:latin typeface="Calibri"/>
                        <a:ea typeface="Calibri"/>
                        <a:cs typeface="Times New Roman"/>
                      </a:endParaRPr>
                    </a:p>
                  </a:txBody>
                  <a:tcPr marL="51161" marR="51161" marT="0" marB="0"/>
                </a:tc>
                <a:tc>
                  <a:txBody>
                    <a:bodyPr/>
                    <a:lstStyle/>
                    <a:p>
                      <a:pPr>
                        <a:lnSpc>
                          <a:spcPct val="107000"/>
                        </a:lnSpc>
                        <a:spcAft>
                          <a:spcPts val="0"/>
                        </a:spcAft>
                      </a:pPr>
                      <a:r>
                        <a:rPr lang="es-CO" sz="1000">
                          <a:effectLst/>
                        </a:rPr>
                        <a:t>Administrador, empleado.</a:t>
                      </a:r>
                      <a:endParaRPr lang="es-CO" sz="800">
                        <a:effectLst/>
                        <a:latin typeface="Calibri"/>
                        <a:ea typeface="Calibri"/>
                        <a:cs typeface="Times New Roman"/>
                      </a:endParaRPr>
                    </a:p>
                  </a:txBody>
                  <a:tcPr marL="51161" marR="51161" marT="0" marB="0"/>
                </a:tc>
                <a:extLst>
                  <a:ext uri="{0D108BD9-81ED-4DB2-BD59-A6C34878D82A}">
                    <a16:rowId xmlns:a16="http://schemas.microsoft.com/office/drawing/2014/main" val="10005"/>
                  </a:ext>
                </a:extLst>
              </a:tr>
              <a:tr h="437996">
                <a:tc>
                  <a:txBody>
                    <a:bodyPr/>
                    <a:lstStyle/>
                    <a:p>
                      <a:pPr>
                        <a:lnSpc>
                          <a:spcPct val="107000"/>
                        </a:lnSpc>
                        <a:spcAft>
                          <a:spcPts val="0"/>
                        </a:spcAft>
                      </a:pPr>
                      <a:r>
                        <a:rPr lang="es-CO" sz="900">
                          <a:effectLst/>
                        </a:rPr>
                        <a:t>RF6</a:t>
                      </a:r>
                      <a:endParaRPr lang="es-CO" sz="800">
                        <a:effectLst/>
                        <a:latin typeface="Calibri"/>
                        <a:ea typeface="Calibri"/>
                        <a:cs typeface="Times New Roman"/>
                      </a:endParaRPr>
                    </a:p>
                  </a:txBody>
                  <a:tcPr marL="51161" marR="51161" marT="0" marB="0"/>
                </a:tc>
                <a:tc>
                  <a:txBody>
                    <a:bodyPr/>
                    <a:lstStyle/>
                    <a:p>
                      <a:pPr>
                        <a:lnSpc>
                          <a:spcPct val="107000"/>
                        </a:lnSpc>
                        <a:spcAft>
                          <a:spcPts val="0"/>
                        </a:spcAft>
                      </a:pPr>
                      <a:r>
                        <a:rPr lang="es-CO" sz="900">
                          <a:effectLst/>
                        </a:rPr>
                        <a:t>El sistema permitirá ingresar el producto terminado al inventario.</a:t>
                      </a:r>
                      <a:endParaRPr lang="es-CO" sz="800">
                        <a:effectLst/>
                        <a:latin typeface="Calibri"/>
                        <a:ea typeface="Calibri"/>
                        <a:cs typeface="Times New Roman"/>
                      </a:endParaRPr>
                    </a:p>
                  </a:txBody>
                  <a:tcPr marL="51161" marR="51161" marT="0" marB="0"/>
                </a:tc>
                <a:tc>
                  <a:txBody>
                    <a:bodyPr/>
                    <a:lstStyle/>
                    <a:p>
                      <a:pPr algn="ctr">
                        <a:lnSpc>
                          <a:spcPct val="107000"/>
                        </a:lnSpc>
                        <a:spcAft>
                          <a:spcPts val="0"/>
                        </a:spcAft>
                      </a:pPr>
                      <a:r>
                        <a:rPr lang="es-CO" sz="1000">
                          <a:effectLst/>
                        </a:rPr>
                        <a:t>Alta</a:t>
                      </a:r>
                      <a:endParaRPr lang="es-CO" sz="800">
                        <a:effectLst/>
                        <a:latin typeface="Calibri"/>
                        <a:ea typeface="Calibri"/>
                        <a:cs typeface="Times New Roman"/>
                      </a:endParaRPr>
                    </a:p>
                  </a:txBody>
                  <a:tcPr marL="51161" marR="51161" marT="0" marB="0"/>
                </a:tc>
                <a:tc>
                  <a:txBody>
                    <a:bodyPr/>
                    <a:lstStyle/>
                    <a:p>
                      <a:pPr>
                        <a:lnSpc>
                          <a:spcPct val="107000"/>
                        </a:lnSpc>
                        <a:spcAft>
                          <a:spcPts val="0"/>
                        </a:spcAft>
                      </a:pPr>
                      <a:r>
                        <a:rPr lang="es-CO" sz="1000">
                          <a:effectLst/>
                        </a:rPr>
                        <a:t>Empleado.</a:t>
                      </a:r>
                      <a:endParaRPr lang="es-CO" sz="800">
                        <a:effectLst/>
                        <a:latin typeface="Calibri"/>
                        <a:ea typeface="Calibri"/>
                        <a:cs typeface="Times New Roman"/>
                      </a:endParaRPr>
                    </a:p>
                  </a:txBody>
                  <a:tcPr marL="51161" marR="51161" marT="0" marB="0"/>
                </a:tc>
                <a:extLst>
                  <a:ext uri="{0D108BD9-81ED-4DB2-BD59-A6C34878D82A}">
                    <a16:rowId xmlns:a16="http://schemas.microsoft.com/office/drawing/2014/main" val="10006"/>
                  </a:ext>
                </a:extLst>
              </a:tr>
              <a:tr h="291998">
                <a:tc>
                  <a:txBody>
                    <a:bodyPr/>
                    <a:lstStyle/>
                    <a:p>
                      <a:pPr>
                        <a:lnSpc>
                          <a:spcPct val="107000"/>
                        </a:lnSpc>
                        <a:spcAft>
                          <a:spcPts val="0"/>
                        </a:spcAft>
                      </a:pPr>
                      <a:r>
                        <a:rPr lang="es-CO" sz="900">
                          <a:effectLst/>
                        </a:rPr>
                        <a:t>RF7</a:t>
                      </a:r>
                      <a:endParaRPr lang="es-CO" sz="800">
                        <a:effectLst/>
                        <a:latin typeface="Calibri"/>
                        <a:ea typeface="Calibri"/>
                        <a:cs typeface="Times New Roman"/>
                      </a:endParaRPr>
                    </a:p>
                  </a:txBody>
                  <a:tcPr marL="51161" marR="51161" marT="0" marB="0"/>
                </a:tc>
                <a:tc>
                  <a:txBody>
                    <a:bodyPr/>
                    <a:lstStyle/>
                    <a:p>
                      <a:pPr>
                        <a:lnSpc>
                          <a:spcPct val="107000"/>
                        </a:lnSpc>
                        <a:spcAft>
                          <a:spcPts val="0"/>
                        </a:spcAft>
                      </a:pPr>
                      <a:r>
                        <a:rPr lang="es-CO" sz="900">
                          <a:effectLst/>
                        </a:rPr>
                        <a:t>El sistema permitirá crear ficha de producción</a:t>
                      </a:r>
                      <a:endParaRPr lang="es-CO" sz="800">
                        <a:effectLst/>
                        <a:latin typeface="Calibri"/>
                        <a:ea typeface="Calibri"/>
                        <a:cs typeface="Times New Roman"/>
                      </a:endParaRPr>
                    </a:p>
                  </a:txBody>
                  <a:tcPr marL="51161" marR="51161" marT="0" marB="0"/>
                </a:tc>
                <a:tc>
                  <a:txBody>
                    <a:bodyPr/>
                    <a:lstStyle/>
                    <a:p>
                      <a:pPr algn="ctr">
                        <a:lnSpc>
                          <a:spcPct val="107000"/>
                        </a:lnSpc>
                        <a:spcAft>
                          <a:spcPts val="0"/>
                        </a:spcAft>
                      </a:pPr>
                      <a:r>
                        <a:rPr lang="es-CO" sz="1000">
                          <a:effectLst/>
                        </a:rPr>
                        <a:t>Alta</a:t>
                      </a:r>
                      <a:endParaRPr lang="es-CO" sz="800">
                        <a:effectLst/>
                        <a:latin typeface="Calibri"/>
                        <a:ea typeface="Calibri"/>
                        <a:cs typeface="Times New Roman"/>
                      </a:endParaRPr>
                    </a:p>
                  </a:txBody>
                  <a:tcPr marL="51161" marR="51161" marT="0" marB="0"/>
                </a:tc>
                <a:tc>
                  <a:txBody>
                    <a:bodyPr/>
                    <a:lstStyle/>
                    <a:p>
                      <a:pPr>
                        <a:lnSpc>
                          <a:spcPct val="107000"/>
                        </a:lnSpc>
                        <a:spcAft>
                          <a:spcPts val="0"/>
                        </a:spcAft>
                      </a:pPr>
                      <a:r>
                        <a:rPr lang="es-CO" sz="1000">
                          <a:effectLst/>
                        </a:rPr>
                        <a:t>Administrador.</a:t>
                      </a:r>
                      <a:endParaRPr lang="es-CO" sz="800">
                        <a:effectLst/>
                        <a:latin typeface="Calibri"/>
                        <a:ea typeface="Calibri"/>
                        <a:cs typeface="Times New Roman"/>
                      </a:endParaRPr>
                    </a:p>
                  </a:txBody>
                  <a:tcPr marL="51161" marR="51161" marT="0" marB="0"/>
                </a:tc>
                <a:extLst>
                  <a:ext uri="{0D108BD9-81ED-4DB2-BD59-A6C34878D82A}">
                    <a16:rowId xmlns:a16="http://schemas.microsoft.com/office/drawing/2014/main" val="10007"/>
                  </a:ext>
                </a:extLst>
              </a:tr>
              <a:tr h="291998">
                <a:tc>
                  <a:txBody>
                    <a:bodyPr/>
                    <a:lstStyle/>
                    <a:p>
                      <a:pPr>
                        <a:lnSpc>
                          <a:spcPct val="107000"/>
                        </a:lnSpc>
                        <a:spcAft>
                          <a:spcPts val="0"/>
                        </a:spcAft>
                      </a:pPr>
                      <a:r>
                        <a:rPr lang="es-CO" sz="900">
                          <a:effectLst/>
                        </a:rPr>
                        <a:t>RF8</a:t>
                      </a:r>
                      <a:endParaRPr lang="es-CO" sz="800">
                        <a:effectLst/>
                        <a:latin typeface="Calibri"/>
                        <a:ea typeface="Calibri"/>
                        <a:cs typeface="Times New Roman"/>
                      </a:endParaRPr>
                    </a:p>
                  </a:txBody>
                  <a:tcPr marL="51161" marR="51161" marT="0" marB="0"/>
                </a:tc>
                <a:tc>
                  <a:txBody>
                    <a:bodyPr/>
                    <a:lstStyle/>
                    <a:p>
                      <a:pPr>
                        <a:lnSpc>
                          <a:spcPct val="107000"/>
                        </a:lnSpc>
                        <a:spcAft>
                          <a:spcPts val="0"/>
                        </a:spcAft>
                      </a:pPr>
                      <a:r>
                        <a:rPr lang="es-CO" sz="900">
                          <a:effectLst/>
                        </a:rPr>
                        <a:t>El sistema permitirá modificar la ficha de producción.</a:t>
                      </a:r>
                      <a:endParaRPr lang="es-CO" sz="800">
                        <a:effectLst/>
                        <a:latin typeface="Calibri"/>
                        <a:ea typeface="Calibri"/>
                        <a:cs typeface="Times New Roman"/>
                      </a:endParaRPr>
                    </a:p>
                  </a:txBody>
                  <a:tcPr marL="51161" marR="51161" marT="0" marB="0"/>
                </a:tc>
                <a:tc>
                  <a:txBody>
                    <a:bodyPr/>
                    <a:lstStyle/>
                    <a:p>
                      <a:pPr algn="ctr">
                        <a:lnSpc>
                          <a:spcPct val="107000"/>
                        </a:lnSpc>
                        <a:spcAft>
                          <a:spcPts val="0"/>
                        </a:spcAft>
                      </a:pPr>
                      <a:r>
                        <a:rPr lang="es-CO" sz="1000">
                          <a:effectLst/>
                        </a:rPr>
                        <a:t>Alta</a:t>
                      </a:r>
                      <a:endParaRPr lang="es-CO" sz="800">
                        <a:effectLst/>
                        <a:latin typeface="Calibri"/>
                        <a:ea typeface="Calibri"/>
                        <a:cs typeface="Times New Roman"/>
                      </a:endParaRPr>
                    </a:p>
                  </a:txBody>
                  <a:tcPr marL="51161" marR="51161" marT="0" marB="0"/>
                </a:tc>
                <a:tc>
                  <a:txBody>
                    <a:bodyPr/>
                    <a:lstStyle/>
                    <a:p>
                      <a:pPr>
                        <a:lnSpc>
                          <a:spcPct val="107000"/>
                        </a:lnSpc>
                        <a:spcAft>
                          <a:spcPts val="0"/>
                        </a:spcAft>
                      </a:pPr>
                      <a:r>
                        <a:rPr lang="es-CO" sz="1000">
                          <a:effectLst/>
                        </a:rPr>
                        <a:t>Administrador.</a:t>
                      </a:r>
                      <a:endParaRPr lang="es-CO" sz="800">
                        <a:effectLst/>
                        <a:latin typeface="Calibri"/>
                        <a:ea typeface="Calibri"/>
                        <a:cs typeface="Times New Roman"/>
                      </a:endParaRPr>
                    </a:p>
                  </a:txBody>
                  <a:tcPr marL="51161" marR="51161" marT="0" marB="0"/>
                </a:tc>
                <a:extLst>
                  <a:ext uri="{0D108BD9-81ED-4DB2-BD59-A6C34878D82A}">
                    <a16:rowId xmlns:a16="http://schemas.microsoft.com/office/drawing/2014/main" val="10008"/>
                  </a:ext>
                </a:extLst>
              </a:tr>
              <a:tr h="437996">
                <a:tc>
                  <a:txBody>
                    <a:bodyPr/>
                    <a:lstStyle/>
                    <a:p>
                      <a:pPr>
                        <a:lnSpc>
                          <a:spcPct val="107000"/>
                        </a:lnSpc>
                        <a:spcAft>
                          <a:spcPts val="0"/>
                        </a:spcAft>
                      </a:pPr>
                      <a:r>
                        <a:rPr lang="es-CO" sz="900">
                          <a:effectLst/>
                        </a:rPr>
                        <a:t>RF9</a:t>
                      </a:r>
                      <a:endParaRPr lang="es-CO" sz="800">
                        <a:effectLst/>
                        <a:latin typeface="Calibri"/>
                        <a:ea typeface="Calibri"/>
                        <a:cs typeface="Times New Roman"/>
                      </a:endParaRPr>
                    </a:p>
                  </a:txBody>
                  <a:tcPr marL="51161" marR="51161" marT="0" marB="0"/>
                </a:tc>
                <a:tc>
                  <a:txBody>
                    <a:bodyPr/>
                    <a:lstStyle/>
                    <a:p>
                      <a:pPr>
                        <a:lnSpc>
                          <a:spcPct val="107000"/>
                        </a:lnSpc>
                        <a:spcAft>
                          <a:spcPts val="0"/>
                        </a:spcAft>
                      </a:pPr>
                      <a:r>
                        <a:rPr lang="es-CO" sz="900">
                          <a:effectLst/>
                        </a:rPr>
                        <a:t>El sistema clasifica la producción de acuerdo a su prioridad.</a:t>
                      </a:r>
                      <a:endParaRPr lang="es-CO" sz="800">
                        <a:effectLst/>
                        <a:latin typeface="Calibri"/>
                        <a:ea typeface="Calibri"/>
                        <a:cs typeface="Times New Roman"/>
                      </a:endParaRPr>
                    </a:p>
                  </a:txBody>
                  <a:tcPr marL="51161" marR="51161" marT="0" marB="0"/>
                </a:tc>
                <a:tc>
                  <a:txBody>
                    <a:bodyPr/>
                    <a:lstStyle/>
                    <a:p>
                      <a:pPr algn="ctr">
                        <a:lnSpc>
                          <a:spcPct val="107000"/>
                        </a:lnSpc>
                        <a:spcAft>
                          <a:spcPts val="0"/>
                        </a:spcAft>
                      </a:pPr>
                      <a:r>
                        <a:rPr lang="es-CO" sz="1000">
                          <a:effectLst/>
                        </a:rPr>
                        <a:t>Media</a:t>
                      </a:r>
                      <a:endParaRPr lang="es-CO" sz="800">
                        <a:effectLst/>
                        <a:latin typeface="Calibri"/>
                        <a:ea typeface="Calibri"/>
                        <a:cs typeface="Times New Roman"/>
                      </a:endParaRPr>
                    </a:p>
                  </a:txBody>
                  <a:tcPr marL="51161" marR="51161" marT="0" marB="0"/>
                </a:tc>
                <a:tc>
                  <a:txBody>
                    <a:bodyPr/>
                    <a:lstStyle/>
                    <a:p>
                      <a:pPr>
                        <a:lnSpc>
                          <a:spcPct val="107000"/>
                        </a:lnSpc>
                        <a:spcAft>
                          <a:spcPts val="0"/>
                        </a:spcAft>
                      </a:pPr>
                      <a:r>
                        <a:rPr lang="es-CO" sz="1000">
                          <a:effectLst/>
                        </a:rPr>
                        <a:t>Administrador, empleado.</a:t>
                      </a:r>
                      <a:endParaRPr lang="es-CO" sz="800">
                        <a:effectLst/>
                        <a:latin typeface="Calibri"/>
                        <a:ea typeface="Calibri"/>
                        <a:cs typeface="Times New Roman"/>
                      </a:endParaRPr>
                    </a:p>
                  </a:txBody>
                  <a:tcPr marL="51161" marR="51161" marT="0" marB="0"/>
                </a:tc>
                <a:extLst>
                  <a:ext uri="{0D108BD9-81ED-4DB2-BD59-A6C34878D82A}">
                    <a16:rowId xmlns:a16="http://schemas.microsoft.com/office/drawing/2014/main" val="10009"/>
                  </a:ext>
                </a:extLst>
              </a:tr>
              <a:tr h="437996">
                <a:tc>
                  <a:txBody>
                    <a:bodyPr/>
                    <a:lstStyle/>
                    <a:p>
                      <a:pPr>
                        <a:lnSpc>
                          <a:spcPct val="107000"/>
                        </a:lnSpc>
                        <a:spcAft>
                          <a:spcPts val="0"/>
                        </a:spcAft>
                      </a:pPr>
                      <a:r>
                        <a:rPr lang="es-CO" sz="900">
                          <a:effectLst/>
                        </a:rPr>
                        <a:t>RF10</a:t>
                      </a:r>
                      <a:endParaRPr lang="es-CO" sz="800">
                        <a:effectLst/>
                        <a:latin typeface="Calibri"/>
                        <a:ea typeface="Calibri"/>
                        <a:cs typeface="Times New Roman"/>
                      </a:endParaRPr>
                    </a:p>
                  </a:txBody>
                  <a:tcPr marL="51161" marR="51161" marT="0" marB="0"/>
                </a:tc>
                <a:tc>
                  <a:txBody>
                    <a:bodyPr/>
                    <a:lstStyle/>
                    <a:p>
                      <a:pPr>
                        <a:lnSpc>
                          <a:spcPct val="107000"/>
                        </a:lnSpc>
                        <a:spcAft>
                          <a:spcPts val="0"/>
                        </a:spcAft>
                      </a:pPr>
                      <a:r>
                        <a:rPr lang="es-CO" sz="900">
                          <a:effectLst/>
                        </a:rPr>
                        <a:t>El sistema permitirá registrar el seguimiento de la calidad de producción.</a:t>
                      </a:r>
                      <a:endParaRPr lang="es-CO" sz="800">
                        <a:effectLst/>
                        <a:latin typeface="Calibri"/>
                        <a:ea typeface="Calibri"/>
                        <a:cs typeface="Times New Roman"/>
                      </a:endParaRPr>
                    </a:p>
                  </a:txBody>
                  <a:tcPr marL="51161" marR="51161" marT="0" marB="0"/>
                </a:tc>
                <a:tc>
                  <a:txBody>
                    <a:bodyPr/>
                    <a:lstStyle/>
                    <a:p>
                      <a:pPr algn="ctr">
                        <a:lnSpc>
                          <a:spcPct val="107000"/>
                        </a:lnSpc>
                        <a:spcAft>
                          <a:spcPts val="0"/>
                        </a:spcAft>
                      </a:pPr>
                      <a:r>
                        <a:rPr lang="es-CO" sz="1000">
                          <a:effectLst/>
                        </a:rPr>
                        <a:t>Alta</a:t>
                      </a:r>
                      <a:endParaRPr lang="es-CO" sz="800">
                        <a:effectLst/>
                        <a:latin typeface="Calibri"/>
                        <a:ea typeface="Calibri"/>
                        <a:cs typeface="Times New Roman"/>
                      </a:endParaRPr>
                    </a:p>
                  </a:txBody>
                  <a:tcPr marL="51161" marR="51161" marT="0" marB="0"/>
                </a:tc>
                <a:tc>
                  <a:txBody>
                    <a:bodyPr/>
                    <a:lstStyle/>
                    <a:p>
                      <a:pPr>
                        <a:lnSpc>
                          <a:spcPct val="107000"/>
                        </a:lnSpc>
                        <a:spcAft>
                          <a:spcPts val="0"/>
                        </a:spcAft>
                      </a:pPr>
                      <a:r>
                        <a:rPr lang="es-CO" sz="1000">
                          <a:effectLst/>
                        </a:rPr>
                        <a:t>Administrador, empleado.</a:t>
                      </a:r>
                      <a:endParaRPr lang="es-CO" sz="800">
                        <a:effectLst/>
                        <a:latin typeface="Calibri"/>
                        <a:ea typeface="Calibri"/>
                        <a:cs typeface="Times New Roman"/>
                      </a:endParaRPr>
                    </a:p>
                  </a:txBody>
                  <a:tcPr marL="51161" marR="51161" marT="0" marB="0"/>
                </a:tc>
                <a:extLst>
                  <a:ext uri="{0D108BD9-81ED-4DB2-BD59-A6C34878D82A}">
                    <a16:rowId xmlns:a16="http://schemas.microsoft.com/office/drawing/2014/main" val="10010"/>
                  </a:ext>
                </a:extLst>
              </a:tr>
              <a:tr h="583995">
                <a:tc>
                  <a:txBody>
                    <a:bodyPr/>
                    <a:lstStyle/>
                    <a:p>
                      <a:pPr>
                        <a:lnSpc>
                          <a:spcPct val="107000"/>
                        </a:lnSpc>
                        <a:spcAft>
                          <a:spcPts val="0"/>
                        </a:spcAft>
                      </a:pPr>
                      <a:r>
                        <a:rPr lang="es-CO" sz="900">
                          <a:effectLst/>
                        </a:rPr>
                        <a:t>FR11</a:t>
                      </a:r>
                      <a:endParaRPr lang="es-CO" sz="800">
                        <a:effectLst/>
                        <a:latin typeface="Calibri"/>
                        <a:ea typeface="Calibri"/>
                        <a:cs typeface="Times New Roman"/>
                      </a:endParaRPr>
                    </a:p>
                  </a:txBody>
                  <a:tcPr marL="51161" marR="51161" marT="0" marB="0"/>
                </a:tc>
                <a:tc>
                  <a:txBody>
                    <a:bodyPr/>
                    <a:lstStyle/>
                    <a:p>
                      <a:pPr>
                        <a:lnSpc>
                          <a:spcPct val="107000"/>
                        </a:lnSpc>
                        <a:spcAft>
                          <a:spcPts val="0"/>
                        </a:spcAft>
                      </a:pPr>
                      <a:r>
                        <a:rPr lang="es-CO" sz="900">
                          <a:effectLst/>
                        </a:rPr>
                        <a:t>El sistema genera un reporte completo de producción de acuerdo con los datos registrados</a:t>
                      </a:r>
                      <a:endParaRPr lang="es-CO" sz="800">
                        <a:effectLst/>
                        <a:latin typeface="Calibri"/>
                        <a:ea typeface="Calibri"/>
                        <a:cs typeface="Times New Roman"/>
                      </a:endParaRPr>
                    </a:p>
                  </a:txBody>
                  <a:tcPr marL="51161" marR="51161" marT="0" marB="0"/>
                </a:tc>
                <a:tc>
                  <a:txBody>
                    <a:bodyPr/>
                    <a:lstStyle/>
                    <a:p>
                      <a:pPr algn="ctr">
                        <a:lnSpc>
                          <a:spcPct val="107000"/>
                        </a:lnSpc>
                        <a:spcAft>
                          <a:spcPts val="0"/>
                        </a:spcAft>
                      </a:pPr>
                      <a:r>
                        <a:rPr lang="es-CO" sz="1000">
                          <a:effectLst/>
                        </a:rPr>
                        <a:t>Media</a:t>
                      </a:r>
                      <a:endParaRPr lang="es-CO" sz="800">
                        <a:effectLst/>
                        <a:latin typeface="Calibri"/>
                        <a:ea typeface="Calibri"/>
                        <a:cs typeface="Times New Roman"/>
                      </a:endParaRPr>
                    </a:p>
                  </a:txBody>
                  <a:tcPr marL="51161" marR="51161" marT="0" marB="0"/>
                </a:tc>
                <a:tc>
                  <a:txBody>
                    <a:bodyPr/>
                    <a:lstStyle/>
                    <a:p>
                      <a:pPr>
                        <a:lnSpc>
                          <a:spcPct val="107000"/>
                        </a:lnSpc>
                        <a:spcAft>
                          <a:spcPts val="0"/>
                        </a:spcAft>
                      </a:pPr>
                      <a:r>
                        <a:rPr lang="es-CO" sz="1000" dirty="0">
                          <a:effectLst/>
                        </a:rPr>
                        <a:t>Administrador.</a:t>
                      </a:r>
                      <a:endParaRPr lang="es-CO" sz="800" dirty="0">
                        <a:effectLst/>
                        <a:latin typeface="Calibri"/>
                        <a:ea typeface="Calibri"/>
                        <a:cs typeface="Times New Roman"/>
                      </a:endParaRPr>
                    </a:p>
                  </a:txBody>
                  <a:tcPr marL="51161" marR="51161"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727622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8"/>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4" name="Google Shape;244;p18"/>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5" name="Google Shape;245;p18"/>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6" name="Google Shape;246;p18"/>
          <p:cNvSpPr txBox="1"/>
          <p:nvPr/>
        </p:nvSpPr>
        <p:spPr>
          <a:xfrm>
            <a:off x="130768"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247" name="Google Shape;247;p18"/>
          <p:cNvSpPr txBox="1"/>
          <p:nvPr/>
        </p:nvSpPr>
        <p:spPr>
          <a:xfrm>
            <a:off x="236748" y="395443"/>
            <a:ext cx="9069906" cy="88758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5400"/>
              <a:buFont typeface="Calibri"/>
              <a:buNone/>
            </a:pPr>
            <a:r>
              <a:rPr lang="es-CO" sz="5400" b="0" i="0" u="none" strike="noStrike" cap="none" dirty="0">
                <a:solidFill>
                  <a:schemeClr val="lt1"/>
                </a:solidFill>
                <a:latin typeface="Calibri"/>
                <a:ea typeface="Calibri"/>
                <a:cs typeface="Calibri"/>
                <a:sym typeface="Calibri"/>
              </a:rPr>
              <a:t>REQUISITOS FUNCIONALES</a:t>
            </a:r>
            <a:endParaRPr sz="1400" b="0" i="0" u="none" strike="noStrike" cap="none" dirty="0">
              <a:solidFill>
                <a:srgbClr val="000000"/>
              </a:solidFill>
              <a:latin typeface="Arial"/>
              <a:ea typeface="Arial"/>
              <a:cs typeface="Arial"/>
              <a:sym typeface="Arial"/>
            </a:endParaRPr>
          </a:p>
        </p:txBody>
      </p:sp>
      <p:sp>
        <p:nvSpPr>
          <p:cNvPr id="248" name="Google Shape;248;p18"/>
          <p:cNvSpPr txBox="1"/>
          <p:nvPr/>
        </p:nvSpPr>
        <p:spPr>
          <a:xfrm>
            <a:off x="838200" y="1825625"/>
            <a:ext cx="7598790" cy="3963226"/>
          </a:xfrm>
          <a:prstGeom prst="rect">
            <a:avLst/>
          </a:prstGeom>
          <a:noFill/>
          <a:ln>
            <a:noFill/>
          </a:ln>
        </p:spPr>
        <p:txBody>
          <a:bodyPr spcFirstLastPara="1" wrap="square" lIns="91425" tIns="45700" rIns="91425" bIns="45700" anchor="t" anchorCtr="0">
            <a:normAutofit/>
          </a:bodyPr>
          <a:lstStyle/>
          <a:p>
            <a:pPr lvl="0"/>
            <a:endParaRPr lang="es-CO" dirty="0"/>
          </a:p>
          <a:p>
            <a:pPr lvl="0"/>
            <a:endParaRPr lang="es-CO" dirty="0"/>
          </a:p>
          <a:p>
            <a:pPr lvl="0"/>
            <a:endParaRPr lang="es-CO" dirty="0"/>
          </a:p>
          <a:p>
            <a:pPr lvl="0"/>
            <a:endParaRPr lang="es-CO" dirty="0"/>
          </a:p>
          <a:p>
            <a:pPr lvl="0"/>
            <a:endParaRPr lang="es-CO" dirty="0"/>
          </a:p>
          <a:p>
            <a:pPr lvl="0"/>
            <a:endParaRPr lang="es-CO" dirty="0"/>
          </a:p>
          <a:p>
            <a:pPr lvl="0"/>
            <a:endParaRPr lang="es-CO" dirty="0"/>
          </a:p>
          <a:p>
            <a:pPr lvl="0"/>
            <a:endParaRPr lang="es-CO" dirty="0"/>
          </a:p>
          <a:p>
            <a:pPr lvl="0"/>
            <a:endParaRPr lang="es-CO" dirty="0"/>
          </a:p>
          <a:p>
            <a:pPr lvl="0"/>
            <a:r>
              <a:rPr lang="es-CO" dirty="0"/>
              <a:t>MODULO PEDIDOS Y ENTREGAS.</a:t>
            </a:r>
            <a:endParaRPr sz="1400" b="0" i="0" u="none" strike="noStrike" cap="none" dirty="0">
              <a:solidFill>
                <a:srgbClr val="000000"/>
              </a:solidFill>
              <a:latin typeface="Arial"/>
              <a:ea typeface="Arial"/>
              <a:cs typeface="Arial"/>
              <a:sym typeface="Arial"/>
            </a:endParaRPr>
          </a:p>
        </p:txBody>
      </p:sp>
      <p:graphicFrame>
        <p:nvGraphicFramePr>
          <p:cNvPr id="3" name="2 Tabla"/>
          <p:cNvGraphicFramePr>
            <a:graphicFrameLocks noGrp="1"/>
          </p:cNvGraphicFramePr>
          <p:nvPr>
            <p:extLst>
              <p:ext uri="{D42A27DB-BD31-4B8C-83A1-F6EECF244321}">
                <p14:modId xmlns:p14="http://schemas.microsoft.com/office/powerpoint/2010/main" val="2541778157"/>
              </p:ext>
            </p:extLst>
          </p:nvPr>
        </p:nvGraphicFramePr>
        <p:xfrm>
          <a:off x="3901012" y="1624082"/>
          <a:ext cx="4924419" cy="4817353"/>
        </p:xfrm>
        <a:graphic>
          <a:graphicData uri="http://schemas.openxmlformats.org/drawingml/2006/table">
            <a:tbl>
              <a:tblPr firstRow="1" firstCol="1" bandRow="1">
                <a:tableStyleId>{5C22544A-7EE6-4342-B048-85BDC9FD1C3A}</a:tableStyleId>
              </a:tblPr>
              <a:tblGrid>
                <a:gridCol w="610793">
                  <a:extLst>
                    <a:ext uri="{9D8B030D-6E8A-4147-A177-3AD203B41FA5}">
                      <a16:colId xmlns:a16="http://schemas.microsoft.com/office/drawing/2014/main" val="20000"/>
                    </a:ext>
                  </a:extLst>
                </a:gridCol>
                <a:gridCol w="2146751">
                  <a:extLst>
                    <a:ext uri="{9D8B030D-6E8A-4147-A177-3AD203B41FA5}">
                      <a16:colId xmlns:a16="http://schemas.microsoft.com/office/drawing/2014/main" val="20001"/>
                    </a:ext>
                  </a:extLst>
                </a:gridCol>
                <a:gridCol w="936042">
                  <a:extLst>
                    <a:ext uri="{9D8B030D-6E8A-4147-A177-3AD203B41FA5}">
                      <a16:colId xmlns:a16="http://schemas.microsoft.com/office/drawing/2014/main" val="20002"/>
                    </a:ext>
                  </a:extLst>
                </a:gridCol>
                <a:gridCol w="1230833">
                  <a:extLst>
                    <a:ext uri="{9D8B030D-6E8A-4147-A177-3AD203B41FA5}">
                      <a16:colId xmlns:a16="http://schemas.microsoft.com/office/drawing/2014/main" val="20003"/>
                    </a:ext>
                  </a:extLst>
                </a:gridCol>
              </a:tblGrid>
              <a:tr h="502885">
                <a:tc>
                  <a:txBody>
                    <a:bodyPr/>
                    <a:lstStyle/>
                    <a:p>
                      <a:pPr algn="ctr">
                        <a:lnSpc>
                          <a:spcPct val="107000"/>
                        </a:lnSpc>
                        <a:spcAft>
                          <a:spcPts val="0"/>
                        </a:spcAft>
                      </a:pPr>
                      <a:r>
                        <a:rPr lang="es-CO" sz="1000">
                          <a:effectLst/>
                        </a:rPr>
                        <a:t>No.  de requisito</a:t>
                      </a:r>
                      <a:endParaRPr lang="es-CO" sz="900">
                        <a:effectLst/>
                        <a:latin typeface="Calibri"/>
                        <a:ea typeface="Calibri"/>
                        <a:cs typeface="Times New Roman"/>
                      </a:endParaRPr>
                    </a:p>
                  </a:txBody>
                  <a:tcPr marL="58741" marR="58741" marT="0" marB="0"/>
                </a:tc>
                <a:tc>
                  <a:txBody>
                    <a:bodyPr/>
                    <a:lstStyle/>
                    <a:p>
                      <a:pPr algn="ctr">
                        <a:lnSpc>
                          <a:spcPct val="107000"/>
                        </a:lnSpc>
                        <a:spcAft>
                          <a:spcPts val="0"/>
                        </a:spcAft>
                      </a:pPr>
                      <a:r>
                        <a:rPr lang="es-CO" sz="1000">
                          <a:effectLst/>
                        </a:rPr>
                        <a:t>Nombre de requisito</a:t>
                      </a:r>
                      <a:endParaRPr lang="es-CO" sz="900">
                        <a:effectLst/>
                        <a:latin typeface="Calibri"/>
                        <a:ea typeface="Calibri"/>
                        <a:cs typeface="Times New Roman"/>
                      </a:endParaRPr>
                    </a:p>
                  </a:txBody>
                  <a:tcPr marL="58741" marR="58741" marT="0" marB="0"/>
                </a:tc>
                <a:tc>
                  <a:txBody>
                    <a:bodyPr/>
                    <a:lstStyle/>
                    <a:p>
                      <a:pPr algn="ctr">
                        <a:lnSpc>
                          <a:spcPct val="107000"/>
                        </a:lnSpc>
                        <a:spcAft>
                          <a:spcPts val="0"/>
                        </a:spcAft>
                      </a:pPr>
                      <a:r>
                        <a:rPr lang="es-CO" sz="1000">
                          <a:effectLst/>
                        </a:rPr>
                        <a:t>Prioridad</a:t>
                      </a:r>
                      <a:endParaRPr lang="es-CO" sz="900">
                        <a:effectLst/>
                        <a:latin typeface="Calibri"/>
                        <a:ea typeface="Calibri"/>
                        <a:cs typeface="Times New Roman"/>
                      </a:endParaRPr>
                    </a:p>
                  </a:txBody>
                  <a:tcPr marL="58741" marR="58741" marT="0" marB="0"/>
                </a:tc>
                <a:tc>
                  <a:txBody>
                    <a:bodyPr/>
                    <a:lstStyle/>
                    <a:p>
                      <a:pPr algn="ctr">
                        <a:lnSpc>
                          <a:spcPct val="107000"/>
                        </a:lnSpc>
                        <a:spcAft>
                          <a:spcPts val="0"/>
                        </a:spcAft>
                      </a:pPr>
                      <a:r>
                        <a:rPr lang="es-CO" sz="1000">
                          <a:effectLst/>
                        </a:rPr>
                        <a:t>Responsable</a:t>
                      </a:r>
                      <a:endParaRPr lang="es-CO" sz="900">
                        <a:effectLst/>
                        <a:latin typeface="Calibri"/>
                        <a:ea typeface="Calibri"/>
                        <a:cs typeface="Times New Roman"/>
                      </a:endParaRPr>
                    </a:p>
                  </a:txBody>
                  <a:tcPr marL="58741" marR="58741" marT="0" marB="0"/>
                </a:tc>
                <a:extLst>
                  <a:ext uri="{0D108BD9-81ED-4DB2-BD59-A6C34878D82A}">
                    <a16:rowId xmlns:a16="http://schemas.microsoft.com/office/drawing/2014/main" val="10000"/>
                  </a:ext>
                </a:extLst>
              </a:tr>
              <a:tr h="335257">
                <a:tc>
                  <a:txBody>
                    <a:bodyPr/>
                    <a:lstStyle/>
                    <a:p>
                      <a:pPr algn="ctr">
                        <a:lnSpc>
                          <a:spcPct val="107000"/>
                        </a:lnSpc>
                        <a:spcAft>
                          <a:spcPts val="0"/>
                        </a:spcAft>
                      </a:pPr>
                      <a:r>
                        <a:rPr lang="es-CO" sz="1000">
                          <a:effectLst/>
                        </a:rPr>
                        <a:t>RF1</a:t>
                      </a:r>
                      <a:endParaRPr lang="es-CO" sz="900">
                        <a:effectLst/>
                        <a:latin typeface="Calibri"/>
                        <a:ea typeface="Calibri"/>
                        <a:cs typeface="Times New Roman"/>
                      </a:endParaRPr>
                    </a:p>
                  </a:txBody>
                  <a:tcPr marL="58741" marR="58741" marT="0" marB="0"/>
                </a:tc>
                <a:tc>
                  <a:txBody>
                    <a:bodyPr/>
                    <a:lstStyle/>
                    <a:p>
                      <a:pPr>
                        <a:lnSpc>
                          <a:spcPct val="107000"/>
                        </a:lnSpc>
                        <a:spcAft>
                          <a:spcPts val="0"/>
                        </a:spcAft>
                      </a:pPr>
                      <a:r>
                        <a:rPr lang="es-CO" sz="1000">
                          <a:effectLst/>
                        </a:rPr>
                        <a:t>El sistema permitirá la creación de roles.</a:t>
                      </a:r>
                      <a:endParaRPr lang="es-CO" sz="900">
                        <a:effectLst/>
                        <a:latin typeface="Calibri"/>
                        <a:ea typeface="Calibri"/>
                        <a:cs typeface="Times New Roman"/>
                      </a:endParaRPr>
                    </a:p>
                  </a:txBody>
                  <a:tcPr marL="58741" marR="58741" marT="0" marB="0"/>
                </a:tc>
                <a:tc>
                  <a:txBody>
                    <a:bodyPr/>
                    <a:lstStyle/>
                    <a:p>
                      <a:pPr algn="ctr">
                        <a:lnSpc>
                          <a:spcPct val="107000"/>
                        </a:lnSpc>
                        <a:spcAft>
                          <a:spcPts val="0"/>
                        </a:spcAft>
                      </a:pPr>
                      <a:r>
                        <a:rPr lang="es-CO" sz="1000">
                          <a:effectLst/>
                        </a:rPr>
                        <a:t>Alta.</a:t>
                      </a:r>
                      <a:endParaRPr lang="es-CO" sz="900">
                        <a:effectLst/>
                        <a:latin typeface="Calibri"/>
                        <a:ea typeface="Calibri"/>
                        <a:cs typeface="Times New Roman"/>
                      </a:endParaRPr>
                    </a:p>
                  </a:txBody>
                  <a:tcPr marL="58741" marR="58741" marT="0" marB="0"/>
                </a:tc>
                <a:tc>
                  <a:txBody>
                    <a:bodyPr/>
                    <a:lstStyle/>
                    <a:p>
                      <a:pPr>
                        <a:lnSpc>
                          <a:spcPct val="107000"/>
                        </a:lnSpc>
                        <a:spcAft>
                          <a:spcPts val="0"/>
                        </a:spcAft>
                      </a:pPr>
                      <a:r>
                        <a:rPr lang="es-CO" sz="1000">
                          <a:effectLst/>
                        </a:rPr>
                        <a:t>Administrador.</a:t>
                      </a:r>
                      <a:endParaRPr lang="es-CO" sz="900">
                        <a:effectLst/>
                        <a:latin typeface="Calibri"/>
                        <a:ea typeface="Calibri"/>
                        <a:cs typeface="Times New Roman"/>
                      </a:endParaRPr>
                    </a:p>
                  </a:txBody>
                  <a:tcPr marL="58741" marR="58741" marT="0" marB="0"/>
                </a:tc>
                <a:extLst>
                  <a:ext uri="{0D108BD9-81ED-4DB2-BD59-A6C34878D82A}">
                    <a16:rowId xmlns:a16="http://schemas.microsoft.com/office/drawing/2014/main" val="10001"/>
                  </a:ext>
                </a:extLst>
              </a:tr>
              <a:tr h="335257">
                <a:tc>
                  <a:txBody>
                    <a:bodyPr/>
                    <a:lstStyle/>
                    <a:p>
                      <a:pPr algn="ctr">
                        <a:lnSpc>
                          <a:spcPct val="107000"/>
                        </a:lnSpc>
                        <a:spcAft>
                          <a:spcPts val="0"/>
                        </a:spcAft>
                      </a:pPr>
                      <a:r>
                        <a:rPr lang="es-CO" sz="1000">
                          <a:effectLst/>
                        </a:rPr>
                        <a:t>RF2</a:t>
                      </a:r>
                      <a:endParaRPr lang="es-CO" sz="900">
                        <a:effectLst/>
                        <a:latin typeface="Calibri"/>
                        <a:ea typeface="Calibri"/>
                        <a:cs typeface="Times New Roman"/>
                      </a:endParaRPr>
                    </a:p>
                  </a:txBody>
                  <a:tcPr marL="58741" marR="58741" marT="0" marB="0"/>
                </a:tc>
                <a:tc>
                  <a:txBody>
                    <a:bodyPr/>
                    <a:lstStyle/>
                    <a:p>
                      <a:pPr>
                        <a:lnSpc>
                          <a:spcPct val="107000"/>
                        </a:lnSpc>
                        <a:spcAft>
                          <a:spcPts val="0"/>
                        </a:spcAft>
                      </a:pPr>
                      <a:r>
                        <a:rPr lang="es-CO" sz="1000">
                          <a:effectLst/>
                        </a:rPr>
                        <a:t>El sistema permitirá crear y modificar usuarios.</a:t>
                      </a:r>
                      <a:endParaRPr lang="es-CO" sz="900">
                        <a:effectLst/>
                        <a:latin typeface="Calibri"/>
                        <a:ea typeface="Calibri"/>
                        <a:cs typeface="Times New Roman"/>
                      </a:endParaRPr>
                    </a:p>
                  </a:txBody>
                  <a:tcPr marL="58741" marR="58741" marT="0" marB="0"/>
                </a:tc>
                <a:tc>
                  <a:txBody>
                    <a:bodyPr/>
                    <a:lstStyle/>
                    <a:p>
                      <a:pPr algn="ctr">
                        <a:lnSpc>
                          <a:spcPct val="107000"/>
                        </a:lnSpc>
                        <a:spcAft>
                          <a:spcPts val="0"/>
                        </a:spcAft>
                      </a:pPr>
                      <a:r>
                        <a:rPr lang="es-CO" sz="1000">
                          <a:effectLst/>
                        </a:rPr>
                        <a:t>Alta.</a:t>
                      </a:r>
                      <a:endParaRPr lang="es-CO" sz="900">
                        <a:effectLst/>
                        <a:latin typeface="Calibri"/>
                        <a:ea typeface="Calibri"/>
                        <a:cs typeface="Times New Roman"/>
                      </a:endParaRPr>
                    </a:p>
                  </a:txBody>
                  <a:tcPr marL="58741" marR="58741" marT="0" marB="0"/>
                </a:tc>
                <a:tc>
                  <a:txBody>
                    <a:bodyPr/>
                    <a:lstStyle/>
                    <a:p>
                      <a:pPr>
                        <a:lnSpc>
                          <a:spcPct val="107000"/>
                        </a:lnSpc>
                        <a:spcAft>
                          <a:spcPts val="0"/>
                        </a:spcAft>
                      </a:pPr>
                      <a:r>
                        <a:rPr lang="es-CO" sz="1000">
                          <a:effectLst/>
                        </a:rPr>
                        <a:t>Administrador, cliente.</a:t>
                      </a:r>
                      <a:endParaRPr lang="es-CO" sz="900">
                        <a:effectLst/>
                        <a:latin typeface="Calibri"/>
                        <a:ea typeface="Calibri"/>
                        <a:cs typeface="Times New Roman"/>
                      </a:endParaRPr>
                    </a:p>
                  </a:txBody>
                  <a:tcPr marL="58741" marR="58741" marT="0" marB="0"/>
                </a:tc>
                <a:extLst>
                  <a:ext uri="{0D108BD9-81ED-4DB2-BD59-A6C34878D82A}">
                    <a16:rowId xmlns:a16="http://schemas.microsoft.com/office/drawing/2014/main" val="10002"/>
                  </a:ext>
                </a:extLst>
              </a:tr>
              <a:tr h="335257">
                <a:tc>
                  <a:txBody>
                    <a:bodyPr/>
                    <a:lstStyle/>
                    <a:p>
                      <a:pPr algn="ctr">
                        <a:lnSpc>
                          <a:spcPct val="107000"/>
                        </a:lnSpc>
                        <a:spcAft>
                          <a:spcPts val="0"/>
                        </a:spcAft>
                      </a:pPr>
                      <a:r>
                        <a:rPr lang="es-CO" sz="1000">
                          <a:effectLst/>
                        </a:rPr>
                        <a:t>RF3</a:t>
                      </a:r>
                      <a:endParaRPr lang="es-CO" sz="900">
                        <a:effectLst/>
                        <a:latin typeface="Calibri"/>
                        <a:ea typeface="Calibri"/>
                        <a:cs typeface="Times New Roman"/>
                      </a:endParaRPr>
                    </a:p>
                  </a:txBody>
                  <a:tcPr marL="58741" marR="58741" marT="0" marB="0"/>
                </a:tc>
                <a:tc>
                  <a:txBody>
                    <a:bodyPr/>
                    <a:lstStyle/>
                    <a:p>
                      <a:pPr>
                        <a:lnSpc>
                          <a:spcPct val="107000"/>
                        </a:lnSpc>
                        <a:spcAft>
                          <a:spcPts val="0"/>
                        </a:spcAft>
                      </a:pPr>
                      <a:r>
                        <a:rPr lang="es-CO" sz="1000">
                          <a:effectLst/>
                        </a:rPr>
                        <a:t>El sistema permitirá el ingreso por logging.</a:t>
                      </a:r>
                      <a:endParaRPr lang="es-CO" sz="900">
                        <a:effectLst/>
                        <a:latin typeface="Calibri"/>
                        <a:ea typeface="Calibri"/>
                        <a:cs typeface="Times New Roman"/>
                      </a:endParaRPr>
                    </a:p>
                  </a:txBody>
                  <a:tcPr marL="58741" marR="58741" marT="0" marB="0"/>
                </a:tc>
                <a:tc>
                  <a:txBody>
                    <a:bodyPr/>
                    <a:lstStyle/>
                    <a:p>
                      <a:pPr algn="ctr">
                        <a:lnSpc>
                          <a:spcPct val="107000"/>
                        </a:lnSpc>
                        <a:spcAft>
                          <a:spcPts val="0"/>
                        </a:spcAft>
                      </a:pPr>
                      <a:r>
                        <a:rPr lang="es-CO" sz="1000">
                          <a:effectLst/>
                        </a:rPr>
                        <a:t>Media.</a:t>
                      </a:r>
                      <a:endParaRPr lang="es-CO" sz="900">
                        <a:effectLst/>
                        <a:latin typeface="Calibri"/>
                        <a:ea typeface="Calibri"/>
                        <a:cs typeface="Times New Roman"/>
                      </a:endParaRPr>
                    </a:p>
                  </a:txBody>
                  <a:tcPr marL="58741" marR="58741" marT="0" marB="0"/>
                </a:tc>
                <a:tc>
                  <a:txBody>
                    <a:bodyPr/>
                    <a:lstStyle/>
                    <a:p>
                      <a:pPr>
                        <a:lnSpc>
                          <a:spcPct val="107000"/>
                        </a:lnSpc>
                        <a:spcAft>
                          <a:spcPts val="0"/>
                        </a:spcAft>
                      </a:pPr>
                      <a:r>
                        <a:rPr lang="es-CO" sz="1000">
                          <a:effectLst/>
                        </a:rPr>
                        <a:t>Usuarios.</a:t>
                      </a:r>
                      <a:endParaRPr lang="es-CO" sz="900">
                        <a:effectLst/>
                        <a:latin typeface="Calibri"/>
                        <a:ea typeface="Calibri"/>
                        <a:cs typeface="Times New Roman"/>
                      </a:endParaRPr>
                    </a:p>
                  </a:txBody>
                  <a:tcPr marL="58741" marR="58741" marT="0" marB="0"/>
                </a:tc>
                <a:extLst>
                  <a:ext uri="{0D108BD9-81ED-4DB2-BD59-A6C34878D82A}">
                    <a16:rowId xmlns:a16="http://schemas.microsoft.com/office/drawing/2014/main" val="10003"/>
                  </a:ext>
                </a:extLst>
              </a:tr>
              <a:tr h="335257">
                <a:tc>
                  <a:txBody>
                    <a:bodyPr/>
                    <a:lstStyle/>
                    <a:p>
                      <a:pPr algn="ctr">
                        <a:lnSpc>
                          <a:spcPct val="107000"/>
                        </a:lnSpc>
                        <a:spcAft>
                          <a:spcPts val="0"/>
                        </a:spcAft>
                      </a:pPr>
                      <a:r>
                        <a:rPr lang="es-CO" sz="1000">
                          <a:effectLst/>
                        </a:rPr>
                        <a:t>RF4</a:t>
                      </a:r>
                      <a:endParaRPr lang="es-CO" sz="900">
                        <a:effectLst/>
                        <a:latin typeface="Calibri"/>
                        <a:ea typeface="Calibri"/>
                        <a:cs typeface="Times New Roman"/>
                      </a:endParaRPr>
                    </a:p>
                  </a:txBody>
                  <a:tcPr marL="58741" marR="58741" marT="0" marB="0"/>
                </a:tc>
                <a:tc>
                  <a:txBody>
                    <a:bodyPr/>
                    <a:lstStyle/>
                    <a:p>
                      <a:pPr>
                        <a:lnSpc>
                          <a:spcPct val="107000"/>
                        </a:lnSpc>
                        <a:spcAft>
                          <a:spcPts val="0"/>
                        </a:spcAft>
                      </a:pPr>
                      <a:r>
                        <a:rPr lang="es-CO" sz="1000">
                          <a:effectLst/>
                        </a:rPr>
                        <a:t>El sistema permitirá seleccionar productos.</a:t>
                      </a:r>
                      <a:endParaRPr lang="es-CO" sz="900">
                        <a:effectLst/>
                        <a:latin typeface="Calibri"/>
                        <a:ea typeface="Calibri"/>
                        <a:cs typeface="Times New Roman"/>
                      </a:endParaRPr>
                    </a:p>
                  </a:txBody>
                  <a:tcPr marL="58741" marR="58741" marT="0" marB="0"/>
                </a:tc>
                <a:tc>
                  <a:txBody>
                    <a:bodyPr/>
                    <a:lstStyle/>
                    <a:p>
                      <a:pPr algn="ctr">
                        <a:lnSpc>
                          <a:spcPct val="107000"/>
                        </a:lnSpc>
                        <a:spcAft>
                          <a:spcPts val="0"/>
                        </a:spcAft>
                      </a:pPr>
                      <a:r>
                        <a:rPr lang="es-CO" sz="1000">
                          <a:effectLst/>
                        </a:rPr>
                        <a:t>Alta.</a:t>
                      </a:r>
                      <a:endParaRPr lang="es-CO" sz="900">
                        <a:effectLst/>
                        <a:latin typeface="Calibri"/>
                        <a:ea typeface="Calibri"/>
                        <a:cs typeface="Times New Roman"/>
                      </a:endParaRPr>
                    </a:p>
                  </a:txBody>
                  <a:tcPr marL="58741" marR="58741" marT="0" marB="0"/>
                </a:tc>
                <a:tc>
                  <a:txBody>
                    <a:bodyPr/>
                    <a:lstStyle/>
                    <a:p>
                      <a:pPr>
                        <a:lnSpc>
                          <a:spcPct val="107000"/>
                        </a:lnSpc>
                        <a:spcAft>
                          <a:spcPts val="0"/>
                        </a:spcAft>
                      </a:pPr>
                      <a:r>
                        <a:rPr lang="es-CO" sz="1000">
                          <a:effectLst/>
                        </a:rPr>
                        <a:t>Cliente.</a:t>
                      </a:r>
                      <a:endParaRPr lang="es-CO" sz="900">
                        <a:effectLst/>
                        <a:latin typeface="Calibri"/>
                        <a:ea typeface="Calibri"/>
                        <a:cs typeface="Times New Roman"/>
                      </a:endParaRPr>
                    </a:p>
                  </a:txBody>
                  <a:tcPr marL="58741" marR="58741" marT="0" marB="0"/>
                </a:tc>
                <a:extLst>
                  <a:ext uri="{0D108BD9-81ED-4DB2-BD59-A6C34878D82A}">
                    <a16:rowId xmlns:a16="http://schemas.microsoft.com/office/drawing/2014/main" val="10004"/>
                  </a:ext>
                </a:extLst>
              </a:tr>
              <a:tr h="335257">
                <a:tc>
                  <a:txBody>
                    <a:bodyPr/>
                    <a:lstStyle/>
                    <a:p>
                      <a:pPr algn="ctr">
                        <a:lnSpc>
                          <a:spcPct val="107000"/>
                        </a:lnSpc>
                        <a:spcAft>
                          <a:spcPts val="0"/>
                        </a:spcAft>
                      </a:pPr>
                      <a:r>
                        <a:rPr lang="es-CO" sz="1000">
                          <a:effectLst/>
                        </a:rPr>
                        <a:t>RF5</a:t>
                      </a:r>
                      <a:endParaRPr lang="es-CO" sz="900">
                        <a:effectLst/>
                        <a:latin typeface="Calibri"/>
                        <a:ea typeface="Calibri"/>
                        <a:cs typeface="Times New Roman"/>
                      </a:endParaRPr>
                    </a:p>
                  </a:txBody>
                  <a:tcPr marL="58741" marR="58741" marT="0" marB="0"/>
                </a:tc>
                <a:tc>
                  <a:txBody>
                    <a:bodyPr/>
                    <a:lstStyle/>
                    <a:p>
                      <a:pPr>
                        <a:lnSpc>
                          <a:spcPct val="107000"/>
                        </a:lnSpc>
                        <a:spcAft>
                          <a:spcPts val="0"/>
                        </a:spcAft>
                      </a:pPr>
                      <a:r>
                        <a:rPr lang="es-CO" sz="1000">
                          <a:effectLst/>
                        </a:rPr>
                        <a:t>El sistema permitirá generar cotización .</a:t>
                      </a:r>
                      <a:endParaRPr lang="es-CO" sz="900">
                        <a:effectLst/>
                        <a:latin typeface="Calibri"/>
                        <a:ea typeface="Calibri"/>
                        <a:cs typeface="Times New Roman"/>
                      </a:endParaRPr>
                    </a:p>
                  </a:txBody>
                  <a:tcPr marL="58741" marR="58741" marT="0" marB="0"/>
                </a:tc>
                <a:tc>
                  <a:txBody>
                    <a:bodyPr/>
                    <a:lstStyle/>
                    <a:p>
                      <a:pPr algn="ctr">
                        <a:lnSpc>
                          <a:spcPct val="107000"/>
                        </a:lnSpc>
                        <a:spcAft>
                          <a:spcPts val="0"/>
                        </a:spcAft>
                      </a:pPr>
                      <a:r>
                        <a:rPr lang="es-CO" sz="1000">
                          <a:effectLst/>
                        </a:rPr>
                        <a:t>Media.</a:t>
                      </a:r>
                      <a:endParaRPr lang="es-CO" sz="900">
                        <a:effectLst/>
                        <a:latin typeface="Calibri"/>
                        <a:ea typeface="Calibri"/>
                        <a:cs typeface="Times New Roman"/>
                      </a:endParaRPr>
                    </a:p>
                  </a:txBody>
                  <a:tcPr marL="58741" marR="58741" marT="0" marB="0"/>
                </a:tc>
                <a:tc>
                  <a:txBody>
                    <a:bodyPr/>
                    <a:lstStyle/>
                    <a:p>
                      <a:pPr>
                        <a:lnSpc>
                          <a:spcPct val="107000"/>
                        </a:lnSpc>
                        <a:spcAft>
                          <a:spcPts val="0"/>
                        </a:spcAft>
                      </a:pPr>
                      <a:r>
                        <a:rPr lang="es-CO" sz="1000">
                          <a:effectLst/>
                        </a:rPr>
                        <a:t>Cliente.</a:t>
                      </a:r>
                      <a:endParaRPr lang="es-CO" sz="900">
                        <a:effectLst/>
                        <a:latin typeface="Calibri"/>
                        <a:ea typeface="Calibri"/>
                        <a:cs typeface="Times New Roman"/>
                      </a:endParaRPr>
                    </a:p>
                  </a:txBody>
                  <a:tcPr marL="58741" marR="58741" marT="0" marB="0"/>
                </a:tc>
                <a:extLst>
                  <a:ext uri="{0D108BD9-81ED-4DB2-BD59-A6C34878D82A}">
                    <a16:rowId xmlns:a16="http://schemas.microsoft.com/office/drawing/2014/main" val="10005"/>
                  </a:ext>
                </a:extLst>
              </a:tr>
              <a:tr h="335257">
                <a:tc>
                  <a:txBody>
                    <a:bodyPr/>
                    <a:lstStyle/>
                    <a:p>
                      <a:pPr algn="ctr">
                        <a:lnSpc>
                          <a:spcPct val="107000"/>
                        </a:lnSpc>
                        <a:spcAft>
                          <a:spcPts val="0"/>
                        </a:spcAft>
                      </a:pPr>
                      <a:r>
                        <a:rPr lang="es-CO" sz="1000">
                          <a:effectLst/>
                        </a:rPr>
                        <a:t>RF6</a:t>
                      </a:r>
                      <a:endParaRPr lang="es-CO" sz="900">
                        <a:effectLst/>
                        <a:latin typeface="Calibri"/>
                        <a:ea typeface="Calibri"/>
                        <a:cs typeface="Times New Roman"/>
                      </a:endParaRPr>
                    </a:p>
                  </a:txBody>
                  <a:tcPr marL="58741" marR="58741" marT="0" marB="0"/>
                </a:tc>
                <a:tc>
                  <a:txBody>
                    <a:bodyPr/>
                    <a:lstStyle/>
                    <a:p>
                      <a:pPr>
                        <a:lnSpc>
                          <a:spcPct val="107000"/>
                        </a:lnSpc>
                        <a:spcAft>
                          <a:spcPts val="0"/>
                        </a:spcAft>
                      </a:pPr>
                      <a:r>
                        <a:rPr lang="es-CO" sz="1000">
                          <a:effectLst/>
                        </a:rPr>
                        <a:t>El sistema permitirá generar el pedido.</a:t>
                      </a:r>
                      <a:endParaRPr lang="es-CO" sz="900">
                        <a:effectLst/>
                        <a:latin typeface="Calibri"/>
                        <a:ea typeface="Calibri"/>
                        <a:cs typeface="Times New Roman"/>
                      </a:endParaRPr>
                    </a:p>
                  </a:txBody>
                  <a:tcPr marL="58741" marR="58741" marT="0" marB="0"/>
                </a:tc>
                <a:tc>
                  <a:txBody>
                    <a:bodyPr/>
                    <a:lstStyle/>
                    <a:p>
                      <a:pPr algn="ctr">
                        <a:lnSpc>
                          <a:spcPct val="107000"/>
                        </a:lnSpc>
                        <a:spcAft>
                          <a:spcPts val="0"/>
                        </a:spcAft>
                      </a:pPr>
                      <a:r>
                        <a:rPr lang="es-CO" sz="1000">
                          <a:effectLst/>
                        </a:rPr>
                        <a:t>Alta.</a:t>
                      </a:r>
                      <a:endParaRPr lang="es-CO" sz="900">
                        <a:effectLst/>
                        <a:latin typeface="Calibri"/>
                        <a:ea typeface="Calibri"/>
                        <a:cs typeface="Times New Roman"/>
                      </a:endParaRPr>
                    </a:p>
                  </a:txBody>
                  <a:tcPr marL="58741" marR="58741" marT="0" marB="0"/>
                </a:tc>
                <a:tc>
                  <a:txBody>
                    <a:bodyPr/>
                    <a:lstStyle/>
                    <a:p>
                      <a:pPr>
                        <a:lnSpc>
                          <a:spcPct val="107000"/>
                        </a:lnSpc>
                        <a:spcAft>
                          <a:spcPts val="0"/>
                        </a:spcAft>
                      </a:pPr>
                      <a:r>
                        <a:rPr lang="es-CO" sz="1000">
                          <a:effectLst/>
                        </a:rPr>
                        <a:t>Cliente.</a:t>
                      </a:r>
                      <a:endParaRPr lang="es-CO" sz="900">
                        <a:effectLst/>
                        <a:latin typeface="Calibri"/>
                        <a:ea typeface="Calibri"/>
                        <a:cs typeface="Times New Roman"/>
                      </a:endParaRPr>
                    </a:p>
                  </a:txBody>
                  <a:tcPr marL="58741" marR="58741" marT="0" marB="0"/>
                </a:tc>
                <a:extLst>
                  <a:ext uri="{0D108BD9-81ED-4DB2-BD59-A6C34878D82A}">
                    <a16:rowId xmlns:a16="http://schemas.microsoft.com/office/drawing/2014/main" val="10006"/>
                  </a:ext>
                </a:extLst>
              </a:tr>
              <a:tr h="335257">
                <a:tc>
                  <a:txBody>
                    <a:bodyPr/>
                    <a:lstStyle/>
                    <a:p>
                      <a:pPr algn="ctr">
                        <a:lnSpc>
                          <a:spcPct val="107000"/>
                        </a:lnSpc>
                        <a:spcAft>
                          <a:spcPts val="0"/>
                        </a:spcAft>
                      </a:pPr>
                      <a:r>
                        <a:rPr lang="es-CO" sz="1000">
                          <a:effectLst/>
                        </a:rPr>
                        <a:t>RF7</a:t>
                      </a:r>
                      <a:endParaRPr lang="es-CO" sz="900">
                        <a:effectLst/>
                        <a:latin typeface="Calibri"/>
                        <a:ea typeface="Calibri"/>
                        <a:cs typeface="Times New Roman"/>
                      </a:endParaRPr>
                    </a:p>
                  </a:txBody>
                  <a:tcPr marL="58741" marR="58741" marT="0" marB="0"/>
                </a:tc>
                <a:tc>
                  <a:txBody>
                    <a:bodyPr/>
                    <a:lstStyle/>
                    <a:p>
                      <a:pPr>
                        <a:lnSpc>
                          <a:spcPct val="107000"/>
                        </a:lnSpc>
                        <a:spcAft>
                          <a:spcPts val="0"/>
                        </a:spcAft>
                      </a:pPr>
                      <a:r>
                        <a:rPr lang="es-CO" sz="1000">
                          <a:effectLst/>
                        </a:rPr>
                        <a:t>El sistema permitirá consultar, modificar y cancelar el pedido hecho.</a:t>
                      </a:r>
                      <a:endParaRPr lang="es-CO" sz="900">
                        <a:effectLst/>
                        <a:latin typeface="Calibri"/>
                        <a:ea typeface="Calibri"/>
                        <a:cs typeface="Times New Roman"/>
                      </a:endParaRPr>
                    </a:p>
                  </a:txBody>
                  <a:tcPr marL="58741" marR="58741" marT="0" marB="0"/>
                </a:tc>
                <a:tc>
                  <a:txBody>
                    <a:bodyPr/>
                    <a:lstStyle/>
                    <a:p>
                      <a:pPr algn="ctr">
                        <a:lnSpc>
                          <a:spcPct val="107000"/>
                        </a:lnSpc>
                        <a:spcAft>
                          <a:spcPts val="0"/>
                        </a:spcAft>
                      </a:pPr>
                      <a:r>
                        <a:rPr lang="es-CO" sz="1000">
                          <a:effectLst/>
                        </a:rPr>
                        <a:t>Alta.</a:t>
                      </a:r>
                      <a:endParaRPr lang="es-CO" sz="900">
                        <a:effectLst/>
                        <a:latin typeface="Calibri"/>
                        <a:ea typeface="Calibri"/>
                        <a:cs typeface="Times New Roman"/>
                      </a:endParaRPr>
                    </a:p>
                  </a:txBody>
                  <a:tcPr marL="58741" marR="58741" marT="0" marB="0"/>
                </a:tc>
                <a:tc>
                  <a:txBody>
                    <a:bodyPr/>
                    <a:lstStyle/>
                    <a:p>
                      <a:pPr>
                        <a:lnSpc>
                          <a:spcPct val="107000"/>
                        </a:lnSpc>
                        <a:spcAft>
                          <a:spcPts val="0"/>
                        </a:spcAft>
                      </a:pPr>
                      <a:r>
                        <a:rPr lang="es-CO" sz="1000">
                          <a:effectLst/>
                        </a:rPr>
                        <a:t>Administrador, empleado, cliente.</a:t>
                      </a:r>
                      <a:endParaRPr lang="es-CO" sz="900">
                        <a:effectLst/>
                        <a:latin typeface="Calibri"/>
                        <a:ea typeface="Calibri"/>
                        <a:cs typeface="Times New Roman"/>
                      </a:endParaRPr>
                    </a:p>
                  </a:txBody>
                  <a:tcPr marL="58741" marR="58741" marT="0" marB="0"/>
                </a:tc>
                <a:extLst>
                  <a:ext uri="{0D108BD9-81ED-4DB2-BD59-A6C34878D82A}">
                    <a16:rowId xmlns:a16="http://schemas.microsoft.com/office/drawing/2014/main" val="10007"/>
                  </a:ext>
                </a:extLst>
              </a:tr>
              <a:tr h="335257">
                <a:tc>
                  <a:txBody>
                    <a:bodyPr/>
                    <a:lstStyle/>
                    <a:p>
                      <a:pPr algn="ctr">
                        <a:lnSpc>
                          <a:spcPct val="107000"/>
                        </a:lnSpc>
                        <a:spcAft>
                          <a:spcPts val="0"/>
                        </a:spcAft>
                      </a:pPr>
                      <a:r>
                        <a:rPr lang="es-CO" sz="1000">
                          <a:effectLst/>
                        </a:rPr>
                        <a:t>RF8</a:t>
                      </a:r>
                      <a:endParaRPr lang="es-CO" sz="900">
                        <a:effectLst/>
                        <a:latin typeface="Calibri"/>
                        <a:ea typeface="Calibri"/>
                        <a:cs typeface="Times New Roman"/>
                      </a:endParaRPr>
                    </a:p>
                  </a:txBody>
                  <a:tcPr marL="58741" marR="58741" marT="0" marB="0"/>
                </a:tc>
                <a:tc>
                  <a:txBody>
                    <a:bodyPr/>
                    <a:lstStyle/>
                    <a:p>
                      <a:pPr>
                        <a:lnSpc>
                          <a:spcPct val="107000"/>
                        </a:lnSpc>
                        <a:spcAft>
                          <a:spcPts val="0"/>
                        </a:spcAft>
                      </a:pPr>
                      <a:r>
                        <a:rPr lang="es-CO" sz="1000">
                          <a:effectLst/>
                        </a:rPr>
                        <a:t>El sistema clasificará los pedidos por fecha.</a:t>
                      </a:r>
                      <a:endParaRPr lang="es-CO" sz="900">
                        <a:effectLst/>
                        <a:latin typeface="Calibri"/>
                        <a:ea typeface="Calibri"/>
                        <a:cs typeface="Times New Roman"/>
                      </a:endParaRPr>
                    </a:p>
                  </a:txBody>
                  <a:tcPr marL="58741" marR="58741" marT="0" marB="0"/>
                </a:tc>
                <a:tc>
                  <a:txBody>
                    <a:bodyPr/>
                    <a:lstStyle/>
                    <a:p>
                      <a:pPr algn="ctr">
                        <a:lnSpc>
                          <a:spcPct val="107000"/>
                        </a:lnSpc>
                        <a:spcAft>
                          <a:spcPts val="0"/>
                        </a:spcAft>
                      </a:pPr>
                      <a:r>
                        <a:rPr lang="es-CO" sz="1000">
                          <a:effectLst/>
                        </a:rPr>
                        <a:t>Media.</a:t>
                      </a:r>
                      <a:endParaRPr lang="es-CO" sz="900">
                        <a:effectLst/>
                        <a:latin typeface="Calibri"/>
                        <a:ea typeface="Calibri"/>
                        <a:cs typeface="Times New Roman"/>
                      </a:endParaRPr>
                    </a:p>
                  </a:txBody>
                  <a:tcPr marL="58741" marR="58741" marT="0" marB="0"/>
                </a:tc>
                <a:tc>
                  <a:txBody>
                    <a:bodyPr/>
                    <a:lstStyle/>
                    <a:p>
                      <a:pPr>
                        <a:lnSpc>
                          <a:spcPct val="107000"/>
                        </a:lnSpc>
                        <a:spcAft>
                          <a:spcPts val="0"/>
                        </a:spcAft>
                      </a:pPr>
                      <a:r>
                        <a:rPr lang="es-CO" sz="1000">
                          <a:effectLst/>
                        </a:rPr>
                        <a:t>Empleado.</a:t>
                      </a:r>
                      <a:endParaRPr lang="es-CO" sz="900">
                        <a:effectLst/>
                        <a:latin typeface="Calibri"/>
                        <a:ea typeface="Calibri"/>
                        <a:cs typeface="Times New Roman"/>
                      </a:endParaRPr>
                    </a:p>
                  </a:txBody>
                  <a:tcPr marL="58741" marR="58741" marT="0" marB="0"/>
                </a:tc>
                <a:extLst>
                  <a:ext uri="{0D108BD9-81ED-4DB2-BD59-A6C34878D82A}">
                    <a16:rowId xmlns:a16="http://schemas.microsoft.com/office/drawing/2014/main" val="10008"/>
                  </a:ext>
                </a:extLst>
              </a:tr>
              <a:tr h="335257">
                <a:tc>
                  <a:txBody>
                    <a:bodyPr/>
                    <a:lstStyle/>
                    <a:p>
                      <a:pPr algn="ctr">
                        <a:lnSpc>
                          <a:spcPct val="107000"/>
                        </a:lnSpc>
                        <a:spcAft>
                          <a:spcPts val="0"/>
                        </a:spcAft>
                      </a:pPr>
                      <a:r>
                        <a:rPr lang="es-CO" sz="1000">
                          <a:effectLst/>
                        </a:rPr>
                        <a:t>RF9</a:t>
                      </a:r>
                      <a:endParaRPr lang="es-CO" sz="900">
                        <a:effectLst/>
                        <a:latin typeface="Calibri"/>
                        <a:ea typeface="Calibri"/>
                        <a:cs typeface="Times New Roman"/>
                      </a:endParaRPr>
                    </a:p>
                  </a:txBody>
                  <a:tcPr marL="58741" marR="58741" marT="0" marB="0"/>
                </a:tc>
                <a:tc>
                  <a:txBody>
                    <a:bodyPr/>
                    <a:lstStyle/>
                    <a:p>
                      <a:pPr>
                        <a:lnSpc>
                          <a:spcPct val="107000"/>
                        </a:lnSpc>
                        <a:spcAft>
                          <a:spcPts val="0"/>
                        </a:spcAft>
                      </a:pPr>
                      <a:r>
                        <a:rPr lang="es-CO" sz="1000">
                          <a:effectLst/>
                        </a:rPr>
                        <a:t>El sistema permitirá que el empleado confirme la entrega del pedido.</a:t>
                      </a:r>
                      <a:endParaRPr lang="es-CO" sz="900">
                        <a:effectLst/>
                        <a:latin typeface="Calibri"/>
                        <a:ea typeface="Calibri"/>
                        <a:cs typeface="Times New Roman"/>
                      </a:endParaRPr>
                    </a:p>
                  </a:txBody>
                  <a:tcPr marL="58741" marR="58741" marT="0" marB="0"/>
                </a:tc>
                <a:tc>
                  <a:txBody>
                    <a:bodyPr/>
                    <a:lstStyle/>
                    <a:p>
                      <a:pPr algn="ctr">
                        <a:lnSpc>
                          <a:spcPct val="107000"/>
                        </a:lnSpc>
                        <a:spcAft>
                          <a:spcPts val="0"/>
                        </a:spcAft>
                      </a:pPr>
                      <a:r>
                        <a:rPr lang="es-CO" sz="1000">
                          <a:effectLst/>
                        </a:rPr>
                        <a:t>Alta.</a:t>
                      </a:r>
                      <a:endParaRPr lang="es-CO" sz="900">
                        <a:effectLst/>
                        <a:latin typeface="Calibri"/>
                        <a:ea typeface="Calibri"/>
                        <a:cs typeface="Times New Roman"/>
                      </a:endParaRPr>
                    </a:p>
                  </a:txBody>
                  <a:tcPr marL="58741" marR="58741" marT="0" marB="0"/>
                </a:tc>
                <a:tc>
                  <a:txBody>
                    <a:bodyPr/>
                    <a:lstStyle/>
                    <a:p>
                      <a:pPr>
                        <a:lnSpc>
                          <a:spcPct val="107000"/>
                        </a:lnSpc>
                        <a:spcAft>
                          <a:spcPts val="0"/>
                        </a:spcAft>
                      </a:pPr>
                      <a:r>
                        <a:rPr lang="es-CO" sz="1000">
                          <a:effectLst/>
                        </a:rPr>
                        <a:t>Empleado, cliente.</a:t>
                      </a:r>
                      <a:endParaRPr lang="es-CO" sz="900">
                        <a:effectLst/>
                        <a:latin typeface="Calibri"/>
                        <a:ea typeface="Calibri"/>
                        <a:cs typeface="Times New Roman"/>
                      </a:endParaRPr>
                    </a:p>
                  </a:txBody>
                  <a:tcPr marL="58741" marR="58741" marT="0" marB="0"/>
                </a:tc>
                <a:extLst>
                  <a:ext uri="{0D108BD9-81ED-4DB2-BD59-A6C34878D82A}">
                    <a16:rowId xmlns:a16="http://schemas.microsoft.com/office/drawing/2014/main" val="10009"/>
                  </a:ext>
                </a:extLst>
              </a:tr>
              <a:tr h="335257">
                <a:tc>
                  <a:txBody>
                    <a:bodyPr/>
                    <a:lstStyle/>
                    <a:p>
                      <a:pPr algn="ctr">
                        <a:lnSpc>
                          <a:spcPct val="107000"/>
                        </a:lnSpc>
                        <a:spcAft>
                          <a:spcPts val="0"/>
                        </a:spcAft>
                      </a:pPr>
                      <a:r>
                        <a:rPr lang="es-CO" sz="1000">
                          <a:effectLst/>
                        </a:rPr>
                        <a:t>RF10</a:t>
                      </a:r>
                      <a:endParaRPr lang="es-CO" sz="900">
                        <a:effectLst/>
                        <a:latin typeface="Calibri"/>
                        <a:ea typeface="Calibri"/>
                        <a:cs typeface="Times New Roman"/>
                      </a:endParaRPr>
                    </a:p>
                  </a:txBody>
                  <a:tcPr marL="58741" marR="58741" marT="0" marB="0"/>
                </a:tc>
                <a:tc>
                  <a:txBody>
                    <a:bodyPr/>
                    <a:lstStyle/>
                    <a:p>
                      <a:pPr>
                        <a:lnSpc>
                          <a:spcPct val="107000"/>
                        </a:lnSpc>
                        <a:spcAft>
                          <a:spcPts val="0"/>
                        </a:spcAft>
                      </a:pPr>
                      <a:r>
                        <a:rPr lang="es-CO" sz="1000">
                          <a:effectLst/>
                        </a:rPr>
                        <a:t>El sistema permitirá generar factura del pedido.</a:t>
                      </a:r>
                      <a:endParaRPr lang="es-CO" sz="900">
                        <a:effectLst/>
                        <a:latin typeface="Calibri"/>
                        <a:ea typeface="Calibri"/>
                        <a:cs typeface="Times New Roman"/>
                      </a:endParaRPr>
                    </a:p>
                  </a:txBody>
                  <a:tcPr marL="58741" marR="58741" marT="0" marB="0"/>
                </a:tc>
                <a:tc>
                  <a:txBody>
                    <a:bodyPr/>
                    <a:lstStyle/>
                    <a:p>
                      <a:pPr algn="ctr">
                        <a:lnSpc>
                          <a:spcPct val="107000"/>
                        </a:lnSpc>
                        <a:spcAft>
                          <a:spcPts val="0"/>
                        </a:spcAft>
                      </a:pPr>
                      <a:r>
                        <a:rPr lang="es-CO" sz="1000">
                          <a:effectLst/>
                        </a:rPr>
                        <a:t>Baja.</a:t>
                      </a:r>
                      <a:endParaRPr lang="es-CO" sz="900">
                        <a:effectLst/>
                        <a:latin typeface="Calibri"/>
                        <a:ea typeface="Calibri"/>
                        <a:cs typeface="Times New Roman"/>
                      </a:endParaRPr>
                    </a:p>
                  </a:txBody>
                  <a:tcPr marL="58741" marR="58741" marT="0" marB="0"/>
                </a:tc>
                <a:tc>
                  <a:txBody>
                    <a:bodyPr/>
                    <a:lstStyle/>
                    <a:p>
                      <a:pPr>
                        <a:lnSpc>
                          <a:spcPct val="107000"/>
                        </a:lnSpc>
                        <a:spcAft>
                          <a:spcPts val="0"/>
                        </a:spcAft>
                      </a:pPr>
                      <a:r>
                        <a:rPr lang="es-CO" sz="1000">
                          <a:effectLst/>
                        </a:rPr>
                        <a:t>Empleado, cliente.</a:t>
                      </a:r>
                      <a:endParaRPr lang="es-CO" sz="900">
                        <a:effectLst/>
                        <a:latin typeface="Calibri"/>
                        <a:ea typeface="Calibri"/>
                        <a:cs typeface="Times New Roman"/>
                      </a:endParaRPr>
                    </a:p>
                  </a:txBody>
                  <a:tcPr marL="58741" marR="58741" marT="0" marB="0"/>
                </a:tc>
                <a:extLst>
                  <a:ext uri="{0D108BD9-81ED-4DB2-BD59-A6C34878D82A}">
                    <a16:rowId xmlns:a16="http://schemas.microsoft.com/office/drawing/2014/main" val="10010"/>
                  </a:ext>
                </a:extLst>
              </a:tr>
              <a:tr h="335257">
                <a:tc>
                  <a:txBody>
                    <a:bodyPr/>
                    <a:lstStyle/>
                    <a:p>
                      <a:pPr algn="ctr">
                        <a:lnSpc>
                          <a:spcPct val="107000"/>
                        </a:lnSpc>
                        <a:spcAft>
                          <a:spcPts val="0"/>
                        </a:spcAft>
                      </a:pPr>
                      <a:r>
                        <a:rPr lang="es-CO" sz="1000">
                          <a:effectLst/>
                        </a:rPr>
                        <a:t>RF11</a:t>
                      </a:r>
                      <a:endParaRPr lang="es-CO" sz="900">
                        <a:effectLst/>
                        <a:latin typeface="Calibri"/>
                        <a:ea typeface="Calibri"/>
                        <a:cs typeface="Times New Roman"/>
                      </a:endParaRPr>
                    </a:p>
                  </a:txBody>
                  <a:tcPr marL="58741" marR="58741" marT="0" marB="0"/>
                </a:tc>
                <a:tc>
                  <a:txBody>
                    <a:bodyPr/>
                    <a:lstStyle/>
                    <a:p>
                      <a:pPr>
                        <a:lnSpc>
                          <a:spcPct val="107000"/>
                        </a:lnSpc>
                        <a:spcAft>
                          <a:spcPts val="0"/>
                        </a:spcAft>
                      </a:pPr>
                      <a:r>
                        <a:rPr lang="es-CO" sz="1000">
                          <a:effectLst/>
                        </a:rPr>
                        <a:t>El sistema permitirá generar un reporte de pedidos y entregas.</a:t>
                      </a:r>
                      <a:endParaRPr lang="es-CO" sz="900">
                        <a:effectLst/>
                        <a:latin typeface="Calibri"/>
                        <a:ea typeface="Calibri"/>
                        <a:cs typeface="Times New Roman"/>
                      </a:endParaRPr>
                    </a:p>
                  </a:txBody>
                  <a:tcPr marL="58741" marR="58741" marT="0" marB="0"/>
                </a:tc>
                <a:tc>
                  <a:txBody>
                    <a:bodyPr/>
                    <a:lstStyle/>
                    <a:p>
                      <a:pPr algn="ctr">
                        <a:lnSpc>
                          <a:spcPct val="107000"/>
                        </a:lnSpc>
                        <a:spcAft>
                          <a:spcPts val="0"/>
                        </a:spcAft>
                      </a:pPr>
                      <a:r>
                        <a:rPr lang="es-CO" sz="1000">
                          <a:effectLst/>
                        </a:rPr>
                        <a:t>Alta.</a:t>
                      </a:r>
                      <a:endParaRPr lang="es-CO" sz="900">
                        <a:effectLst/>
                        <a:latin typeface="Calibri"/>
                        <a:ea typeface="Calibri"/>
                        <a:cs typeface="Times New Roman"/>
                      </a:endParaRPr>
                    </a:p>
                  </a:txBody>
                  <a:tcPr marL="58741" marR="58741" marT="0" marB="0"/>
                </a:tc>
                <a:tc>
                  <a:txBody>
                    <a:bodyPr/>
                    <a:lstStyle/>
                    <a:p>
                      <a:pPr>
                        <a:lnSpc>
                          <a:spcPct val="107000"/>
                        </a:lnSpc>
                        <a:spcAft>
                          <a:spcPts val="0"/>
                        </a:spcAft>
                      </a:pPr>
                      <a:r>
                        <a:rPr lang="es-CO" sz="1000">
                          <a:effectLst/>
                        </a:rPr>
                        <a:t>Administrador.</a:t>
                      </a:r>
                      <a:endParaRPr lang="es-CO" sz="900">
                        <a:effectLst/>
                        <a:latin typeface="Calibri"/>
                        <a:ea typeface="Calibri"/>
                        <a:cs typeface="Times New Roman"/>
                      </a:endParaRPr>
                    </a:p>
                  </a:txBody>
                  <a:tcPr marL="58741" marR="58741" marT="0" marB="0"/>
                </a:tc>
                <a:extLst>
                  <a:ext uri="{0D108BD9-81ED-4DB2-BD59-A6C34878D82A}">
                    <a16:rowId xmlns:a16="http://schemas.microsoft.com/office/drawing/2014/main" val="10011"/>
                  </a:ext>
                </a:extLst>
              </a:tr>
              <a:tr h="335257">
                <a:tc>
                  <a:txBody>
                    <a:bodyPr/>
                    <a:lstStyle/>
                    <a:p>
                      <a:pPr algn="ctr">
                        <a:lnSpc>
                          <a:spcPct val="107000"/>
                        </a:lnSpc>
                        <a:spcAft>
                          <a:spcPts val="0"/>
                        </a:spcAft>
                      </a:pPr>
                      <a:r>
                        <a:rPr lang="es-CO" sz="1000">
                          <a:effectLst/>
                        </a:rPr>
                        <a:t>RF12</a:t>
                      </a:r>
                      <a:endParaRPr lang="es-CO" sz="900">
                        <a:effectLst/>
                        <a:latin typeface="Calibri"/>
                        <a:ea typeface="Calibri"/>
                        <a:cs typeface="Times New Roman"/>
                      </a:endParaRPr>
                    </a:p>
                  </a:txBody>
                  <a:tcPr marL="58741" marR="58741" marT="0" marB="0"/>
                </a:tc>
                <a:tc>
                  <a:txBody>
                    <a:bodyPr/>
                    <a:lstStyle/>
                    <a:p>
                      <a:pPr>
                        <a:lnSpc>
                          <a:spcPct val="107000"/>
                        </a:lnSpc>
                        <a:spcAft>
                          <a:spcPts val="0"/>
                        </a:spcAft>
                      </a:pPr>
                      <a:r>
                        <a:rPr lang="es-CO" sz="1000">
                          <a:effectLst/>
                        </a:rPr>
                        <a:t>El sistema permitirá generar un reporte general.</a:t>
                      </a:r>
                      <a:endParaRPr lang="es-CO" sz="900">
                        <a:effectLst/>
                        <a:latin typeface="Calibri"/>
                        <a:ea typeface="Calibri"/>
                        <a:cs typeface="Times New Roman"/>
                      </a:endParaRPr>
                    </a:p>
                  </a:txBody>
                  <a:tcPr marL="58741" marR="58741" marT="0" marB="0"/>
                </a:tc>
                <a:tc>
                  <a:txBody>
                    <a:bodyPr/>
                    <a:lstStyle/>
                    <a:p>
                      <a:pPr algn="ctr">
                        <a:lnSpc>
                          <a:spcPct val="107000"/>
                        </a:lnSpc>
                        <a:spcAft>
                          <a:spcPts val="0"/>
                        </a:spcAft>
                      </a:pPr>
                      <a:r>
                        <a:rPr lang="es-CO" sz="1000">
                          <a:effectLst/>
                        </a:rPr>
                        <a:t>Alta</a:t>
                      </a:r>
                      <a:endParaRPr lang="es-CO" sz="900">
                        <a:effectLst/>
                        <a:latin typeface="Calibri"/>
                        <a:ea typeface="Calibri"/>
                        <a:cs typeface="Times New Roman"/>
                      </a:endParaRPr>
                    </a:p>
                  </a:txBody>
                  <a:tcPr marL="58741" marR="58741" marT="0" marB="0"/>
                </a:tc>
                <a:tc>
                  <a:txBody>
                    <a:bodyPr/>
                    <a:lstStyle/>
                    <a:p>
                      <a:pPr>
                        <a:lnSpc>
                          <a:spcPct val="107000"/>
                        </a:lnSpc>
                        <a:spcAft>
                          <a:spcPts val="0"/>
                        </a:spcAft>
                      </a:pPr>
                      <a:r>
                        <a:rPr lang="es-CO" sz="1000" dirty="0">
                          <a:effectLst/>
                        </a:rPr>
                        <a:t>Administrador.</a:t>
                      </a:r>
                      <a:endParaRPr lang="es-CO" sz="900" dirty="0">
                        <a:effectLst/>
                        <a:latin typeface="Calibri"/>
                        <a:ea typeface="Calibri"/>
                        <a:cs typeface="Times New Roman"/>
                      </a:endParaRPr>
                    </a:p>
                  </a:txBody>
                  <a:tcPr marL="58741" marR="58741" marT="0" marB="0"/>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88245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3;p7">
            <a:extLst>
              <a:ext uri="{FF2B5EF4-FFF2-40B4-BE49-F238E27FC236}">
                <a16:creationId xmlns:a16="http://schemas.microsoft.com/office/drawing/2014/main" id="{32C94465-72E8-429E-AA21-B67D838BF3A4}"/>
              </a:ext>
            </a:extLst>
          </p:cNvPr>
          <p:cNvSpPr txBox="1"/>
          <p:nvPr/>
        </p:nvSpPr>
        <p:spPr>
          <a:xfrm>
            <a:off x="195597" y="3917363"/>
            <a:ext cx="8460130" cy="887583"/>
          </a:xfrm>
          <a:prstGeom prst="rect">
            <a:avLst/>
          </a:prstGeom>
          <a:no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chemeClr val="lt1"/>
              </a:buClr>
              <a:buSzPts val="5400"/>
              <a:buFont typeface="Calibri"/>
              <a:buNone/>
            </a:pPr>
            <a:r>
              <a:rPr lang="es-ES" sz="4800" b="1" i="0" u="none" strike="noStrike" cap="none" dirty="0">
                <a:solidFill>
                  <a:schemeClr val="tx1"/>
                </a:solidFill>
                <a:latin typeface="Calibri"/>
                <a:ea typeface="Calibri"/>
                <a:cs typeface="Calibri"/>
                <a:sym typeface="Calibri"/>
              </a:rPr>
              <a:t>INTEGRANTES:</a:t>
            </a:r>
          </a:p>
          <a:p>
            <a:pPr marL="0" marR="0" lvl="0" indent="0" rtl="0">
              <a:lnSpc>
                <a:spcPct val="100000"/>
              </a:lnSpc>
              <a:spcBef>
                <a:spcPts val="0"/>
              </a:spcBef>
              <a:spcAft>
                <a:spcPts val="0"/>
              </a:spcAft>
              <a:buClr>
                <a:schemeClr val="lt1"/>
              </a:buClr>
              <a:buSzPts val="5400"/>
              <a:buFont typeface="Calibri"/>
              <a:buNone/>
            </a:pPr>
            <a:r>
              <a:rPr lang="es-ES" sz="4800" b="1" dirty="0">
                <a:solidFill>
                  <a:schemeClr val="tx1"/>
                </a:solidFill>
                <a:latin typeface="Calibri"/>
                <a:ea typeface="Calibri"/>
                <a:cs typeface="Calibri"/>
                <a:sym typeface="Calibri"/>
              </a:rPr>
              <a:t>ERIKA UBAQUE</a:t>
            </a:r>
          </a:p>
          <a:p>
            <a:pPr marL="0" marR="0" lvl="0" indent="0" rtl="0">
              <a:lnSpc>
                <a:spcPct val="100000"/>
              </a:lnSpc>
              <a:spcBef>
                <a:spcPts val="0"/>
              </a:spcBef>
              <a:spcAft>
                <a:spcPts val="0"/>
              </a:spcAft>
              <a:buClr>
                <a:schemeClr val="lt1"/>
              </a:buClr>
              <a:buSzPts val="5400"/>
              <a:buFont typeface="Calibri"/>
              <a:buNone/>
            </a:pPr>
            <a:r>
              <a:rPr lang="es-ES" sz="4800" b="1" i="0" u="none" strike="noStrike" cap="none" dirty="0">
                <a:solidFill>
                  <a:schemeClr val="tx1"/>
                </a:solidFill>
                <a:latin typeface="Calibri"/>
                <a:ea typeface="Calibri"/>
                <a:cs typeface="Calibri"/>
                <a:sym typeface="Calibri"/>
              </a:rPr>
              <a:t>JHON </a:t>
            </a:r>
            <a:r>
              <a:rPr lang="es-ES" sz="4800" b="1" dirty="0">
                <a:solidFill>
                  <a:schemeClr val="tx1"/>
                </a:solidFill>
                <a:latin typeface="Calibri"/>
                <a:ea typeface="Calibri"/>
                <a:cs typeface="Calibri"/>
                <a:sym typeface="Calibri"/>
              </a:rPr>
              <a:t>T</a:t>
            </a:r>
            <a:r>
              <a:rPr lang="es-ES" sz="4800" b="1" i="0" u="none" strike="noStrike" cap="none" dirty="0">
                <a:solidFill>
                  <a:schemeClr val="tx1"/>
                </a:solidFill>
                <a:latin typeface="Calibri"/>
                <a:ea typeface="Calibri"/>
                <a:cs typeface="Calibri"/>
                <a:sym typeface="Calibri"/>
              </a:rPr>
              <a:t>RIVIÑO</a:t>
            </a:r>
          </a:p>
          <a:p>
            <a:pPr marL="0" marR="0" lvl="0" indent="0" rtl="0">
              <a:lnSpc>
                <a:spcPct val="100000"/>
              </a:lnSpc>
              <a:spcBef>
                <a:spcPts val="0"/>
              </a:spcBef>
              <a:spcAft>
                <a:spcPts val="0"/>
              </a:spcAft>
              <a:buClr>
                <a:schemeClr val="lt1"/>
              </a:buClr>
              <a:buSzPts val="5400"/>
              <a:buFont typeface="Calibri"/>
              <a:buNone/>
            </a:pPr>
            <a:r>
              <a:rPr lang="es-ES" sz="4800" b="1" dirty="0">
                <a:solidFill>
                  <a:schemeClr val="tx1"/>
                </a:solidFill>
                <a:latin typeface="Calibri"/>
                <a:ea typeface="Calibri"/>
                <a:cs typeface="Calibri"/>
                <a:sym typeface="Calibri"/>
              </a:rPr>
              <a:t>DIEGO PALACIOS</a:t>
            </a:r>
          </a:p>
          <a:p>
            <a:pPr marL="0" marR="0" lvl="0" indent="0" rtl="0">
              <a:lnSpc>
                <a:spcPct val="100000"/>
              </a:lnSpc>
              <a:spcBef>
                <a:spcPts val="0"/>
              </a:spcBef>
              <a:spcAft>
                <a:spcPts val="0"/>
              </a:spcAft>
              <a:buClr>
                <a:schemeClr val="lt1"/>
              </a:buClr>
              <a:buSzPts val="5400"/>
              <a:buFont typeface="Calibri"/>
              <a:buNone/>
            </a:pPr>
            <a:r>
              <a:rPr lang="es-ES" sz="4800" b="1" i="0" u="none" strike="noStrike" cap="none" dirty="0">
                <a:solidFill>
                  <a:schemeClr val="tx1"/>
                </a:solidFill>
                <a:latin typeface="Calibri"/>
                <a:ea typeface="Calibri"/>
                <a:cs typeface="Calibri"/>
                <a:sym typeface="Calibri"/>
              </a:rPr>
              <a:t>HECTOR </a:t>
            </a:r>
            <a:r>
              <a:rPr lang="es-ES" sz="4800" b="1" dirty="0">
                <a:solidFill>
                  <a:schemeClr val="tx1"/>
                </a:solidFill>
                <a:latin typeface="Calibri"/>
                <a:ea typeface="Calibri"/>
                <a:cs typeface="Calibri"/>
                <a:sym typeface="Calibri"/>
              </a:rPr>
              <a:t>CASTELLANOS</a:t>
            </a:r>
          </a:p>
          <a:p>
            <a:pPr marL="0" marR="0" lvl="0" indent="0" rtl="0">
              <a:lnSpc>
                <a:spcPct val="100000"/>
              </a:lnSpc>
              <a:spcBef>
                <a:spcPts val="0"/>
              </a:spcBef>
              <a:spcAft>
                <a:spcPts val="0"/>
              </a:spcAft>
              <a:buClr>
                <a:schemeClr val="lt1"/>
              </a:buClr>
              <a:buSzPts val="5400"/>
              <a:buFont typeface="Calibri"/>
              <a:buNone/>
            </a:pPr>
            <a:r>
              <a:rPr lang="es-ES" sz="4800" b="1" i="0" u="none" strike="noStrike" cap="none" dirty="0">
                <a:solidFill>
                  <a:schemeClr val="tx1"/>
                </a:solidFill>
                <a:latin typeface="Calibri"/>
                <a:ea typeface="Calibri"/>
                <a:cs typeface="Calibri"/>
                <a:sym typeface="Calibri"/>
              </a:rPr>
              <a:t>CARLOS RODRIGUE</a:t>
            </a:r>
            <a:r>
              <a:rPr lang="es-ES" sz="4800" b="1" dirty="0">
                <a:solidFill>
                  <a:schemeClr val="tx1"/>
                </a:solidFill>
                <a:latin typeface="Calibri"/>
                <a:ea typeface="Calibri"/>
                <a:cs typeface="Calibri"/>
                <a:sym typeface="Calibri"/>
              </a:rPr>
              <a:t>Z</a:t>
            </a:r>
            <a:endParaRPr lang="es-ES" sz="4800" b="0" i="0" u="none" strike="noStrike" cap="none" dirty="0">
              <a:solidFill>
                <a:schemeClr val="tx1"/>
              </a:solidFill>
              <a:latin typeface="Calibri"/>
              <a:ea typeface="Calibri"/>
              <a:cs typeface="Calibri"/>
              <a:sym typeface="Calibri"/>
            </a:endParaRPr>
          </a:p>
        </p:txBody>
      </p:sp>
    </p:spTree>
    <p:extLst>
      <p:ext uri="{BB962C8B-B14F-4D97-AF65-F5344CB8AC3E}">
        <p14:creationId xmlns:p14="http://schemas.microsoft.com/office/powerpoint/2010/main" val="3277218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549E69A-5935-45F6-949E-74033ACFD5A4}"/>
              </a:ext>
            </a:extLst>
          </p:cNvPr>
          <p:cNvPicPr>
            <a:picLocks noChangeAspect="1"/>
          </p:cNvPicPr>
          <p:nvPr/>
        </p:nvPicPr>
        <p:blipFill>
          <a:blip r:embed="rId2"/>
          <a:stretch>
            <a:fillRect/>
          </a:stretch>
        </p:blipFill>
        <p:spPr>
          <a:xfrm>
            <a:off x="0" y="1630977"/>
            <a:ext cx="9144000" cy="4361450"/>
          </a:xfrm>
          <a:prstGeom prst="rect">
            <a:avLst/>
          </a:prstGeom>
        </p:spPr>
      </p:pic>
      <p:sp>
        <p:nvSpPr>
          <p:cNvPr id="5" name="CuadroTexto 4">
            <a:extLst>
              <a:ext uri="{FF2B5EF4-FFF2-40B4-BE49-F238E27FC236}">
                <a16:creationId xmlns:a16="http://schemas.microsoft.com/office/drawing/2014/main" id="{F1535752-70B5-4933-9BA4-55497DD32CBF}"/>
              </a:ext>
            </a:extLst>
          </p:cNvPr>
          <p:cNvSpPr txBox="1"/>
          <p:nvPr/>
        </p:nvSpPr>
        <p:spPr>
          <a:xfrm>
            <a:off x="-71021" y="557796"/>
            <a:ext cx="9729925" cy="646331"/>
          </a:xfrm>
          <a:prstGeom prst="rect">
            <a:avLst/>
          </a:prstGeom>
          <a:noFill/>
        </p:spPr>
        <p:txBody>
          <a:bodyPr wrap="square">
            <a:spAutoFit/>
          </a:bodyPr>
          <a:lstStyle/>
          <a:p>
            <a:pPr marL="0" marR="0" lvl="0" indent="0" algn="ctr" rtl="0">
              <a:lnSpc>
                <a:spcPct val="100000"/>
              </a:lnSpc>
              <a:spcBef>
                <a:spcPts val="0"/>
              </a:spcBef>
              <a:spcAft>
                <a:spcPts val="0"/>
              </a:spcAft>
              <a:buClr>
                <a:schemeClr val="lt1"/>
              </a:buClr>
              <a:buSzPts val="5400"/>
              <a:buFont typeface="Calibri"/>
              <a:buNone/>
            </a:pPr>
            <a:r>
              <a:rPr lang="es-ES" sz="3600" b="0" i="0" u="none" strike="noStrike" cap="none" dirty="0">
                <a:solidFill>
                  <a:schemeClr val="bg1"/>
                </a:solidFill>
                <a:latin typeface="Arial"/>
                <a:ea typeface="Arial"/>
                <a:cs typeface="Arial"/>
                <a:sym typeface="Arial"/>
              </a:rPr>
              <a:t>DIAGRAMAS DE PEDIDOS Y ENTREGAS</a:t>
            </a:r>
            <a:endParaRPr lang="es-CO" sz="3600" b="0" i="0" u="none" strike="noStrike" cap="none" dirty="0">
              <a:solidFill>
                <a:schemeClr val="bg1"/>
              </a:solidFill>
              <a:latin typeface="Arial"/>
              <a:ea typeface="Arial"/>
              <a:cs typeface="Arial"/>
              <a:sym typeface="Arial"/>
            </a:endParaRPr>
          </a:p>
        </p:txBody>
      </p:sp>
    </p:spTree>
    <p:extLst>
      <p:ext uri="{BB962C8B-B14F-4D97-AF65-F5344CB8AC3E}">
        <p14:creationId xmlns:p14="http://schemas.microsoft.com/office/powerpoint/2010/main" val="1714778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FFC5E49-8A77-4D36-8648-4D3B639F4937}"/>
              </a:ext>
            </a:extLst>
          </p:cNvPr>
          <p:cNvPicPr>
            <a:picLocks noChangeAspect="1"/>
          </p:cNvPicPr>
          <p:nvPr/>
        </p:nvPicPr>
        <p:blipFill>
          <a:blip r:embed="rId2"/>
          <a:stretch>
            <a:fillRect/>
          </a:stretch>
        </p:blipFill>
        <p:spPr>
          <a:xfrm>
            <a:off x="0" y="1630758"/>
            <a:ext cx="9144000" cy="4725654"/>
          </a:xfrm>
          <a:prstGeom prst="rect">
            <a:avLst/>
          </a:prstGeom>
        </p:spPr>
      </p:pic>
      <p:sp>
        <p:nvSpPr>
          <p:cNvPr id="5" name="CuadroTexto 4">
            <a:extLst>
              <a:ext uri="{FF2B5EF4-FFF2-40B4-BE49-F238E27FC236}">
                <a16:creationId xmlns:a16="http://schemas.microsoft.com/office/drawing/2014/main" id="{C05CFF12-2ECA-40F3-BADA-2BF6BF063D3A}"/>
              </a:ext>
            </a:extLst>
          </p:cNvPr>
          <p:cNvSpPr txBox="1"/>
          <p:nvPr/>
        </p:nvSpPr>
        <p:spPr>
          <a:xfrm>
            <a:off x="1000957" y="501588"/>
            <a:ext cx="7352930" cy="707886"/>
          </a:xfrm>
          <a:prstGeom prst="rect">
            <a:avLst/>
          </a:prstGeom>
          <a:noFill/>
        </p:spPr>
        <p:txBody>
          <a:bodyPr wrap="square">
            <a:spAutoFit/>
          </a:bodyPr>
          <a:lstStyle/>
          <a:p>
            <a:pPr marL="0" marR="0" lvl="0" indent="0" algn="ctr" rtl="0">
              <a:lnSpc>
                <a:spcPct val="100000"/>
              </a:lnSpc>
              <a:spcBef>
                <a:spcPts val="0"/>
              </a:spcBef>
              <a:spcAft>
                <a:spcPts val="0"/>
              </a:spcAft>
              <a:buClr>
                <a:schemeClr val="lt1"/>
              </a:buClr>
              <a:buSzPts val="5400"/>
              <a:buFont typeface="Calibri"/>
              <a:buNone/>
            </a:pPr>
            <a:r>
              <a:rPr lang="es-ES" sz="4000" dirty="0">
                <a:solidFill>
                  <a:schemeClr val="lt1"/>
                </a:solidFill>
                <a:latin typeface="Calibri"/>
                <a:cs typeface="Calibri"/>
                <a:sym typeface="Calibri"/>
              </a:rPr>
              <a:t>D</a:t>
            </a:r>
            <a:r>
              <a:rPr lang="es-CO" sz="4000" dirty="0">
                <a:solidFill>
                  <a:schemeClr val="lt1"/>
                </a:solidFill>
                <a:latin typeface="Calibri"/>
                <a:cs typeface="Calibri"/>
                <a:sym typeface="Calibri"/>
              </a:rPr>
              <a:t>IAGRAMA DE INVENTARIO</a:t>
            </a:r>
            <a:endParaRPr lang="es-CO" sz="40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15756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1A9BEA3-19B3-434F-8486-595D7932A2E6}"/>
              </a:ext>
            </a:extLst>
          </p:cNvPr>
          <p:cNvPicPr>
            <a:picLocks noChangeAspect="1"/>
          </p:cNvPicPr>
          <p:nvPr/>
        </p:nvPicPr>
        <p:blipFill>
          <a:blip r:embed="rId2"/>
          <a:stretch>
            <a:fillRect/>
          </a:stretch>
        </p:blipFill>
        <p:spPr>
          <a:xfrm>
            <a:off x="0" y="1629215"/>
            <a:ext cx="9144000" cy="4913627"/>
          </a:xfrm>
          <a:prstGeom prst="rect">
            <a:avLst/>
          </a:prstGeom>
        </p:spPr>
      </p:pic>
      <p:sp>
        <p:nvSpPr>
          <p:cNvPr id="5" name="CuadroTexto 4">
            <a:extLst>
              <a:ext uri="{FF2B5EF4-FFF2-40B4-BE49-F238E27FC236}">
                <a16:creationId xmlns:a16="http://schemas.microsoft.com/office/drawing/2014/main" id="{1DFDEF74-D5B0-4C38-85DE-B0D18EF6C8A6}"/>
              </a:ext>
            </a:extLst>
          </p:cNvPr>
          <p:cNvSpPr txBox="1"/>
          <p:nvPr/>
        </p:nvSpPr>
        <p:spPr>
          <a:xfrm>
            <a:off x="719092" y="454233"/>
            <a:ext cx="7412854" cy="646331"/>
          </a:xfrm>
          <a:prstGeom prst="rect">
            <a:avLst/>
          </a:prstGeom>
          <a:noFill/>
        </p:spPr>
        <p:txBody>
          <a:bodyPr wrap="square">
            <a:spAutoFit/>
          </a:bodyPr>
          <a:lstStyle/>
          <a:p>
            <a:pPr marL="0" marR="0" lvl="0" indent="0" algn="ctr" rtl="0">
              <a:lnSpc>
                <a:spcPct val="100000"/>
              </a:lnSpc>
              <a:spcBef>
                <a:spcPts val="0"/>
              </a:spcBef>
              <a:spcAft>
                <a:spcPts val="0"/>
              </a:spcAft>
              <a:buClr>
                <a:schemeClr val="lt1"/>
              </a:buClr>
              <a:buSzPts val="5400"/>
              <a:buFont typeface="Calibri"/>
              <a:buNone/>
            </a:pPr>
            <a:r>
              <a:rPr lang="es-CO" sz="3600" b="0" i="0" u="none" strike="noStrike" cap="none" dirty="0">
                <a:solidFill>
                  <a:schemeClr val="lt1"/>
                </a:solidFill>
                <a:latin typeface="Calibri"/>
                <a:ea typeface="Calibri"/>
                <a:cs typeface="Calibri"/>
                <a:sym typeface="Calibri"/>
              </a:rPr>
              <a:t>DIAGRAMA DE PRODUCCION</a:t>
            </a:r>
            <a:endParaRPr lang="es-CO" sz="36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908189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3" name="Imagen 2">
            <a:extLst>
              <a:ext uri="{FF2B5EF4-FFF2-40B4-BE49-F238E27FC236}">
                <a16:creationId xmlns:a16="http://schemas.microsoft.com/office/drawing/2014/main" id="{E3B16C8E-C12E-4226-B0A3-CA795D8C3D56}"/>
              </a:ext>
            </a:extLst>
          </p:cNvPr>
          <p:cNvPicPr>
            <a:picLocks noChangeAspect="1"/>
          </p:cNvPicPr>
          <p:nvPr/>
        </p:nvPicPr>
        <p:blipFill>
          <a:blip r:embed="rId3"/>
          <a:stretch>
            <a:fillRect/>
          </a:stretch>
        </p:blipFill>
        <p:spPr>
          <a:xfrm>
            <a:off x="568170" y="1464816"/>
            <a:ext cx="8254199" cy="5345090"/>
          </a:xfrm>
          <a:prstGeom prst="rect">
            <a:avLst/>
          </a:prstGeom>
        </p:spPr>
      </p:pic>
      <p:sp>
        <p:nvSpPr>
          <p:cNvPr id="273" name="Google Shape;273;p21"/>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4" name="Google Shape;274;p21"/>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5" name="Google Shape;275;p21"/>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7" name="Google Shape;277;p21"/>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5400"/>
              <a:buFont typeface="Calibri"/>
              <a:buNone/>
            </a:pPr>
            <a:r>
              <a:rPr lang="es-CO" sz="5400" b="0" i="0" u="none" strike="noStrike" cap="none" dirty="0">
                <a:solidFill>
                  <a:schemeClr val="lt1"/>
                </a:solidFill>
                <a:latin typeface="Calibri"/>
                <a:ea typeface="Calibri"/>
                <a:cs typeface="Calibri"/>
                <a:sym typeface="Calibri"/>
              </a:rPr>
              <a:t>DIAGRAMA CASOS DE USO</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913316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 name="Imagen 1">
            <a:extLst>
              <a:ext uri="{FF2B5EF4-FFF2-40B4-BE49-F238E27FC236}">
                <a16:creationId xmlns:a16="http://schemas.microsoft.com/office/drawing/2014/main" id="{16E553BF-B8EE-4019-BA31-D457DFEC3C1B}"/>
              </a:ext>
            </a:extLst>
          </p:cNvPr>
          <p:cNvPicPr>
            <a:picLocks noChangeAspect="1"/>
          </p:cNvPicPr>
          <p:nvPr/>
        </p:nvPicPr>
        <p:blipFill>
          <a:blip r:embed="rId3"/>
          <a:stretch>
            <a:fillRect/>
          </a:stretch>
        </p:blipFill>
        <p:spPr>
          <a:xfrm>
            <a:off x="591700" y="1632006"/>
            <a:ext cx="8436890" cy="5053246"/>
          </a:xfrm>
          <a:prstGeom prst="rect">
            <a:avLst/>
          </a:prstGeom>
        </p:spPr>
      </p:pic>
      <p:sp>
        <p:nvSpPr>
          <p:cNvPr id="273" name="Google Shape;273;p21"/>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4" name="Google Shape;274;p21"/>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5" name="Google Shape;275;p21"/>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7" name="Google Shape;277;p21"/>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5400"/>
              <a:buFont typeface="Calibri"/>
              <a:buNone/>
            </a:pPr>
            <a:r>
              <a:rPr lang="es-CO" sz="5400" b="0" i="0" u="none" strike="noStrike" cap="none" dirty="0">
                <a:solidFill>
                  <a:schemeClr val="lt1"/>
                </a:solidFill>
                <a:latin typeface="Calibri"/>
                <a:ea typeface="Calibri"/>
                <a:cs typeface="Calibri"/>
                <a:sym typeface="Calibri"/>
              </a:rPr>
              <a:t>DIAGRAMA CASOS DE USO</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527821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 name="Imagen 1">
            <a:extLst>
              <a:ext uri="{FF2B5EF4-FFF2-40B4-BE49-F238E27FC236}">
                <a16:creationId xmlns:a16="http://schemas.microsoft.com/office/drawing/2014/main" id="{8795D0EA-538E-437E-B568-CFED47920488}"/>
              </a:ext>
            </a:extLst>
          </p:cNvPr>
          <p:cNvPicPr>
            <a:picLocks noChangeAspect="1"/>
          </p:cNvPicPr>
          <p:nvPr/>
        </p:nvPicPr>
        <p:blipFill>
          <a:blip r:embed="rId3"/>
          <a:stretch>
            <a:fillRect/>
          </a:stretch>
        </p:blipFill>
        <p:spPr>
          <a:xfrm>
            <a:off x="1007615" y="1488783"/>
            <a:ext cx="7128769" cy="4618800"/>
          </a:xfrm>
          <a:prstGeom prst="rect">
            <a:avLst/>
          </a:prstGeom>
        </p:spPr>
      </p:pic>
      <p:sp>
        <p:nvSpPr>
          <p:cNvPr id="273" name="Google Shape;273;p21"/>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4" name="Google Shape;274;p21"/>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5" name="Google Shape;275;p21"/>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7" name="Google Shape;277;p21"/>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5400"/>
              <a:buFont typeface="Calibri"/>
              <a:buNone/>
            </a:pPr>
            <a:r>
              <a:rPr lang="es-CO" sz="5400" b="0" i="0" u="none" strike="noStrike" cap="none" dirty="0">
                <a:solidFill>
                  <a:schemeClr val="lt1"/>
                </a:solidFill>
                <a:latin typeface="Calibri"/>
                <a:ea typeface="Calibri"/>
                <a:cs typeface="Calibri"/>
                <a:sym typeface="Calibri"/>
              </a:rPr>
              <a:t>DIAGRAMA CASOS DE USO</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030594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p22"/>
          <p:cNvPicPr preferRelativeResize="0"/>
          <p:nvPr/>
        </p:nvPicPr>
        <p:blipFill rotWithShape="1">
          <a:blip r:embed="rId3">
            <a:alphaModFix/>
          </a:blip>
          <a:srcRect/>
          <a:stretch/>
        </p:blipFill>
        <p:spPr>
          <a:xfrm>
            <a:off x="1" y="0"/>
            <a:ext cx="9144000" cy="6858000"/>
          </a:xfrm>
          <a:prstGeom prst="rect">
            <a:avLst/>
          </a:prstGeom>
          <a:noFill/>
          <a:ln>
            <a:noFill/>
          </a:ln>
        </p:spPr>
      </p:pic>
      <p:sp>
        <p:nvSpPr>
          <p:cNvPr id="284" name="Google Shape;284;p22"/>
          <p:cNvSpPr txBox="1"/>
          <p:nvPr/>
        </p:nvSpPr>
        <p:spPr>
          <a:xfrm>
            <a:off x="1127578" y="5296746"/>
            <a:ext cx="6020954" cy="88758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C000"/>
              </a:buClr>
              <a:buSzPts val="5400"/>
              <a:buFont typeface="Calibri"/>
              <a:buNone/>
            </a:pPr>
            <a:r>
              <a:rPr lang="es-CO" sz="5400" b="1" i="0" u="none" strike="noStrike" cap="none">
                <a:solidFill>
                  <a:srgbClr val="FFC000"/>
                </a:solidFill>
                <a:latin typeface="Calibri"/>
                <a:ea typeface="Calibri"/>
                <a:cs typeface="Calibri"/>
                <a:sym typeface="Calibri"/>
              </a:rPr>
              <a:t>GRACIAS</a:t>
            </a:r>
            <a:endParaRPr sz="5400" b="0" i="0" u="none" strike="noStrike" cap="none">
              <a:solidFill>
                <a:srgbClr val="FFC000"/>
              </a:solidFill>
              <a:latin typeface="Calibri"/>
              <a:ea typeface="Calibri"/>
              <a:cs typeface="Calibri"/>
              <a:sym typeface="Calibri"/>
            </a:endParaRPr>
          </a:p>
        </p:txBody>
      </p:sp>
      <p:pic>
        <p:nvPicPr>
          <p:cNvPr id="285" name="Google Shape;285;p22"/>
          <p:cNvPicPr preferRelativeResize="0"/>
          <p:nvPr/>
        </p:nvPicPr>
        <p:blipFill rotWithShape="1">
          <a:blip r:embed="rId4">
            <a:alphaModFix/>
          </a:blip>
          <a:srcRect l="50000" t="11628" r="-3743" b="17500"/>
          <a:stretch/>
        </p:blipFill>
        <p:spPr>
          <a:xfrm>
            <a:off x="1" y="0"/>
            <a:ext cx="3286068"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p:nvPr/>
        </p:nvSpPr>
        <p:spPr>
          <a:xfrm>
            <a:off x="0"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127" name="Google Shape;127;p4"/>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a:solidFill>
                  <a:schemeClr val="lt1"/>
                </a:solidFill>
                <a:latin typeface="Calibri"/>
                <a:ea typeface="Calibri"/>
                <a:cs typeface="Calibri"/>
                <a:sym typeface="Calibri"/>
              </a:rPr>
              <a:t>PLANTEAMIENTO DEL PROBLEMA</a:t>
            </a:r>
            <a:endParaRPr sz="4400" b="0" i="0" u="none" strike="noStrike" cap="none">
              <a:solidFill>
                <a:schemeClr val="lt1"/>
              </a:solidFill>
              <a:latin typeface="Calibri"/>
              <a:ea typeface="Calibri"/>
              <a:cs typeface="Calibri"/>
              <a:sym typeface="Calibri"/>
            </a:endParaRPr>
          </a:p>
        </p:txBody>
      </p:sp>
      <p:pic>
        <p:nvPicPr>
          <p:cNvPr id="128" name="Google Shape;128;p4"/>
          <p:cNvPicPr preferRelativeResize="0"/>
          <p:nvPr/>
        </p:nvPicPr>
        <p:blipFill rotWithShape="1">
          <a:blip r:embed="rId3">
            <a:alphaModFix/>
          </a:blip>
          <a:srcRect/>
          <a:stretch/>
        </p:blipFill>
        <p:spPr>
          <a:xfrm>
            <a:off x="3015232" y="634928"/>
            <a:ext cx="3593005" cy="35930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5"/>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4" name="Google Shape;134;p5"/>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5" name="Google Shape;135;p5"/>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6" name="Google Shape;136;p5"/>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5400"/>
              <a:buFont typeface="Calibri"/>
              <a:buNone/>
            </a:pPr>
            <a:r>
              <a:rPr lang="es-CO" sz="5400" b="1" i="0" u="none" strike="noStrike" cap="none">
                <a:solidFill>
                  <a:schemeClr val="lt1"/>
                </a:solidFill>
                <a:latin typeface="Calibri"/>
                <a:ea typeface="Calibri"/>
                <a:cs typeface="Calibri"/>
                <a:sym typeface="Calibri"/>
              </a:rPr>
              <a:t>Planteamiento del problema</a:t>
            </a:r>
            <a:endParaRPr sz="5400" b="0" i="0" u="none" strike="noStrike" cap="none">
              <a:solidFill>
                <a:schemeClr val="lt1"/>
              </a:solidFill>
              <a:latin typeface="Calibri"/>
              <a:ea typeface="Calibri"/>
              <a:cs typeface="Calibri"/>
              <a:sym typeface="Calibri"/>
            </a:endParaRPr>
          </a:p>
        </p:txBody>
      </p:sp>
      <p:sp>
        <p:nvSpPr>
          <p:cNvPr id="137" name="Google Shape;137;p5"/>
          <p:cNvSpPr txBox="1"/>
          <p:nvPr/>
        </p:nvSpPr>
        <p:spPr>
          <a:xfrm>
            <a:off x="838198" y="2174461"/>
            <a:ext cx="7986206" cy="4655792"/>
          </a:xfrm>
          <a:prstGeom prst="rect">
            <a:avLst/>
          </a:prstGeom>
          <a:noFill/>
          <a:ln>
            <a:noFill/>
          </a:ln>
        </p:spPr>
        <p:txBody>
          <a:bodyPr spcFirstLastPara="1" wrap="square" lIns="91425" tIns="45700" rIns="91425" bIns="45700" anchor="t" anchorCtr="0">
            <a:normAutofit/>
          </a:bodyPr>
          <a:lstStyle/>
          <a:p>
            <a:pPr lvl="0" algn="just"/>
            <a:r>
              <a:rPr lang="es-CO" sz="1700" dirty="0"/>
              <a:t>La industria del cuero en Colombia ha sido un sector que en los últimos años se ha visto afectado por la economía, abordando otras  problemáticas como son el contrabando y el ingreso de mercancía traída de la china, la informalidad que compiten con precios insostenibles al producto nacional y pese a que en el 2018 encontró un escenario positivo, gracias a que la marroquinería es bastante influenciada por el consumo de hogares, no obstante, el consumo local ha bajado, y presenta ciclos de mayor comercialización como son las temporadas de fechas especiales.</a:t>
            </a:r>
          </a:p>
          <a:p>
            <a:pPr lvl="0" algn="just"/>
            <a:endParaRPr lang="es-CO" sz="1700" dirty="0"/>
          </a:p>
          <a:p>
            <a:pPr lvl="0" algn="just"/>
            <a:endParaRPr lang="es-CO" sz="1700" dirty="0"/>
          </a:p>
          <a:p>
            <a:pPr marL="0" marR="0" lvl="0" indent="0" algn="l" rtl="0">
              <a:lnSpc>
                <a:spcPct val="100000"/>
              </a:lnSpc>
              <a:spcBef>
                <a:spcPts val="0"/>
              </a:spcBef>
              <a:spcAft>
                <a:spcPts val="0"/>
              </a:spcAft>
              <a:buNone/>
            </a:pPr>
            <a:endParaRPr dirty="0"/>
          </a:p>
        </p:txBody>
      </p:sp>
      <p:pic>
        <p:nvPicPr>
          <p:cNvPr id="1026" name="Picture 2" descr="Por qué es importante combatir el contrabando, la piratería y la  falsificación? | RPP Noticias">
            <a:extLst>
              <a:ext uri="{FF2B5EF4-FFF2-40B4-BE49-F238E27FC236}">
                <a16:creationId xmlns:a16="http://schemas.microsoft.com/office/drawing/2014/main" id="{CEB423CC-7EA5-438E-87F5-5DE3E787E9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358" y="4351033"/>
            <a:ext cx="3454572" cy="23256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inturones, correas, Concuero, productos, industria confección, hombre,  mujer, hebillas reversibles, Medellín, Colombia">
            <a:extLst>
              <a:ext uri="{FF2B5EF4-FFF2-40B4-BE49-F238E27FC236}">
                <a16:creationId xmlns:a16="http://schemas.microsoft.com/office/drawing/2014/main" id="{67848627-EE2F-4D8C-93C1-95F369F02E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843" y="4347264"/>
            <a:ext cx="3762976" cy="23126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p:nvPr/>
        </p:nvSpPr>
        <p:spPr>
          <a:xfrm>
            <a:off x="0"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144" name="Google Shape;144;p6"/>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a:solidFill>
                  <a:schemeClr val="lt1"/>
                </a:solidFill>
                <a:latin typeface="Calibri"/>
                <a:ea typeface="Calibri"/>
                <a:cs typeface="Calibri"/>
                <a:sym typeface="Calibri"/>
              </a:rPr>
              <a:t>JUSTIFICACIÓN</a:t>
            </a:r>
            <a:endParaRPr sz="4400" b="0" i="0" u="none" strike="noStrike" cap="none">
              <a:solidFill>
                <a:schemeClr val="lt1"/>
              </a:solidFill>
              <a:latin typeface="Calibri"/>
              <a:ea typeface="Calibri"/>
              <a:cs typeface="Calibri"/>
              <a:sym typeface="Calibri"/>
            </a:endParaRPr>
          </a:p>
        </p:txBody>
      </p:sp>
      <p:pic>
        <p:nvPicPr>
          <p:cNvPr id="145" name="Google Shape;145;p6"/>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1" name="Google Shape;151;p7"/>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2" name="Google Shape;152;p7"/>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3" name="Google Shape;153;p7"/>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Justificación del proyecto</a:t>
            </a:r>
            <a:endParaRPr sz="5400" b="0" i="0" u="none" strike="noStrike" cap="none" dirty="0">
              <a:solidFill>
                <a:schemeClr val="lt1"/>
              </a:solidFill>
              <a:latin typeface="Calibri"/>
              <a:ea typeface="Calibri"/>
              <a:cs typeface="Calibri"/>
              <a:sym typeface="Calibri"/>
            </a:endParaRPr>
          </a:p>
        </p:txBody>
      </p:sp>
      <p:sp>
        <p:nvSpPr>
          <p:cNvPr id="154" name="Google Shape;154;p7"/>
          <p:cNvSpPr txBox="1"/>
          <p:nvPr/>
        </p:nvSpPr>
        <p:spPr>
          <a:xfrm>
            <a:off x="3224048" y="2222938"/>
            <a:ext cx="914400" cy="914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0" u="none" strike="noStrike" cap="none">
              <a:solidFill>
                <a:srgbClr val="92D050"/>
              </a:solidFill>
              <a:latin typeface="Calibri"/>
              <a:ea typeface="Calibri"/>
              <a:cs typeface="Calibri"/>
              <a:sym typeface="Calibri"/>
            </a:endParaRPr>
          </a:p>
        </p:txBody>
      </p:sp>
      <p:sp>
        <p:nvSpPr>
          <p:cNvPr id="155" name="Google Shape;155;p7"/>
          <p:cNvSpPr txBox="1"/>
          <p:nvPr/>
        </p:nvSpPr>
        <p:spPr>
          <a:xfrm>
            <a:off x="3657600" y="2664372"/>
            <a:ext cx="914400" cy="914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1" i="0" u="none" strike="noStrike" cap="none">
              <a:solidFill>
                <a:srgbClr val="92D050"/>
              </a:solidFill>
              <a:latin typeface="Calibri"/>
              <a:ea typeface="Calibri"/>
              <a:cs typeface="Calibri"/>
              <a:sym typeface="Calibri"/>
            </a:endParaRPr>
          </a:p>
        </p:txBody>
      </p:sp>
      <p:sp>
        <p:nvSpPr>
          <p:cNvPr id="156" name="Google Shape;156;p7"/>
          <p:cNvSpPr txBox="1"/>
          <p:nvPr/>
        </p:nvSpPr>
        <p:spPr>
          <a:xfrm>
            <a:off x="838200" y="2193750"/>
            <a:ext cx="7862740" cy="3963226"/>
          </a:xfrm>
          <a:prstGeom prst="rect">
            <a:avLst/>
          </a:prstGeom>
          <a:noFill/>
          <a:ln>
            <a:noFill/>
          </a:ln>
        </p:spPr>
        <p:txBody>
          <a:bodyPr spcFirstLastPara="1" wrap="square" lIns="91425" tIns="45700" rIns="91425" bIns="45700" anchor="t" anchorCtr="0">
            <a:normAutofit/>
          </a:bodyPr>
          <a:lstStyle/>
          <a:p>
            <a:pPr lvl="0" algn="just">
              <a:lnSpc>
                <a:spcPct val="115000"/>
              </a:lnSpc>
              <a:buClr>
                <a:schemeClr val="dk1"/>
              </a:buClr>
              <a:buSzPts val="1100"/>
            </a:pPr>
            <a:r>
              <a:rPr lang="es-CO" sz="1600" dirty="0">
                <a:solidFill>
                  <a:schemeClr val="dk1"/>
                </a:solidFill>
                <a:highlight>
                  <a:srgbClr val="FFFFFF"/>
                </a:highlight>
                <a:latin typeface="Times New Roman"/>
                <a:ea typeface="Times New Roman"/>
                <a:cs typeface="Times New Roman"/>
                <a:sym typeface="Times New Roman"/>
              </a:rPr>
              <a:t>La empresa ALTRIM busca suplir la necesidad de implementar un sistema de información tecnológico para mejorar la calidad de trabajo, simultáneamente la atención al cliente. Para desarrollar los requerimientos del software, se realizó un estudio a la empresa, que en conjunto con administrativos y clientes se adquirió información de las necesidades de ALTRIM.</a:t>
            </a:r>
          </a:p>
        </p:txBody>
      </p:sp>
      <p:pic>
        <p:nvPicPr>
          <p:cNvPr id="2050" name="Picture 2" descr="Claves para elegir un software de Gestión de Calidad - ISO 9001 - Daruma">
            <a:extLst>
              <a:ext uri="{FF2B5EF4-FFF2-40B4-BE49-F238E27FC236}">
                <a16:creationId xmlns:a16="http://schemas.microsoft.com/office/drawing/2014/main" id="{96BAAB24-F6D1-46D9-993B-0AF75AD0D0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615" y="3720662"/>
            <a:ext cx="5353234" cy="28123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txBox="1"/>
          <p:nvPr/>
        </p:nvSpPr>
        <p:spPr>
          <a:xfrm>
            <a:off x="0"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162" name="Google Shape;162;p8"/>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a:solidFill>
                  <a:schemeClr val="lt1"/>
                </a:solidFill>
                <a:latin typeface="Calibri"/>
                <a:ea typeface="Calibri"/>
                <a:cs typeface="Calibri"/>
                <a:sym typeface="Calibri"/>
              </a:rPr>
              <a:t>OBJETIVOS</a:t>
            </a:r>
            <a:endParaRPr sz="4400" b="0" i="0" u="none" strike="noStrike" cap="none">
              <a:solidFill>
                <a:schemeClr val="lt1"/>
              </a:solidFill>
              <a:latin typeface="Calibri"/>
              <a:ea typeface="Calibri"/>
              <a:cs typeface="Calibri"/>
              <a:sym typeface="Calibri"/>
            </a:endParaRPr>
          </a:p>
        </p:txBody>
      </p:sp>
      <p:pic>
        <p:nvPicPr>
          <p:cNvPr id="163" name="Google Shape;163;p8"/>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9"/>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9" name="Google Shape;169;p9"/>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0" name="Google Shape;170;p9"/>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1" name="Google Shape;171;p9"/>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5400"/>
              <a:buFont typeface="Calibri"/>
              <a:buNone/>
            </a:pPr>
            <a:r>
              <a:rPr lang="es-CO" sz="5400" b="1" i="0" u="none" strike="noStrike" cap="none">
                <a:solidFill>
                  <a:schemeClr val="lt1"/>
                </a:solidFill>
                <a:latin typeface="Calibri"/>
                <a:ea typeface="Calibri"/>
                <a:cs typeface="Calibri"/>
                <a:sym typeface="Calibri"/>
              </a:rPr>
              <a:t>OBJETIVO GENERAL</a:t>
            </a:r>
            <a:endParaRPr sz="5400" b="0" i="0" u="none" strike="noStrike" cap="none">
              <a:solidFill>
                <a:schemeClr val="lt1"/>
              </a:solidFill>
              <a:latin typeface="Calibri"/>
              <a:ea typeface="Calibri"/>
              <a:cs typeface="Calibri"/>
              <a:sym typeface="Calibri"/>
            </a:endParaRPr>
          </a:p>
        </p:txBody>
      </p:sp>
      <p:sp>
        <p:nvSpPr>
          <p:cNvPr id="172" name="Google Shape;172;p9"/>
          <p:cNvSpPr txBox="1"/>
          <p:nvPr/>
        </p:nvSpPr>
        <p:spPr>
          <a:xfrm>
            <a:off x="508550" y="2510736"/>
            <a:ext cx="8000150" cy="2115585"/>
          </a:xfrm>
          <a:prstGeom prst="rect">
            <a:avLst/>
          </a:prstGeom>
          <a:noFill/>
          <a:ln>
            <a:noFill/>
          </a:ln>
        </p:spPr>
        <p:txBody>
          <a:bodyPr spcFirstLastPara="1" wrap="square" lIns="91425" tIns="45700" rIns="91425" bIns="45700" anchor="t" anchorCtr="0">
            <a:noAutofit/>
          </a:bodyPr>
          <a:lstStyle/>
          <a:p>
            <a:pPr lvl="0" algn="just">
              <a:lnSpc>
                <a:spcPct val="115000"/>
              </a:lnSpc>
              <a:buClr>
                <a:schemeClr val="dk1"/>
              </a:buClr>
              <a:buSzPts val="1100"/>
            </a:pPr>
            <a:r>
              <a:rPr lang="es-CO" sz="1600" dirty="0">
                <a:solidFill>
                  <a:schemeClr val="dk1"/>
                </a:solidFill>
                <a:highlight>
                  <a:srgbClr val="FFFFFF"/>
                </a:highlight>
              </a:rPr>
              <a:t>Desarrollar un software vía web para comercializar los productos de ALTRIM y así mejorar el control de producción, inventario y servicio al cliente. </a:t>
            </a:r>
            <a:endParaRPr sz="1600" dirty="0">
              <a:solidFill>
                <a:schemeClr val="dk1"/>
              </a:solidFill>
              <a:highlight>
                <a:srgbClr val="FFFFFF"/>
              </a:highlight>
            </a:endParaRPr>
          </a:p>
          <a:p>
            <a:pPr marL="0" marR="0" lvl="0" indent="0" algn="l" rtl="0">
              <a:lnSpc>
                <a:spcPct val="100000"/>
              </a:lnSpc>
              <a:spcBef>
                <a:spcPts val="0"/>
              </a:spcBef>
              <a:spcAft>
                <a:spcPts val="0"/>
              </a:spcAft>
              <a:buClr>
                <a:srgbClr val="000000"/>
              </a:buClr>
              <a:buSzPts val="2400"/>
              <a:buFont typeface="Arial"/>
              <a:buNone/>
            </a:pPr>
            <a:endParaRPr sz="2400" dirty="0"/>
          </a:p>
        </p:txBody>
      </p:sp>
      <p:pic>
        <p:nvPicPr>
          <p:cNvPr id="3074" name="Picture 2" descr="Informática en la Actualidad – Informática en Redes">
            <a:extLst>
              <a:ext uri="{FF2B5EF4-FFF2-40B4-BE49-F238E27FC236}">
                <a16:creationId xmlns:a16="http://schemas.microsoft.com/office/drawing/2014/main" id="{E8030472-0510-4BDE-BC59-9EB41AFFB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836" y="3202391"/>
            <a:ext cx="5609578" cy="3289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8" name="Google Shape;178;p1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9" name="Google Shape;179;p1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5400"/>
              <a:buFont typeface="Calibri"/>
              <a:buNone/>
            </a:pPr>
            <a:r>
              <a:rPr lang="es-CO" sz="5400" b="1" i="0" u="none" strike="noStrike" cap="none">
                <a:solidFill>
                  <a:schemeClr val="lt1"/>
                </a:solidFill>
                <a:latin typeface="Calibri"/>
                <a:ea typeface="Calibri"/>
                <a:cs typeface="Calibri"/>
                <a:sym typeface="Calibri"/>
              </a:rPr>
              <a:t>OBJETIVOS ESPECÍFICOS</a:t>
            </a:r>
            <a:endParaRPr sz="5400" b="0" i="0" u="none" strike="noStrike" cap="none">
              <a:solidFill>
                <a:schemeClr val="lt1"/>
              </a:solidFill>
              <a:latin typeface="Calibri"/>
              <a:ea typeface="Calibri"/>
              <a:cs typeface="Calibri"/>
              <a:sym typeface="Calibri"/>
            </a:endParaRPr>
          </a:p>
        </p:txBody>
      </p:sp>
      <p:sp>
        <p:nvSpPr>
          <p:cNvPr id="180" name="Google Shape;180;p10"/>
          <p:cNvSpPr txBox="1"/>
          <p:nvPr/>
        </p:nvSpPr>
        <p:spPr>
          <a:xfrm>
            <a:off x="364273" y="2332604"/>
            <a:ext cx="8000150" cy="3269406"/>
          </a:xfrm>
          <a:prstGeom prst="rect">
            <a:avLst/>
          </a:prstGeom>
          <a:noFill/>
          <a:ln>
            <a:noFill/>
          </a:ln>
        </p:spPr>
        <p:txBody>
          <a:bodyPr spcFirstLastPara="1" wrap="square" lIns="91425" tIns="45700" rIns="91425" bIns="45700" anchor="t" anchorCtr="0">
            <a:noAutofit/>
          </a:bodyPr>
          <a:lstStyle/>
          <a:p>
            <a:pPr marL="685800" lvl="0" indent="-292100" algn="just">
              <a:lnSpc>
                <a:spcPct val="115000"/>
              </a:lnSpc>
              <a:buClr>
                <a:schemeClr val="dk1"/>
              </a:buClr>
              <a:buSzPts val="1000"/>
              <a:buFont typeface="Arial"/>
              <a:buChar char="●"/>
            </a:pPr>
            <a:r>
              <a:rPr lang="es-CO" sz="1600" dirty="0">
                <a:solidFill>
                  <a:schemeClr val="dk1"/>
                </a:solidFill>
                <a:highlight>
                  <a:srgbClr val="FFFFFF"/>
                </a:highlight>
              </a:rPr>
              <a:t>Gestionar  un reporte orientado al inventario de insumos y productos terminados, optimizando la organización del stock disponible en el almacén.</a:t>
            </a:r>
          </a:p>
          <a:p>
            <a:pPr marL="685800" lvl="0" indent="-292100" algn="just">
              <a:lnSpc>
                <a:spcPct val="115000"/>
              </a:lnSpc>
              <a:buClr>
                <a:schemeClr val="dk1"/>
              </a:buClr>
              <a:buSzPts val="1000"/>
              <a:buFont typeface="Arial"/>
              <a:buChar char="●"/>
            </a:pPr>
            <a:endParaRPr lang="es-CO" sz="1600" dirty="0">
              <a:solidFill>
                <a:schemeClr val="dk1"/>
              </a:solidFill>
              <a:highlight>
                <a:srgbClr val="FFFFFF"/>
              </a:highlight>
            </a:endParaRPr>
          </a:p>
          <a:p>
            <a:pPr marL="685800" lvl="0" indent="-292100" algn="just">
              <a:lnSpc>
                <a:spcPct val="115000"/>
              </a:lnSpc>
              <a:buClr>
                <a:schemeClr val="dk1"/>
              </a:buClr>
              <a:buSzPts val="1000"/>
              <a:buFont typeface="Arial"/>
              <a:buChar char="●"/>
            </a:pPr>
            <a:r>
              <a:rPr lang="es-CO" sz="1600" dirty="0">
                <a:solidFill>
                  <a:schemeClr val="dk1"/>
                </a:solidFill>
                <a:highlight>
                  <a:srgbClr val="FFFFFF"/>
                </a:highlight>
              </a:rPr>
              <a:t>Administrar  los procesos de producción de acuerdo a lo requerido por el cliente, teniendo en cuenta los parámetros exigidos y cumpliendo las normas de calidad.</a:t>
            </a:r>
          </a:p>
          <a:p>
            <a:pPr marL="685800" lvl="0" indent="-292100" algn="just">
              <a:lnSpc>
                <a:spcPct val="115000"/>
              </a:lnSpc>
              <a:buClr>
                <a:schemeClr val="dk1"/>
              </a:buClr>
              <a:buSzPts val="1000"/>
              <a:buFont typeface="Arial"/>
              <a:buChar char="●"/>
            </a:pPr>
            <a:endParaRPr lang="es-CO" sz="1600" dirty="0">
              <a:solidFill>
                <a:schemeClr val="dk1"/>
              </a:solidFill>
              <a:highlight>
                <a:srgbClr val="FFFFFF"/>
              </a:highlight>
            </a:endParaRPr>
          </a:p>
          <a:p>
            <a:pPr marL="685800" lvl="0" indent="-292100" algn="just">
              <a:lnSpc>
                <a:spcPct val="115000"/>
              </a:lnSpc>
              <a:buClr>
                <a:schemeClr val="dk1"/>
              </a:buClr>
              <a:buSzPts val="1000"/>
              <a:buFont typeface="Arial"/>
              <a:buChar char="●"/>
            </a:pPr>
            <a:r>
              <a:rPr lang="es-CO" sz="1600" dirty="0">
                <a:solidFill>
                  <a:schemeClr val="dk1"/>
                </a:solidFill>
                <a:highlight>
                  <a:srgbClr val="FFFFFF"/>
                </a:highlight>
              </a:rPr>
              <a:t>Coordinar el proceso del pedido hecho por el cliente, respetando el plazo estipulado, entregando la mercancía sin daños o deterioros y así poder mejorar la experiencia al cliente</a:t>
            </a:r>
          </a:p>
          <a:p>
            <a:pPr marL="0" marR="0" lvl="0" indent="0" algn="l" rtl="0">
              <a:lnSpc>
                <a:spcPct val="100000"/>
              </a:lnSpc>
              <a:spcBef>
                <a:spcPts val="0"/>
              </a:spcBef>
              <a:spcAft>
                <a:spcPts val="0"/>
              </a:spcAft>
              <a:buClr>
                <a:srgbClr val="000000"/>
              </a:buClr>
              <a:buSzPts val="2400"/>
              <a:buFont typeface="Arial"/>
              <a:buNone/>
            </a:pPr>
            <a:endParaRPr sz="2400" dirty="0"/>
          </a:p>
        </p:txBody>
      </p:sp>
    </p:spTree>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631</TotalTime>
  <Words>1094</Words>
  <Application>Microsoft Office PowerPoint</Application>
  <PresentationFormat>Presentación en pantalla (4:3)</PresentationFormat>
  <Paragraphs>228</Paragraphs>
  <Slides>26</Slides>
  <Notes>22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Arial</vt:lpstr>
      <vt:lpstr>Calibri</vt:lpstr>
      <vt:lpstr>Times New Roman</vt:lpstr>
      <vt:lpstr>Presentación SENA-GC-F-004-V1</vt:lpstr>
      <vt:lpstr>Presentación de PowerPoint</vt:lpstr>
      <vt:lpstr>Presentación de PowerPoint</vt:lpstr>
      <vt:lpstr>PLANTEAMIENTO DEL PROBLEMA</vt:lpstr>
      <vt:lpstr>Presentación de PowerPoint</vt:lpstr>
      <vt:lpstr>JUSTIFICACIÓN</vt:lpstr>
      <vt:lpstr>Presentación de PowerPoint</vt:lpstr>
      <vt:lpstr>OBJETIVOS</vt:lpstr>
      <vt:lpstr>Presentación de PowerPoint</vt:lpstr>
      <vt:lpstr>Presentación de PowerPoint</vt:lpstr>
      <vt:lpstr>DELIMITACIÓN Y ALCANCE</vt:lpstr>
      <vt:lpstr>Presentación de PowerPoint</vt:lpstr>
      <vt:lpstr>IMPACTOS</vt:lpstr>
      <vt:lpstr>Presentación de PowerPoint</vt:lpstr>
      <vt:lpstr>E LICITACIÓN</vt:lpstr>
      <vt:lpstr>Presentación de PowerPoint</vt:lpstr>
      <vt:lpstr>REQUERIMIENTOS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Carolina</dc:creator>
  <cp:lastModifiedBy>carlos rodriguez salcedo</cp:lastModifiedBy>
  <cp:revision>37</cp:revision>
  <dcterms:modified xsi:type="dcterms:W3CDTF">2022-04-05T02:39:30Z</dcterms:modified>
</cp:coreProperties>
</file>