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40"/>
  </p:normalViewPr>
  <p:slideViewPr>
    <p:cSldViewPr snapToGrid="0" snapToObjects="1">
      <p:cViewPr varScale="1">
        <p:scale>
          <a:sx n="115" d="100"/>
          <a:sy n="115" d="100"/>
        </p:scale>
        <p:origin x="4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oursquare.com/" TargetMode="External"/><Relationship Id="rId2" Type="http://schemas.openxmlformats.org/officeDocument/2006/relationships/hyperlink" Target="https://maps.amsterdam.n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6D1C-5C15-4E47-B462-C426426FA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  <a:br>
              <a:rPr lang="en-IT" dirty="0"/>
            </a:b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4B1E0-49D5-8643-8296-60B828375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battle Of Neighborhoods</a:t>
            </a:r>
            <a:endParaRPr lang="en-IT" dirty="0"/>
          </a:p>
          <a:p>
            <a:r>
              <a:rPr lang="en-GB" dirty="0"/>
              <a:t>B</a:t>
            </a:r>
            <a:r>
              <a:rPr lang="en-IT" dirty="0"/>
              <a:t>y: Evert Johannes Woudstra</a:t>
            </a:r>
          </a:p>
        </p:txBody>
      </p:sp>
    </p:spTree>
    <p:extLst>
      <p:ext uri="{BB962C8B-B14F-4D97-AF65-F5344CB8AC3E}">
        <p14:creationId xmlns:p14="http://schemas.microsoft.com/office/powerpoint/2010/main" val="281384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C5EE-E5B3-064E-BA1F-8C2243B9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Methodology: parameter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0249-32C7-0E46-87B3-860C1C049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K-means clustering most powerful parameter: value for K</a:t>
            </a:r>
          </a:p>
          <a:p>
            <a:r>
              <a:rPr lang="en-GB" dirty="0"/>
              <a:t>W</a:t>
            </a:r>
            <a:r>
              <a:rPr lang="en-IT" dirty="0"/>
              <a:t>hich K is optimal? IT will be between two extremes:</a:t>
            </a:r>
          </a:p>
          <a:p>
            <a:pPr lvl="1"/>
            <a:r>
              <a:rPr lang="en-US" dirty="0"/>
              <a:t>K= 1:  there will be only one cluster containing all datapoints.</a:t>
            </a:r>
          </a:p>
          <a:p>
            <a:pPr lvl="2"/>
            <a:r>
              <a:rPr lang="en-US" dirty="0"/>
              <a:t>Cluster distance is maximized (no other cluster available)</a:t>
            </a:r>
          </a:p>
          <a:p>
            <a:pPr lvl="2"/>
            <a:r>
              <a:rPr lang="en-US" dirty="0"/>
              <a:t>No separation of data points. </a:t>
            </a:r>
            <a:endParaRPr lang="en-IT" dirty="0"/>
          </a:p>
          <a:p>
            <a:pPr lvl="1"/>
            <a:r>
              <a:rPr lang="en-IT" dirty="0"/>
              <a:t>K= max (99 neighborhoods)</a:t>
            </a:r>
          </a:p>
          <a:p>
            <a:pPr lvl="2"/>
            <a:r>
              <a:rPr lang="en-GB" dirty="0"/>
              <a:t>I</a:t>
            </a:r>
            <a:r>
              <a:rPr lang="en-IT" dirty="0"/>
              <a:t>nter cluster separation minimised (one datapoint per cluster</a:t>
            </a:r>
          </a:p>
          <a:p>
            <a:pPr lvl="2"/>
            <a:r>
              <a:rPr lang="en-GB" dirty="0"/>
              <a:t>N</a:t>
            </a:r>
            <a:r>
              <a:rPr lang="en-IT" dirty="0"/>
              <a:t>o clustering at all; every cluster contains one data point just like the dataframe</a:t>
            </a:r>
          </a:p>
          <a:p>
            <a:pPr lvl="1"/>
            <a:r>
              <a:rPr lang="en-IT" dirty="0"/>
              <a:t>Optimal K? Iterate over a range of possible K’s and determine the ‘clusering quality using Elbow method and </a:t>
            </a:r>
            <a:r>
              <a:rPr lang="en-US" dirty="0"/>
              <a:t>Silhouette score</a:t>
            </a:r>
            <a:r>
              <a:rPr lang="en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120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43D0E-8FA8-3A45-A861-B833E840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testing: Elbow method</a:t>
            </a:r>
            <a:br>
              <a:rPr lang="en-IT" dirty="0"/>
            </a:b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1198-E551-1E4B-B957-343A1E27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093978" cy="3777622"/>
          </a:xfrm>
        </p:spPr>
        <p:txBody>
          <a:bodyPr/>
          <a:lstStyle/>
          <a:p>
            <a:r>
              <a:rPr lang="en-US" dirty="0"/>
              <a:t>elbow method: multiple runs of the K -means algorithm over a range of values for K = 1-10</a:t>
            </a:r>
            <a:r>
              <a:rPr lang="en-IT" dirty="0"/>
              <a:t> </a:t>
            </a:r>
          </a:p>
          <a:p>
            <a:r>
              <a:rPr lang="en-GB" dirty="0"/>
              <a:t>C</a:t>
            </a:r>
            <a:r>
              <a:rPr lang="en-IT" dirty="0"/>
              <a:t>alculate inertial</a:t>
            </a:r>
          </a:p>
          <a:p>
            <a:pPr lvl="1"/>
            <a:r>
              <a:rPr lang="en-IT" dirty="0"/>
              <a:t>I</a:t>
            </a:r>
            <a:r>
              <a:rPr lang="en-US" dirty="0" err="1"/>
              <a:t>nertial</a:t>
            </a:r>
            <a:r>
              <a:rPr lang="en-US" dirty="0"/>
              <a:t> is the sum of the distances of data points to their closest cluster center</a:t>
            </a:r>
            <a:r>
              <a:rPr lang="en-IT" dirty="0"/>
              <a:t> </a:t>
            </a:r>
          </a:p>
          <a:p>
            <a:r>
              <a:rPr lang="en-GB" dirty="0"/>
              <a:t>F</a:t>
            </a:r>
            <a:r>
              <a:rPr lang="en-IT" dirty="0"/>
              <a:t>ind the elbow point in the graph</a:t>
            </a:r>
          </a:p>
          <a:p>
            <a:pPr lvl="1"/>
            <a:r>
              <a:rPr lang="en-GB" dirty="0"/>
              <a:t>E</a:t>
            </a:r>
            <a:r>
              <a:rPr lang="en-IT" dirty="0"/>
              <a:t>lobow point is where the graph suddenly change in steepness</a:t>
            </a:r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E933-1711-714A-AFD8-5E8E6535E6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878" y="2704651"/>
            <a:ext cx="3254120" cy="25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25BC-BCF1-F447-BB05-241538DB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Statistical testing: Silhouette test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1962-16FE-9140-AC10-6AB45F98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205490" cy="3777622"/>
          </a:xfrm>
        </p:spPr>
        <p:txBody>
          <a:bodyPr/>
          <a:lstStyle/>
          <a:p>
            <a:r>
              <a:rPr lang="en-IT" dirty="0"/>
              <a:t>The Silhouette method:</a:t>
            </a:r>
          </a:p>
          <a:p>
            <a:pPr lvl="1"/>
            <a:r>
              <a:rPr lang="en-IT" dirty="0"/>
              <a:t> measures how similar a datapoint is to:</a:t>
            </a:r>
          </a:p>
          <a:p>
            <a:pPr lvl="2"/>
            <a:r>
              <a:rPr lang="en-IT" dirty="0"/>
              <a:t>own cluster </a:t>
            </a:r>
            <a:r>
              <a:rPr lang="en-US" dirty="0"/>
              <a:t>(cohesion) </a:t>
            </a:r>
          </a:p>
          <a:p>
            <a:pPr lvl="2"/>
            <a:r>
              <a:rPr lang="en-US" dirty="0"/>
              <a:t>other clusters (separation)</a:t>
            </a:r>
          </a:p>
          <a:p>
            <a:r>
              <a:rPr lang="en-US" dirty="0"/>
              <a:t>Optimal value?</a:t>
            </a:r>
          </a:p>
          <a:p>
            <a:pPr lvl="1"/>
            <a:r>
              <a:rPr lang="en-US" dirty="0"/>
              <a:t>Find local maximum in graph</a:t>
            </a:r>
            <a:endParaRPr lang="en-IT" dirty="0"/>
          </a:p>
          <a:p>
            <a:pPr lvl="1"/>
            <a:r>
              <a:rPr lang="en-GB" dirty="0"/>
              <a:t>V</a:t>
            </a:r>
            <a:r>
              <a:rPr lang="en-IT" dirty="0"/>
              <a:t>alues will be between -1 and 1</a:t>
            </a:r>
          </a:p>
          <a:p>
            <a:r>
              <a:rPr lang="en-GB" dirty="0"/>
              <a:t>W</a:t>
            </a:r>
            <a:r>
              <a:rPr lang="en-IT" dirty="0"/>
              <a:t>hich value of k? 5 could be  a good choice based on both methods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39608-F957-FA4E-92CA-B510625BC3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02" y="2151403"/>
            <a:ext cx="3147757" cy="25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3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87DC-D43D-EC49-9E65-873B0B59B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Results: clustering the neighbordhoods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70AC04-8FAB-0B42-8B22-6EC686EDA51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444" y="2076160"/>
            <a:ext cx="4389864" cy="2745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FFEB53-1232-E04A-A01C-7B2F9287BB10}"/>
              </a:ext>
            </a:extLst>
          </p:cNvPr>
          <p:cNvSpPr/>
          <p:nvPr/>
        </p:nvSpPr>
        <p:spPr>
          <a:xfrm>
            <a:off x="2409466" y="1997839"/>
            <a:ext cx="45670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Clusters are assigned by following colors:</a:t>
            </a:r>
            <a:endParaRPr lang="en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Purple: Cluster 1, containing 25 neighborhoods </a:t>
            </a:r>
          </a:p>
          <a:p>
            <a:pPr marL="342900" lvl="0" indent="-342900">
              <a:buFont typeface="Wingdings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 blue: Cluster 2, containing 4 neighborhoods</a:t>
            </a:r>
            <a:endParaRPr lang="en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 blue: Cluster 3, containing 2 neighborhoods</a:t>
            </a:r>
            <a:endParaRPr lang="en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Orange: Cluster 4, containing 62 neighborhoods</a:t>
            </a:r>
            <a:endParaRPr lang="en-IT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itchFamily="2" charset="2"/>
              <a:buChar char="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Red: cluster 5, containing 6 neighborhoods</a:t>
            </a:r>
            <a:endParaRPr lang="en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8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5E9A-CFF0-6F47-9260-F51ACF41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Results: promising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EAAF-FD5F-6742-A1D1-38D07F8B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46486" cy="377762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Cluster 1:</a:t>
            </a:r>
            <a:r>
              <a:rPr lang="en-US" dirty="0"/>
              <a:t> </a:t>
            </a:r>
            <a:r>
              <a:rPr lang="en-IT" dirty="0"/>
              <a:t>These are neighborhoods</a:t>
            </a:r>
          </a:p>
          <a:p>
            <a:pPr lvl="1"/>
            <a:r>
              <a:rPr lang="en-IT" dirty="0"/>
              <a:t> mainly located </a:t>
            </a:r>
            <a:r>
              <a:rPr lang="en-US" dirty="0"/>
              <a:t>o</a:t>
            </a:r>
            <a:r>
              <a:rPr lang="en-IT" dirty="0"/>
              <a:t>utside of the touristic citycenter </a:t>
            </a:r>
          </a:p>
          <a:p>
            <a:pPr lvl="1"/>
            <a:r>
              <a:rPr lang="en-IT" dirty="0"/>
              <a:t>less interesting </a:t>
            </a:r>
            <a:r>
              <a:rPr lang="en-US" dirty="0"/>
              <a:t>to </a:t>
            </a:r>
            <a:r>
              <a:rPr lang="en-IT" dirty="0"/>
              <a:t>starting a restaurant for tourist and dayvisitors.</a:t>
            </a:r>
          </a:p>
          <a:p>
            <a:pPr lvl="1"/>
            <a:r>
              <a:rPr lang="en-IT" dirty="0"/>
              <a:t>have relatively good transport possibilities</a:t>
            </a:r>
          </a:p>
          <a:p>
            <a:pPr lvl="1"/>
            <a:r>
              <a:rPr lang="en-IT" dirty="0"/>
              <a:t> low number of italian restaurants</a:t>
            </a:r>
            <a:r>
              <a:rPr lang="en-US" dirty="0"/>
              <a:t>.</a:t>
            </a:r>
          </a:p>
          <a:p>
            <a:pPr lvl="1"/>
            <a:r>
              <a:rPr lang="en-IT" i="1" dirty="0"/>
              <a:t>‘Vondelbuurt’</a:t>
            </a:r>
            <a:r>
              <a:rPr lang="en-IT" dirty="0"/>
              <a:t> and ‘</a:t>
            </a:r>
            <a:r>
              <a:rPr lang="en-IT" i="1" dirty="0"/>
              <a:t>Zuidas’ to be considered</a:t>
            </a:r>
            <a:endParaRPr lang="en-IT" dirty="0"/>
          </a:p>
          <a:p>
            <a:r>
              <a:rPr lang="en-US" b="1" dirty="0"/>
              <a:t>Cluster 5: </a:t>
            </a:r>
            <a:r>
              <a:rPr lang="en-US" dirty="0"/>
              <a:t>All is in balance </a:t>
            </a:r>
          </a:p>
          <a:p>
            <a:pPr lvl="1"/>
            <a:r>
              <a:rPr lang="en-US" dirty="0"/>
              <a:t>located close to city center </a:t>
            </a:r>
          </a:p>
          <a:p>
            <a:pPr lvl="1"/>
            <a:r>
              <a:rPr lang="en-US" dirty="0"/>
              <a:t>many options for public transport</a:t>
            </a:r>
          </a:p>
          <a:p>
            <a:pPr lvl="1"/>
            <a:r>
              <a:rPr lang="en-US" dirty="0"/>
              <a:t>many venues in the category’s arts\entertainment and nightlife.</a:t>
            </a:r>
            <a:endParaRPr lang="en-IT" dirty="0"/>
          </a:p>
          <a:p>
            <a:pPr lvl="1"/>
            <a:r>
              <a:rPr lang="en-US" dirty="0"/>
              <a:t> ‘Museum </a:t>
            </a:r>
            <a:r>
              <a:rPr lang="en-US" dirty="0" err="1"/>
              <a:t>kwartier</a:t>
            </a:r>
            <a:r>
              <a:rPr lang="en-US" dirty="0"/>
              <a:t> ‘and ‘</a:t>
            </a:r>
            <a:r>
              <a:rPr lang="en-US" dirty="0" err="1"/>
              <a:t>Weesper</a:t>
            </a:r>
            <a:r>
              <a:rPr lang="en-US" dirty="0"/>
              <a:t> </a:t>
            </a:r>
            <a:r>
              <a:rPr lang="en-US" dirty="0" err="1"/>
              <a:t>buurt</a:t>
            </a:r>
            <a:r>
              <a:rPr lang="en-US" dirty="0"/>
              <a:t>’  to be considered</a:t>
            </a:r>
            <a:endParaRPr lang="en-IT" dirty="0"/>
          </a:p>
          <a:p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947DB-4ECC-304F-85BE-773D0A45B1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63" y="1505415"/>
            <a:ext cx="4592053" cy="2631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5BBFCA-D44D-6E43-86D2-179B65C87C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68" y="4407261"/>
            <a:ext cx="4523948" cy="15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58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8433-945A-914E-8244-F56AB51C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Discussion: observations Foursquare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86BC-05AD-DF4C-89ED-80A79746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Foursquare API:</a:t>
            </a:r>
            <a:r>
              <a:rPr lang="en-US" dirty="0"/>
              <a:t> Retrieving data using the Foursquare database might seem straight forward at first use. </a:t>
            </a:r>
            <a:br>
              <a:rPr lang="en-IT" dirty="0"/>
            </a:br>
            <a:endParaRPr lang="en-IT" dirty="0"/>
          </a:p>
          <a:p>
            <a:pPr marL="0" indent="0">
              <a:buNone/>
            </a:pPr>
            <a:r>
              <a:rPr lang="en-US" dirty="0"/>
              <a:t>Observations and Pitfalls </a:t>
            </a:r>
            <a:endParaRPr lang="en-IT" dirty="0"/>
          </a:p>
          <a:p>
            <a:pPr lvl="0"/>
            <a:r>
              <a:rPr lang="en-US" dirty="0"/>
              <a:t>Using categories can focus your search but still allow other unwanted categories </a:t>
            </a:r>
          </a:p>
          <a:p>
            <a:pPr lvl="0"/>
            <a:r>
              <a:rPr lang="en-US" dirty="0"/>
              <a:t>Duplicate venues have to be deleted</a:t>
            </a:r>
          </a:p>
          <a:p>
            <a:pPr lvl="0"/>
            <a:r>
              <a:rPr lang="en-US" dirty="0"/>
              <a:t>venues need to be reassigned which greatly improves accuracy.</a:t>
            </a:r>
            <a:endParaRPr lang="en-IT" dirty="0"/>
          </a:p>
          <a:p>
            <a:pPr lvl="0"/>
            <a:r>
              <a:rPr lang="en-US" dirty="0"/>
              <a:t>The free account : limited possibilities to perform queries,</a:t>
            </a:r>
            <a:endParaRPr lang="en-IT" dirty="0"/>
          </a:p>
          <a:p>
            <a:pPr lvl="0"/>
            <a:r>
              <a:rPr lang="en-US" dirty="0"/>
              <a:t>Overall database is rich of valuable data and Foursquare has proven to be reliable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51123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C054-73D7-1F4B-8768-D1299F33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Discussion: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DFB5-3406-5342-976B-0887F89D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Clustering with K-Means: </a:t>
            </a:r>
            <a:r>
              <a:rPr lang="en-US" dirty="0"/>
              <a:t>A popular way to cluster data and the used library </a:t>
            </a:r>
            <a:r>
              <a:rPr lang="en-US" dirty="0" err="1"/>
              <a:t>Sklearn</a:t>
            </a:r>
            <a:r>
              <a:rPr lang="en-US" dirty="0"/>
              <a:t> works very well. Some Observations can be mentioned.</a:t>
            </a:r>
            <a:endParaRPr lang="en-IT" dirty="0"/>
          </a:p>
          <a:p>
            <a:pPr lvl="0"/>
            <a:endParaRPr lang="en-US" dirty="0"/>
          </a:p>
          <a:p>
            <a:pPr lvl="0"/>
            <a:r>
              <a:rPr lang="en-US" dirty="0"/>
              <a:t>value for K is still one of the hardest parameters to</a:t>
            </a:r>
            <a:endParaRPr lang="en-IT" dirty="0"/>
          </a:p>
          <a:p>
            <a:pPr lvl="0"/>
            <a:endParaRPr lang="en-US" dirty="0"/>
          </a:p>
          <a:p>
            <a:pPr lvl="0"/>
            <a:r>
              <a:rPr lang="en-US" dirty="0"/>
              <a:t>Other parameters might be investigated on their effect on clustering</a:t>
            </a:r>
            <a:endParaRPr lang="en-IT" dirty="0"/>
          </a:p>
          <a:p>
            <a:pPr lvl="0"/>
            <a:endParaRPr lang="en-US" dirty="0"/>
          </a:p>
          <a:p>
            <a:pPr lvl="0"/>
            <a:r>
              <a:rPr lang="en-US" dirty="0"/>
              <a:t>Evaluate independence of features is still an area to be considered for future development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10155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2B12-8BCA-E24C-840E-C958050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Discussion: recommandations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DE5D3-462E-6542-8F72-77ED9408A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recommendations can be made in further addressing the business question.</a:t>
            </a:r>
            <a:endParaRPr lang="en-IT" dirty="0"/>
          </a:p>
          <a:p>
            <a:pPr lvl="0"/>
            <a:r>
              <a:rPr lang="en-US" dirty="0"/>
              <a:t>review specific venues inside the targeted neighborhood on ratings and popularity during traffic hours</a:t>
            </a:r>
            <a:endParaRPr lang="en-IT" dirty="0"/>
          </a:p>
          <a:p>
            <a:pPr lvl="0"/>
            <a:r>
              <a:rPr lang="en-US" dirty="0"/>
              <a:t>Profile potential customers in the neighborhood; what could be their spending budged? </a:t>
            </a:r>
            <a:endParaRPr lang="en-IT" dirty="0"/>
          </a:p>
          <a:p>
            <a:pPr lvl="0"/>
            <a:r>
              <a:rPr lang="en-US" dirty="0"/>
              <a:t>Review of menus \ concepts of most popular competition</a:t>
            </a:r>
          </a:p>
          <a:p>
            <a:pPr lvl="1"/>
            <a:r>
              <a:rPr lang="en-US" dirty="0"/>
              <a:t>Diversify</a:t>
            </a:r>
          </a:p>
          <a:p>
            <a:pPr lvl="1"/>
            <a:r>
              <a:rPr lang="en-US" dirty="0"/>
              <a:t>Find gaps in portfolio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8262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8A2C-8445-9D44-BF37-78AC6171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FE40-B9C2-D141-96FD-0528F55C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Mlearning</a:t>
            </a:r>
            <a:r>
              <a:rPr lang="en-US" dirty="0"/>
              <a:t> has proven to be an effective tool for discovering insights from large amounts of data.</a:t>
            </a:r>
            <a:endParaRPr lang="en-IT" dirty="0"/>
          </a:p>
          <a:p>
            <a:r>
              <a:rPr lang="en-US" dirty="0"/>
              <a:t>The Foursquare database</a:t>
            </a:r>
          </a:p>
          <a:p>
            <a:pPr lvl="1"/>
            <a:r>
              <a:rPr lang="en-US" dirty="0"/>
              <a:t>interesting data source but has its limitations when it comes to data precision</a:t>
            </a:r>
          </a:p>
          <a:p>
            <a:pPr lvl="1"/>
            <a:r>
              <a:rPr lang="en-US" dirty="0"/>
              <a:t>This precision can be enhanced by using </a:t>
            </a:r>
            <a:r>
              <a:rPr lang="en-US" dirty="0" err="1"/>
              <a:t>Geopandas</a:t>
            </a:r>
            <a:r>
              <a:rPr lang="en-US" dirty="0"/>
              <a:t>  </a:t>
            </a:r>
            <a:endParaRPr lang="en-IT" dirty="0"/>
          </a:p>
          <a:p>
            <a:r>
              <a:rPr lang="en-US" dirty="0"/>
              <a:t>Using K-means clustering we have been able to cluster the neighborhoods based on their common features. </a:t>
            </a:r>
          </a:p>
          <a:p>
            <a:pPr marL="0" indent="0">
              <a:buNone/>
            </a:pPr>
            <a:r>
              <a:rPr lang="en-US" dirty="0"/>
              <a:t>The following neighborhoods have been highlighted:</a:t>
            </a:r>
            <a:endParaRPr lang="en-IT" dirty="0"/>
          </a:p>
          <a:p>
            <a:pPr lvl="0"/>
            <a:r>
              <a:rPr lang="en-IT" i="1" dirty="0"/>
              <a:t>Vondelbuurt</a:t>
            </a:r>
            <a:r>
              <a:rPr lang="en-IT" dirty="0"/>
              <a:t> and </a:t>
            </a:r>
            <a:r>
              <a:rPr lang="en-IT" i="1" dirty="0"/>
              <a:t>Zuidas</a:t>
            </a:r>
            <a:r>
              <a:rPr lang="it-IT" i="1" dirty="0"/>
              <a:t> (cluster 1)</a:t>
            </a:r>
            <a:endParaRPr lang="en-IT" dirty="0"/>
          </a:p>
          <a:p>
            <a:pPr lvl="0"/>
            <a:r>
              <a:rPr lang="en-US" i="1" dirty="0"/>
              <a:t>Museum </a:t>
            </a:r>
            <a:r>
              <a:rPr lang="en-US" i="1" dirty="0" err="1"/>
              <a:t>kwartier</a:t>
            </a:r>
            <a:r>
              <a:rPr lang="en-US" dirty="0"/>
              <a:t> and </a:t>
            </a:r>
            <a:r>
              <a:rPr lang="en-US" i="1" dirty="0" err="1"/>
              <a:t>Weesper</a:t>
            </a:r>
            <a:r>
              <a:rPr lang="en-US" i="1" dirty="0"/>
              <a:t> </a:t>
            </a:r>
            <a:r>
              <a:rPr lang="en-US" i="1" dirty="0" err="1"/>
              <a:t>buurt</a:t>
            </a:r>
            <a:r>
              <a:rPr lang="en-US" dirty="0"/>
              <a:t> (Cluster 5). 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96134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B6A-BECB-4E4A-B579-1D505F41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Thank you all for your attention</a:t>
            </a:r>
            <a:br>
              <a:rPr lang="en-IT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5547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313F-4488-454D-A61A-2933EDB7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Introduction: IBM certificate</a:t>
            </a:r>
            <a:br>
              <a:rPr lang="en-IT" dirty="0"/>
            </a:b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0D02-A5C7-4B4F-B941-775BF55DD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Final assignment of the IBM Professional Data science Certificate</a:t>
            </a:r>
            <a:r>
              <a:rPr lang="en-IT" dirty="0"/>
              <a:t> </a:t>
            </a:r>
          </a:p>
          <a:p>
            <a:pPr lvl="1"/>
            <a:r>
              <a:rPr lang="en-IT" dirty="0"/>
              <a:t>Series of 9 Courses </a:t>
            </a:r>
          </a:p>
          <a:p>
            <a:pPr lvl="1"/>
            <a:r>
              <a:rPr lang="en-US" dirty="0"/>
              <a:t>Data science skills studied and applied under which:</a:t>
            </a:r>
          </a:p>
          <a:p>
            <a:pPr lvl="2"/>
            <a:r>
              <a:rPr lang="en-US" dirty="0"/>
              <a:t>Data Science Methodology</a:t>
            </a:r>
          </a:p>
          <a:p>
            <a:pPr lvl="2"/>
            <a:r>
              <a:rPr lang="en-US" dirty="0"/>
              <a:t>Data mining</a:t>
            </a:r>
          </a:p>
          <a:p>
            <a:pPr lvl="2"/>
            <a:r>
              <a:rPr lang="en-US" dirty="0"/>
              <a:t>Analysis and visualization with python</a:t>
            </a:r>
          </a:p>
          <a:p>
            <a:pPr lvl="2"/>
            <a:r>
              <a:rPr lang="en-US" dirty="0"/>
              <a:t>Artificial intelligence, Machine learning</a:t>
            </a:r>
          </a:p>
          <a:p>
            <a:r>
              <a:rPr lang="en-US" dirty="0"/>
              <a:t>Learning objectives</a:t>
            </a:r>
          </a:p>
          <a:p>
            <a:pPr lvl="1"/>
            <a:r>
              <a:rPr lang="en-US" dirty="0"/>
              <a:t>Leverage location data provided by Foursquare and the Data of Amsterdam website</a:t>
            </a:r>
            <a:endParaRPr lang="en-IT" dirty="0"/>
          </a:p>
          <a:p>
            <a:pPr lvl="1"/>
            <a:r>
              <a:rPr lang="en-US" dirty="0"/>
              <a:t>Applying data science skills in machine learning and data visualization</a:t>
            </a:r>
            <a:endParaRPr lang="en-IT" dirty="0"/>
          </a:p>
          <a:p>
            <a:pPr marL="457200" lvl="1" indent="0">
              <a:buNone/>
            </a:pPr>
            <a:br>
              <a:rPr lang="en-US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65819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67D2-3F7B-A54D-A5FE-8655E9F2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Introduction: Context of the project</a:t>
            </a:r>
            <a:br>
              <a:rPr lang="en-IT" dirty="0"/>
            </a:br>
            <a:endParaRPr lang="en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92827-4224-CC4A-A1BD-9DAC7390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9015" y="2283243"/>
            <a:ext cx="3599718" cy="2777735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EF65A9B-D612-9241-9F3A-FCBD72065E3B}"/>
              </a:ext>
            </a:extLst>
          </p:cNvPr>
          <p:cNvSpPr txBox="1">
            <a:spLocks/>
          </p:cNvSpPr>
          <p:nvPr/>
        </p:nvSpPr>
        <p:spPr>
          <a:xfrm>
            <a:off x="2592925" y="1687551"/>
            <a:ext cx="5205490" cy="47913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Amsterdam, </a:t>
            </a:r>
            <a:r>
              <a:rPr lang="it-IT" dirty="0" err="1"/>
              <a:t>What</a:t>
            </a:r>
            <a:r>
              <a:rPr lang="it-IT" dirty="0"/>
              <a:t> a city!</a:t>
            </a:r>
            <a:endParaRPr lang="en-IT" dirty="0"/>
          </a:p>
          <a:p>
            <a:pPr lvl="1"/>
            <a:r>
              <a:rPr lang="en-IT" dirty="0"/>
              <a:t>872.922</a:t>
            </a:r>
            <a:r>
              <a:rPr lang="en-US" dirty="0"/>
              <a:t> inhabitants from 177 different nationalities</a:t>
            </a:r>
            <a:r>
              <a:rPr lang="en-IT" dirty="0"/>
              <a:t> </a:t>
            </a:r>
          </a:p>
          <a:p>
            <a:pPr lvl="1"/>
            <a:r>
              <a:rPr lang="en-US" dirty="0"/>
              <a:t>Most bars and pubs of any city in the Netherlands</a:t>
            </a:r>
            <a:r>
              <a:rPr lang="en-IT" dirty="0"/>
              <a:t> </a:t>
            </a:r>
          </a:p>
          <a:p>
            <a:pPr lvl="1"/>
            <a:r>
              <a:rPr lang="en-US" dirty="0"/>
              <a:t>Trend since 2010: number of restaurants increasing</a:t>
            </a:r>
          </a:p>
          <a:p>
            <a:pPr lvl="1"/>
            <a:r>
              <a:rPr lang="en-US" dirty="0"/>
              <a:t>Amsterdam increasingly popular among tourists</a:t>
            </a:r>
          </a:p>
          <a:p>
            <a:r>
              <a:rPr lang="en-US" dirty="0"/>
              <a:t>Business problem</a:t>
            </a:r>
          </a:p>
          <a:p>
            <a:pPr lvl="1"/>
            <a:r>
              <a:rPr lang="en-US" dirty="0"/>
              <a:t>Where to open a new restaurant</a:t>
            </a:r>
          </a:p>
          <a:p>
            <a:r>
              <a:rPr lang="en-GB" dirty="0"/>
              <a:t>Stakeholder \ audience</a:t>
            </a:r>
          </a:p>
          <a:p>
            <a:pPr lvl="1"/>
            <a:r>
              <a:rPr lang="en-GB" dirty="0"/>
              <a:t>Entrepreneurs</a:t>
            </a:r>
          </a:p>
          <a:p>
            <a:pPr lvl="1"/>
            <a:r>
              <a:rPr lang="en-GB" dirty="0"/>
              <a:t>Brokers for properties</a:t>
            </a:r>
          </a:p>
          <a:p>
            <a:pPr lvl="1"/>
            <a:r>
              <a:rPr lang="en-GB" dirty="0"/>
              <a:t>Data Analysts interested in Geo Pandas</a:t>
            </a:r>
          </a:p>
          <a:p>
            <a:pPr marL="457200" lvl="1" indent="0">
              <a:buFont typeface="Wingdings 3" charset="2"/>
              <a:buNone/>
            </a:pPr>
            <a:br>
              <a:rPr lang="en-US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99776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5E85-FA56-7645-96AC-D403AA2B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Description: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63E7-20C2-B541-A0ED-C095BEE6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data neighborhoods</a:t>
            </a:r>
            <a:endParaRPr lang="en-IT" dirty="0"/>
          </a:p>
          <a:p>
            <a:pPr lvl="1"/>
            <a:r>
              <a:rPr lang="en-US" dirty="0"/>
              <a:t>The Amsterdam data website (</a:t>
            </a:r>
            <a:r>
              <a:rPr lang="en-US" u="sng" dirty="0">
                <a:hlinkClick r:id="rId2"/>
              </a:rPr>
              <a:t>https://maps.amsterdam.nl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Data format in </a:t>
            </a:r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/>
              <a:t>Polygon objects describing the borders of each neighborhood</a:t>
            </a:r>
          </a:p>
          <a:p>
            <a:r>
              <a:rPr lang="en-US" dirty="0"/>
              <a:t>Venue Data: The Foursquare database</a:t>
            </a:r>
            <a:endParaRPr lang="en-IT" dirty="0"/>
          </a:p>
          <a:p>
            <a:pPr lvl="1"/>
            <a:r>
              <a:rPr lang="en-US" dirty="0"/>
              <a:t>Foursquare (</a:t>
            </a:r>
            <a:r>
              <a:rPr lang="en-US" u="sng" dirty="0">
                <a:hlinkClick r:id="rId3"/>
              </a:rPr>
              <a:t>https://foursquare.com</a:t>
            </a:r>
            <a:r>
              <a:rPr lang="en-US" dirty="0"/>
              <a:t>) build and maintains a massive dataset of accurate location data</a:t>
            </a:r>
            <a:r>
              <a:rPr lang="en-IT" dirty="0"/>
              <a:t>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Foursquare uses the RESTful API </a:t>
            </a:r>
          </a:p>
          <a:p>
            <a:pPr lvl="1"/>
            <a:r>
              <a:rPr lang="en-US" dirty="0"/>
              <a:t>Search can only be made using radius or squared region which will present difficulties finding venues in he above example of neighborhoods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2AE32-D89A-A54F-BBAF-81B7EF3250D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207" y="2792761"/>
            <a:ext cx="200152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0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84E-6A2F-7341-B546-D8848FC7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Data Description: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18729-A079-4B4F-8BA0-6E259815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Foursquare queries will be made using the following categories</a:t>
            </a:r>
          </a:p>
          <a:p>
            <a:pPr lvl="1"/>
            <a:r>
              <a:rPr lang="en-US" dirty="0"/>
              <a:t>Food: Find all venues for venues to assess the indirect competition</a:t>
            </a:r>
            <a:endParaRPr lang="en-IT" dirty="0"/>
          </a:p>
          <a:p>
            <a:pPr lvl="1"/>
            <a:r>
              <a:rPr lang="en-US" dirty="0"/>
              <a:t>Italian Restaurants: Find all venues for venues to assess the direct competition</a:t>
            </a:r>
            <a:endParaRPr lang="en-IT" dirty="0"/>
          </a:p>
          <a:p>
            <a:pPr lvl="1"/>
            <a:r>
              <a:rPr lang="en-US" dirty="0"/>
              <a:t>Arts and Entertainment: attractive venues for tourists \ possible business partner</a:t>
            </a:r>
            <a:endParaRPr lang="en-IT" dirty="0"/>
          </a:p>
          <a:p>
            <a:pPr lvl="1"/>
            <a:r>
              <a:rPr lang="en-US" dirty="0"/>
              <a:t>Nightlife: indicated for popularity for locals and tourists</a:t>
            </a:r>
            <a:endParaRPr lang="en-IT" dirty="0"/>
          </a:p>
          <a:p>
            <a:pPr lvl="1"/>
            <a:r>
              <a:rPr lang="en-US" dirty="0"/>
              <a:t>Travel and Transport: indication how reachable a potential neighborhood is</a:t>
            </a:r>
            <a:endParaRPr lang="en-IT" dirty="0"/>
          </a:p>
          <a:p>
            <a:r>
              <a:rPr lang="en-GB" dirty="0"/>
              <a:t>T</a:t>
            </a:r>
            <a:r>
              <a:rPr lang="en-IT" dirty="0"/>
              <a:t>he query results will be cleaned preprocessed and ordered to achieve a dataset ready to be analysed using machine learnings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733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04C6-1137-884D-B479-DEA41899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Methodology: assiging venues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5A8-5591-214A-B6FC-F590CB426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993617" cy="3777622"/>
          </a:xfrm>
        </p:spPr>
        <p:txBody>
          <a:bodyPr/>
          <a:lstStyle/>
          <a:p>
            <a:r>
              <a:rPr lang="en-GB" dirty="0"/>
              <a:t>Venue assignment by foursquare using a search radius of 500 m</a:t>
            </a:r>
            <a:r>
              <a:rPr lang="en-IT" dirty="0"/>
              <a:t> results in:</a:t>
            </a:r>
          </a:p>
          <a:p>
            <a:pPr lvl="1"/>
            <a:r>
              <a:rPr lang="en-GB" dirty="0"/>
              <a:t>Presence of duplicates</a:t>
            </a:r>
          </a:p>
          <a:p>
            <a:pPr lvl="1"/>
            <a:r>
              <a:rPr lang="en-GB" dirty="0"/>
              <a:t>Wrongly assigned venues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Venue assignment done by </a:t>
            </a:r>
            <a:r>
              <a:rPr lang="en-GB" dirty="0" err="1"/>
              <a:t>GeoPandas</a:t>
            </a:r>
            <a:endParaRPr lang="en-GB" dirty="0"/>
          </a:p>
          <a:p>
            <a:pPr lvl="1"/>
            <a:r>
              <a:rPr lang="en-GB" dirty="0"/>
              <a:t>delivers a much more precise result</a:t>
            </a:r>
          </a:p>
          <a:p>
            <a:pPr lvl="1"/>
            <a:r>
              <a:rPr lang="en-GB" dirty="0"/>
              <a:t> all venues are located within the defined neighbourhood borders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4247-0501-4F42-A401-F215C882DDF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32" y="2133600"/>
            <a:ext cx="2804795" cy="18503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DF57C9-7BFB-654B-8423-BACC9E4045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32" y="4212590"/>
            <a:ext cx="2804795" cy="16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9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F044-5661-9444-83A4-20862DD8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Methodology: 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7FB8-E3A9-FB4A-8CDA-6F15D5AC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4246486" cy="3777622"/>
          </a:xfrm>
        </p:spPr>
        <p:txBody>
          <a:bodyPr/>
          <a:lstStyle/>
          <a:p>
            <a:r>
              <a:rPr lang="en-GB" dirty="0"/>
              <a:t>Why we need one hot encoding</a:t>
            </a:r>
          </a:p>
          <a:p>
            <a:pPr lvl="1"/>
            <a:r>
              <a:rPr lang="en-GB" dirty="0"/>
              <a:t>Machine learning algorithms won’t work nicely with categorical values</a:t>
            </a:r>
          </a:p>
          <a:p>
            <a:pPr lvl="1"/>
            <a:r>
              <a:rPr lang="en-GB" dirty="0"/>
              <a:t>Conversion of categorical values to numerical ones</a:t>
            </a:r>
            <a:endParaRPr lang="en-IT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B91C5-92F8-8B4E-A2FF-5A6CEBE296E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4299268"/>
            <a:ext cx="7614154" cy="1934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9FF38-5F00-C845-B3A2-EFC44A192A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54" y="2133600"/>
            <a:ext cx="3272155" cy="15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4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4778-452A-4548-B901-EBF050C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learning: k-means clustering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F5DD-F45D-BF49-917D-A31D6F957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2367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What is k-means </a:t>
            </a:r>
          </a:p>
          <a:p>
            <a:pPr lvl="1"/>
            <a:r>
              <a:rPr lang="en-US" dirty="0"/>
              <a:t>technique for calculating the similarity and dissimilarity of points in a given dataset</a:t>
            </a:r>
            <a:r>
              <a:rPr lang="en-IT" dirty="0"/>
              <a:t> </a:t>
            </a:r>
          </a:p>
          <a:p>
            <a:pPr lvl="1"/>
            <a:r>
              <a:rPr lang="en-US" dirty="0"/>
              <a:t>unsupervised machine learning being capable to handle unlabeled data</a:t>
            </a:r>
            <a:r>
              <a:rPr lang="en-IT" dirty="0"/>
              <a:t> </a:t>
            </a:r>
          </a:p>
          <a:p>
            <a:r>
              <a:rPr lang="en-US" dirty="0"/>
              <a:t>Why we want to use it</a:t>
            </a:r>
          </a:p>
          <a:p>
            <a:pPr lvl="1"/>
            <a:r>
              <a:rPr lang="en-US" dirty="0"/>
              <a:t>separate the neighborhood based on unlabeled features </a:t>
            </a:r>
          </a:p>
          <a:p>
            <a:pPr lvl="1"/>
            <a:r>
              <a:rPr lang="en-US" dirty="0"/>
              <a:t>finding and those similar neighborhoods which will have the ideal feature values for starting a restaurant</a:t>
            </a:r>
            <a:r>
              <a:rPr lang="en-IT" dirty="0"/>
              <a:t> </a:t>
            </a:r>
          </a:p>
          <a:p>
            <a:r>
              <a:rPr lang="en-US" dirty="0"/>
              <a:t>Those ideal feature values are:</a:t>
            </a:r>
            <a:endParaRPr lang="en-IT" sz="2000" dirty="0"/>
          </a:p>
          <a:p>
            <a:pPr lvl="1"/>
            <a:r>
              <a:rPr lang="en-US" dirty="0"/>
              <a:t>Total number of restaurants: low, meaning less indirect competition</a:t>
            </a:r>
            <a:endParaRPr lang="en-IT" sz="1800" dirty="0"/>
          </a:p>
          <a:p>
            <a:pPr lvl="1"/>
            <a:r>
              <a:rPr lang="en-US" dirty="0"/>
              <a:t>Total number of Italian restaurants: low, meaning less direct competition</a:t>
            </a:r>
            <a:endParaRPr lang="en-IT" sz="1800" dirty="0"/>
          </a:p>
          <a:p>
            <a:pPr lvl="1"/>
            <a:r>
              <a:rPr lang="en-US" dirty="0"/>
              <a:t>Arts\entertainment venues: high, opportunities to form business partners and attractive for tourists</a:t>
            </a:r>
            <a:endParaRPr lang="en-IT" sz="1800" dirty="0"/>
          </a:p>
          <a:p>
            <a:pPr lvl="1"/>
            <a:r>
              <a:rPr lang="en-US" dirty="0"/>
              <a:t>Nightlife: High, opportunities to form business partners attractive for the target customer being in the area.</a:t>
            </a:r>
            <a:endParaRPr lang="en-IT" sz="1800" dirty="0"/>
          </a:p>
          <a:p>
            <a:pPr lvl="1"/>
            <a:r>
              <a:rPr lang="en-US" dirty="0"/>
              <a:t>Transport venues: high, for a restaurant to become a success the neighborhood needs to be reachable.</a:t>
            </a:r>
            <a:endParaRPr lang="en-IT" sz="1800" dirty="0"/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3996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FF25-34C0-B14B-8319-96202CD1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Methodology: </a:t>
            </a:r>
            <a:r>
              <a:rPr lang="en-GB" dirty="0"/>
              <a:t>Normalization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6FC9-9B17-D04B-958C-B3E50E1D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Why do we need to normalize?</a:t>
            </a:r>
          </a:p>
          <a:p>
            <a:pPr lvl="1"/>
            <a:r>
              <a:rPr lang="en-US" dirty="0"/>
              <a:t>The K-Means algorithm is sensitive for unscaled data.</a:t>
            </a:r>
            <a:r>
              <a:rPr lang="en-IT" dirty="0"/>
              <a:t> 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ssure all features will have an equal impact on the clustering</a:t>
            </a:r>
          </a:p>
          <a:p>
            <a:r>
              <a:rPr lang="en-GB" dirty="0" err="1"/>
              <a:t>Wh</a:t>
            </a:r>
            <a:r>
              <a:rPr lang="en-IT" dirty="0"/>
              <a:t>ich method ?</a:t>
            </a:r>
          </a:p>
          <a:p>
            <a:pPr lvl="1"/>
            <a:r>
              <a:rPr lang="en-US" dirty="0"/>
              <a:t>The most commonly used normalization method is Min\Max scaling (eq 1).</a:t>
            </a:r>
          </a:p>
          <a:p>
            <a:pPr lvl="1"/>
            <a:r>
              <a:rPr lang="en-US" dirty="0"/>
              <a:t>Applying the eq. 1 on the feature data will result in a scaling between 0 and 1 where:</a:t>
            </a:r>
          </a:p>
          <a:p>
            <a:pPr lvl="2"/>
            <a:r>
              <a:rPr lang="en-US" dirty="0"/>
              <a:t> 0 = min value</a:t>
            </a:r>
          </a:p>
          <a:p>
            <a:pPr lvl="2"/>
            <a:r>
              <a:rPr lang="en-US" dirty="0"/>
              <a:t> 1 = max value</a:t>
            </a:r>
            <a:r>
              <a:rPr lang="en-IT" dirty="0"/>
              <a:t> </a:t>
            </a:r>
          </a:p>
          <a:p>
            <a:pPr lvl="1"/>
            <a:endParaRPr lang="en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6CD5E-500C-4641-B2D1-78D4FD22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264" y="4739267"/>
            <a:ext cx="3231655" cy="93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05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1326</TotalTime>
  <Words>1285</Words>
  <Application>Microsoft Macintosh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Wingdings</vt:lpstr>
      <vt:lpstr>Wingdings 3</vt:lpstr>
      <vt:lpstr>Wisp</vt:lpstr>
      <vt:lpstr>Capstone Project </vt:lpstr>
      <vt:lpstr>Introduction: IBM certificate </vt:lpstr>
      <vt:lpstr>Introduction: Context of the project </vt:lpstr>
      <vt:lpstr>Data Description: Data sources</vt:lpstr>
      <vt:lpstr>Data Description: feature selection</vt:lpstr>
      <vt:lpstr>Methodology: assiging venues</vt:lpstr>
      <vt:lpstr>Methodology: One hot encoding</vt:lpstr>
      <vt:lpstr>Machine learning: k-means clustering</vt:lpstr>
      <vt:lpstr>Methodology: Normalization</vt:lpstr>
      <vt:lpstr>Methodology: parameter selection</vt:lpstr>
      <vt:lpstr>Statistical testing: Elbow method </vt:lpstr>
      <vt:lpstr>Statistical testing: Silhouette test</vt:lpstr>
      <vt:lpstr>Results: clustering the neighbordhoods</vt:lpstr>
      <vt:lpstr>Results: promising clusters</vt:lpstr>
      <vt:lpstr>Discussion: observations Foursquare</vt:lpstr>
      <vt:lpstr>Discussion: K-means clustering</vt:lpstr>
      <vt:lpstr>Discussion: recommandations</vt:lpstr>
      <vt:lpstr>Conclusion</vt:lpstr>
      <vt:lpstr>Thank you all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</dc:title>
  <dc:creator>Microsoft Office User</dc:creator>
  <cp:lastModifiedBy>Microsoft Office User</cp:lastModifiedBy>
  <cp:revision>12</cp:revision>
  <dcterms:created xsi:type="dcterms:W3CDTF">2021-04-02T22:20:39Z</dcterms:created>
  <dcterms:modified xsi:type="dcterms:W3CDTF">2021-04-03T20:27:18Z</dcterms:modified>
</cp:coreProperties>
</file>