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0"/>
  </p:normalViewPr>
  <p:slideViewPr>
    <p:cSldViewPr snapToGrid="0">
      <p:cViewPr varScale="1">
        <p:scale>
          <a:sx n="158" d="100"/>
          <a:sy n="158" d="100"/>
        </p:scale>
        <p:origin x="22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BDE04-FFF7-AF40-AF4F-D72359A71013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AE18-EEB7-1145-866C-5D9ECF8E0B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956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AE18-EEB7-1145-866C-5D9ECF8E0B0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EC3A-012A-840A-16AF-4048AE98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D3F8-D984-F6B6-1423-79A4B52D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AA7E-DCC3-F8F8-1F3B-21CC483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3E3-2420-9F39-235C-7125123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6891-C914-2448-BEED-8E0E6A42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8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747-8986-C3EF-2495-E3AC5E9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C96-36B0-4168-8D92-11C22FA6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B0F7-9369-7DA3-C383-E6DB2092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19A1-AC64-D0DD-4929-C934CDBB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00AD-D67B-331B-19D8-A0B81F8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09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1A1F-015F-6573-9661-A1F1CBD6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FB53-5153-4F88-7495-E753449E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E00-8352-F1AF-C6AE-9B72492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993A-C317-7DA3-E283-FC3C584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4B2-7145-DE39-9378-018C7BB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25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44C2-1811-9DE7-C349-06D778D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A11-313C-A9E0-635D-28BA8D12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B937-E8AC-9A2A-DA2D-2E610592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223-8F9C-1FF5-363B-33A975A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B8C-CC57-FA3A-1092-C7ACE30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3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4F0B-8E94-8E48-25C0-E701212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F543-CFC0-1E02-2C4A-5646ADB8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903-A0C5-2399-601B-12CEAEE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208-E735-B624-EA4D-AD09DAD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3C3-7ED2-3205-C7A7-F8279FC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70D-0BCF-584E-C335-8EF3774F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D26E-C2EF-2850-07B0-5E40D9B0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AC69-6131-78C2-1912-BE15D61C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4026-1F55-D0AB-ACCA-85604E84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EA00-4F20-A5E3-7F06-DC7CBF6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7B73-408C-578E-3313-8280BFC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01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D84-0EDF-1A85-9792-19960AA3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0A88-711D-A7BA-F896-D9C3350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6CEB-E3DF-6E21-7551-A308661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9A60-B86D-6896-1A59-C265A295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82FB-14C4-9ED9-761F-8321214D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4A145-6858-13C4-EFEF-D56BB65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36DC-7895-34AC-08CB-A26EBB6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C277-2004-DE31-D8CA-5AF1B1B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CB1-05B7-C85C-7E47-4E3C108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3C94-D2FC-B9AB-FCEF-3BDE0FE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B088-D2B2-5FA9-4735-920C4788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C3C8-0A4D-7683-F29C-1DAD7FA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7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E206-1685-BFDB-F63F-E55B2D6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C831-8196-B002-EBDF-A9A01D15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238A-3247-9940-F92D-B419F75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5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2E4-D162-7C25-8308-03A4C02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970-8C6A-5988-B6F9-C9F16004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FBCE7-C55D-BE2D-6654-C6534BEF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7D4A-6CF0-82E7-CC36-D1105B7B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4547-E0C6-35CD-3737-9DD6CA9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75E3B-EC75-FDCF-FE74-40B7E81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3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753-52DB-AFD6-FFA5-9ADAD1C8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8F61-2FB8-A94C-3D35-9925AD13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BEA3-81BD-D7DA-A4D8-9F8A07F3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FBF4-25FF-928F-7995-B710864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6868-8DCD-5DA3-ACBA-0118FED7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F525-2922-2429-23A7-BD33836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8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76D9-3693-0689-C310-0260DD5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CD01-6655-E59D-E1DE-8D8C6304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E95-A0D8-9291-9310-2E7EBC52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02A4-E71B-0447-A150-B4B7143CE932}" type="datetimeFigureOut">
              <a:rPr lang="en-NL" smtClean="0"/>
              <a:t>07/11/2023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A75D-8C47-3338-CDF1-92CAC5F9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A706-91EB-7BD2-68DC-E8D891DC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li.loc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ulStoffregen/Time" TargetMode="External"/><Relationship Id="rId5" Type="http://schemas.openxmlformats.org/officeDocument/2006/relationships/hyperlink" Target="https://github.com/JChristensen/Timezone" TargetMode="External"/><Relationship Id="rId4" Type="http://schemas.openxmlformats.org/officeDocument/2006/relationships/hyperlink" Target="http://ol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Stoffregen/Time" TargetMode="External"/><Relationship Id="rId2" Type="http://schemas.openxmlformats.org/officeDocument/2006/relationships/hyperlink" Target="https://github.com/PaulStoffregen/DS1307RT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Christensen/Timezo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61C23F-039D-0571-93B7-15C5AFD4DF56}"/>
              </a:ext>
            </a:extLst>
          </p:cNvPr>
          <p:cNvSpPr/>
          <p:nvPr/>
        </p:nvSpPr>
        <p:spPr>
          <a:xfrm>
            <a:off x="1692823" y="1061107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APSTA</a:t>
            </a:r>
          </a:p>
          <a:p>
            <a:pPr algn="ctr"/>
            <a:r>
              <a:rPr lang="en-NL" sz="1100" dirty="0"/>
              <a:t>SSID: Oli</a:t>
            </a:r>
          </a:p>
          <a:p>
            <a:pPr algn="ctr"/>
            <a:r>
              <a:rPr lang="en-NL" sz="1100" dirty="0"/>
              <a:t>Initial password: 8 digit SSID/PW printed on Oli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8499C58-832B-6C96-CDBA-1A64F1BC0C50}"/>
              </a:ext>
            </a:extLst>
          </p:cNvPr>
          <p:cNvSpPr/>
          <p:nvPr/>
        </p:nvSpPr>
        <p:spPr>
          <a:xfrm>
            <a:off x="925567" y="1069197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34B9B5-ED60-E763-E7F4-BC698824E80F}"/>
              </a:ext>
            </a:extLst>
          </p:cNvPr>
          <p:cNvSpPr/>
          <p:nvPr/>
        </p:nvSpPr>
        <p:spPr>
          <a:xfrm>
            <a:off x="3616204" y="106919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WiFi AP with Password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DDAD97-D5E2-D929-128E-BF29E8F5B3E6}"/>
              </a:ext>
            </a:extLst>
          </p:cNvPr>
          <p:cNvSpPr/>
          <p:nvPr/>
        </p:nvSpPr>
        <p:spPr>
          <a:xfrm>
            <a:off x="6115600" y="1069197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</a:t>
            </a:r>
            <a:r>
              <a:rPr lang="en-NL" sz="1100" dirty="0"/>
              <a:t>ew password for user Oli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888BCF-8BEB-ACA0-74B5-916F3998DECF}"/>
              </a:ext>
            </a:extLst>
          </p:cNvPr>
          <p:cNvSpPr/>
          <p:nvPr/>
        </p:nvSpPr>
        <p:spPr>
          <a:xfrm>
            <a:off x="1445501" y="5928520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Reset to factory settings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DD4926-FCCE-D539-2E75-80BC6E214B07}"/>
              </a:ext>
            </a:extLst>
          </p:cNvPr>
          <p:cNvSpPr/>
          <p:nvPr/>
        </p:nvSpPr>
        <p:spPr>
          <a:xfrm>
            <a:off x="7671533" y="1048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Your </a:t>
            </a: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Your WiFi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DB5EC2-30DF-77CE-D5A0-674CBA6DE9DA}"/>
              </a:ext>
            </a:extLst>
          </p:cNvPr>
          <p:cNvSpPr/>
          <p:nvPr/>
        </p:nvSpPr>
        <p:spPr>
          <a:xfrm>
            <a:off x="1692823" y="2941959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Connect to Your WiFi</a:t>
            </a:r>
          </a:p>
          <a:p>
            <a:pPr algn="ctr"/>
            <a:r>
              <a:rPr lang="en-NL" sz="1100" dirty="0"/>
              <a:t>Hostname: Oli.local</a:t>
            </a:r>
          </a:p>
          <a:p>
            <a:pPr algn="ctr"/>
            <a:r>
              <a:rPr lang="en-NL" sz="1100" dirty="0"/>
              <a:t>IP-address: DHCP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7EFD5-5097-76E7-7049-BD3AC3237190}"/>
              </a:ext>
            </a:extLst>
          </p:cNvPr>
          <p:cNvSpPr/>
          <p:nvPr/>
        </p:nvSpPr>
        <p:spPr>
          <a:xfrm>
            <a:off x="4794676" y="2678608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7305A2-A2E4-E84A-039E-BFAC5008DBDE}"/>
              </a:ext>
            </a:extLst>
          </p:cNvPr>
          <p:cNvSpPr/>
          <p:nvPr/>
        </p:nvSpPr>
        <p:spPr>
          <a:xfrm>
            <a:off x="3496223" y="296428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Your WiFi with Password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8764A6-BB2B-73F3-4649-32FF84843EF4}"/>
              </a:ext>
            </a:extLst>
          </p:cNvPr>
          <p:cNvSpPr/>
          <p:nvPr/>
        </p:nvSpPr>
        <p:spPr>
          <a:xfrm>
            <a:off x="4546924" y="2959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http://192.168.x.y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70A00-AD16-70CC-E5B8-70ED2C5BAD03}"/>
              </a:ext>
            </a:extLst>
          </p:cNvPr>
          <p:cNvSpPr/>
          <p:nvPr/>
        </p:nvSpPr>
        <p:spPr>
          <a:xfrm>
            <a:off x="4960646" y="788586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BC731C-4B46-11C9-5535-BE2D35CC05C4}"/>
              </a:ext>
            </a:extLst>
          </p:cNvPr>
          <p:cNvSpPr/>
          <p:nvPr/>
        </p:nvSpPr>
        <p:spPr>
          <a:xfrm>
            <a:off x="4720856" y="1069197"/>
            <a:ext cx="130426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http://10.0.0.1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7553DAF-10C9-EAF2-7DE1-F3676C094DF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890126" y="-495559"/>
            <a:ext cx="1055076" cy="5819960"/>
          </a:xfrm>
          <a:prstGeom prst="bentConnector3">
            <a:avLst>
              <a:gd name="adj1" fmla="val 24036"/>
            </a:avLst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FCEDA2-575C-7132-9003-1A7FA7BAFFB1}"/>
              </a:ext>
            </a:extLst>
          </p:cNvPr>
          <p:cNvSpPr/>
          <p:nvPr/>
        </p:nvSpPr>
        <p:spPr>
          <a:xfrm>
            <a:off x="6089662" y="29673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53AE27-3432-CA14-7B04-733FC9CD127F}"/>
              </a:ext>
            </a:extLst>
          </p:cNvPr>
          <p:cNvSpPr/>
          <p:nvPr/>
        </p:nvSpPr>
        <p:spPr>
          <a:xfrm>
            <a:off x="7893062" y="29673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7E250EA-8DE3-948E-1565-98D87D4F7EE2}"/>
              </a:ext>
            </a:extLst>
          </p:cNvPr>
          <p:cNvSpPr/>
          <p:nvPr/>
        </p:nvSpPr>
        <p:spPr>
          <a:xfrm>
            <a:off x="257723" y="5912340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press 5 seconds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57D00CD-AD68-0FBB-8308-9DC378B09F46}"/>
              </a:ext>
            </a:extLst>
          </p:cNvPr>
          <p:cNvSpPr/>
          <p:nvPr/>
        </p:nvSpPr>
        <p:spPr>
          <a:xfrm>
            <a:off x="239914" y="969862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Initial power-on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07E1F11-659F-F195-1AF4-E71DCFD83CEF}"/>
              </a:ext>
            </a:extLst>
          </p:cNvPr>
          <p:cNvSpPr/>
          <p:nvPr/>
        </p:nvSpPr>
        <p:spPr>
          <a:xfrm>
            <a:off x="925567" y="160310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EBAA30-4FFA-ADB8-E7E5-3A9C9CF3F1C7}"/>
              </a:ext>
            </a:extLst>
          </p:cNvPr>
          <p:cNvSpPr/>
          <p:nvPr/>
        </p:nvSpPr>
        <p:spPr>
          <a:xfrm>
            <a:off x="257723" y="152928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A0ED95B-83EF-3518-4082-527892D221A9}"/>
              </a:ext>
            </a:extLst>
          </p:cNvPr>
          <p:cNvSpPr/>
          <p:nvPr/>
        </p:nvSpPr>
        <p:spPr>
          <a:xfrm>
            <a:off x="925567" y="320513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20CEF5-DE91-9CB2-2612-F2F4E0381795}"/>
              </a:ext>
            </a:extLst>
          </p:cNvPr>
          <p:cNvSpPr/>
          <p:nvPr/>
        </p:nvSpPr>
        <p:spPr>
          <a:xfrm>
            <a:off x="257723" y="313131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BDAA3307-AE7C-F6EF-410F-599909BA8567}"/>
              </a:ext>
            </a:extLst>
          </p:cNvPr>
          <p:cNvSpPr/>
          <p:nvPr/>
        </p:nvSpPr>
        <p:spPr>
          <a:xfrm>
            <a:off x="2677566" y="6126522"/>
            <a:ext cx="2012950" cy="612648"/>
          </a:xfrm>
          <a:prstGeom prst="wedgeEllipseCallout">
            <a:avLst>
              <a:gd name="adj1" fmla="val -72884"/>
              <a:gd name="adj2" fmla="val -494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Clear: Your-SSID, Your-PW and Scenario’s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2CE039-D727-C359-2915-4AEF8E7B6213}"/>
              </a:ext>
            </a:extLst>
          </p:cNvPr>
          <p:cNvSpPr/>
          <p:nvPr/>
        </p:nvSpPr>
        <p:spPr>
          <a:xfrm>
            <a:off x="6263340" y="33991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B80C344-467C-AF75-C018-27130CA6669E}"/>
              </a:ext>
            </a:extLst>
          </p:cNvPr>
          <p:cNvSpPr/>
          <p:nvPr/>
        </p:nvSpPr>
        <p:spPr>
          <a:xfrm>
            <a:off x="8066740" y="33991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8E6753-51E0-5CEA-CD32-5B4B8C9D6CE5}"/>
              </a:ext>
            </a:extLst>
          </p:cNvPr>
          <p:cNvSpPr/>
          <p:nvPr/>
        </p:nvSpPr>
        <p:spPr>
          <a:xfrm>
            <a:off x="1435100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Switch LEDs off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6E168B3-D30C-555A-3167-5A57B0E0E8B5}"/>
              </a:ext>
            </a:extLst>
          </p:cNvPr>
          <p:cNvSpPr/>
          <p:nvPr/>
        </p:nvSpPr>
        <p:spPr>
          <a:xfrm>
            <a:off x="1024979" y="543466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62DC06-B047-9293-1766-A8DFC9127927}"/>
              </a:ext>
            </a:extLst>
          </p:cNvPr>
          <p:cNvSpPr/>
          <p:nvPr/>
        </p:nvSpPr>
        <p:spPr>
          <a:xfrm>
            <a:off x="257723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short press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A54933-57AC-B8DB-ABCA-D5426A76EE6C}"/>
              </a:ext>
            </a:extLst>
          </p:cNvPr>
          <p:cNvSpPr/>
          <p:nvPr/>
        </p:nvSpPr>
        <p:spPr>
          <a:xfrm>
            <a:off x="3802558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Light-show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5F6808-C437-EAD3-AC2E-CC8479E0573D}"/>
              </a:ext>
            </a:extLst>
          </p:cNvPr>
          <p:cNvSpPr/>
          <p:nvPr/>
        </p:nvSpPr>
        <p:spPr>
          <a:xfrm>
            <a:off x="2618829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>
                <a:solidFill>
                  <a:schemeClr val="dk1"/>
                </a:solidFill>
              </a:rPr>
              <a:t>ButtonX short press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5D843C2-9E8C-D1D9-5F37-E51B944588F6}"/>
              </a:ext>
            </a:extLst>
          </p:cNvPr>
          <p:cNvSpPr/>
          <p:nvPr/>
        </p:nvSpPr>
        <p:spPr>
          <a:xfrm>
            <a:off x="4979935" y="5274092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Back to normal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0DF281A-E91A-87E8-1467-FC30F1C71978}"/>
              </a:ext>
            </a:extLst>
          </p:cNvPr>
          <p:cNvSpPr/>
          <p:nvPr/>
        </p:nvSpPr>
        <p:spPr>
          <a:xfrm>
            <a:off x="457616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707EEB5-BE29-E02F-89E7-659618D9EB5D}"/>
              </a:ext>
            </a:extLst>
          </p:cNvPr>
          <p:cNvSpPr/>
          <p:nvPr/>
        </p:nvSpPr>
        <p:spPr>
          <a:xfrm>
            <a:off x="3386085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E72ECB4-01D6-862A-7E07-4D8ABA897AC8}"/>
              </a:ext>
            </a:extLst>
          </p:cNvPr>
          <p:cNvSpPr/>
          <p:nvPr/>
        </p:nvSpPr>
        <p:spPr>
          <a:xfrm>
            <a:off x="220235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64BC119-BE9D-A552-AACA-1FFB8053A2D9}"/>
              </a:ext>
            </a:extLst>
          </p:cNvPr>
          <p:cNvSpPr/>
          <p:nvPr/>
        </p:nvSpPr>
        <p:spPr>
          <a:xfrm>
            <a:off x="1024979" y="6059151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Callout 53">
            <a:extLst>
              <a:ext uri="{FF2B5EF4-FFF2-40B4-BE49-F238E27FC236}">
                <a16:creationId xmlns:a16="http://schemas.microsoft.com/office/drawing/2014/main" id="{E675F514-ED20-ED36-B218-1A794624F6B7}"/>
              </a:ext>
            </a:extLst>
          </p:cNvPr>
          <p:cNvSpPr/>
          <p:nvPr/>
        </p:nvSpPr>
        <p:spPr>
          <a:xfrm>
            <a:off x="6272305" y="453264"/>
            <a:ext cx="1957295" cy="541744"/>
          </a:xfrm>
          <a:prstGeom prst="wedgeEllipseCallout">
            <a:avLst>
              <a:gd name="adj1" fmla="val -47102"/>
              <a:gd name="adj2" fmla="val 616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Real-time clock powered by battery</a:t>
            </a:r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26D3EAA3-B939-1701-D23D-2DBB8984906C}"/>
              </a:ext>
            </a:extLst>
          </p:cNvPr>
          <p:cNvSpPr/>
          <p:nvPr/>
        </p:nvSpPr>
        <p:spPr>
          <a:xfrm>
            <a:off x="6823087" y="2225748"/>
            <a:ext cx="2012950" cy="530003"/>
          </a:xfrm>
          <a:prstGeom prst="wedgeEllipseCallout">
            <a:avLst>
              <a:gd name="adj1" fmla="val -46385"/>
              <a:gd name="adj2" fmla="val 853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Color/Intensity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Off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4DFBDF-FA96-46C3-4F81-F580CFE7A98D}"/>
              </a:ext>
            </a:extLst>
          </p:cNvPr>
          <p:cNvSpPr/>
          <p:nvPr/>
        </p:nvSpPr>
        <p:spPr>
          <a:xfrm>
            <a:off x="6534529" y="6034103"/>
            <a:ext cx="2494055" cy="5715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Execute scenarios</a:t>
            </a:r>
          </a:p>
          <a:p>
            <a:pPr algn="ctr"/>
            <a:r>
              <a:rPr lang="en-NL" sz="1100" dirty="0"/>
              <a:t>Manage summer &amp; wintertime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23605-3193-A03A-DD53-452A4C7A928E}"/>
              </a:ext>
            </a:extLst>
          </p:cNvPr>
          <p:cNvSpPr txBox="1"/>
          <p:nvPr/>
        </p:nvSpPr>
        <p:spPr>
          <a:xfrm>
            <a:off x="211175" y="30708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Installation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A7D546-D7E3-880E-DFE3-62A491440F81}"/>
              </a:ext>
            </a:extLst>
          </p:cNvPr>
          <p:cNvSpPr txBox="1"/>
          <p:nvPr/>
        </p:nvSpPr>
        <p:spPr>
          <a:xfrm>
            <a:off x="7232206" y="5579356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Execution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3298B1E-B51C-E3CB-6BAA-F33C8377166E}"/>
              </a:ext>
            </a:extLst>
          </p:cNvPr>
          <p:cNvSpPr/>
          <p:nvPr/>
        </p:nvSpPr>
        <p:spPr>
          <a:xfrm>
            <a:off x="9246008" y="3018704"/>
            <a:ext cx="1312222" cy="11615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Day/</a:t>
            </a: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URL </a:t>
            </a:r>
            <a:r>
              <a:rPr lang="en-GB" sz="1100" dirty="0">
                <a:hlinkClick r:id="rId4"/>
              </a:rPr>
              <a:t>http://oli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Reset to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045532-9800-678E-6A74-8E3EF8999587}"/>
              </a:ext>
            </a:extLst>
          </p:cNvPr>
          <p:cNvSpPr/>
          <p:nvPr/>
        </p:nvSpPr>
        <p:spPr>
          <a:xfrm>
            <a:off x="10676142" y="3024076"/>
            <a:ext cx="1312222" cy="14336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7 days: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5 moments: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316288C-CAB9-0710-6E49-75669B5E9377}"/>
              </a:ext>
            </a:extLst>
          </p:cNvPr>
          <p:cNvSpPr/>
          <p:nvPr/>
        </p:nvSpPr>
        <p:spPr>
          <a:xfrm>
            <a:off x="9556573" y="4573006"/>
            <a:ext cx="2514723" cy="20873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Control LEDs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Store data in flash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Create webpages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Create scenario in SW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strike="sngStrike" dirty="0"/>
              <a:t>Mode AP </a:t>
            </a:r>
            <a:r>
              <a:rPr lang="en-GB" sz="1100" strike="sngStrike" dirty="0" err="1"/>
              <a:t>en</a:t>
            </a:r>
            <a:r>
              <a:rPr lang="en-GB" sz="1100" strike="sngStrike" dirty="0"/>
              <a:t> 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RTC: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https://github.com/JChristensen/Timezone</a:t>
            </a:r>
            <a:endParaRPr lang="en-GB" sz="110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https://github.com/PaulStoffregen/Time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br>
              <a:rPr lang="en-GB" sz="1100" dirty="0"/>
            </a:br>
            <a:endParaRPr lang="en-GB" sz="1100" dirty="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C77CED6-8216-6BFA-E664-B4479F49C7A1}"/>
              </a:ext>
            </a:extLst>
          </p:cNvPr>
          <p:cNvSpPr/>
          <p:nvPr/>
        </p:nvSpPr>
        <p:spPr>
          <a:xfrm rot="16200000">
            <a:off x="1446155" y="2322625"/>
            <a:ext cx="1052305" cy="18082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l Callout 76">
            <a:extLst>
              <a:ext uri="{FF2B5EF4-FFF2-40B4-BE49-F238E27FC236}">
                <a16:creationId xmlns:a16="http://schemas.microsoft.com/office/drawing/2014/main" id="{86B0EB34-387F-4B0E-545C-EFC26DB09C6B}"/>
              </a:ext>
            </a:extLst>
          </p:cNvPr>
          <p:cNvSpPr/>
          <p:nvPr/>
        </p:nvSpPr>
        <p:spPr>
          <a:xfrm>
            <a:off x="413184" y="2173239"/>
            <a:ext cx="1318393" cy="541744"/>
          </a:xfrm>
          <a:prstGeom prst="wedgeEllipseCallout">
            <a:avLst>
              <a:gd name="adj1" fmla="val 64731"/>
              <a:gd name="adj2" fmla="val 643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Failed to connect</a:t>
            </a:r>
          </a:p>
          <a:p>
            <a:r>
              <a:rPr lang="en-NL" sz="1100" dirty="0">
                <a:solidFill>
                  <a:srgbClr val="FF0000"/>
                </a:solidFill>
              </a:rPr>
              <a:t>1xRed blink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C853A48-69DF-A9EA-630D-476DB2ABBF7D}"/>
              </a:ext>
            </a:extLst>
          </p:cNvPr>
          <p:cNvCxnSpPr>
            <a:cxnSpLocks/>
            <a:stCxn id="88" idx="3"/>
            <a:endCxn id="43" idx="0"/>
          </p:cNvCxnSpPr>
          <p:nvPr/>
        </p:nvCxnSpPr>
        <p:spPr>
          <a:xfrm>
            <a:off x="1024979" y="4947156"/>
            <a:ext cx="3161207" cy="348792"/>
          </a:xfrm>
          <a:prstGeom prst="bentConnector2">
            <a:avLst/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DF2355C-2A49-47B3-2833-6E102415F1B0}"/>
              </a:ext>
            </a:extLst>
          </p:cNvPr>
          <p:cNvSpPr/>
          <p:nvPr/>
        </p:nvSpPr>
        <p:spPr>
          <a:xfrm>
            <a:off x="257723" y="4713066"/>
            <a:ext cx="767256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</p:txBody>
      </p:sp>
      <p:sp>
        <p:nvSpPr>
          <p:cNvPr id="90" name="Oval Callout 89">
            <a:extLst>
              <a:ext uri="{FF2B5EF4-FFF2-40B4-BE49-F238E27FC236}">
                <a16:creationId xmlns:a16="http://schemas.microsoft.com/office/drawing/2014/main" id="{B1B9207D-2864-5AAC-EFEB-6BC3BC34C3EB}"/>
              </a:ext>
            </a:extLst>
          </p:cNvPr>
          <p:cNvSpPr/>
          <p:nvPr/>
        </p:nvSpPr>
        <p:spPr>
          <a:xfrm>
            <a:off x="1679731" y="241836"/>
            <a:ext cx="1857367" cy="541744"/>
          </a:xfrm>
          <a:prstGeom prst="wedgeEllipseCallout">
            <a:avLst>
              <a:gd name="adj1" fmla="val -8579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Not configured</a:t>
            </a:r>
          </a:p>
          <a:p>
            <a:r>
              <a:rPr lang="en-NL" sz="1100" dirty="0">
                <a:solidFill>
                  <a:srgbClr val="FF0000"/>
                </a:solidFill>
              </a:rPr>
              <a:t>LED1: Soft red color</a:t>
            </a:r>
          </a:p>
        </p:txBody>
      </p:sp>
      <p:sp>
        <p:nvSpPr>
          <p:cNvPr id="91" name="Oval Callout 90">
            <a:extLst>
              <a:ext uri="{FF2B5EF4-FFF2-40B4-BE49-F238E27FC236}">
                <a16:creationId xmlns:a16="http://schemas.microsoft.com/office/drawing/2014/main" id="{C0ADAFED-5A13-F827-D7E7-29CCBE8F6E3B}"/>
              </a:ext>
            </a:extLst>
          </p:cNvPr>
          <p:cNvSpPr/>
          <p:nvPr/>
        </p:nvSpPr>
        <p:spPr>
          <a:xfrm>
            <a:off x="8123440" y="352948"/>
            <a:ext cx="1630160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Time configured</a:t>
            </a:r>
          </a:p>
          <a:p>
            <a:r>
              <a:rPr lang="en-NL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 yellow color</a:t>
            </a:r>
          </a:p>
        </p:txBody>
      </p:sp>
      <p:sp>
        <p:nvSpPr>
          <p:cNvPr id="92" name="Oval Callout 91">
            <a:extLst>
              <a:ext uri="{FF2B5EF4-FFF2-40B4-BE49-F238E27FC236}">
                <a16:creationId xmlns:a16="http://schemas.microsoft.com/office/drawing/2014/main" id="{74C77D66-FFB6-AF00-1BBE-75D81711D64E}"/>
              </a:ext>
            </a:extLst>
          </p:cNvPr>
          <p:cNvSpPr/>
          <p:nvPr/>
        </p:nvSpPr>
        <p:spPr>
          <a:xfrm>
            <a:off x="7005588" y="4093597"/>
            <a:ext cx="1630160" cy="541744"/>
          </a:xfrm>
          <a:prstGeom prst="wedgeEllipseCallout">
            <a:avLst>
              <a:gd name="adj1" fmla="val 31061"/>
              <a:gd name="adj2" fmla="val -966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Scenarios configured</a:t>
            </a:r>
          </a:p>
          <a:p>
            <a:r>
              <a:rPr lang="en-NL" sz="1100" dirty="0">
                <a:solidFill>
                  <a:schemeClr val="accent6"/>
                </a:solidFill>
              </a:rPr>
              <a:t>Soft green color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53B2EE5-DCCE-5C08-D730-FB295CDD4901}"/>
              </a:ext>
            </a:extLst>
          </p:cNvPr>
          <p:cNvSpPr/>
          <p:nvPr/>
        </p:nvSpPr>
        <p:spPr>
          <a:xfrm>
            <a:off x="11213382" y="519893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7957BE-8C8D-3EAF-F0F4-F1FF33B9503F}"/>
              </a:ext>
            </a:extLst>
          </p:cNvPr>
          <p:cNvSpPr/>
          <p:nvPr/>
        </p:nvSpPr>
        <p:spPr>
          <a:xfrm>
            <a:off x="11226435" y="848841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F5FF1090-F36B-4259-863C-FA785520827D}"/>
              </a:ext>
            </a:extLst>
          </p:cNvPr>
          <p:cNvSpPr/>
          <p:nvPr/>
        </p:nvSpPr>
        <p:spPr>
          <a:xfrm>
            <a:off x="11226435" y="1177789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A18C5E8-E7CA-916A-C0D1-13A04AB08B50}"/>
              </a:ext>
            </a:extLst>
          </p:cNvPr>
          <p:cNvSpPr/>
          <p:nvPr/>
        </p:nvSpPr>
        <p:spPr>
          <a:xfrm>
            <a:off x="11190968" y="142608"/>
            <a:ext cx="838189" cy="3289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Oli Webpages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7A708D1-AB56-C0BD-3E2C-ED7ED4609474}"/>
              </a:ext>
            </a:extLst>
          </p:cNvPr>
          <p:cNvSpPr/>
          <p:nvPr/>
        </p:nvSpPr>
        <p:spPr>
          <a:xfrm>
            <a:off x="11221107" y="1540490"/>
            <a:ext cx="767257" cy="2806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33266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D76287-EBD3-0B68-DF8F-0E369FBFDADC}"/>
              </a:ext>
            </a:extLst>
          </p:cNvPr>
          <p:cNvSpPr/>
          <p:nvPr/>
        </p:nvSpPr>
        <p:spPr>
          <a:xfrm>
            <a:off x="1984743" y="1409272"/>
            <a:ext cx="219739" cy="22682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638FA8-BDCE-DE91-67F7-AE8D7BFBF68D}"/>
              </a:ext>
            </a:extLst>
          </p:cNvPr>
          <p:cNvSpPr/>
          <p:nvPr/>
        </p:nvSpPr>
        <p:spPr>
          <a:xfrm>
            <a:off x="1555897" y="2679405"/>
            <a:ext cx="1077432" cy="36859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AP=true</a:t>
            </a:r>
          </a:p>
          <a:p>
            <a:pPr algn="ctr"/>
            <a:r>
              <a:rPr lang="en-NL" sz="1200" dirty="0"/>
              <a:t>STA=false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DB89847-05A5-F193-B033-30AEDD24F8CA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1572961" y="2157752"/>
            <a:ext cx="1043305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7317B-8465-BC50-1B29-CD3CB264801C}"/>
              </a:ext>
            </a:extLst>
          </p:cNvPr>
          <p:cNvSpPr txBox="1"/>
          <p:nvPr/>
        </p:nvSpPr>
        <p:spPr>
          <a:xfrm>
            <a:off x="1363262" y="1674575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  <a:endParaRPr lang="en-NL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01405-C5FB-B365-2D7D-2221B65CA183}"/>
              </a:ext>
            </a:extLst>
          </p:cNvPr>
          <p:cNvSpPr txBox="1"/>
          <p:nvPr/>
        </p:nvSpPr>
        <p:spPr>
          <a:xfrm>
            <a:off x="2099191" y="1680873"/>
            <a:ext cx="6623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Start_AP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647C47E-F3E8-D9DD-F3E2-0CABE33EA99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49241" y="2863703"/>
            <a:ext cx="538716" cy="184297"/>
          </a:xfrm>
          <a:prstGeom prst="bentConnector4">
            <a:avLst>
              <a:gd name="adj1" fmla="val -224012"/>
              <a:gd name="adj2" fmla="val 2355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8C0ED9-DE43-75A7-551E-A2ACC69AC96D}"/>
              </a:ext>
            </a:extLst>
          </p:cNvPr>
          <p:cNvSpPr txBox="1"/>
          <p:nvPr/>
        </p:nvSpPr>
        <p:spPr>
          <a:xfrm>
            <a:off x="344451" y="3088327"/>
            <a:ext cx="11047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</a:t>
            </a:r>
            <a:r>
              <a:rPr lang="en-GB" sz="1050" dirty="0" err="1"/>
              <a:t>APchanged</a:t>
            </a:r>
            <a:endParaRPr lang="en-GB" sz="1050" dirty="0"/>
          </a:p>
          <a:p>
            <a:r>
              <a:rPr lang="en-GB" sz="1050" dirty="0" err="1"/>
              <a:t>stopAP</a:t>
            </a:r>
            <a:r>
              <a:rPr lang="en-GB" sz="1050" dirty="0"/>
              <a:t>,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9AD7397-71DF-863E-B9CA-6A7FCD2DB4AB}"/>
              </a:ext>
            </a:extLst>
          </p:cNvPr>
          <p:cNvSpPr/>
          <p:nvPr/>
        </p:nvSpPr>
        <p:spPr>
          <a:xfrm>
            <a:off x="4132520" y="2573079"/>
            <a:ext cx="1318438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AP=x</a:t>
            </a:r>
            <a:br>
              <a:rPr lang="en-NL" sz="1200" dirty="0"/>
            </a:br>
            <a:r>
              <a:rPr lang="en-NL" sz="1200" dirty="0"/>
              <a:t>STA=false connecting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FD51E9-A84D-A3BD-12BA-DE1C970C3E9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2633329" y="2861620"/>
            <a:ext cx="1499191" cy="2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946261-F549-EEA5-FBB5-F498008B3853}"/>
              </a:ext>
            </a:extLst>
          </p:cNvPr>
          <p:cNvSpPr txBox="1"/>
          <p:nvPr/>
        </p:nvSpPr>
        <p:spPr>
          <a:xfrm>
            <a:off x="2587805" y="2666532"/>
            <a:ext cx="13324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STA credentials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3B32901-E35B-65D1-C1E5-44B50000BDA5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rot="5400000" flipH="1">
            <a:off x="3392096" y="1750517"/>
            <a:ext cx="102160" cy="2697126"/>
          </a:xfrm>
          <a:prstGeom prst="bentConnector3">
            <a:avLst>
              <a:gd name="adj1" fmla="val -5568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4F3C2B-DEB7-D87B-4346-F64C2D0AE1ED}"/>
              </a:ext>
            </a:extLst>
          </p:cNvPr>
          <p:cNvSpPr txBox="1"/>
          <p:nvPr/>
        </p:nvSpPr>
        <p:spPr>
          <a:xfrm>
            <a:off x="3522381" y="3512405"/>
            <a:ext cx="12282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connect fails</a:t>
            </a:r>
          </a:p>
          <a:p>
            <a:r>
              <a:rPr lang="en-GB" sz="1050" dirty="0"/>
              <a:t>If AP=false: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5E69CD-C02E-6AD4-DE66-2BB1E2CBC36C}"/>
              </a:ext>
            </a:extLst>
          </p:cNvPr>
          <p:cNvSpPr/>
          <p:nvPr/>
        </p:nvSpPr>
        <p:spPr>
          <a:xfrm>
            <a:off x="6455733" y="2569495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AP=true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7F14D78-AB26-9ABE-BFA5-5C3920E027AE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5450958" y="2858036"/>
            <a:ext cx="1004775" cy="35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5B867C-BCB5-F7B7-CB69-37501BD166CF}"/>
              </a:ext>
            </a:extLst>
          </p:cNvPr>
          <p:cNvSpPr txBox="1"/>
          <p:nvPr/>
        </p:nvSpPr>
        <p:spPr>
          <a:xfrm>
            <a:off x="5488795" y="248411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AP=true &amp; </a:t>
            </a:r>
            <a:br>
              <a:rPr lang="en-GB" sz="1050" dirty="0"/>
            </a:br>
            <a:r>
              <a:rPr lang="en-GB" sz="1050" dirty="0"/>
              <a:t>Connected</a:t>
            </a:r>
          </a:p>
          <a:p>
            <a:endParaRPr lang="en-GB" sz="1050" dirty="0"/>
          </a:p>
          <a:p>
            <a:r>
              <a:rPr lang="en-GB" sz="1050" dirty="0"/>
              <a:t>STA=true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D0E66B1-84F0-6E15-26BD-810420BCD409}"/>
              </a:ext>
            </a:extLst>
          </p:cNvPr>
          <p:cNvSpPr/>
          <p:nvPr/>
        </p:nvSpPr>
        <p:spPr>
          <a:xfrm>
            <a:off x="8588578" y="2564909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AP=false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1F2773F-C593-A06C-B155-205B7BE7C934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 flipV="1">
            <a:off x="7657207" y="2853450"/>
            <a:ext cx="931371" cy="45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AF52E57-96FF-E991-D48A-9803FFAE74AA}"/>
              </a:ext>
            </a:extLst>
          </p:cNvPr>
          <p:cNvSpPr txBox="1"/>
          <p:nvPr/>
        </p:nvSpPr>
        <p:spPr>
          <a:xfrm>
            <a:off x="7619085" y="2645267"/>
            <a:ext cx="10047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TO &amp; STA=true</a:t>
            </a:r>
          </a:p>
          <a:p>
            <a:r>
              <a:rPr lang="en-GB" sz="1050" dirty="0" err="1"/>
              <a:t>stopAP</a:t>
            </a:r>
            <a:endParaRPr lang="en-GB" sz="1050" dirty="0"/>
          </a:p>
          <a:p>
            <a:r>
              <a:rPr lang="en-GB" sz="1050" dirty="0"/>
              <a:t>AP=false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1305EF6C-9923-770B-85F5-E5EBAAB95760}"/>
              </a:ext>
            </a:extLst>
          </p:cNvPr>
          <p:cNvCxnSpPr>
            <a:cxnSpLocks/>
            <a:stCxn id="53" idx="3"/>
            <a:endCxn id="53" idx="0"/>
          </p:cNvCxnSpPr>
          <p:nvPr/>
        </p:nvCxnSpPr>
        <p:spPr>
          <a:xfrm flipH="1" flipV="1">
            <a:off x="9189315" y="2564909"/>
            <a:ext cx="600737" cy="288541"/>
          </a:xfrm>
          <a:prstGeom prst="bentConnector4">
            <a:avLst>
              <a:gd name="adj1" fmla="val -38053"/>
              <a:gd name="adj2" fmla="val 1792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964236-E088-7D3F-A813-D561B4C02632}"/>
              </a:ext>
            </a:extLst>
          </p:cNvPr>
          <p:cNvSpPr txBox="1"/>
          <p:nvPr/>
        </p:nvSpPr>
        <p:spPr>
          <a:xfrm>
            <a:off x="9102399" y="2134130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6ABC89D-08F9-7EF1-64D2-F3C9959889F6}"/>
              </a:ext>
            </a:extLst>
          </p:cNvPr>
          <p:cNvCxnSpPr>
            <a:cxnSpLocks/>
            <a:stCxn id="53" idx="3"/>
            <a:endCxn id="21" idx="2"/>
          </p:cNvCxnSpPr>
          <p:nvPr/>
        </p:nvCxnSpPr>
        <p:spPr>
          <a:xfrm flipH="1">
            <a:off x="4791739" y="2853450"/>
            <a:ext cx="4998313" cy="296710"/>
          </a:xfrm>
          <a:prstGeom prst="bentConnector4">
            <a:avLst>
              <a:gd name="adj1" fmla="val -4574"/>
              <a:gd name="adj2" fmla="val 447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4585D0-50F5-8AB0-18C9-E454B5A9CBB3}"/>
              </a:ext>
            </a:extLst>
          </p:cNvPr>
          <p:cNvSpPr txBox="1"/>
          <p:nvPr/>
        </p:nvSpPr>
        <p:spPr>
          <a:xfrm>
            <a:off x="5089510" y="3666054"/>
            <a:ext cx="17189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[STA Connect lost || </a:t>
            </a:r>
            <a:br>
              <a:rPr lang="en-GB" sz="1050" dirty="0"/>
            </a:br>
            <a:r>
              <a:rPr lang="en-GB" sz="1050" dirty="0"/>
              <a:t>STA credentials change]</a:t>
            </a:r>
          </a:p>
          <a:p>
            <a:endParaRPr lang="en-GB" sz="1050" dirty="0"/>
          </a:p>
          <a:p>
            <a:r>
              <a:rPr lang="en-GB" sz="1050" dirty="0" err="1"/>
              <a:t>stopSTA</a:t>
            </a:r>
            <a:endParaRPr lang="en-GB" sz="1050" dirty="0"/>
          </a:p>
          <a:p>
            <a:r>
              <a:rPr lang="en-GB" sz="1050" dirty="0"/>
              <a:t>STA=false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D6B12FB-0E86-38B5-2EC7-0B6B2C3E6EB2}"/>
              </a:ext>
            </a:extLst>
          </p:cNvPr>
          <p:cNvCxnSpPr>
            <a:cxnSpLocks/>
          </p:cNvCxnSpPr>
          <p:nvPr/>
        </p:nvCxnSpPr>
        <p:spPr>
          <a:xfrm rot="5400000">
            <a:off x="6032262" y="2009625"/>
            <a:ext cx="3584" cy="2264731"/>
          </a:xfrm>
          <a:prstGeom prst="bentConnector3">
            <a:avLst>
              <a:gd name="adj1" fmla="val 262561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9A541257-B946-A224-7F3F-967E724B7822}"/>
              </a:ext>
            </a:extLst>
          </p:cNvPr>
          <p:cNvCxnSpPr>
            <a:cxnSpLocks/>
            <a:stCxn id="4" idx="6"/>
            <a:endCxn id="21" idx="0"/>
          </p:cNvCxnSpPr>
          <p:nvPr/>
        </p:nvCxnSpPr>
        <p:spPr>
          <a:xfrm>
            <a:off x="2204482" y="1522686"/>
            <a:ext cx="2587257" cy="1050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A2BDC5A-79EB-217C-5874-F15A11B49BAB}"/>
              </a:ext>
            </a:extLst>
          </p:cNvPr>
          <p:cNvSpPr txBox="1"/>
          <p:nvPr/>
        </p:nvSpPr>
        <p:spPr>
          <a:xfrm>
            <a:off x="3877049" y="991612"/>
            <a:ext cx="102463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</a:p>
          <a:p>
            <a:r>
              <a:rPr lang="en-GB" sz="1050" dirty="0"/>
              <a:t>STA credentials</a:t>
            </a:r>
          </a:p>
          <a:p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  <a:p>
            <a:r>
              <a:rPr lang="en-GB" sz="1050" dirty="0" err="1"/>
              <a:t>startSTA</a:t>
            </a:r>
            <a:endParaRPr lang="en-NL" sz="1050" dirty="0"/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FE412AE-07C7-A5F4-DB60-98C0DCBD7D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5564" y="1644327"/>
            <a:ext cx="12700" cy="1915309"/>
          </a:xfrm>
          <a:prstGeom prst="bentConnector3">
            <a:avLst>
              <a:gd name="adj1" fmla="val 353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9B7C11-C9BF-4A65-578C-6B8BB04DA02F}"/>
              </a:ext>
            </a:extLst>
          </p:cNvPr>
          <p:cNvSpPr txBox="1"/>
          <p:nvPr/>
        </p:nvSpPr>
        <p:spPr>
          <a:xfrm>
            <a:off x="2787497" y="1771811"/>
            <a:ext cx="10390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credentials</a:t>
            </a:r>
          </a:p>
          <a:p>
            <a:r>
              <a:rPr lang="en-GB" sz="1050" dirty="0"/>
              <a:t> &amp; </a:t>
            </a:r>
            <a:r>
              <a:rPr lang="en-GB" sz="1050" dirty="0" err="1"/>
              <a:t>STAchanged</a:t>
            </a:r>
            <a:endParaRPr lang="en-GB" sz="1050" dirty="0"/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7432EC8-FD1A-BF8A-457F-2A230B630B6D}"/>
              </a:ext>
            </a:extLst>
          </p:cNvPr>
          <p:cNvCxnSpPr>
            <a:cxnSpLocks/>
          </p:cNvCxnSpPr>
          <p:nvPr/>
        </p:nvCxnSpPr>
        <p:spPr>
          <a:xfrm>
            <a:off x="5227813" y="1736183"/>
            <a:ext cx="36216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D87749-D72E-778B-6DD2-C61C88E7E8B8}"/>
              </a:ext>
            </a:extLst>
          </p:cNvPr>
          <p:cNvCxnSpPr>
            <a:cxnSpLocks/>
          </p:cNvCxnSpPr>
          <p:nvPr/>
        </p:nvCxnSpPr>
        <p:spPr>
          <a:xfrm flipV="1">
            <a:off x="5217042" y="1736183"/>
            <a:ext cx="21542" cy="828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3DD7D1F-3B87-E6E3-792D-16987E00F71E}"/>
              </a:ext>
            </a:extLst>
          </p:cNvPr>
          <p:cNvCxnSpPr>
            <a:cxnSpLocks/>
          </p:cNvCxnSpPr>
          <p:nvPr/>
        </p:nvCxnSpPr>
        <p:spPr>
          <a:xfrm flipV="1">
            <a:off x="8827962" y="1740930"/>
            <a:ext cx="21542" cy="828726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42B55EB-169B-08C6-DFDC-4CF041178FEF}"/>
              </a:ext>
            </a:extLst>
          </p:cNvPr>
          <p:cNvSpPr txBox="1"/>
          <p:nvPr/>
        </p:nvSpPr>
        <p:spPr>
          <a:xfrm>
            <a:off x="5319736" y="1528489"/>
            <a:ext cx="1399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 &amp; Connected</a:t>
            </a:r>
          </a:p>
          <a:p>
            <a:r>
              <a:rPr lang="en-GB" sz="1050" dirty="0"/>
              <a:t>STA=true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ED64789-E165-191E-C9A6-A32D1D68678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1613" y="2863703"/>
            <a:ext cx="1342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8489CA3-A69B-E723-F5D4-286069816DCC}"/>
              </a:ext>
            </a:extLst>
          </p:cNvPr>
          <p:cNvCxnSpPr>
            <a:cxnSpLocks/>
          </p:cNvCxnSpPr>
          <p:nvPr/>
        </p:nvCxnSpPr>
        <p:spPr>
          <a:xfrm>
            <a:off x="2454259" y="2595631"/>
            <a:ext cx="0" cy="90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9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64BF-CAA1-4BC9-B6E3-53EF9B1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get the correct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48CA-CAC1-DC1F-BD7F-A9916F44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014"/>
            <a:ext cx="10515600" cy="4768949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RTC library: </a:t>
            </a:r>
            <a:r>
              <a:rPr lang="en-GB" dirty="0">
                <a:hlinkClick r:id="rId2"/>
              </a:rPr>
              <a:t>https://github.com/PaulStoffregen/DS1307RTC</a:t>
            </a:r>
            <a:endParaRPr lang="en-GB" dirty="0"/>
          </a:p>
          <a:p>
            <a:r>
              <a:rPr lang="en-GB" dirty="0"/>
              <a:t>Time library: </a:t>
            </a:r>
            <a:r>
              <a:rPr lang="en-GB" dirty="0">
                <a:hlinkClick r:id="rId3"/>
              </a:rPr>
              <a:t>https://github.com/PaulStoffregen/Time</a:t>
            </a:r>
            <a:endParaRPr lang="en-GB" dirty="0"/>
          </a:p>
          <a:p>
            <a:r>
              <a:rPr lang="en-GB" dirty="0" err="1"/>
              <a:t>TimeZone</a:t>
            </a:r>
            <a:r>
              <a:rPr lang="en-GB" dirty="0"/>
              <a:t> library: </a:t>
            </a:r>
            <a:r>
              <a:rPr lang="en-GB" dirty="0">
                <a:hlinkClick r:id="rId4"/>
              </a:rPr>
              <a:t>https://github.com/JChristensen/Timezone</a:t>
            </a:r>
            <a:r>
              <a:rPr lang="en-GB" dirty="0"/>
              <a:t> </a:t>
            </a:r>
          </a:p>
          <a:p>
            <a:r>
              <a:rPr lang="en-NL" dirty="0"/>
              <a:t>Arduino interne tijd is niet accuraat </a:t>
            </a:r>
            <a:r>
              <a:rPr lang="en-NL" dirty="0">
                <a:sym typeface="Wingdings" pitchFamily="2" charset="2"/>
              </a:rPr>
              <a:t> gebruik RTC </a:t>
            </a:r>
            <a:r>
              <a:rPr lang="en-NL" dirty="0"/>
              <a:t>en sync Arduino iedere 5 minuten met de RTC , dit doet de Time library</a:t>
            </a:r>
          </a:p>
          <a:p>
            <a:r>
              <a:rPr lang="en-NL" dirty="0"/>
              <a:t>Zet alle tijd sources in UTC tijd (RTC en NTP)</a:t>
            </a:r>
          </a:p>
          <a:p>
            <a:r>
              <a:rPr lang="en-NL" dirty="0"/>
              <a:t>Sync RTC met NTP als NTP tijd beschikbaar komt</a:t>
            </a:r>
          </a:p>
          <a:p>
            <a:r>
              <a:rPr lang="en-NL" dirty="0"/>
              <a:t>Gebruik de TZ library voor zomertijd aanpassing</a:t>
            </a:r>
          </a:p>
          <a:p>
            <a:r>
              <a:rPr lang="en-NL" b="1" dirty="0"/>
              <a:t>WiFi not connected </a:t>
            </a:r>
            <a:r>
              <a:rPr lang="en-NL" dirty="0">
                <a:sym typeface="Wingdings" pitchFamily="2" charset="2"/>
              </a:rPr>
              <a:t> g</a:t>
            </a:r>
            <a:r>
              <a:rPr lang="en-NL" dirty="0"/>
              <a:t>ebruik de UTC tijd van de RTC</a:t>
            </a:r>
          </a:p>
          <a:p>
            <a:r>
              <a:rPr lang="en-NL" b="1" dirty="0"/>
              <a:t>WiFi connected </a:t>
            </a:r>
            <a:r>
              <a:rPr lang="en-NL" dirty="0">
                <a:sym typeface="Wingdings" pitchFamily="2" charset="2"/>
              </a:rPr>
              <a:t> start NTP en vraag om de </a:t>
            </a:r>
            <a:r>
              <a:rPr lang="en-NL" i="1" u="sng" dirty="0">
                <a:sym typeface="Wingdings" pitchFamily="2" charset="2"/>
              </a:rPr>
              <a:t>UTC Tijd</a:t>
            </a:r>
          </a:p>
          <a:p>
            <a:pPr lvl="1"/>
            <a:r>
              <a:rPr lang="en-GB" dirty="0">
                <a:sym typeface="Wingdings" pitchFamily="2" charset="2"/>
              </a:rPr>
              <a:t>If NTP time is available: 	I</a:t>
            </a:r>
            <a:r>
              <a:rPr lang="en-NL" dirty="0">
                <a:sym typeface="Wingdings" pitchFamily="2" charset="2"/>
              </a:rPr>
              <a:t>f RTC != NTP  update RTC</a:t>
            </a:r>
          </a:p>
        </p:txBody>
      </p:sp>
    </p:spTree>
    <p:extLst>
      <p:ext uri="{BB962C8B-B14F-4D97-AF65-F5344CB8AC3E}">
        <p14:creationId xmlns:p14="http://schemas.microsoft.com/office/powerpoint/2010/main" val="32776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6E15-5C11-6104-D505-BC430D56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Time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33DA-C0CA-6A94-FAC4-76F34184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Always focus on 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Coordinated Universal Time (UTC)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Make NTP and RTC keep UTC time. </a:t>
            </a:r>
          </a:p>
          <a:p>
            <a:pPr lvl="1"/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UTC is not a </a:t>
            </a:r>
            <a:r>
              <a:rPr lang="en-GB" b="0" i="0" u="none" strike="noStrike" dirty="0" err="1">
                <a:solidFill>
                  <a:srgbClr val="454545"/>
                </a:solidFill>
                <a:effectLst/>
                <a:latin typeface="Helvetica" pitchFamily="2" charset="0"/>
              </a:rPr>
              <a:t>Timezone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 but a time standard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Always use the RTC as time source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Keep RTC in sync with NTP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NTP happens to update the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systemtime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Use standard C functions: </a:t>
            </a: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time() 		get system time</a:t>
            </a:r>
          </a:p>
          <a:p>
            <a:pPr lvl="1"/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ctime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()		convert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time_t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 (seconds-since-1970) to date string</a:t>
            </a:r>
          </a:p>
        </p:txBody>
      </p:sp>
    </p:spTree>
    <p:extLst>
      <p:ext uri="{BB962C8B-B14F-4D97-AF65-F5344CB8AC3E}">
        <p14:creationId xmlns:p14="http://schemas.microsoft.com/office/powerpoint/2010/main" val="33304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B650-6F05-0C6A-9BCC-019EED05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08"/>
            <a:ext cx="10515600" cy="6641804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NTP server</a:t>
            </a:r>
            <a:br>
              <a:rPr lang="en-NL" dirty="0"/>
            </a:br>
            <a:r>
              <a:rPr lang="en-GB" sz="11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	#include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&lt;ESP8266WiFi.h&gt;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declaration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pool.ntp.org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configTime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gmtOffset_sec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daylightOffset_sec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loop: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endParaRPr lang="en-GB" sz="11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 library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#include &lt;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TimeLib.h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Internal system time is based on the standard Unix </a:t>
            </a:r>
            <a:r>
              <a:rPr lang="en-GB" sz="1100" dirty="0" err="1"/>
              <a:t>time_t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The value is the number of seconds since Jan 1, 1970. System time begins at zero when the sketch starts.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r>
              <a:rPr lang="en-GB" sz="1100" dirty="0" err="1">
                <a:effectLst/>
              </a:rPr>
              <a:t>breakTime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time</a:t>
            </a:r>
            <a:r>
              <a:rPr lang="en-GB" sz="1100" dirty="0"/>
              <a:t>, 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</a:t>
            </a:r>
            <a:r>
              <a:rPr lang="en-GB" sz="1100" dirty="0">
                <a:effectLst/>
              </a:rPr>
              <a:t>// break 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into elements stored in tm struct</a:t>
            </a:r>
            <a:br>
              <a:rPr lang="en-GB" sz="1100" dirty="0"/>
            </a:br>
            <a:r>
              <a:rPr lang="en-GB" sz="1100" dirty="0"/>
              <a:t>	</a:t>
            </a:r>
            <a:r>
              <a:rPr lang="en-GB" sz="1100" dirty="0" err="1">
                <a:effectLst/>
              </a:rPr>
              <a:t>makeTime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	</a:t>
            </a:r>
            <a:r>
              <a:rPr lang="en-GB" sz="1100" dirty="0">
                <a:effectLst/>
              </a:rPr>
              <a:t>// return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from elements stored in tm struct</a:t>
            </a:r>
            <a:br>
              <a:rPr lang="en-GB" sz="1100" dirty="0">
                <a:effectLst/>
              </a:rPr>
            </a:br>
            <a:br>
              <a:rPr lang="en-GB" sz="1100" dirty="0">
                <a:effectLst/>
              </a:rPr>
            </a:br>
            <a:r>
              <a:rPr lang="en-GB" sz="1100" dirty="0">
                <a:effectLst/>
              </a:rPr>
              <a:t>Time Library needs a sync function specified:</a:t>
            </a:r>
            <a:br>
              <a:rPr lang="en-GB" sz="1000" dirty="0">
                <a:effectLst/>
              </a:rPr>
            </a:b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RTC.get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  // the function to get the time from the RTC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RTC.get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which returns a 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value.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br>
              <a:rPr lang="en-GB" sz="28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get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tmElements_t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tm;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….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makeTime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(tm)</a:t>
            </a: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Combine ESP NTP server with Time library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time_t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GB" sz="12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return(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makeTime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686-1FFA-2825-FA67-5259FEE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FA00-4603-A39E-C627-641073A0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Test WiFi statemachine as I changed the initial state</a:t>
            </a:r>
          </a:p>
          <a:p>
            <a:r>
              <a:rPr lang="en-NL" dirty="0"/>
              <a:t>What to do with RTC that has lost battery power</a:t>
            </a:r>
          </a:p>
          <a:p>
            <a:r>
              <a:rPr lang="en-NL" dirty="0"/>
              <a:t>Update Config page for timing stuff</a:t>
            </a:r>
          </a:p>
        </p:txBody>
      </p:sp>
    </p:spTree>
    <p:extLst>
      <p:ext uri="{BB962C8B-B14F-4D97-AF65-F5344CB8AC3E}">
        <p14:creationId xmlns:p14="http://schemas.microsoft.com/office/powerpoint/2010/main" val="82630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35771</TotalTime>
  <Words>891</Words>
  <Application>Microsoft Macintosh PowerPoint</Application>
  <PresentationFormat>Widescreen</PresentationFormat>
  <Paragraphs>150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How to get the correct time?</vt:lpstr>
      <vt:lpstr>Time (2)</vt:lpstr>
      <vt:lpstr>PowerPoint Presentation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Ernst-Jan van der Linden</dc:creator>
  <cp:lastModifiedBy>Ernst-Jan van der Linden</cp:lastModifiedBy>
  <cp:revision>20</cp:revision>
  <dcterms:created xsi:type="dcterms:W3CDTF">2023-10-11T13:24:21Z</dcterms:created>
  <dcterms:modified xsi:type="dcterms:W3CDTF">2023-11-09T12:13:34Z</dcterms:modified>
</cp:coreProperties>
</file>