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64" r:id="rId2"/>
    <p:sldId id="256" r:id="rId3"/>
    <p:sldId id="257" r:id="rId4"/>
    <p:sldId id="263" r:id="rId5"/>
    <p:sldId id="260" r:id="rId6"/>
    <p:sldId id="261" r:id="rId7"/>
    <p:sldId id="258" r:id="rId8"/>
    <p:sldId id="262" r:id="rId9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106"/>
    <p:restoredTop sz="94690"/>
  </p:normalViewPr>
  <p:slideViewPr>
    <p:cSldViewPr snapToGrid="0">
      <p:cViewPr varScale="1">
        <p:scale>
          <a:sx n="158" d="100"/>
          <a:sy n="158" d="100"/>
        </p:scale>
        <p:origin x="224" y="2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BDE04-FFF7-AF40-AF4F-D72359A71013}" type="datetimeFigureOut">
              <a:rPr lang="en-NL" smtClean="0"/>
              <a:t>19/11/2023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74AE18-EEB7-1145-866C-5D9ECF8E0B0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59566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74AE18-EEB7-1145-866C-5D9ECF8E0B0D}" type="slidenum">
              <a:rPr lang="en-NL" smtClean="0"/>
              <a:t>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430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7EC3A-012A-840A-16AF-4048AE98AD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15D3F8-D984-F6B6-1423-79A4B52D1F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07AA7E-DCC3-F8F8-1F3B-21CC4833A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02A4-E71B-0447-A150-B4B7143CE932}" type="datetimeFigureOut">
              <a:rPr lang="en-NL" smtClean="0"/>
              <a:t>19/11/2023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DD33E3-2420-9F39-235C-7125123FD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EA6891-C914-2448-BEED-8E0E6A420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37E1-CA3F-384B-BAA4-ECCE40345D3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83806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F1747-8986-C3EF-2495-E3AC5E9F4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2F7C96-36B0-4168-8D92-11C22FA646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4B0F7-9369-7DA3-C383-E6DB2092C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02A4-E71B-0447-A150-B4B7143CE932}" type="datetimeFigureOut">
              <a:rPr lang="en-NL" smtClean="0"/>
              <a:t>19/11/2023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119A1-AC64-D0DD-4929-C934CDBB9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E00AD-D67B-331B-19D8-A0B81F8A4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37E1-CA3F-384B-BAA4-ECCE40345D3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00993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751A1F-015F-6573-9661-A1F1CBD6DD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F5FB53-5153-4F88-7495-E753449E4A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11E00-8352-F1AF-C6AE-9B72492A6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02A4-E71B-0447-A150-B4B7143CE932}" type="datetimeFigureOut">
              <a:rPr lang="en-NL" smtClean="0"/>
              <a:t>19/11/2023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7993A-C317-7DA3-E283-FC3C58406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E44B2-7145-DE39-9378-018C7BB1D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37E1-CA3F-384B-BAA4-ECCE40345D3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22598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044C2-1811-9DE7-C349-06D778DB9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6EA11-313C-A9E0-635D-28BA8D12C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3B937-E8AC-9A2A-DA2D-2E610592F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02A4-E71B-0447-A150-B4B7143CE932}" type="datetimeFigureOut">
              <a:rPr lang="en-NL" smtClean="0"/>
              <a:t>19/11/2023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ED6223-8F9C-1FF5-363B-33A975AB4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5CB8C-CC57-FA3A-1092-C7ACE3081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37E1-CA3F-384B-BAA4-ECCE40345D3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45316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A4F0B-8E94-8E48-25C0-E7012123C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DF543-CFC0-1E02-2C4A-5646ADB84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EB903-A0C5-2399-601B-12CEAEE74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02A4-E71B-0447-A150-B4B7143CE932}" type="datetimeFigureOut">
              <a:rPr lang="en-NL" smtClean="0"/>
              <a:t>19/11/2023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41A208-E735-B624-EA4D-AD09DADBD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C13C3-7ED2-3205-C7A7-F8279FC8D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37E1-CA3F-384B-BAA4-ECCE40345D3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8628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D970D-0BCF-584E-C335-8EF3774F6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0D26E-C2EF-2850-07B0-5E40D9B006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5DAC69-6131-78C2-1912-BE15D61C5C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374026-1F55-D0AB-ACCA-85604E849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02A4-E71B-0447-A150-B4B7143CE932}" type="datetimeFigureOut">
              <a:rPr lang="en-NL" smtClean="0"/>
              <a:t>19/11/2023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A6EA00-4F20-A5E3-7F06-DC7CBF6C4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F97B73-408C-578E-3313-8280BFC63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37E1-CA3F-384B-BAA4-ECCE40345D3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30193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C8D84-0EDF-1A85-9792-19960AA34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7A0A88-711D-A7BA-F896-D9C3350D65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BA6CEB-E3DF-6E21-7551-A30866115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4A9A60-B86D-6896-1A59-C265A295D8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1E82FB-14C4-9ED9-761F-8321214DB0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34A145-6858-13C4-EFEF-D56BB65DC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02A4-E71B-0447-A150-B4B7143CE932}" type="datetimeFigureOut">
              <a:rPr lang="en-NL" smtClean="0"/>
              <a:t>19/11/2023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1936DC-7895-34AC-08CB-A26EBB63B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8CC277-2004-DE31-D8CA-5AF1B1B44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37E1-CA3F-384B-BAA4-ECCE40345D3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80474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25CB1-05B7-C85C-7E47-4E3C1087C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D73C94-D2FC-B9AB-FCEF-3BDE0FE17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02A4-E71B-0447-A150-B4B7143CE932}" type="datetimeFigureOut">
              <a:rPr lang="en-NL" smtClean="0"/>
              <a:t>19/11/2023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21B088-D2B2-5FA9-4735-920C47887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1FC3C8-0A4D-7683-F29C-1DAD7FA78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37E1-CA3F-384B-BAA4-ECCE40345D3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12735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19E206-1685-BFDB-F63F-E55B2D6D7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02A4-E71B-0447-A150-B4B7143CE932}" type="datetimeFigureOut">
              <a:rPr lang="en-NL" smtClean="0"/>
              <a:t>19/11/2023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8EC831-8196-B002-EBDF-A9A01D153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BC238A-3247-9940-F92D-B419F752A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37E1-CA3F-384B-BAA4-ECCE40345D3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3567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152E4-D162-7C25-8308-03A4C02BA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7E970-8C6A-5988-B6F9-C9F16004D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CFBCE7-C55D-BE2D-6654-C6534BEFAB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607D4A-6CF0-82E7-CC36-D1105B7BC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02A4-E71B-0447-A150-B4B7143CE932}" type="datetimeFigureOut">
              <a:rPr lang="en-NL" smtClean="0"/>
              <a:t>19/11/2023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D84547-E0C6-35CD-3737-9DD6CA9E4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975E3B-EC75-FDCF-FE74-40B7E81BA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37E1-CA3F-384B-BAA4-ECCE40345D3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52359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A4753-52DB-AFD6-FFA5-9ADAD1C81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F38F61-2FB8-A94C-3D35-9925AD135E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BEBEA3-81BD-D7DA-A4D8-9F8A07F392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BAFBF4-25FF-928F-7995-B710864AA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02A4-E71B-0447-A150-B4B7143CE932}" type="datetimeFigureOut">
              <a:rPr lang="en-NL" smtClean="0"/>
              <a:t>19/11/2023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6F6868-8DCD-5DA3-ACBA-0118FED7D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BF525-2922-2429-23A7-BD33836A4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37E1-CA3F-384B-BAA4-ECCE40345D3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91862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8676D9-3693-0689-C310-0260DD5F9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32CD01-6655-E59D-E1DE-8D8C6304A0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BE95-A0D8-9291-9310-2E7EBC5258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102A4-E71B-0447-A150-B4B7143CE932}" type="datetimeFigureOut">
              <a:rPr lang="en-NL" smtClean="0"/>
              <a:t>19/11/2023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1A75D-8C47-3338-CDF1-92CAC5F9E4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10A706-91EB-7BD2-68DC-E8D891DC2D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637E1-CA3F-384B-BAA4-ECCE40345D3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3925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oli.local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oli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ulStoffregen/Time" TargetMode="External"/><Relationship Id="rId2" Type="http://schemas.openxmlformats.org/officeDocument/2006/relationships/hyperlink" Target="https://github.com/PaulStoffregen/DS1307RTC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JChristensen/Timezone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21D54-17B8-D8FA-1F6D-A75CD9619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0326"/>
            <a:ext cx="10515600" cy="6112549"/>
          </a:xfrm>
        </p:spPr>
        <p:txBody>
          <a:bodyPr>
            <a:normAutofit fontScale="55000" lnSpcReduction="20000"/>
          </a:bodyPr>
          <a:lstStyle/>
          <a:p>
            <a:r>
              <a:rPr lang="en-GB" dirty="0"/>
              <a:t>Web interface</a:t>
            </a:r>
          </a:p>
          <a:p>
            <a:pPr lvl="1"/>
            <a:r>
              <a:rPr lang="en-GB" dirty="0"/>
              <a:t>Scenario editor</a:t>
            </a:r>
          </a:p>
          <a:p>
            <a:pPr lvl="2"/>
            <a:r>
              <a:rPr lang="en-GB" dirty="0"/>
              <a:t>S</a:t>
            </a:r>
            <a:r>
              <a:rPr lang="en-NL" dirty="0"/>
              <a:t>cenario met 4 tijden per dag, 7 dagen per week.</a:t>
            </a:r>
          </a:p>
          <a:p>
            <a:pPr lvl="2"/>
            <a:r>
              <a:rPr lang="en-NL" dirty="0"/>
              <a:t>Kleur per tijd instelbaar</a:t>
            </a:r>
          </a:p>
          <a:p>
            <a:pPr lvl="1"/>
            <a:r>
              <a:rPr lang="en-NL" dirty="0"/>
              <a:t>Config</a:t>
            </a:r>
          </a:p>
          <a:p>
            <a:pPr lvl="2"/>
            <a:r>
              <a:rPr lang="en-NL" dirty="0"/>
              <a:t>Gebruik thuis aan Wifi netwerk (SSID, wachtwoord)</a:t>
            </a:r>
          </a:p>
          <a:p>
            <a:pPr lvl="2"/>
            <a:r>
              <a:rPr lang="en-NL" dirty="0"/>
              <a:t>Gebruik elders met Oli netwerk</a:t>
            </a:r>
          </a:p>
          <a:p>
            <a:pPr lvl="2"/>
            <a:r>
              <a:rPr lang="en-NL" dirty="0"/>
              <a:t>Access Point en Station mode  (tegelijkertijd)</a:t>
            </a:r>
          </a:p>
          <a:p>
            <a:pPr lvl="1"/>
            <a:r>
              <a:rPr lang="en-NL" dirty="0"/>
              <a:t>Status</a:t>
            </a:r>
          </a:p>
          <a:p>
            <a:pPr lvl="2"/>
            <a:r>
              <a:rPr lang="en-GB" dirty="0"/>
              <a:t>V</a:t>
            </a:r>
            <a:r>
              <a:rPr lang="en-NL" dirty="0"/>
              <a:t>erbonden netwerk</a:t>
            </a:r>
          </a:p>
          <a:p>
            <a:pPr lvl="2"/>
            <a:r>
              <a:rPr lang="en-GB" dirty="0"/>
              <a:t>G</a:t>
            </a:r>
            <a:r>
              <a:rPr lang="en-NL" dirty="0"/>
              <a:t>ebruikers handleiding</a:t>
            </a:r>
          </a:p>
          <a:p>
            <a:pPr lvl="1"/>
            <a:r>
              <a:rPr lang="en-NL" dirty="0"/>
              <a:t>Kleurkiezer</a:t>
            </a:r>
          </a:p>
          <a:p>
            <a:r>
              <a:rPr lang="en-NL" dirty="0"/>
              <a:t>Tijd</a:t>
            </a:r>
          </a:p>
          <a:p>
            <a:pPr lvl="1"/>
            <a:r>
              <a:rPr lang="en-NL" dirty="0"/>
              <a:t>real-time clock</a:t>
            </a:r>
          </a:p>
          <a:p>
            <a:pPr lvl="1"/>
            <a:r>
              <a:rPr lang="en-NL" dirty="0"/>
              <a:t>Zomer en wintertijd (Europa)</a:t>
            </a:r>
          </a:p>
          <a:p>
            <a:pPr lvl="1"/>
            <a:r>
              <a:rPr lang="en-GB" dirty="0" err="1"/>
              <a:t>Automatische</a:t>
            </a:r>
            <a:r>
              <a:rPr lang="en-GB" dirty="0"/>
              <a:t> s</a:t>
            </a:r>
            <a:r>
              <a:rPr lang="en-NL" dirty="0"/>
              <a:t>ynchronisatie met tijdserver als verbonden met internet</a:t>
            </a:r>
          </a:p>
          <a:p>
            <a:r>
              <a:rPr lang="en-NL" dirty="0"/>
              <a:t>Reset naar fabrieksinstellingen met schakelaar of via web</a:t>
            </a:r>
          </a:p>
          <a:p>
            <a:r>
              <a:rPr lang="en-GB" dirty="0"/>
              <a:t>L</a:t>
            </a:r>
            <a:r>
              <a:rPr lang="en-NL" dirty="0"/>
              <a:t>icht-uit/aan met schakelaar</a:t>
            </a:r>
          </a:p>
          <a:p>
            <a:r>
              <a:rPr lang="en-GB" b="1" dirty="0"/>
              <a:t>D</a:t>
            </a:r>
            <a:r>
              <a:rPr lang="en-NL" b="1" dirty="0"/>
              <a:t>oorschakelen naar volgend scenario met schakelaar, hoe om je weer op de oude instelling? </a:t>
            </a:r>
            <a:r>
              <a:rPr lang="en-NL" b="1"/>
              <a:t>Bij de volgende trigger.</a:t>
            </a:r>
            <a:endParaRPr lang="en-NL" b="1" dirty="0"/>
          </a:p>
          <a:p>
            <a:r>
              <a:rPr lang="en-NL" dirty="0"/>
              <a:t>Over the air update</a:t>
            </a:r>
          </a:p>
          <a:p>
            <a:r>
              <a:rPr lang="en-GB" dirty="0"/>
              <a:t>A</a:t>
            </a:r>
            <a:r>
              <a:rPr lang="en-NL" dirty="0"/>
              <a:t>anpasbaar oli wachtwoord</a:t>
            </a:r>
          </a:p>
          <a:p>
            <a:r>
              <a:rPr lang="en-NL" dirty="0"/>
              <a:t>QR-code voor Wifi en web-pagina’s</a:t>
            </a:r>
          </a:p>
          <a:p>
            <a:endParaRPr lang="en-NL" dirty="0"/>
          </a:p>
          <a:p>
            <a:r>
              <a:rPr lang="en-NL" dirty="0"/>
              <a:t>Geen http</a:t>
            </a:r>
            <a:r>
              <a:rPr lang="en-NL" b="1" dirty="0"/>
              <a:t>s</a:t>
            </a:r>
          </a:p>
          <a:p>
            <a:r>
              <a:rPr lang="en-NL" dirty="0"/>
              <a:t>What to do with RTC that has lost battery power</a:t>
            </a:r>
          </a:p>
        </p:txBody>
      </p:sp>
    </p:spTree>
    <p:extLst>
      <p:ext uri="{BB962C8B-B14F-4D97-AF65-F5344CB8AC3E}">
        <p14:creationId xmlns:p14="http://schemas.microsoft.com/office/powerpoint/2010/main" val="1989757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C61C23F-039D-0571-93B7-15C5AFD4DF56}"/>
              </a:ext>
            </a:extLst>
          </p:cNvPr>
          <p:cNvSpPr/>
          <p:nvPr/>
        </p:nvSpPr>
        <p:spPr>
          <a:xfrm>
            <a:off x="1692823" y="1061107"/>
            <a:ext cx="1629722" cy="838664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100" dirty="0"/>
              <a:t>Mode: APSTA</a:t>
            </a:r>
          </a:p>
          <a:p>
            <a:pPr algn="ctr"/>
            <a:r>
              <a:rPr lang="en-NL" sz="1100" dirty="0"/>
              <a:t>SSID: Oli</a:t>
            </a:r>
          </a:p>
          <a:p>
            <a:pPr algn="ctr"/>
            <a:r>
              <a:rPr lang="en-NL" sz="1100" dirty="0"/>
              <a:t>Initial password: 8 digit SSID/PW printed on Oli</a:t>
            </a:r>
            <a:endParaRPr lang="en-NL" sz="1100" dirty="0">
              <a:latin typeface="Apple Color Emoji" pitchFamily="2" charset="0"/>
            </a:endParaRPr>
          </a:p>
          <a:p>
            <a:pPr algn="ctr"/>
            <a:endParaRPr lang="en-NL" sz="1100" dirty="0"/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88499C58-832B-6C96-CDBA-1A64F1BC0C50}"/>
              </a:ext>
            </a:extLst>
          </p:cNvPr>
          <p:cNvSpPr/>
          <p:nvPr/>
        </p:nvSpPr>
        <p:spPr>
          <a:xfrm>
            <a:off x="925567" y="1069197"/>
            <a:ext cx="767256" cy="283780"/>
          </a:xfrm>
          <a:prstGeom prst="right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4734B9B5-ED60-E763-E7F4-BC698824E80F}"/>
              </a:ext>
            </a:extLst>
          </p:cNvPr>
          <p:cNvSpPr/>
          <p:nvPr/>
        </p:nvSpPr>
        <p:spPr>
          <a:xfrm>
            <a:off x="3616204" y="1069197"/>
            <a:ext cx="866330" cy="838664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100" dirty="0"/>
              <a:t>User connects to WiFi AP with Password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BDDAD97-D5E2-D929-128E-BF29E8F5B3E6}"/>
              </a:ext>
            </a:extLst>
          </p:cNvPr>
          <p:cNvSpPr/>
          <p:nvPr/>
        </p:nvSpPr>
        <p:spPr>
          <a:xfrm>
            <a:off x="6115600" y="1069197"/>
            <a:ext cx="1312222" cy="838664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L" sz="1100" dirty="0"/>
              <a:t>Set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L" sz="1100" dirty="0"/>
              <a:t>day/hh/mm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/>
              <a:t>n</a:t>
            </a:r>
            <a:r>
              <a:rPr lang="en-NL" sz="1100" dirty="0"/>
              <a:t>ew password for user Oli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CF888BCF-8BEB-ACA0-74B5-916F3998DECF}"/>
              </a:ext>
            </a:extLst>
          </p:cNvPr>
          <p:cNvSpPr/>
          <p:nvPr/>
        </p:nvSpPr>
        <p:spPr>
          <a:xfrm>
            <a:off x="1445501" y="5928520"/>
            <a:ext cx="767256" cy="561222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L" sz="1100" dirty="0"/>
              <a:t>Reset to factory settings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BDD4926-FCCE-D539-2E75-80BC6E214B07}"/>
              </a:ext>
            </a:extLst>
          </p:cNvPr>
          <p:cNvSpPr/>
          <p:nvPr/>
        </p:nvSpPr>
        <p:spPr>
          <a:xfrm>
            <a:off x="7671533" y="1048219"/>
            <a:ext cx="1312222" cy="838664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L" sz="1100" dirty="0"/>
              <a:t>Set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/>
              <a:t>Your </a:t>
            </a:r>
            <a:r>
              <a:rPr lang="en-GB" sz="1100" dirty="0" err="1"/>
              <a:t>WiFi</a:t>
            </a:r>
            <a:r>
              <a:rPr lang="en-GB" sz="1100" dirty="0"/>
              <a:t> SSID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L" sz="1100" dirty="0"/>
              <a:t>Your WiFi password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NL" sz="1100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FDB5EC2-30DF-77CE-D5A0-674CBA6DE9DA}"/>
              </a:ext>
            </a:extLst>
          </p:cNvPr>
          <p:cNvSpPr/>
          <p:nvPr/>
        </p:nvSpPr>
        <p:spPr>
          <a:xfrm>
            <a:off x="1692823" y="2941959"/>
            <a:ext cx="1629722" cy="838664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100" dirty="0"/>
              <a:t>Connect to Your WiFi</a:t>
            </a:r>
          </a:p>
          <a:p>
            <a:pPr algn="ctr"/>
            <a:r>
              <a:rPr lang="en-NL" sz="1100" dirty="0"/>
              <a:t>Hostname: Oli.local</a:t>
            </a:r>
          </a:p>
          <a:p>
            <a:pPr algn="ctr"/>
            <a:r>
              <a:rPr lang="en-NL" sz="1100" dirty="0"/>
              <a:t>IP-address: DHCP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7B7EFD5-5097-76E7-7049-BD3AC3237190}"/>
              </a:ext>
            </a:extLst>
          </p:cNvPr>
          <p:cNvSpPr/>
          <p:nvPr/>
        </p:nvSpPr>
        <p:spPr>
          <a:xfrm>
            <a:off x="4794676" y="2678608"/>
            <a:ext cx="767257" cy="28061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100" dirty="0">
                <a:solidFill>
                  <a:srgbClr val="FF0000"/>
                </a:solidFill>
              </a:rPr>
              <a:t>no http</a:t>
            </a:r>
            <a:r>
              <a:rPr lang="en-NL" sz="1100" b="1" dirty="0">
                <a:solidFill>
                  <a:srgbClr val="FF0000"/>
                </a:solidFill>
              </a:rPr>
              <a:t>s</a:t>
            </a:r>
            <a:endParaRPr lang="en-NL" sz="1100" dirty="0">
              <a:solidFill>
                <a:srgbClr val="FF0000"/>
              </a:solidFill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8B7305A2-A2E4-E84A-039E-BFAC5008DBDE}"/>
              </a:ext>
            </a:extLst>
          </p:cNvPr>
          <p:cNvSpPr/>
          <p:nvPr/>
        </p:nvSpPr>
        <p:spPr>
          <a:xfrm>
            <a:off x="3496223" y="2964287"/>
            <a:ext cx="866330" cy="838664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100" dirty="0"/>
              <a:t>User connects to Your WiFi with Password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D98764A6-BB2B-73F3-4649-32FF84843EF4}"/>
              </a:ext>
            </a:extLst>
          </p:cNvPr>
          <p:cNvSpPr/>
          <p:nvPr/>
        </p:nvSpPr>
        <p:spPr>
          <a:xfrm>
            <a:off x="4546924" y="2959219"/>
            <a:ext cx="1312222" cy="838664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1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http://oli.local</a:t>
            </a:r>
            <a:endParaRPr lang="en-NL" sz="1100" dirty="0">
              <a:solidFill>
                <a:schemeClr val="bg1"/>
              </a:solidFill>
            </a:endParaRPr>
          </a:p>
          <a:p>
            <a:pPr algn="ctr"/>
            <a:r>
              <a:rPr lang="en-NL" sz="1100" dirty="0"/>
              <a:t>http://192.168.x.y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0C570A00-AD16-70CC-E5B8-70ED2C5BAD03}"/>
              </a:ext>
            </a:extLst>
          </p:cNvPr>
          <p:cNvSpPr/>
          <p:nvPr/>
        </p:nvSpPr>
        <p:spPr>
          <a:xfrm>
            <a:off x="4960646" y="788586"/>
            <a:ext cx="767257" cy="28061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100" dirty="0">
                <a:solidFill>
                  <a:srgbClr val="FF0000"/>
                </a:solidFill>
              </a:rPr>
              <a:t>no http</a:t>
            </a:r>
            <a:r>
              <a:rPr lang="en-NL" sz="1100" b="1" dirty="0">
                <a:solidFill>
                  <a:srgbClr val="FF0000"/>
                </a:solidFill>
              </a:rPr>
              <a:t>s</a:t>
            </a:r>
            <a:endParaRPr lang="en-NL" sz="1100" dirty="0">
              <a:solidFill>
                <a:srgbClr val="FF0000"/>
              </a:solidFill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53BC731C-4B46-11C9-5535-BE2D35CC05C4}"/>
              </a:ext>
            </a:extLst>
          </p:cNvPr>
          <p:cNvSpPr/>
          <p:nvPr/>
        </p:nvSpPr>
        <p:spPr>
          <a:xfrm>
            <a:off x="4689658" y="1069197"/>
            <a:ext cx="1335458" cy="838664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1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http://oli.local</a:t>
            </a:r>
            <a:endParaRPr lang="en-NL" sz="1100" dirty="0">
              <a:solidFill>
                <a:schemeClr val="bg1"/>
              </a:solidFill>
            </a:endParaRPr>
          </a:p>
          <a:p>
            <a:pPr algn="ctr"/>
            <a:r>
              <a:rPr lang="en-NL" sz="1100" dirty="0"/>
              <a:t>http://192.168.4.1</a:t>
            </a: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E7553DAF-10C9-EAF2-7DE1-F3676C094DF4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rot="5400000">
            <a:off x="4890126" y="-495559"/>
            <a:ext cx="1055076" cy="5819960"/>
          </a:xfrm>
          <a:prstGeom prst="bentConnector3">
            <a:avLst>
              <a:gd name="adj1" fmla="val 24036"/>
            </a:avLst>
          </a:prstGeom>
          <a:ln w="825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F2FCEDA2-575C-7132-9003-1A7FA7BAFFB1}"/>
              </a:ext>
            </a:extLst>
          </p:cNvPr>
          <p:cNvSpPr/>
          <p:nvPr/>
        </p:nvSpPr>
        <p:spPr>
          <a:xfrm>
            <a:off x="6089662" y="2967359"/>
            <a:ext cx="1629722" cy="461641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100" dirty="0"/>
              <a:t>Create scenario per day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1653AE27-3432-CA14-7B04-733FC9CD127F}"/>
              </a:ext>
            </a:extLst>
          </p:cNvPr>
          <p:cNvSpPr/>
          <p:nvPr/>
        </p:nvSpPr>
        <p:spPr>
          <a:xfrm>
            <a:off x="7893062" y="2967359"/>
            <a:ext cx="783677" cy="461641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100" dirty="0"/>
              <a:t>Store scenario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77E250EA-8DE3-948E-1565-98D87D4F7EE2}"/>
              </a:ext>
            </a:extLst>
          </p:cNvPr>
          <p:cNvSpPr/>
          <p:nvPr/>
        </p:nvSpPr>
        <p:spPr>
          <a:xfrm>
            <a:off x="257723" y="5912340"/>
            <a:ext cx="767256" cy="56122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NL" sz="1100" dirty="0"/>
              <a:t>ButtonX press 5 seconds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D57D00CD-AD68-0FBB-8308-9DC378B09F46}"/>
              </a:ext>
            </a:extLst>
          </p:cNvPr>
          <p:cNvSpPr/>
          <p:nvPr/>
        </p:nvSpPr>
        <p:spPr>
          <a:xfrm>
            <a:off x="239914" y="969862"/>
            <a:ext cx="815427" cy="46817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NL" sz="1100" dirty="0"/>
              <a:t>Initial power-on</a:t>
            </a:r>
          </a:p>
        </p:txBody>
      </p:sp>
      <p:sp>
        <p:nvSpPr>
          <p:cNvPr id="34" name="Right Arrow 33">
            <a:extLst>
              <a:ext uri="{FF2B5EF4-FFF2-40B4-BE49-F238E27FC236}">
                <a16:creationId xmlns:a16="http://schemas.microsoft.com/office/drawing/2014/main" id="{307E1F11-659F-F195-1AF4-E71DCFD83CEF}"/>
              </a:ext>
            </a:extLst>
          </p:cNvPr>
          <p:cNvSpPr/>
          <p:nvPr/>
        </p:nvSpPr>
        <p:spPr>
          <a:xfrm>
            <a:off x="925567" y="1603103"/>
            <a:ext cx="767256" cy="283780"/>
          </a:xfrm>
          <a:prstGeom prst="right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DBEBAA30-4FFA-ADB8-E7E5-3A9C9CF3F1C7}"/>
              </a:ext>
            </a:extLst>
          </p:cNvPr>
          <p:cNvSpPr/>
          <p:nvPr/>
        </p:nvSpPr>
        <p:spPr>
          <a:xfrm>
            <a:off x="257723" y="1529286"/>
            <a:ext cx="815427" cy="46817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NL" sz="1100" dirty="0"/>
              <a:t>power-on</a:t>
            </a:r>
          </a:p>
          <a:p>
            <a:r>
              <a:rPr lang="en-NL" sz="1100" dirty="0"/>
              <a:t>APSTA-mode</a:t>
            </a:r>
          </a:p>
        </p:txBody>
      </p:sp>
      <p:sp>
        <p:nvSpPr>
          <p:cNvPr id="35" name="Right Arrow 34">
            <a:extLst>
              <a:ext uri="{FF2B5EF4-FFF2-40B4-BE49-F238E27FC236}">
                <a16:creationId xmlns:a16="http://schemas.microsoft.com/office/drawing/2014/main" id="{1A0ED95B-83EF-3518-4082-527892D221A9}"/>
              </a:ext>
            </a:extLst>
          </p:cNvPr>
          <p:cNvSpPr/>
          <p:nvPr/>
        </p:nvSpPr>
        <p:spPr>
          <a:xfrm>
            <a:off x="925567" y="3205133"/>
            <a:ext cx="767256" cy="283780"/>
          </a:xfrm>
          <a:prstGeom prst="right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D520CEF5-DE91-9CB2-2612-F2F4E0381795}"/>
              </a:ext>
            </a:extLst>
          </p:cNvPr>
          <p:cNvSpPr/>
          <p:nvPr/>
        </p:nvSpPr>
        <p:spPr>
          <a:xfrm>
            <a:off x="257723" y="3131316"/>
            <a:ext cx="815427" cy="46817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NL" sz="1100" dirty="0"/>
              <a:t>power-on</a:t>
            </a:r>
          </a:p>
          <a:p>
            <a:r>
              <a:rPr lang="en-NL" sz="1100" dirty="0"/>
              <a:t>APSTA-mode</a:t>
            </a:r>
          </a:p>
        </p:txBody>
      </p:sp>
      <p:sp>
        <p:nvSpPr>
          <p:cNvPr id="37" name="Oval Callout 36">
            <a:extLst>
              <a:ext uri="{FF2B5EF4-FFF2-40B4-BE49-F238E27FC236}">
                <a16:creationId xmlns:a16="http://schemas.microsoft.com/office/drawing/2014/main" id="{BDAA3307-AE7C-F6EF-410F-599909BA8567}"/>
              </a:ext>
            </a:extLst>
          </p:cNvPr>
          <p:cNvSpPr/>
          <p:nvPr/>
        </p:nvSpPr>
        <p:spPr>
          <a:xfrm>
            <a:off x="2677566" y="6126522"/>
            <a:ext cx="2012950" cy="612648"/>
          </a:xfrm>
          <a:prstGeom prst="wedgeEllipseCallout">
            <a:avLst>
              <a:gd name="adj1" fmla="val -72884"/>
              <a:gd name="adj2" fmla="val -49441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L" sz="1100" dirty="0"/>
              <a:t>Clear: Your-SSID, Your-PW and Scenario’s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512CE039-D727-C359-2915-4AEF8E7B6213}"/>
              </a:ext>
            </a:extLst>
          </p:cNvPr>
          <p:cNvSpPr/>
          <p:nvPr/>
        </p:nvSpPr>
        <p:spPr>
          <a:xfrm>
            <a:off x="6263340" y="3399159"/>
            <a:ext cx="1629722" cy="461641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100" dirty="0"/>
              <a:t>Create scenario per day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1B80C344-467C-AF75-C018-27130CA6669E}"/>
              </a:ext>
            </a:extLst>
          </p:cNvPr>
          <p:cNvSpPr/>
          <p:nvPr/>
        </p:nvSpPr>
        <p:spPr>
          <a:xfrm>
            <a:off x="8066740" y="3399159"/>
            <a:ext cx="783677" cy="461641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100" dirty="0"/>
              <a:t>Store scenario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9A8E6753-51E0-5CEA-CD32-5B4B8C9D6CE5}"/>
              </a:ext>
            </a:extLst>
          </p:cNvPr>
          <p:cNvSpPr/>
          <p:nvPr/>
        </p:nvSpPr>
        <p:spPr>
          <a:xfrm>
            <a:off x="1435100" y="5295948"/>
            <a:ext cx="767256" cy="561222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L" sz="1100" dirty="0"/>
              <a:t>Switch LEDs off</a:t>
            </a:r>
          </a:p>
        </p:txBody>
      </p:sp>
      <p:sp>
        <p:nvSpPr>
          <p:cNvPr id="41" name="Right Arrow 40">
            <a:extLst>
              <a:ext uri="{FF2B5EF4-FFF2-40B4-BE49-F238E27FC236}">
                <a16:creationId xmlns:a16="http://schemas.microsoft.com/office/drawing/2014/main" id="{86E168B3-D30C-555A-3167-5A57B0E0E8B5}"/>
              </a:ext>
            </a:extLst>
          </p:cNvPr>
          <p:cNvSpPr/>
          <p:nvPr/>
        </p:nvSpPr>
        <p:spPr>
          <a:xfrm>
            <a:off x="1024979" y="5434669"/>
            <a:ext cx="410121" cy="283780"/>
          </a:xfrm>
          <a:prstGeom prst="right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A262DC06-B047-9293-1766-A8DFC9127927}"/>
              </a:ext>
            </a:extLst>
          </p:cNvPr>
          <p:cNvSpPr/>
          <p:nvPr/>
        </p:nvSpPr>
        <p:spPr>
          <a:xfrm>
            <a:off x="257723" y="5287858"/>
            <a:ext cx="767256" cy="56122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NL" sz="1100" dirty="0"/>
              <a:t>ButtonX short press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E6A54933-57AC-B8DB-ABCA-D5426A76EE6C}"/>
              </a:ext>
            </a:extLst>
          </p:cNvPr>
          <p:cNvSpPr/>
          <p:nvPr/>
        </p:nvSpPr>
        <p:spPr>
          <a:xfrm>
            <a:off x="3802558" y="5295948"/>
            <a:ext cx="767256" cy="561222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L" sz="1100" dirty="0"/>
              <a:t>Light-show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0C5F6808-C437-EAD3-AC2E-CC8479E0573D}"/>
              </a:ext>
            </a:extLst>
          </p:cNvPr>
          <p:cNvSpPr/>
          <p:nvPr/>
        </p:nvSpPr>
        <p:spPr>
          <a:xfrm>
            <a:off x="2618829" y="5287858"/>
            <a:ext cx="767256" cy="56122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NL" sz="1100" dirty="0">
                <a:solidFill>
                  <a:schemeClr val="dk1"/>
                </a:solidFill>
              </a:rPr>
              <a:t>ButtonX short press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75D843C2-9E8C-D1D9-5F37-E51B944588F6}"/>
              </a:ext>
            </a:extLst>
          </p:cNvPr>
          <p:cNvSpPr/>
          <p:nvPr/>
        </p:nvSpPr>
        <p:spPr>
          <a:xfrm>
            <a:off x="4979935" y="5274092"/>
            <a:ext cx="767256" cy="561222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L" sz="1100" dirty="0"/>
              <a:t>Back to normal</a:t>
            </a:r>
          </a:p>
        </p:txBody>
      </p:sp>
      <p:sp>
        <p:nvSpPr>
          <p:cNvPr id="48" name="Right Arrow 47">
            <a:extLst>
              <a:ext uri="{FF2B5EF4-FFF2-40B4-BE49-F238E27FC236}">
                <a16:creationId xmlns:a16="http://schemas.microsoft.com/office/drawing/2014/main" id="{F0DF281A-E91A-87E8-1467-FC30F1C71978}"/>
              </a:ext>
            </a:extLst>
          </p:cNvPr>
          <p:cNvSpPr/>
          <p:nvPr/>
        </p:nvSpPr>
        <p:spPr>
          <a:xfrm>
            <a:off x="4576166" y="5426579"/>
            <a:ext cx="410121" cy="283780"/>
          </a:xfrm>
          <a:prstGeom prst="right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9" name="Right Arrow 48">
            <a:extLst>
              <a:ext uri="{FF2B5EF4-FFF2-40B4-BE49-F238E27FC236}">
                <a16:creationId xmlns:a16="http://schemas.microsoft.com/office/drawing/2014/main" id="{3707EEB5-BE29-E02F-89E7-659618D9EB5D}"/>
              </a:ext>
            </a:extLst>
          </p:cNvPr>
          <p:cNvSpPr/>
          <p:nvPr/>
        </p:nvSpPr>
        <p:spPr>
          <a:xfrm>
            <a:off x="3386085" y="5426579"/>
            <a:ext cx="410121" cy="283780"/>
          </a:xfrm>
          <a:prstGeom prst="right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0" name="Right Arrow 49">
            <a:extLst>
              <a:ext uri="{FF2B5EF4-FFF2-40B4-BE49-F238E27FC236}">
                <a16:creationId xmlns:a16="http://schemas.microsoft.com/office/drawing/2014/main" id="{9E72ECB4-01D6-862A-7E07-4D8ABA897AC8}"/>
              </a:ext>
            </a:extLst>
          </p:cNvPr>
          <p:cNvSpPr/>
          <p:nvPr/>
        </p:nvSpPr>
        <p:spPr>
          <a:xfrm>
            <a:off x="2202356" y="5426579"/>
            <a:ext cx="410121" cy="283780"/>
          </a:xfrm>
          <a:prstGeom prst="right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3" name="Right Arrow 52">
            <a:extLst>
              <a:ext uri="{FF2B5EF4-FFF2-40B4-BE49-F238E27FC236}">
                <a16:creationId xmlns:a16="http://schemas.microsoft.com/office/drawing/2014/main" id="{B64BC119-BE9D-A552-AACA-1FFB8053A2D9}"/>
              </a:ext>
            </a:extLst>
          </p:cNvPr>
          <p:cNvSpPr/>
          <p:nvPr/>
        </p:nvSpPr>
        <p:spPr>
          <a:xfrm>
            <a:off x="1024979" y="6059151"/>
            <a:ext cx="410121" cy="283780"/>
          </a:xfrm>
          <a:prstGeom prst="right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4" name="Oval Callout 53">
            <a:extLst>
              <a:ext uri="{FF2B5EF4-FFF2-40B4-BE49-F238E27FC236}">
                <a16:creationId xmlns:a16="http://schemas.microsoft.com/office/drawing/2014/main" id="{E675F514-ED20-ED36-B218-1A794624F6B7}"/>
              </a:ext>
            </a:extLst>
          </p:cNvPr>
          <p:cNvSpPr/>
          <p:nvPr/>
        </p:nvSpPr>
        <p:spPr>
          <a:xfrm>
            <a:off x="6272305" y="453264"/>
            <a:ext cx="1957295" cy="541744"/>
          </a:xfrm>
          <a:prstGeom prst="wedgeEllipseCallout">
            <a:avLst>
              <a:gd name="adj1" fmla="val -47102"/>
              <a:gd name="adj2" fmla="val 61696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L" sz="1100" dirty="0"/>
              <a:t>Real-time clock powered by battery</a:t>
            </a:r>
          </a:p>
        </p:txBody>
      </p:sp>
      <p:sp>
        <p:nvSpPr>
          <p:cNvPr id="55" name="Oval Callout 54">
            <a:extLst>
              <a:ext uri="{FF2B5EF4-FFF2-40B4-BE49-F238E27FC236}">
                <a16:creationId xmlns:a16="http://schemas.microsoft.com/office/drawing/2014/main" id="{26D3EAA3-B939-1701-D23D-2DBB8984906C}"/>
              </a:ext>
            </a:extLst>
          </p:cNvPr>
          <p:cNvSpPr/>
          <p:nvPr/>
        </p:nvSpPr>
        <p:spPr>
          <a:xfrm>
            <a:off x="6823087" y="2225748"/>
            <a:ext cx="2012950" cy="530003"/>
          </a:xfrm>
          <a:prstGeom prst="wedgeEllipseCallout">
            <a:avLst>
              <a:gd name="adj1" fmla="val -46385"/>
              <a:gd name="adj2" fmla="val 85302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L" sz="1100" dirty="0"/>
              <a:t>Day/hh/mm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L" sz="1100" dirty="0"/>
              <a:t>Color/Intensity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L" sz="1100" dirty="0"/>
              <a:t>Off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54DFBDF-FA96-46C3-4F81-F580CFE7A98D}"/>
              </a:ext>
            </a:extLst>
          </p:cNvPr>
          <p:cNvSpPr/>
          <p:nvPr/>
        </p:nvSpPr>
        <p:spPr>
          <a:xfrm>
            <a:off x="6534529" y="6034103"/>
            <a:ext cx="2494055" cy="571500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100" dirty="0"/>
              <a:t>Execute scenarios</a:t>
            </a:r>
          </a:p>
          <a:p>
            <a:pPr algn="ctr"/>
            <a:r>
              <a:rPr lang="en-NL" sz="1100" dirty="0"/>
              <a:t>Manage summer &amp; wintertime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4323605-3193-A03A-DD53-452A4C7A928E}"/>
              </a:ext>
            </a:extLst>
          </p:cNvPr>
          <p:cNvSpPr txBox="1"/>
          <p:nvPr/>
        </p:nvSpPr>
        <p:spPr>
          <a:xfrm>
            <a:off x="211175" y="307082"/>
            <a:ext cx="1223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Installation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7A7D546-D7E3-880E-DFE3-62A491440F81}"/>
              </a:ext>
            </a:extLst>
          </p:cNvPr>
          <p:cNvSpPr txBox="1"/>
          <p:nvPr/>
        </p:nvSpPr>
        <p:spPr>
          <a:xfrm>
            <a:off x="7232206" y="5579356"/>
            <a:ext cx="1098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Execution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83298B1E-B51C-E3CB-6BAA-F33C8377166E}"/>
              </a:ext>
            </a:extLst>
          </p:cNvPr>
          <p:cNvSpPr/>
          <p:nvPr/>
        </p:nvSpPr>
        <p:spPr>
          <a:xfrm>
            <a:off x="9155384" y="3018704"/>
            <a:ext cx="1402846" cy="1161581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L" sz="1100" dirty="0"/>
              <a:t>Show config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/>
              <a:t>Day/</a:t>
            </a:r>
            <a:r>
              <a:rPr lang="en-GB" sz="1100" dirty="0" err="1"/>
              <a:t>hh</a:t>
            </a:r>
            <a:r>
              <a:rPr lang="en-GB" sz="1100" dirty="0"/>
              <a:t>/mm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 err="1"/>
              <a:t>WiFi</a:t>
            </a:r>
            <a:r>
              <a:rPr lang="en-GB" sz="1100" dirty="0"/>
              <a:t> SSID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/>
              <a:t>URL </a:t>
            </a:r>
            <a:r>
              <a:rPr lang="en-GB" sz="1100" dirty="0">
                <a:hlinkClick r:id="rId4"/>
              </a:rPr>
              <a:t>http://oli</a:t>
            </a:r>
            <a:endParaRPr lang="en-GB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/>
              <a:t>Lamp </a:t>
            </a:r>
            <a:r>
              <a:rPr lang="en-GB" sz="1100" dirty="0" err="1"/>
              <a:t>color</a:t>
            </a:r>
            <a:r>
              <a:rPr lang="en-GB" sz="1100" dirty="0"/>
              <a:t>/</a:t>
            </a:r>
            <a:r>
              <a:rPr lang="en-GB" sz="1100" b="1" dirty="0">
                <a:solidFill>
                  <a:srgbClr val="FF0000"/>
                </a:solidFill>
              </a:rPr>
              <a:t>intensity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/>
              <a:t>Reset to default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NL" sz="1100" dirty="0"/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44045532-9800-678E-6A74-8E3EF8999587}"/>
              </a:ext>
            </a:extLst>
          </p:cNvPr>
          <p:cNvSpPr/>
          <p:nvPr/>
        </p:nvSpPr>
        <p:spPr>
          <a:xfrm>
            <a:off x="10617186" y="3024076"/>
            <a:ext cx="1371178" cy="1433679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L" sz="1100" dirty="0"/>
              <a:t>Show scenarios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/>
              <a:t>For 7 days: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/>
              <a:t>For 5 moments: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 err="1"/>
              <a:t>hh</a:t>
            </a:r>
            <a:r>
              <a:rPr lang="en-GB" sz="1100" dirty="0"/>
              <a:t>/mm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/>
              <a:t>Lamp </a:t>
            </a:r>
            <a:r>
              <a:rPr lang="en-GB" sz="1100" dirty="0" err="1"/>
              <a:t>color</a:t>
            </a:r>
            <a:r>
              <a:rPr lang="en-GB" sz="1100" dirty="0"/>
              <a:t>/</a:t>
            </a:r>
            <a:r>
              <a:rPr lang="en-GB" sz="1100" b="1" dirty="0">
                <a:solidFill>
                  <a:srgbClr val="FF0000"/>
                </a:solidFill>
              </a:rPr>
              <a:t>intensity</a:t>
            </a:r>
          </a:p>
        </p:txBody>
      </p:sp>
      <p:sp>
        <p:nvSpPr>
          <p:cNvPr id="76" name="Right Arrow 75">
            <a:extLst>
              <a:ext uri="{FF2B5EF4-FFF2-40B4-BE49-F238E27FC236}">
                <a16:creationId xmlns:a16="http://schemas.microsoft.com/office/drawing/2014/main" id="{6C77CED6-8216-6BFA-E664-B4479F49C7A1}"/>
              </a:ext>
            </a:extLst>
          </p:cNvPr>
          <p:cNvSpPr/>
          <p:nvPr/>
        </p:nvSpPr>
        <p:spPr>
          <a:xfrm rot="16200000">
            <a:off x="1446155" y="2322625"/>
            <a:ext cx="1052305" cy="180821"/>
          </a:xfrm>
          <a:prstGeom prst="right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7" name="Oval Callout 76">
            <a:extLst>
              <a:ext uri="{FF2B5EF4-FFF2-40B4-BE49-F238E27FC236}">
                <a16:creationId xmlns:a16="http://schemas.microsoft.com/office/drawing/2014/main" id="{86B0EB34-387F-4B0E-545C-EFC26DB09C6B}"/>
              </a:ext>
            </a:extLst>
          </p:cNvPr>
          <p:cNvSpPr/>
          <p:nvPr/>
        </p:nvSpPr>
        <p:spPr>
          <a:xfrm>
            <a:off x="413184" y="2173239"/>
            <a:ext cx="1318393" cy="541744"/>
          </a:xfrm>
          <a:prstGeom prst="wedgeEllipseCallout">
            <a:avLst>
              <a:gd name="adj1" fmla="val 64731"/>
              <a:gd name="adj2" fmla="val 64313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L" sz="1100" dirty="0"/>
              <a:t>Failed to connect</a:t>
            </a:r>
          </a:p>
          <a:p>
            <a:r>
              <a:rPr lang="en-NL" sz="1100" dirty="0">
                <a:solidFill>
                  <a:srgbClr val="FF0000"/>
                </a:solidFill>
              </a:rPr>
              <a:t>1xRed blink</a:t>
            </a:r>
          </a:p>
        </p:txBody>
      </p: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1C853A48-69DF-A9EA-630D-476DB2ABBF7D}"/>
              </a:ext>
            </a:extLst>
          </p:cNvPr>
          <p:cNvCxnSpPr>
            <a:cxnSpLocks/>
            <a:stCxn id="88" idx="3"/>
            <a:endCxn id="43" idx="0"/>
          </p:cNvCxnSpPr>
          <p:nvPr/>
        </p:nvCxnSpPr>
        <p:spPr>
          <a:xfrm>
            <a:off x="1024979" y="4947156"/>
            <a:ext cx="3161207" cy="348792"/>
          </a:xfrm>
          <a:prstGeom prst="bentConnector2">
            <a:avLst/>
          </a:prstGeom>
          <a:ln w="825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5DF2355C-2A49-47B3-2833-6E102415F1B0}"/>
              </a:ext>
            </a:extLst>
          </p:cNvPr>
          <p:cNvSpPr/>
          <p:nvPr/>
        </p:nvSpPr>
        <p:spPr>
          <a:xfrm>
            <a:off x="257723" y="4713066"/>
            <a:ext cx="767256" cy="46817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NL" sz="1100" dirty="0"/>
              <a:t>power-on</a:t>
            </a:r>
          </a:p>
        </p:txBody>
      </p:sp>
      <p:sp>
        <p:nvSpPr>
          <p:cNvPr id="90" name="Oval Callout 89">
            <a:extLst>
              <a:ext uri="{FF2B5EF4-FFF2-40B4-BE49-F238E27FC236}">
                <a16:creationId xmlns:a16="http://schemas.microsoft.com/office/drawing/2014/main" id="{B1B9207D-2864-5AAC-EFEB-6BC3BC34C3EB}"/>
              </a:ext>
            </a:extLst>
          </p:cNvPr>
          <p:cNvSpPr/>
          <p:nvPr/>
        </p:nvSpPr>
        <p:spPr>
          <a:xfrm>
            <a:off x="1679731" y="241836"/>
            <a:ext cx="1857367" cy="541744"/>
          </a:xfrm>
          <a:prstGeom prst="wedgeEllipseCallout">
            <a:avLst>
              <a:gd name="adj1" fmla="val -85790"/>
              <a:gd name="adj2" fmla="val 9179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L" sz="1100" dirty="0"/>
              <a:t>Not configured</a:t>
            </a:r>
          </a:p>
          <a:p>
            <a:r>
              <a:rPr lang="en-NL" sz="1100" dirty="0">
                <a:solidFill>
                  <a:srgbClr val="FF0000"/>
                </a:solidFill>
              </a:rPr>
              <a:t>LED1: Soft red color</a:t>
            </a:r>
          </a:p>
        </p:txBody>
      </p:sp>
      <p:sp>
        <p:nvSpPr>
          <p:cNvPr id="91" name="Oval Callout 90">
            <a:extLst>
              <a:ext uri="{FF2B5EF4-FFF2-40B4-BE49-F238E27FC236}">
                <a16:creationId xmlns:a16="http://schemas.microsoft.com/office/drawing/2014/main" id="{C0ADAFED-5A13-F827-D7E7-29CCBE8F6E3B}"/>
              </a:ext>
            </a:extLst>
          </p:cNvPr>
          <p:cNvSpPr/>
          <p:nvPr/>
        </p:nvSpPr>
        <p:spPr>
          <a:xfrm>
            <a:off x="8123440" y="352948"/>
            <a:ext cx="1630160" cy="541744"/>
          </a:xfrm>
          <a:prstGeom prst="wedgeEllipseCallout">
            <a:avLst>
              <a:gd name="adj1" fmla="val -106780"/>
              <a:gd name="adj2" fmla="val 9179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L" sz="1100" dirty="0"/>
              <a:t>Time configured</a:t>
            </a:r>
          </a:p>
          <a:p>
            <a:r>
              <a:rPr lang="en-NL" sz="11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Soft yellow color</a:t>
            </a:r>
          </a:p>
        </p:txBody>
      </p:sp>
      <p:sp>
        <p:nvSpPr>
          <p:cNvPr id="92" name="Oval Callout 91">
            <a:extLst>
              <a:ext uri="{FF2B5EF4-FFF2-40B4-BE49-F238E27FC236}">
                <a16:creationId xmlns:a16="http://schemas.microsoft.com/office/drawing/2014/main" id="{74C77D66-FFB6-AF00-1BBE-75D81711D64E}"/>
              </a:ext>
            </a:extLst>
          </p:cNvPr>
          <p:cNvSpPr/>
          <p:nvPr/>
        </p:nvSpPr>
        <p:spPr>
          <a:xfrm>
            <a:off x="7005588" y="4093597"/>
            <a:ext cx="1630160" cy="541744"/>
          </a:xfrm>
          <a:prstGeom prst="wedgeEllipseCallout">
            <a:avLst>
              <a:gd name="adj1" fmla="val 31061"/>
              <a:gd name="adj2" fmla="val -96624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L" sz="1100" dirty="0"/>
              <a:t>Scenarios configured</a:t>
            </a:r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A53B2EE5-DCCE-5C08-D730-FB295CDD4901}"/>
              </a:ext>
            </a:extLst>
          </p:cNvPr>
          <p:cNvSpPr/>
          <p:nvPr/>
        </p:nvSpPr>
        <p:spPr>
          <a:xfrm>
            <a:off x="11213382" y="519893"/>
            <a:ext cx="767257" cy="28061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100" dirty="0">
                <a:solidFill>
                  <a:schemeClr val="tx1"/>
                </a:solidFill>
              </a:rPr>
              <a:t>Config</a:t>
            </a:r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547957BE-8C8D-3EAF-F0F4-F1FF33B9503F}"/>
              </a:ext>
            </a:extLst>
          </p:cNvPr>
          <p:cNvSpPr/>
          <p:nvPr/>
        </p:nvSpPr>
        <p:spPr>
          <a:xfrm>
            <a:off x="11226435" y="848841"/>
            <a:ext cx="767257" cy="28061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100" dirty="0">
                <a:solidFill>
                  <a:schemeClr val="tx1"/>
                </a:solidFill>
              </a:rPr>
              <a:t>Status</a:t>
            </a: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F5FF1090-F36B-4259-863C-FA785520827D}"/>
              </a:ext>
            </a:extLst>
          </p:cNvPr>
          <p:cNvSpPr/>
          <p:nvPr/>
        </p:nvSpPr>
        <p:spPr>
          <a:xfrm>
            <a:off x="11226435" y="1177789"/>
            <a:ext cx="767257" cy="28061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100" dirty="0">
                <a:solidFill>
                  <a:schemeClr val="tx1"/>
                </a:solidFill>
              </a:rPr>
              <a:t>Scenarios</a:t>
            </a:r>
          </a:p>
        </p:txBody>
      </p:sp>
      <p:sp>
        <p:nvSpPr>
          <p:cNvPr id="96" name="Rounded Rectangle 95">
            <a:extLst>
              <a:ext uri="{FF2B5EF4-FFF2-40B4-BE49-F238E27FC236}">
                <a16:creationId xmlns:a16="http://schemas.microsoft.com/office/drawing/2014/main" id="{AA18C5E8-E7CA-916A-C0D1-13A04AB08B50}"/>
              </a:ext>
            </a:extLst>
          </p:cNvPr>
          <p:cNvSpPr/>
          <p:nvPr/>
        </p:nvSpPr>
        <p:spPr>
          <a:xfrm>
            <a:off x="11190968" y="142608"/>
            <a:ext cx="838189" cy="32894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100" dirty="0">
                <a:solidFill>
                  <a:schemeClr val="tx1"/>
                </a:solidFill>
              </a:rPr>
              <a:t>Oli Webpages</a:t>
            </a:r>
          </a:p>
        </p:txBody>
      </p:sp>
      <p:sp>
        <p:nvSpPr>
          <p:cNvPr id="102" name="Rounded Rectangle 101">
            <a:extLst>
              <a:ext uri="{FF2B5EF4-FFF2-40B4-BE49-F238E27FC236}">
                <a16:creationId xmlns:a16="http://schemas.microsoft.com/office/drawing/2014/main" id="{87A708D1-AB56-C0BD-3E2C-ED7ED4609474}"/>
              </a:ext>
            </a:extLst>
          </p:cNvPr>
          <p:cNvSpPr/>
          <p:nvPr/>
        </p:nvSpPr>
        <p:spPr>
          <a:xfrm>
            <a:off x="11221107" y="1540490"/>
            <a:ext cx="767257" cy="28061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K</a:t>
            </a:r>
            <a:r>
              <a:rPr lang="en-NL" sz="1100" dirty="0">
                <a:solidFill>
                  <a:schemeClr val="tx1"/>
                </a:solidFill>
              </a:rPr>
              <a:t>leur kiezer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046C05-044D-893F-B34A-A939E92D25BA}"/>
              </a:ext>
            </a:extLst>
          </p:cNvPr>
          <p:cNvSpPr txBox="1"/>
          <p:nvPr/>
        </p:nvSpPr>
        <p:spPr>
          <a:xfrm>
            <a:off x="1853143" y="4232796"/>
            <a:ext cx="3596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L" sz="1800" dirty="0">
                <a:latin typeface="Apple Color Emoji" pitchFamily="2" charset="0"/>
              </a:rPr>
              <a:t>✅</a:t>
            </a:r>
            <a:endParaRPr lang="en-NL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13A0566-2B9B-C689-022D-71397F38BC1D}"/>
              </a:ext>
            </a:extLst>
          </p:cNvPr>
          <p:cNvSpPr txBox="1"/>
          <p:nvPr/>
        </p:nvSpPr>
        <p:spPr>
          <a:xfrm>
            <a:off x="2979626" y="1043794"/>
            <a:ext cx="3596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L" sz="1800" dirty="0">
                <a:latin typeface="Apple Color Emoji" pitchFamily="2" charset="0"/>
              </a:rPr>
              <a:t>✅</a:t>
            </a:r>
            <a:endParaRPr lang="en-NL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1E1E5B-6CE4-4EB8-F54C-03D728DA9C18}"/>
              </a:ext>
            </a:extLst>
          </p:cNvPr>
          <p:cNvSpPr txBox="1"/>
          <p:nvPr/>
        </p:nvSpPr>
        <p:spPr>
          <a:xfrm>
            <a:off x="5665502" y="1043794"/>
            <a:ext cx="3596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L" sz="1800" dirty="0">
                <a:latin typeface="Apple Color Emoji" pitchFamily="2" charset="0"/>
              </a:rPr>
              <a:t>✅</a:t>
            </a:r>
            <a:endParaRPr lang="en-NL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1C1404E-0143-EB6F-C68A-FE2EDC123F1F}"/>
              </a:ext>
            </a:extLst>
          </p:cNvPr>
          <p:cNvSpPr txBox="1"/>
          <p:nvPr/>
        </p:nvSpPr>
        <p:spPr>
          <a:xfrm>
            <a:off x="7020931" y="1074848"/>
            <a:ext cx="3596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L" sz="1800" dirty="0">
                <a:latin typeface="Apple Color Emoji" pitchFamily="2" charset="0"/>
              </a:rPr>
              <a:t>✅</a:t>
            </a:r>
            <a:endParaRPr lang="en-NL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A002D65-A8B0-FC3A-D5F3-0FD0C4475902}"/>
              </a:ext>
            </a:extLst>
          </p:cNvPr>
          <p:cNvSpPr txBox="1"/>
          <p:nvPr/>
        </p:nvSpPr>
        <p:spPr>
          <a:xfrm>
            <a:off x="8624141" y="1019285"/>
            <a:ext cx="3596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L" sz="1800" dirty="0">
                <a:latin typeface="Apple Color Emoji" pitchFamily="2" charset="0"/>
              </a:rPr>
              <a:t>✅</a:t>
            </a:r>
            <a:endParaRPr lang="en-NL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908612D-9285-0D67-A01F-2DC345CF76F7}"/>
              </a:ext>
            </a:extLst>
          </p:cNvPr>
          <p:cNvSpPr txBox="1"/>
          <p:nvPr/>
        </p:nvSpPr>
        <p:spPr>
          <a:xfrm>
            <a:off x="2987306" y="2913329"/>
            <a:ext cx="3596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L" sz="1800" dirty="0">
                <a:latin typeface="Apple Color Emoji" pitchFamily="2" charset="0"/>
              </a:rPr>
              <a:t>✅</a:t>
            </a:r>
            <a:endParaRPr lang="en-NL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5F5D29A-7EC5-3B80-5016-2CEBBD08C465}"/>
              </a:ext>
            </a:extLst>
          </p:cNvPr>
          <p:cNvSpPr txBox="1"/>
          <p:nvPr/>
        </p:nvSpPr>
        <p:spPr>
          <a:xfrm>
            <a:off x="5539668" y="2927644"/>
            <a:ext cx="3596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L" sz="1800" dirty="0">
                <a:latin typeface="Apple Color Emoji" pitchFamily="2" charset="0"/>
              </a:rPr>
              <a:t>✅</a:t>
            </a:r>
            <a:endParaRPr lang="en-NL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F1CCC89-1C4E-ABFC-F1C9-E8BA519B7A48}"/>
              </a:ext>
            </a:extLst>
          </p:cNvPr>
          <p:cNvSpPr txBox="1"/>
          <p:nvPr/>
        </p:nvSpPr>
        <p:spPr>
          <a:xfrm>
            <a:off x="7371935" y="2927644"/>
            <a:ext cx="3596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L" sz="1800" dirty="0">
                <a:latin typeface="Apple Color Emoji" pitchFamily="2" charset="0"/>
              </a:rPr>
              <a:t>✅</a:t>
            </a:r>
            <a:endParaRPr lang="en-NL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696D226-6D6F-1B4C-B025-B82940833CD6}"/>
              </a:ext>
            </a:extLst>
          </p:cNvPr>
          <p:cNvSpPr txBox="1"/>
          <p:nvPr/>
        </p:nvSpPr>
        <p:spPr>
          <a:xfrm>
            <a:off x="8378353" y="2939188"/>
            <a:ext cx="3596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L" sz="1800" dirty="0">
                <a:latin typeface="Apple Color Emoji" pitchFamily="2" charset="0"/>
              </a:rPr>
              <a:t>✅</a:t>
            </a:r>
            <a:endParaRPr lang="en-NL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2AB7B24-6520-42C3-B7D8-85C74B6B9AF4}"/>
              </a:ext>
            </a:extLst>
          </p:cNvPr>
          <p:cNvSpPr txBox="1"/>
          <p:nvPr/>
        </p:nvSpPr>
        <p:spPr>
          <a:xfrm>
            <a:off x="1875587" y="5268517"/>
            <a:ext cx="3596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L" sz="1800" dirty="0">
                <a:latin typeface="Apple Color Emoji" pitchFamily="2" charset="0"/>
              </a:rPr>
              <a:t>✅</a:t>
            </a:r>
            <a:endParaRPr lang="en-NL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F906F7D-65AF-4A4A-88EE-A4C057C4C781}"/>
              </a:ext>
            </a:extLst>
          </p:cNvPr>
          <p:cNvSpPr txBox="1"/>
          <p:nvPr/>
        </p:nvSpPr>
        <p:spPr>
          <a:xfrm>
            <a:off x="1987701" y="5890665"/>
            <a:ext cx="3596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L" sz="1800" dirty="0">
                <a:latin typeface="Apple Color Emoji" pitchFamily="2" charset="0"/>
              </a:rPr>
              <a:t>✅</a:t>
            </a:r>
            <a:endParaRPr lang="en-NL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821E4AA-B417-7092-10EC-FB4736B09D0E}"/>
              </a:ext>
            </a:extLst>
          </p:cNvPr>
          <p:cNvSpPr txBox="1"/>
          <p:nvPr/>
        </p:nvSpPr>
        <p:spPr>
          <a:xfrm>
            <a:off x="10257572" y="2980209"/>
            <a:ext cx="3596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L" sz="1800" dirty="0">
                <a:latin typeface="Apple Color Emoji" pitchFamily="2" charset="0"/>
              </a:rPr>
              <a:t>✅</a:t>
            </a:r>
            <a:endParaRPr lang="en-NL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2269914-9D17-FD2C-CC82-641158533491}"/>
              </a:ext>
            </a:extLst>
          </p:cNvPr>
          <p:cNvSpPr txBox="1"/>
          <p:nvPr/>
        </p:nvSpPr>
        <p:spPr>
          <a:xfrm>
            <a:off x="11620821" y="2980209"/>
            <a:ext cx="3596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L" sz="1800" dirty="0">
                <a:latin typeface="Apple Color Emoji" pitchFamily="2" charset="0"/>
              </a:rPr>
              <a:t>✅</a:t>
            </a:r>
            <a:endParaRPr lang="en-NL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1534041-C187-5D50-211F-039A2C2C631E}"/>
              </a:ext>
            </a:extLst>
          </p:cNvPr>
          <p:cNvSpPr txBox="1"/>
          <p:nvPr/>
        </p:nvSpPr>
        <p:spPr>
          <a:xfrm>
            <a:off x="8378978" y="6104230"/>
            <a:ext cx="3596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L" sz="1800" dirty="0">
                <a:latin typeface="Apple Color Emoji" pitchFamily="2" charset="0"/>
              </a:rPr>
              <a:t>✅</a:t>
            </a:r>
            <a:endParaRPr lang="en-NL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1D73DF6-453C-4474-434F-D8F886747605}"/>
              </a:ext>
            </a:extLst>
          </p:cNvPr>
          <p:cNvSpPr txBox="1"/>
          <p:nvPr/>
        </p:nvSpPr>
        <p:spPr>
          <a:xfrm>
            <a:off x="5426774" y="5250003"/>
            <a:ext cx="3596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L" sz="1800" dirty="0">
                <a:latin typeface="Apple Color Emoji" pitchFamily="2" charset="0"/>
              </a:rPr>
              <a:t>✅</a:t>
            </a:r>
            <a:endParaRPr lang="en-NL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1B5F225-1AE2-06A9-DB23-FE0B241CBD61}"/>
              </a:ext>
            </a:extLst>
          </p:cNvPr>
          <p:cNvSpPr txBox="1"/>
          <p:nvPr/>
        </p:nvSpPr>
        <p:spPr>
          <a:xfrm>
            <a:off x="2212757" y="4232796"/>
            <a:ext cx="3572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L" dirty="0"/>
              <a:t>❌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FECF715-5C82-A1BD-FA9B-EAF1485C7EDB}"/>
              </a:ext>
            </a:extLst>
          </p:cNvPr>
          <p:cNvSpPr txBox="1"/>
          <p:nvPr/>
        </p:nvSpPr>
        <p:spPr>
          <a:xfrm>
            <a:off x="4225963" y="5291037"/>
            <a:ext cx="3572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L" dirty="0"/>
              <a:t>❌</a:t>
            </a:r>
          </a:p>
        </p:txBody>
      </p:sp>
    </p:spTree>
    <p:extLst>
      <p:ext uri="{BB962C8B-B14F-4D97-AF65-F5344CB8AC3E}">
        <p14:creationId xmlns:p14="http://schemas.microsoft.com/office/powerpoint/2010/main" val="3326699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FD76287-EBD3-0B68-DF8F-0E369FBFDADC}"/>
              </a:ext>
            </a:extLst>
          </p:cNvPr>
          <p:cNvSpPr/>
          <p:nvPr/>
        </p:nvSpPr>
        <p:spPr>
          <a:xfrm>
            <a:off x="1984743" y="1409272"/>
            <a:ext cx="219739" cy="226828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3638FA8-BDCE-DE91-67F7-AE8D7BFBF68D}"/>
              </a:ext>
            </a:extLst>
          </p:cNvPr>
          <p:cNvSpPr/>
          <p:nvPr/>
        </p:nvSpPr>
        <p:spPr>
          <a:xfrm>
            <a:off x="1555897" y="2679405"/>
            <a:ext cx="1077432" cy="368595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/>
              <a:t>AP=true</a:t>
            </a:r>
          </a:p>
          <a:p>
            <a:pPr algn="ctr"/>
            <a:r>
              <a:rPr lang="en-NL" sz="1200" dirty="0"/>
              <a:t>STA=false</a:t>
            </a:r>
          </a:p>
        </p:txBody>
      </p:sp>
      <p:cxnSp>
        <p:nvCxnSpPr>
          <p:cNvPr id="7" name="Curved Connector 6">
            <a:extLst>
              <a:ext uri="{FF2B5EF4-FFF2-40B4-BE49-F238E27FC236}">
                <a16:creationId xmlns:a16="http://schemas.microsoft.com/office/drawing/2014/main" id="{ADB89847-05A5-F193-B033-30AEDD24F8CA}"/>
              </a:ext>
            </a:extLst>
          </p:cNvPr>
          <p:cNvCxnSpPr>
            <a:stCxn id="4" idx="4"/>
            <a:endCxn id="5" idx="0"/>
          </p:cNvCxnSpPr>
          <p:nvPr/>
        </p:nvCxnSpPr>
        <p:spPr>
          <a:xfrm rot="5400000">
            <a:off x="1572961" y="2157752"/>
            <a:ext cx="1043305" cy="12700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C07317B-8465-BC50-1B29-CD3CB264801C}"/>
              </a:ext>
            </a:extLst>
          </p:cNvPr>
          <p:cNvSpPr txBox="1"/>
          <p:nvPr/>
        </p:nvSpPr>
        <p:spPr>
          <a:xfrm>
            <a:off x="1363262" y="1674575"/>
            <a:ext cx="7377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AP=false</a:t>
            </a:r>
          </a:p>
          <a:p>
            <a:r>
              <a:rPr lang="en-GB" sz="1050" dirty="0"/>
              <a:t>STA=false</a:t>
            </a:r>
            <a:endParaRPr lang="en-NL" sz="105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A01405-C5FB-B365-2D7D-2221B65CA183}"/>
              </a:ext>
            </a:extLst>
          </p:cNvPr>
          <p:cNvSpPr txBox="1"/>
          <p:nvPr/>
        </p:nvSpPr>
        <p:spPr>
          <a:xfrm>
            <a:off x="2099191" y="1680873"/>
            <a:ext cx="66236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 err="1"/>
              <a:t>Start_AP</a:t>
            </a:r>
            <a:endParaRPr lang="en-GB" sz="1050" dirty="0"/>
          </a:p>
          <a:p>
            <a:r>
              <a:rPr lang="en-GB" sz="1050" dirty="0"/>
              <a:t>AP=true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D647C47E-F3E8-D9DD-F3E2-0CABE33EA999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1449241" y="2863703"/>
            <a:ext cx="538716" cy="184297"/>
          </a:xfrm>
          <a:prstGeom prst="bentConnector4">
            <a:avLst>
              <a:gd name="adj1" fmla="val -224012"/>
              <a:gd name="adj2" fmla="val 23557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28C0ED9-DE43-75A7-551E-A2ACC69AC96D}"/>
              </a:ext>
            </a:extLst>
          </p:cNvPr>
          <p:cNvSpPr txBox="1"/>
          <p:nvPr/>
        </p:nvSpPr>
        <p:spPr>
          <a:xfrm>
            <a:off x="344451" y="3088327"/>
            <a:ext cx="1104790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TO &amp; </a:t>
            </a:r>
            <a:r>
              <a:rPr lang="en-GB" sz="1050" dirty="0" err="1"/>
              <a:t>APchanged</a:t>
            </a:r>
            <a:endParaRPr lang="en-GB" sz="1050" dirty="0"/>
          </a:p>
          <a:p>
            <a:r>
              <a:rPr lang="en-GB" sz="1050" dirty="0" err="1"/>
              <a:t>stopAP</a:t>
            </a:r>
            <a:r>
              <a:rPr lang="en-GB" sz="1050" dirty="0"/>
              <a:t>, </a:t>
            </a:r>
            <a:r>
              <a:rPr lang="en-GB" sz="1050" dirty="0" err="1"/>
              <a:t>startAP</a:t>
            </a:r>
            <a:endParaRPr lang="en-GB" sz="1050" dirty="0"/>
          </a:p>
          <a:p>
            <a:r>
              <a:rPr lang="en-GB" sz="1050" dirty="0"/>
              <a:t>AP=true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09AD7397-71DF-863E-B9CA-6A7FCD2DB4AB}"/>
              </a:ext>
            </a:extLst>
          </p:cNvPr>
          <p:cNvSpPr/>
          <p:nvPr/>
        </p:nvSpPr>
        <p:spPr>
          <a:xfrm>
            <a:off x="4132520" y="2573079"/>
            <a:ext cx="1318438" cy="577081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/>
              <a:t>AP=x</a:t>
            </a:r>
            <a:br>
              <a:rPr lang="en-NL" sz="1200" dirty="0"/>
            </a:br>
            <a:r>
              <a:rPr lang="en-NL" sz="1200" dirty="0"/>
              <a:t>STA=false connecting</a:t>
            </a: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0EFD51E9-A84D-A3BD-12BA-DE1C970C3E98}"/>
              </a:ext>
            </a:extLst>
          </p:cNvPr>
          <p:cNvCxnSpPr>
            <a:cxnSpLocks/>
            <a:stCxn id="5" idx="3"/>
            <a:endCxn id="21" idx="1"/>
          </p:cNvCxnSpPr>
          <p:nvPr/>
        </p:nvCxnSpPr>
        <p:spPr>
          <a:xfrm flipV="1">
            <a:off x="2633329" y="2861620"/>
            <a:ext cx="1499191" cy="2083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9946261-F549-EEA5-FBB5-F498008B3853}"/>
              </a:ext>
            </a:extLst>
          </p:cNvPr>
          <p:cNvSpPr txBox="1"/>
          <p:nvPr/>
        </p:nvSpPr>
        <p:spPr>
          <a:xfrm>
            <a:off x="2587805" y="2666532"/>
            <a:ext cx="133241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TO &amp; STA credentials</a:t>
            </a:r>
          </a:p>
          <a:p>
            <a:r>
              <a:rPr lang="en-GB" sz="1050" dirty="0" err="1"/>
              <a:t>startSTA</a:t>
            </a:r>
            <a:endParaRPr lang="en-GB" sz="1050" dirty="0"/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63B32901-E35B-65D1-C1E5-44B50000BDA5}"/>
              </a:ext>
            </a:extLst>
          </p:cNvPr>
          <p:cNvCxnSpPr>
            <a:cxnSpLocks/>
            <a:stCxn id="21" idx="2"/>
            <a:endCxn id="5" idx="2"/>
          </p:cNvCxnSpPr>
          <p:nvPr/>
        </p:nvCxnSpPr>
        <p:spPr>
          <a:xfrm rot="5400000" flipH="1">
            <a:off x="3392096" y="1750517"/>
            <a:ext cx="102160" cy="2697126"/>
          </a:xfrm>
          <a:prstGeom prst="bentConnector3">
            <a:avLst>
              <a:gd name="adj1" fmla="val -55681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34F3C2B-DEB7-D87B-4346-F64C2D0AE1ED}"/>
              </a:ext>
            </a:extLst>
          </p:cNvPr>
          <p:cNvSpPr txBox="1"/>
          <p:nvPr/>
        </p:nvSpPr>
        <p:spPr>
          <a:xfrm>
            <a:off x="3522381" y="3512405"/>
            <a:ext cx="1228221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STA connect fails</a:t>
            </a:r>
          </a:p>
          <a:p>
            <a:r>
              <a:rPr lang="en-GB" sz="1050" dirty="0"/>
              <a:t>If AP=false: </a:t>
            </a:r>
            <a:r>
              <a:rPr lang="en-GB" sz="1050" dirty="0" err="1"/>
              <a:t>startAP</a:t>
            </a:r>
            <a:endParaRPr lang="en-GB" sz="1050" dirty="0"/>
          </a:p>
          <a:p>
            <a:r>
              <a:rPr lang="en-GB" sz="1050" dirty="0"/>
              <a:t>AP=true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365E69CD-C02E-6AD4-DE66-2BB1E2CBC36C}"/>
              </a:ext>
            </a:extLst>
          </p:cNvPr>
          <p:cNvSpPr/>
          <p:nvPr/>
        </p:nvSpPr>
        <p:spPr>
          <a:xfrm>
            <a:off x="6455733" y="2569495"/>
            <a:ext cx="1201474" cy="577081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/>
              <a:t>STA=true</a:t>
            </a:r>
          </a:p>
          <a:p>
            <a:pPr algn="ctr"/>
            <a:r>
              <a:rPr lang="en-NL" sz="1200" dirty="0"/>
              <a:t>AP=true</a:t>
            </a:r>
          </a:p>
        </p:txBody>
      </p: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F7F14D78-AB26-9ABE-BFA5-5C3920E027AE}"/>
              </a:ext>
            </a:extLst>
          </p:cNvPr>
          <p:cNvCxnSpPr>
            <a:cxnSpLocks/>
            <a:stCxn id="21" idx="3"/>
            <a:endCxn id="39" idx="1"/>
          </p:cNvCxnSpPr>
          <p:nvPr/>
        </p:nvCxnSpPr>
        <p:spPr>
          <a:xfrm flipV="1">
            <a:off x="5450958" y="2858036"/>
            <a:ext cx="1004775" cy="358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85B867C-BCB5-F7B7-CB69-37501BD166CF}"/>
              </a:ext>
            </a:extLst>
          </p:cNvPr>
          <p:cNvSpPr txBox="1"/>
          <p:nvPr/>
        </p:nvSpPr>
        <p:spPr>
          <a:xfrm>
            <a:off x="5488795" y="2484117"/>
            <a:ext cx="78098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AP=true &amp; </a:t>
            </a:r>
            <a:br>
              <a:rPr lang="en-GB" sz="1050" dirty="0"/>
            </a:br>
            <a:r>
              <a:rPr lang="en-GB" sz="1050" dirty="0"/>
              <a:t>Connected</a:t>
            </a:r>
          </a:p>
          <a:p>
            <a:endParaRPr lang="en-GB" sz="1050" dirty="0"/>
          </a:p>
          <a:p>
            <a:r>
              <a:rPr lang="en-GB" sz="1050" dirty="0"/>
              <a:t>STA=true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0D0E66B1-84F0-6E15-26BD-810420BCD409}"/>
              </a:ext>
            </a:extLst>
          </p:cNvPr>
          <p:cNvSpPr/>
          <p:nvPr/>
        </p:nvSpPr>
        <p:spPr>
          <a:xfrm>
            <a:off x="8588578" y="2564909"/>
            <a:ext cx="1201474" cy="577081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/>
              <a:t>STA=true</a:t>
            </a:r>
          </a:p>
          <a:p>
            <a:pPr algn="ctr"/>
            <a:r>
              <a:rPr lang="en-NL" sz="1200" dirty="0"/>
              <a:t>AP=false</a:t>
            </a:r>
          </a:p>
        </p:txBody>
      </p: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61F2773F-C593-A06C-B155-205B7BE7C934}"/>
              </a:ext>
            </a:extLst>
          </p:cNvPr>
          <p:cNvCxnSpPr>
            <a:cxnSpLocks/>
            <a:stCxn id="39" idx="3"/>
            <a:endCxn id="53" idx="1"/>
          </p:cNvCxnSpPr>
          <p:nvPr/>
        </p:nvCxnSpPr>
        <p:spPr>
          <a:xfrm flipV="1">
            <a:off x="7657207" y="2853450"/>
            <a:ext cx="931371" cy="4586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0AF52E57-96FF-E991-D48A-9803FFAE74AA}"/>
              </a:ext>
            </a:extLst>
          </p:cNvPr>
          <p:cNvSpPr txBox="1"/>
          <p:nvPr/>
        </p:nvSpPr>
        <p:spPr>
          <a:xfrm>
            <a:off x="7619085" y="2645267"/>
            <a:ext cx="1004775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TO &amp; STA=true</a:t>
            </a:r>
          </a:p>
          <a:p>
            <a:r>
              <a:rPr lang="en-GB" sz="1050" dirty="0" err="1"/>
              <a:t>stopAP</a:t>
            </a:r>
            <a:endParaRPr lang="en-GB" sz="1050" dirty="0"/>
          </a:p>
          <a:p>
            <a:r>
              <a:rPr lang="en-GB" sz="1050" dirty="0"/>
              <a:t>AP=false</a:t>
            </a:r>
          </a:p>
        </p:txBody>
      </p: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1305EF6C-9923-770B-85F5-E5EBAAB95760}"/>
              </a:ext>
            </a:extLst>
          </p:cNvPr>
          <p:cNvCxnSpPr>
            <a:cxnSpLocks/>
            <a:stCxn id="53" idx="3"/>
            <a:endCxn id="53" idx="0"/>
          </p:cNvCxnSpPr>
          <p:nvPr/>
        </p:nvCxnSpPr>
        <p:spPr>
          <a:xfrm flipH="1" flipV="1">
            <a:off x="9189315" y="2564909"/>
            <a:ext cx="600737" cy="288541"/>
          </a:xfrm>
          <a:prstGeom prst="bentConnector4">
            <a:avLst>
              <a:gd name="adj1" fmla="val -38053"/>
              <a:gd name="adj2" fmla="val 17922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14964236-E088-7D3F-A813-D561B4C02632}"/>
              </a:ext>
            </a:extLst>
          </p:cNvPr>
          <p:cNvSpPr txBox="1"/>
          <p:nvPr/>
        </p:nvSpPr>
        <p:spPr>
          <a:xfrm>
            <a:off x="9102399" y="2134130"/>
            <a:ext cx="3401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TO</a:t>
            </a:r>
          </a:p>
        </p:txBody>
      </p: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96ABC89D-08F9-7EF1-64D2-F3C9959889F6}"/>
              </a:ext>
            </a:extLst>
          </p:cNvPr>
          <p:cNvCxnSpPr>
            <a:cxnSpLocks/>
            <a:stCxn id="53" idx="3"/>
            <a:endCxn id="21" idx="2"/>
          </p:cNvCxnSpPr>
          <p:nvPr/>
        </p:nvCxnSpPr>
        <p:spPr>
          <a:xfrm flipH="1">
            <a:off x="4791739" y="2853450"/>
            <a:ext cx="4998313" cy="296710"/>
          </a:xfrm>
          <a:prstGeom prst="bentConnector4">
            <a:avLst>
              <a:gd name="adj1" fmla="val -4574"/>
              <a:gd name="adj2" fmla="val 44700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FE4585D0-50F5-8AB0-18C9-E454B5A9CBB3}"/>
              </a:ext>
            </a:extLst>
          </p:cNvPr>
          <p:cNvSpPr txBox="1"/>
          <p:nvPr/>
        </p:nvSpPr>
        <p:spPr>
          <a:xfrm>
            <a:off x="5089510" y="3666054"/>
            <a:ext cx="1718927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[STA Connect lost || </a:t>
            </a:r>
            <a:br>
              <a:rPr lang="en-GB" sz="1050" dirty="0"/>
            </a:br>
            <a:r>
              <a:rPr lang="en-GB" sz="1050" dirty="0"/>
              <a:t>STA credentials change]</a:t>
            </a:r>
          </a:p>
          <a:p>
            <a:endParaRPr lang="en-GB" sz="1050" dirty="0"/>
          </a:p>
          <a:p>
            <a:r>
              <a:rPr lang="en-GB" sz="1050" dirty="0" err="1"/>
              <a:t>stopSTA</a:t>
            </a:r>
            <a:endParaRPr lang="en-GB" sz="1050" dirty="0"/>
          </a:p>
          <a:p>
            <a:r>
              <a:rPr lang="en-GB" sz="1050" dirty="0"/>
              <a:t>STA=false</a:t>
            </a:r>
          </a:p>
          <a:p>
            <a:r>
              <a:rPr lang="en-GB" sz="1050" dirty="0" err="1"/>
              <a:t>startSTA</a:t>
            </a:r>
            <a:endParaRPr lang="en-GB" sz="1050" dirty="0"/>
          </a:p>
        </p:txBody>
      </p:sp>
      <p:cxnSp>
        <p:nvCxnSpPr>
          <p:cNvPr id="112" name="Elbow Connector 111">
            <a:extLst>
              <a:ext uri="{FF2B5EF4-FFF2-40B4-BE49-F238E27FC236}">
                <a16:creationId xmlns:a16="http://schemas.microsoft.com/office/drawing/2014/main" id="{BD6B12FB-0E86-38B5-2EC7-0B6B2C3E6EB2}"/>
              </a:ext>
            </a:extLst>
          </p:cNvPr>
          <p:cNvCxnSpPr>
            <a:cxnSpLocks/>
          </p:cNvCxnSpPr>
          <p:nvPr/>
        </p:nvCxnSpPr>
        <p:spPr>
          <a:xfrm rot="5400000">
            <a:off x="6032262" y="2009625"/>
            <a:ext cx="3584" cy="2264731"/>
          </a:xfrm>
          <a:prstGeom prst="bentConnector3">
            <a:avLst>
              <a:gd name="adj1" fmla="val 2625616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lbow Connector 125">
            <a:extLst>
              <a:ext uri="{FF2B5EF4-FFF2-40B4-BE49-F238E27FC236}">
                <a16:creationId xmlns:a16="http://schemas.microsoft.com/office/drawing/2014/main" id="{9A541257-B946-A224-7F3F-967E724B7822}"/>
              </a:ext>
            </a:extLst>
          </p:cNvPr>
          <p:cNvCxnSpPr>
            <a:cxnSpLocks/>
            <a:stCxn id="4" idx="6"/>
            <a:endCxn id="21" idx="0"/>
          </p:cNvCxnSpPr>
          <p:nvPr/>
        </p:nvCxnSpPr>
        <p:spPr>
          <a:xfrm>
            <a:off x="2204482" y="1522686"/>
            <a:ext cx="2587257" cy="1050393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AA2BDC5A-79EB-217C-5874-F15A11B49BAB}"/>
              </a:ext>
            </a:extLst>
          </p:cNvPr>
          <p:cNvSpPr txBox="1"/>
          <p:nvPr/>
        </p:nvSpPr>
        <p:spPr>
          <a:xfrm>
            <a:off x="3877049" y="991612"/>
            <a:ext cx="1024639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AP=false</a:t>
            </a:r>
          </a:p>
          <a:p>
            <a:r>
              <a:rPr lang="en-GB" sz="1050" dirty="0"/>
              <a:t>STA=false</a:t>
            </a:r>
          </a:p>
          <a:p>
            <a:r>
              <a:rPr lang="en-GB" sz="1050" dirty="0"/>
              <a:t>STA credentials</a:t>
            </a:r>
          </a:p>
          <a:p>
            <a:r>
              <a:rPr lang="en-GB" sz="1050" dirty="0" err="1"/>
              <a:t>startAP</a:t>
            </a:r>
            <a:endParaRPr lang="en-GB" sz="1050" dirty="0"/>
          </a:p>
          <a:p>
            <a:r>
              <a:rPr lang="en-GB" sz="1050" dirty="0"/>
              <a:t>AP=true</a:t>
            </a:r>
          </a:p>
          <a:p>
            <a:r>
              <a:rPr lang="en-GB" sz="1050" dirty="0" err="1"/>
              <a:t>startSTA</a:t>
            </a:r>
            <a:endParaRPr lang="en-NL" sz="1050" dirty="0"/>
          </a:p>
        </p:txBody>
      </p:sp>
      <p:cxnSp>
        <p:nvCxnSpPr>
          <p:cNvPr id="134" name="Elbow Connector 133">
            <a:extLst>
              <a:ext uri="{FF2B5EF4-FFF2-40B4-BE49-F238E27FC236}">
                <a16:creationId xmlns:a16="http://schemas.microsoft.com/office/drawing/2014/main" id="{7FE412AE-07C7-A5F4-DB60-98C0DCBD7DD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405564" y="1644327"/>
            <a:ext cx="12700" cy="1915309"/>
          </a:xfrm>
          <a:prstGeom prst="bentConnector3">
            <a:avLst>
              <a:gd name="adj1" fmla="val 3530228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729B7C11-C9BF-4A65-578C-6B8BB04DA02F}"/>
              </a:ext>
            </a:extLst>
          </p:cNvPr>
          <p:cNvSpPr txBox="1"/>
          <p:nvPr/>
        </p:nvSpPr>
        <p:spPr>
          <a:xfrm>
            <a:off x="2787497" y="1771811"/>
            <a:ext cx="1039067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STA credentials</a:t>
            </a:r>
          </a:p>
          <a:p>
            <a:r>
              <a:rPr lang="en-GB" sz="1050" dirty="0"/>
              <a:t> &amp; </a:t>
            </a:r>
            <a:r>
              <a:rPr lang="en-GB" sz="1050" dirty="0" err="1"/>
              <a:t>STAchanged</a:t>
            </a:r>
            <a:endParaRPr lang="en-GB" sz="1050" dirty="0"/>
          </a:p>
          <a:p>
            <a:r>
              <a:rPr lang="en-GB" sz="1050" dirty="0" err="1"/>
              <a:t>startSTA</a:t>
            </a:r>
            <a:endParaRPr lang="en-GB" sz="1050" dirty="0"/>
          </a:p>
        </p:txBody>
      </p: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B7432EC8-FD1A-BF8A-457F-2A230B630B6D}"/>
              </a:ext>
            </a:extLst>
          </p:cNvPr>
          <p:cNvCxnSpPr>
            <a:cxnSpLocks/>
          </p:cNvCxnSpPr>
          <p:nvPr/>
        </p:nvCxnSpPr>
        <p:spPr>
          <a:xfrm>
            <a:off x="5227813" y="1736183"/>
            <a:ext cx="362169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91D87749-D72E-778B-6DD2-C61C88E7E8B8}"/>
              </a:ext>
            </a:extLst>
          </p:cNvPr>
          <p:cNvCxnSpPr>
            <a:cxnSpLocks/>
          </p:cNvCxnSpPr>
          <p:nvPr/>
        </p:nvCxnSpPr>
        <p:spPr>
          <a:xfrm flipV="1">
            <a:off x="5217042" y="1736183"/>
            <a:ext cx="21542" cy="82872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63DD7D1F-3B87-E6E3-792D-16987E00F71E}"/>
              </a:ext>
            </a:extLst>
          </p:cNvPr>
          <p:cNvCxnSpPr>
            <a:cxnSpLocks/>
          </p:cNvCxnSpPr>
          <p:nvPr/>
        </p:nvCxnSpPr>
        <p:spPr>
          <a:xfrm flipV="1">
            <a:off x="8827962" y="1740930"/>
            <a:ext cx="21542" cy="828726"/>
          </a:xfrm>
          <a:prstGeom prst="line">
            <a:avLst/>
          </a:prstGeom>
          <a:ln w="3810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142B55EB-169B-08C6-DFDC-4CF041178FEF}"/>
              </a:ext>
            </a:extLst>
          </p:cNvPr>
          <p:cNvSpPr txBox="1"/>
          <p:nvPr/>
        </p:nvSpPr>
        <p:spPr>
          <a:xfrm>
            <a:off x="5319736" y="1528489"/>
            <a:ext cx="139974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AP=false &amp; Connected</a:t>
            </a:r>
          </a:p>
          <a:p>
            <a:r>
              <a:rPr lang="en-GB" sz="1050" dirty="0"/>
              <a:t>STA=true</a:t>
            </a:r>
          </a:p>
        </p:txBody>
      </p: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CED64789-E165-191E-C9A6-A32D1D686784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1421613" y="2863703"/>
            <a:ext cx="13428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58489CA3-A69B-E723-F5D4-286069816DCC}"/>
              </a:ext>
            </a:extLst>
          </p:cNvPr>
          <p:cNvCxnSpPr>
            <a:cxnSpLocks/>
          </p:cNvCxnSpPr>
          <p:nvPr/>
        </p:nvCxnSpPr>
        <p:spPr>
          <a:xfrm>
            <a:off x="2454259" y="2595631"/>
            <a:ext cx="0" cy="9012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8492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6CC02-8B61-5C55-8DA8-C3044DC62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States &amp;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02F12-5CE6-C518-8E95-71B720B7A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0108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NL" dirty="0"/>
              <a:t>States (regenboog kleuren)</a:t>
            </a:r>
          </a:p>
          <a:p>
            <a:pPr lvl="1"/>
            <a:r>
              <a:rPr lang="en-NL" b="1" dirty="0">
                <a:solidFill>
                  <a:schemeClr val="accent6"/>
                </a:solidFill>
              </a:rPr>
              <a:t>Initial</a:t>
            </a:r>
            <a:r>
              <a:rPr lang="en-NL" dirty="0"/>
              <a:t>						</a:t>
            </a:r>
            <a:r>
              <a:rPr lang="en-NL" b="1" dirty="0"/>
              <a:t>LED uit</a:t>
            </a:r>
          </a:p>
          <a:p>
            <a:pPr lvl="1"/>
            <a:r>
              <a:rPr lang="en-NL" dirty="0"/>
              <a:t>???						paars</a:t>
            </a:r>
          </a:p>
          <a:p>
            <a:pPr lvl="1"/>
            <a:r>
              <a:rPr lang="en-NL" strike="sngStrike" dirty="0"/>
              <a:t>Kleurentester					blauw</a:t>
            </a:r>
          </a:p>
          <a:p>
            <a:pPr lvl="1"/>
            <a:r>
              <a:rPr lang="en-GB" b="1" dirty="0">
                <a:solidFill>
                  <a:schemeClr val="accent6"/>
                </a:solidFill>
              </a:rPr>
              <a:t>O</a:t>
            </a:r>
            <a:r>
              <a:rPr lang="en-NL" b="1" dirty="0">
                <a:solidFill>
                  <a:schemeClr val="accent6"/>
                </a:solidFill>
              </a:rPr>
              <a:t>n-line </a:t>
            </a:r>
            <a:r>
              <a:rPr lang="en-NL" dirty="0"/>
              <a:t>– in sync   	== STA-mode		</a:t>
            </a:r>
            <a:r>
              <a:rPr lang="en-NL" b="1" dirty="0"/>
              <a:t>groen</a:t>
            </a:r>
            <a:r>
              <a:rPr lang="en-NL" dirty="0"/>
              <a:t>		</a:t>
            </a:r>
          </a:p>
          <a:p>
            <a:pPr lvl="1"/>
            <a:r>
              <a:rPr lang="en-NL" strike="sngStrike" dirty="0"/>
              <a:t>On-line – no sync	== STA-mode		geel</a:t>
            </a:r>
          </a:p>
          <a:p>
            <a:pPr lvl="1"/>
            <a:r>
              <a:rPr lang="en-NL" b="1" dirty="0">
                <a:solidFill>
                  <a:schemeClr val="accent6"/>
                </a:solidFill>
              </a:rPr>
              <a:t>Off-line</a:t>
            </a:r>
            <a:r>
              <a:rPr lang="en-NL" dirty="0"/>
              <a:t> – no WiFi	== AP-Mode		</a:t>
            </a:r>
            <a:r>
              <a:rPr lang="en-NL" b="1" dirty="0"/>
              <a:t>oranje</a:t>
            </a:r>
            <a:r>
              <a:rPr lang="en-NL" dirty="0"/>
              <a:t>	</a:t>
            </a:r>
          </a:p>
          <a:p>
            <a:r>
              <a:rPr lang="en-NL" dirty="0"/>
              <a:t>Errors – pulserend bij opstarten		</a:t>
            </a:r>
          </a:p>
          <a:p>
            <a:pPr lvl="1"/>
            <a:r>
              <a:rPr lang="en-NL" dirty="0">
                <a:solidFill>
                  <a:schemeClr val="accent6"/>
                </a:solidFill>
              </a:rPr>
              <a:t>HW – error</a:t>
            </a:r>
            <a:r>
              <a:rPr lang="en-NL" dirty="0"/>
              <a:t>		15 x blink rood [RTC not found]</a:t>
            </a:r>
          </a:p>
          <a:p>
            <a:pPr lvl="1"/>
            <a:r>
              <a:rPr lang="en-NL" dirty="0">
                <a:solidFill>
                  <a:schemeClr val="accent6"/>
                </a:solidFill>
              </a:rPr>
              <a:t>OTA – error</a:t>
            </a:r>
            <a:r>
              <a:rPr lang="en-NL" dirty="0"/>
              <a:t>		15 x blink oranje	</a:t>
            </a:r>
          </a:p>
          <a:p>
            <a:pPr lvl="1"/>
            <a:endParaRPr lang="en-NL" dirty="0"/>
          </a:p>
          <a:p>
            <a:pPr lvl="1"/>
            <a:endParaRPr lang="en-NL" dirty="0"/>
          </a:p>
          <a:p>
            <a:pPr lvl="1"/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725175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C64BF-CAA1-4BC9-B6E3-53EF9B1BB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How to get the correct time?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248CA-CAC1-DC1F-BD7F-A9916F443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8014"/>
            <a:ext cx="10515600" cy="4768949"/>
          </a:xfrm>
        </p:spPr>
        <p:txBody>
          <a:bodyPr>
            <a:normAutofit fontScale="92500" lnSpcReduction="10000"/>
          </a:bodyPr>
          <a:lstStyle/>
          <a:p>
            <a:r>
              <a:rPr lang="en-NL" dirty="0"/>
              <a:t>RTC library: </a:t>
            </a:r>
            <a:r>
              <a:rPr lang="en-GB" dirty="0">
                <a:hlinkClick r:id="rId2"/>
              </a:rPr>
              <a:t>https://github.com/PaulStoffregen/DS1307RTC</a:t>
            </a:r>
            <a:endParaRPr lang="en-GB" dirty="0"/>
          </a:p>
          <a:p>
            <a:r>
              <a:rPr lang="en-GB" dirty="0"/>
              <a:t>Time library: </a:t>
            </a:r>
            <a:r>
              <a:rPr lang="en-GB" dirty="0">
                <a:hlinkClick r:id="rId3"/>
              </a:rPr>
              <a:t>https://github.com/PaulStoffregen/Time</a:t>
            </a:r>
            <a:endParaRPr lang="en-GB" dirty="0"/>
          </a:p>
          <a:p>
            <a:r>
              <a:rPr lang="en-GB" dirty="0" err="1"/>
              <a:t>TimeZone</a:t>
            </a:r>
            <a:r>
              <a:rPr lang="en-GB" dirty="0"/>
              <a:t> library: </a:t>
            </a:r>
            <a:r>
              <a:rPr lang="en-GB" dirty="0">
                <a:hlinkClick r:id="rId4"/>
              </a:rPr>
              <a:t>https://github.com/JChristensen/Timezone</a:t>
            </a:r>
            <a:r>
              <a:rPr lang="en-GB" dirty="0"/>
              <a:t> </a:t>
            </a:r>
          </a:p>
          <a:p>
            <a:r>
              <a:rPr lang="en-NL" dirty="0"/>
              <a:t>Arduino interne tijd is niet accuraat </a:t>
            </a:r>
            <a:r>
              <a:rPr lang="en-NL" dirty="0">
                <a:sym typeface="Wingdings" pitchFamily="2" charset="2"/>
              </a:rPr>
              <a:t> gebruik RTC </a:t>
            </a:r>
            <a:r>
              <a:rPr lang="en-NL" dirty="0"/>
              <a:t>en sync Arduino iedere 5 minuten met de RTC , dit doet de Time library </a:t>
            </a:r>
            <a:r>
              <a:rPr lang="en-NL" dirty="0">
                <a:sym typeface="Wingdings" pitchFamily="2" charset="2"/>
              </a:rPr>
              <a:t> die gebruiken we niet</a:t>
            </a:r>
            <a:endParaRPr lang="en-NL" dirty="0"/>
          </a:p>
          <a:p>
            <a:r>
              <a:rPr lang="en-NL" dirty="0"/>
              <a:t>Zet alle tijd sources in UTC tijd (RTC en NTP)</a:t>
            </a:r>
          </a:p>
          <a:p>
            <a:r>
              <a:rPr lang="en-NL" dirty="0"/>
              <a:t>Sync RTC met NTP als NTP tijd beschikbaar komt</a:t>
            </a:r>
          </a:p>
          <a:p>
            <a:r>
              <a:rPr lang="en-NL" dirty="0"/>
              <a:t>Gebruik de TZ library voor zomertijd aanpassing</a:t>
            </a:r>
          </a:p>
          <a:p>
            <a:r>
              <a:rPr lang="en-NL" b="1" dirty="0"/>
              <a:t>WiFi not connected </a:t>
            </a:r>
            <a:r>
              <a:rPr lang="en-NL" dirty="0">
                <a:sym typeface="Wingdings" pitchFamily="2" charset="2"/>
              </a:rPr>
              <a:t> g</a:t>
            </a:r>
            <a:r>
              <a:rPr lang="en-NL" dirty="0"/>
              <a:t>ebruik de UTC tijd van de RTC</a:t>
            </a:r>
          </a:p>
          <a:p>
            <a:r>
              <a:rPr lang="en-NL" b="1" dirty="0"/>
              <a:t>WiFi connected </a:t>
            </a:r>
            <a:r>
              <a:rPr lang="en-NL" dirty="0">
                <a:sym typeface="Wingdings" pitchFamily="2" charset="2"/>
              </a:rPr>
              <a:t> start NTP en vraag om de </a:t>
            </a:r>
            <a:r>
              <a:rPr lang="en-NL" i="1" u="sng" dirty="0">
                <a:sym typeface="Wingdings" pitchFamily="2" charset="2"/>
              </a:rPr>
              <a:t>UTC Tijd</a:t>
            </a:r>
          </a:p>
          <a:p>
            <a:pPr lvl="1"/>
            <a:r>
              <a:rPr lang="en-GB" dirty="0">
                <a:sym typeface="Wingdings" pitchFamily="2" charset="2"/>
              </a:rPr>
              <a:t>If NTP time is available: 	I</a:t>
            </a:r>
            <a:r>
              <a:rPr lang="en-NL" dirty="0">
                <a:sym typeface="Wingdings" pitchFamily="2" charset="2"/>
              </a:rPr>
              <a:t>f RTC != NTP  update RTC</a:t>
            </a:r>
          </a:p>
        </p:txBody>
      </p:sp>
    </p:spTree>
    <p:extLst>
      <p:ext uri="{BB962C8B-B14F-4D97-AF65-F5344CB8AC3E}">
        <p14:creationId xmlns:p14="http://schemas.microsoft.com/office/powerpoint/2010/main" val="3277620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76E15-5C11-6104-D505-BC430D56E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Time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133DA-C0CA-6A94-FAC4-76F341843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L" dirty="0"/>
              <a:t>Always focus on </a:t>
            </a:r>
            <a:r>
              <a:rPr lang="en-GB" b="0" i="0" u="none" strike="noStrike" dirty="0">
                <a:solidFill>
                  <a:srgbClr val="454545"/>
                </a:solidFill>
                <a:effectLst/>
                <a:latin typeface="Helvetica" pitchFamily="2" charset="0"/>
              </a:rPr>
              <a:t>Coordinated Universal Time (UTC)</a:t>
            </a:r>
            <a:endParaRPr lang="en-GB" dirty="0">
              <a:solidFill>
                <a:srgbClr val="454545"/>
              </a:solidFill>
              <a:latin typeface="Helvetica" pitchFamily="2" charset="0"/>
            </a:endParaRPr>
          </a:p>
          <a:p>
            <a:pPr lvl="1"/>
            <a:r>
              <a:rPr lang="en-GB" dirty="0">
                <a:solidFill>
                  <a:srgbClr val="454545"/>
                </a:solidFill>
                <a:latin typeface="Helvetica" pitchFamily="2" charset="0"/>
              </a:rPr>
              <a:t>Make NTP and RTC keep UTC time. </a:t>
            </a:r>
          </a:p>
          <a:p>
            <a:pPr lvl="1"/>
            <a:r>
              <a:rPr lang="en-GB" b="0" i="0" u="none" strike="noStrike" dirty="0">
                <a:solidFill>
                  <a:srgbClr val="454545"/>
                </a:solidFill>
                <a:effectLst/>
                <a:latin typeface="Helvetica" pitchFamily="2" charset="0"/>
              </a:rPr>
              <a:t>UTC is not a </a:t>
            </a:r>
            <a:r>
              <a:rPr lang="en-GB" b="0" i="0" u="none" strike="noStrike" dirty="0" err="1">
                <a:solidFill>
                  <a:srgbClr val="454545"/>
                </a:solidFill>
                <a:effectLst/>
                <a:latin typeface="Helvetica" pitchFamily="2" charset="0"/>
              </a:rPr>
              <a:t>Timezone</a:t>
            </a:r>
            <a:r>
              <a:rPr lang="en-GB" b="0" i="0" u="none" strike="noStrike" dirty="0">
                <a:solidFill>
                  <a:srgbClr val="454545"/>
                </a:solidFill>
                <a:effectLst/>
                <a:latin typeface="Helvetica" pitchFamily="2" charset="0"/>
              </a:rPr>
              <a:t> but a time standard</a:t>
            </a:r>
          </a:p>
          <a:p>
            <a:r>
              <a:rPr lang="en-GB" dirty="0">
                <a:solidFill>
                  <a:srgbClr val="454545"/>
                </a:solidFill>
                <a:latin typeface="Helvetica" pitchFamily="2" charset="0"/>
              </a:rPr>
              <a:t>Always use the RTC as time source</a:t>
            </a:r>
          </a:p>
          <a:p>
            <a:r>
              <a:rPr lang="en-GB" dirty="0">
                <a:solidFill>
                  <a:srgbClr val="454545"/>
                </a:solidFill>
                <a:latin typeface="Helvetica" pitchFamily="2" charset="0"/>
              </a:rPr>
              <a:t>Keep RTC in sync with NTP</a:t>
            </a:r>
          </a:p>
          <a:p>
            <a:r>
              <a:rPr lang="en-GB" dirty="0">
                <a:solidFill>
                  <a:srgbClr val="454545"/>
                </a:solidFill>
                <a:latin typeface="Helvetica" pitchFamily="2" charset="0"/>
              </a:rPr>
              <a:t>NTP happens to update the </a:t>
            </a:r>
            <a:r>
              <a:rPr lang="en-GB" dirty="0" err="1">
                <a:solidFill>
                  <a:srgbClr val="454545"/>
                </a:solidFill>
                <a:latin typeface="Helvetica" pitchFamily="2" charset="0"/>
              </a:rPr>
              <a:t>systemtime</a:t>
            </a:r>
            <a:endParaRPr lang="en-GB" dirty="0">
              <a:solidFill>
                <a:srgbClr val="454545"/>
              </a:solidFill>
              <a:latin typeface="Helvetica" pitchFamily="2" charset="0"/>
            </a:endParaRPr>
          </a:p>
          <a:p>
            <a:r>
              <a:rPr lang="en-GB" dirty="0">
                <a:solidFill>
                  <a:srgbClr val="454545"/>
                </a:solidFill>
                <a:latin typeface="Helvetica" pitchFamily="2" charset="0"/>
              </a:rPr>
              <a:t>Use standard C functions: </a:t>
            </a:r>
          </a:p>
          <a:p>
            <a:pPr lvl="1"/>
            <a:r>
              <a:rPr lang="en-GB" dirty="0">
                <a:solidFill>
                  <a:srgbClr val="454545"/>
                </a:solidFill>
                <a:latin typeface="Helvetica" pitchFamily="2" charset="0"/>
              </a:rPr>
              <a:t>time() 		get system time</a:t>
            </a:r>
          </a:p>
          <a:p>
            <a:pPr lvl="1"/>
            <a:r>
              <a:rPr lang="en-GB" dirty="0" err="1">
                <a:solidFill>
                  <a:srgbClr val="454545"/>
                </a:solidFill>
                <a:latin typeface="Helvetica" pitchFamily="2" charset="0"/>
              </a:rPr>
              <a:t>ctime</a:t>
            </a:r>
            <a:r>
              <a:rPr lang="en-GB" dirty="0">
                <a:solidFill>
                  <a:srgbClr val="454545"/>
                </a:solidFill>
                <a:latin typeface="Helvetica" pitchFamily="2" charset="0"/>
              </a:rPr>
              <a:t>()		convert </a:t>
            </a:r>
            <a:r>
              <a:rPr lang="en-GB" dirty="0" err="1">
                <a:solidFill>
                  <a:srgbClr val="454545"/>
                </a:solidFill>
                <a:latin typeface="Helvetica" pitchFamily="2" charset="0"/>
              </a:rPr>
              <a:t>time_t</a:t>
            </a:r>
            <a:r>
              <a:rPr lang="en-GB" dirty="0">
                <a:solidFill>
                  <a:srgbClr val="454545"/>
                </a:solidFill>
                <a:latin typeface="Helvetica" pitchFamily="2" charset="0"/>
              </a:rPr>
              <a:t> (seconds-since-1970) to date string</a:t>
            </a:r>
          </a:p>
        </p:txBody>
      </p:sp>
    </p:spTree>
    <p:extLst>
      <p:ext uri="{BB962C8B-B14F-4D97-AF65-F5344CB8AC3E}">
        <p14:creationId xmlns:p14="http://schemas.microsoft.com/office/powerpoint/2010/main" val="3330430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5B650-6F05-0C6A-9BCC-019EED0522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708"/>
            <a:ext cx="10515600" cy="6641804"/>
          </a:xfrm>
        </p:spPr>
        <p:txBody>
          <a:bodyPr>
            <a:normAutofit fontScale="92500" lnSpcReduction="10000"/>
          </a:bodyPr>
          <a:lstStyle/>
          <a:p>
            <a:r>
              <a:rPr lang="en-NL" dirty="0"/>
              <a:t>NTP server</a:t>
            </a:r>
            <a:br>
              <a:rPr lang="en-NL" dirty="0"/>
            </a:br>
            <a:r>
              <a:rPr lang="en-GB" sz="1100" b="0" dirty="0">
                <a:solidFill>
                  <a:srgbClr val="728E00"/>
                </a:solidFill>
                <a:effectLst/>
                <a:latin typeface="Menlo" panose="020B0609030804020204" pitchFamily="49" charset="0"/>
              </a:rPr>
              <a:t>	#include</a:t>
            </a:r>
            <a:r>
              <a:rPr lang="en-GB" sz="11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005C5F"/>
                </a:solidFill>
                <a:effectLst/>
                <a:latin typeface="Menlo" panose="020B0609030804020204" pitchFamily="49" charset="0"/>
              </a:rPr>
              <a:t>&lt;ESP8266WiFi.h&gt;</a:t>
            </a:r>
            <a:br>
              <a:rPr lang="en-GB" sz="1100" dirty="0">
                <a:solidFill>
                  <a:srgbClr val="4E5B61"/>
                </a:solidFill>
                <a:latin typeface="Menlo" panose="020B0609030804020204" pitchFamily="49" charset="0"/>
              </a:rPr>
            </a:br>
            <a:r>
              <a:rPr lang="en-GB" sz="1600" dirty="0">
                <a:solidFill>
                  <a:srgbClr val="4E5B61"/>
                </a:solidFill>
                <a:latin typeface="Menlo" panose="020B0609030804020204" pitchFamily="49" charset="0"/>
              </a:rPr>
              <a:t>declaration</a:t>
            </a:r>
            <a:r>
              <a:rPr lang="en-GB" sz="1100" dirty="0">
                <a:solidFill>
                  <a:srgbClr val="4E5B61"/>
                </a:solidFill>
                <a:latin typeface="Menlo" panose="020B0609030804020204" pitchFamily="49" charset="0"/>
              </a:rPr>
              <a:t>:</a:t>
            </a:r>
            <a:br>
              <a:rPr lang="en-GB" sz="1100" dirty="0">
                <a:solidFill>
                  <a:srgbClr val="4E5B61"/>
                </a:solidFill>
                <a:latin typeface="Menlo" panose="020B0609030804020204" pitchFamily="49" charset="0"/>
              </a:rPr>
            </a:br>
            <a:r>
              <a:rPr lang="en-GB" sz="1100" dirty="0">
                <a:solidFill>
                  <a:srgbClr val="4E5B61"/>
                </a:solidFill>
                <a:latin typeface="Menlo" panose="020B0609030804020204" pitchFamily="49" charset="0"/>
              </a:rPr>
              <a:t>	</a:t>
            </a:r>
            <a:r>
              <a:rPr lang="en-GB" sz="1100" b="0" dirty="0" err="1">
                <a:solidFill>
                  <a:srgbClr val="00979D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sz="11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00979D"/>
                </a:solidFill>
                <a:effectLst/>
                <a:latin typeface="Menlo" panose="020B0609030804020204" pitchFamily="49" charset="0"/>
              </a:rPr>
              <a:t>char</a:t>
            </a:r>
            <a:r>
              <a:rPr lang="en-GB" sz="11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* </a:t>
            </a:r>
            <a:r>
              <a:rPr lang="en-GB" sz="1100" b="0" dirty="0" err="1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ntpServer</a:t>
            </a:r>
            <a:r>
              <a:rPr lang="en-GB" sz="11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sz="1100" b="0" dirty="0">
                <a:solidFill>
                  <a:srgbClr val="005C5F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100" b="0" dirty="0" err="1">
                <a:solidFill>
                  <a:srgbClr val="005C5F"/>
                </a:solidFill>
                <a:effectLst/>
                <a:latin typeface="Menlo" panose="020B0609030804020204" pitchFamily="49" charset="0"/>
              </a:rPr>
              <a:t>pool.ntp.org</a:t>
            </a:r>
            <a:r>
              <a:rPr lang="en-GB" sz="1100" b="0" dirty="0">
                <a:solidFill>
                  <a:srgbClr val="005C5F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1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;</a:t>
            </a:r>
            <a:br>
              <a:rPr lang="en-GB" sz="16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</a:br>
            <a:br>
              <a:rPr lang="en-GB" sz="11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</a:br>
            <a:r>
              <a:rPr lang="en-GB" sz="16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setup:</a:t>
            </a:r>
            <a:br>
              <a:rPr lang="en-GB" sz="11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</a:br>
            <a:r>
              <a:rPr lang="en-GB" sz="11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GB" sz="1100" b="0" dirty="0" err="1">
                <a:solidFill>
                  <a:srgbClr val="D35400"/>
                </a:solidFill>
                <a:effectLst/>
                <a:latin typeface="Menlo" panose="020B0609030804020204" pitchFamily="49" charset="0"/>
              </a:rPr>
              <a:t>configTime</a:t>
            </a:r>
            <a:r>
              <a:rPr lang="en-GB" sz="1100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100" b="0" dirty="0" err="1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gmtOffset_sec</a:t>
            </a:r>
            <a:r>
              <a:rPr lang="en-GB" sz="11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100" b="0" dirty="0" err="1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daylightOffset_sec</a:t>
            </a:r>
            <a:r>
              <a:rPr lang="en-GB" sz="11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100" b="0" dirty="0" err="1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ntpServer</a:t>
            </a:r>
            <a:r>
              <a:rPr lang="en-GB" sz="1100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en-GB" sz="11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;</a:t>
            </a:r>
            <a:br>
              <a:rPr lang="en-GB" sz="11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</a:br>
            <a:r>
              <a:rPr lang="en-GB" sz="11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GB" sz="1100" b="0" dirty="0">
                <a:solidFill>
                  <a:srgbClr val="00979D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-GB" sz="11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 tm </a:t>
            </a:r>
            <a:r>
              <a:rPr lang="en-GB" sz="1100" b="0" dirty="0" err="1">
                <a:solidFill>
                  <a:srgbClr val="D35400"/>
                </a:solidFill>
                <a:effectLst/>
                <a:latin typeface="Menlo" panose="020B0609030804020204" pitchFamily="49" charset="0"/>
              </a:rPr>
              <a:t>timeinfo</a:t>
            </a:r>
            <a:r>
              <a:rPr lang="en-GB" sz="11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;</a:t>
            </a:r>
            <a:br>
              <a:rPr lang="en-GB" sz="11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</a:br>
            <a:br>
              <a:rPr lang="en-GB" sz="11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</a:br>
            <a:r>
              <a:rPr lang="en-GB" sz="1600" dirty="0">
                <a:solidFill>
                  <a:srgbClr val="4E5B61"/>
                </a:solidFill>
                <a:latin typeface="Menlo" panose="020B0609030804020204" pitchFamily="49" charset="0"/>
              </a:rPr>
              <a:t>loop:</a:t>
            </a:r>
            <a:br>
              <a:rPr lang="en-GB" sz="1100" dirty="0">
                <a:solidFill>
                  <a:srgbClr val="4E5B61"/>
                </a:solidFill>
                <a:latin typeface="Menlo" panose="020B0609030804020204" pitchFamily="49" charset="0"/>
              </a:rPr>
            </a:br>
            <a:r>
              <a:rPr lang="en-GB" sz="1100" dirty="0">
                <a:solidFill>
                  <a:srgbClr val="4E5B61"/>
                </a:solidFill>
                <a:latin typeface="Menlo" panose="020B0609030804020204" pitchFamily="49" charset="0"/>
              </a:rPr>
              <a:t>	</a:t>
            </a:r>
            <a:r>
              <a:rPr lang="en-GB" sz="1100" b="0" dirty="0">
                <a:solidFill>
                  <a:srgbClr val="00979D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-GB" sz="11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 tm </a:t>
            </a:r>
            <a:r>
              <a:rPr lang="en-GB" sz="1100" b="0" dirty="0" err="1">
                <a:solidFill>
                  <a:srgbClr val="D35400"/>
                </a:solidFill>
                <a:effectLst/>
                <a:latin typeface="Menlo" panose="020B0609030804020204" pitchFamily="49" charset="0"/>
              </a:rPr>
              <a:t>timeinfo</a:t>
            </a:r>
            <a:r>
              <a:rPr lang="en-GB" sz="11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;</a:t>
            </a:r>
            <a:br>
              <a:rPr lang="en-GB" sz="11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</a:br>
            <a:br>
              <a:rPr lang="en-GB" sz="11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</a:br>
            <a:r>
              <a:rPr lang="en-GB" sz="11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GB" sz="1100" b="0" dirty="0" err="1">
                <a:solidFill>
                  <a:srgbClr val="D35400"/>
                </a:solidFill>
                <a:effectLst/>
                <a:latin typeface="Menlo" panose="020B0609030804020204" pitchFamily="49" charset="0"/>
              </a:rPr>
              <a:t>getLocalTime</a:t>
            </a:r>
            <a:r>
              <a:rPr lang="en-GB" sz="1100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1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GB" sz="1100" b="0" dirty="0" err="1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timeinfo</a:t>
            </a:r>
            <a:r>
              <a:rPr lang="en-GB" sz="1100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en-GB" sz="11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;</a:t>
            </a:r>
            <a:br>
              <a:rPr lang="en-GB" sz="1100" dirty="0">
                <a:solidFill>
                  <a:srgbClr val="4E5B61"/>
                </a:solidFill>
                <a:latin typeface="Menlo" panose="020B0609030804020204" pitchFamily="49" charset="0"/>
              </a:rPr>
            </a:br>
            <a:endParaRPr lang="en-GB" sz="1100" b="0" dirty="0">
              <a:solidFill>
                <a:srgbClr val="4E5B61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Time library</a:t>
            </a:r>
            <a:br>
              <a:rPr lang="en-GB" sz="11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</a:br>
            <a:r>
              <a:rPr lang="en-GB" sz="11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	#include &lt;</a:t>
            </a:r>
            <a:r>
              <a:rPr lang="en-GB" sz="1100" b="0" dirty="0" err="1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TimeLib.h</a:t>
            </a:r>
            <a:r>
              <a:rPr lang="en-GB" sz="11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&gt;</a:t>
            </a:r>
            <a:br>
              <a:rPr lang="en-GB" sz="11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</a:br>
            <a:br>
              <a:rPr lang="en-GB" sz="11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</a:br>
            <a:r>
              <a:rPr lang="en-GB" sz="11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GB" sz="1100" b="0" i="0" u="none" strike="noStrike" dirty="0">
                <a:solidFill>
                  <a:srgbClr val="1F2328"/>
                </a:solidFill>
                <a:effectLst/>
                <a:latin typeface="-apple-system"/>
              </a:rPr>
              <a:t>Internal system time is based on the standard Unix </a:t>
            </a:r>
            <a:r>
              <a:rPr lang="en-GB" sz="1100" dirty="0" err="1"/>
              <a:t>time_t</a:t>
            </a:r>
            <a:r>
              <a:rPr lang="en-GB" sz="1100" b="0" i="0" u="none" strike="noStrike" dirty="0">
                <a:solidFill>
                  <a:srgbClr val="1F2328"/>
                </a:solidFill>
                <a:effectLst/>
                <a:latin typeface="-apple-system"/>
              </a:rPr>
              <a:t>. </a:t>
            </a:r>
            <a:br>
              <a:rPr lang="en-GB" sz="1100" b="0" i="0" u="none" strike="noStrike" dirty="0">
                <a:solidFill>
                  <a:srgbClr val="1F2328"/>
                </a:solidFill>
                <a:effectLst/>
                <a:latin typeface="-apple-system"/>
              </a:rPr>
            </a:br>
            <a:r>
              <a:rPr lang="en-GB" sz="1100" b="0" i="0" u="none" strike="noStrike" dirty="0">
                <a:solidFill>
                  <a:srgbClr val="1F2328"/>
                </a:solidFill>
                <a:effectLst/>
                <a:latin typeface="-apple-system"/>
              </a:rPr>
              <a:t>	The value is the number of seconds since Jan 1, 1970. System time begins at zero when the sketch starts.</a:t>
            </a:r>
            <a:br>
              <a:rPr lang="en-GB" sz="1100" b="0" i="0" u="none" strike="noStrike" dirty="0">
                <a:solidFill>
                  <a:srgbClr val="1F2328"/>
                </a:solidFill>
                <a:effectLst/>
                <a:latin typeface="-apple-system"/>
              </a:rPr>
            </a:br>
            <a:r>
              <a:rPr lang="en-GB" sz="1100" b="0" i="0" u="none" strike="noStrike" dirty="0">
                <a:solidFill>
                  <a:srgbClr val="1F2328"/>
                </a:solidFill>
                <a:effectLst/>
                <a:latin typeface="-apple-system"/>
              </a:rPr>
              <a:t>	</a:t>
            </a:r>
            <a:br>
              <a:rPr lang="en-GB" sz="1100" b="0" i="0" u="none" strike="noStrike" dirty="0">
                <a:solidFill>
                  <a:srgbClr val="1F2328"/>
                </a:solidFill>
                <a:effectLst/>
                <a:latin typeface="-apple-system"/>
              </a:rPr>
            </a:br>
            <a:r>
              <a:rPr lang="en-GB" sz="1100" b="0" i="0" u="none" strike="noStrike" dirty="0">
                <a:solidFill>
                  <a:srgbClr val="1F2328"/>
                </a:solidFill>
                <a:effectLst/>
                <a:latin typeface="-apple-system"/>
              </a:rPr>
              <a:t>	</a:t>
            </a:r>
            <a:r>
              <a:rPr lang="en-GB" sz="1100" dirty="0" err="1">
                <a:effectLst/>
              </a:rPr>
              <a:t>breakTime</a:t>
            </a:r>
            <a:r>
              <a:rPr lang="en-GB" sz="1100" dirty="0"/>
              <a:t>(</a:t>
            </a:r>
            <a:r>
              <a:rPr lang="en-GB" sz="1100" dirty="0">
                <a:effectLst/>
              </a:rPr>
              <a:t>time</a:t>
            </a:r>
            <a:r>
              <a:rPr lang="en-GB" sz="1100" dirty="0"/>
              <a:t>, </a:t>
            </a:r>
            <a:r>
              <a:rPr lang="en-GB" sz="1100" dirty="0">
                <a:effectLst/>
              </a:rPr>
              <a:t>&amp;tm</a:t>
            </a:r>
            <a:r>
              <a:rPr lang="en-GB" sz="1100" dirty="0"/>
              <a:t>); 	</a:t>
            </a:r>
            <a:r>
              <a:rPr lang="en-GB" sz="1100" dirty="0">
                <a:effectLst/>
              </a:rPr>
              <a:t>// break  </a:t>
            </a:r>
            <a:r>
              <a:rPr lang="en-GB" sz="1100" dirty="0" err="1">
                <a:effectLst/>
              </a:rPr>
              <a:t>time_t</a:t>
            </a:r>
            <a:r>
              <a:rPr lang="en-GB" sz="1100" dirty="0">
                <a:effectLst/>
              </a:rPr>
              <a:t> into elements stored in tm struct</a:t>
            </a:r>
            <a:br>
              <a:rPr lang="en-GB" sz="1100" dirty="0"/>
            </a:br>
            <a:r>
              <a:rPr lang="en-GB" sz="1100" dirty="0"/>
              <a:t>	</a:t>
            </a:r>
            <a:r>
              <a:rPr lang="en-GB" sz="1100" dirty="0" err="1">
                <a:effectLst/>
              </a:rPr>
              <a:t>makeTime</a:t>
            </a:r>
            <a:r>
              <a:rPr lang="en-GB" sz="1100" dirty="0"/>
              <a:t>(</a:t>
            </a:r>
            <a:r>
              <a:rPr lang="en-GB" sz="1100" dirty="0">
                <a:effectLst/>
              </a:rPr>
              <a:t>&amp;tm</a:t>
            </a:r>
            <a:r>
              <a:rPr lang="en-GB" sz="1100" dirty="0"/>
              <a:t>); 		</a:t>
            </a:r>
            <a:r>
              <a:rPr lang="en-GB" sz="1100" dirty="0">
                <a:effectLst/>
              </a:rPr>
              <a:t>// return </a:t>
            </a:r>
            <a:r>
              <a:rPr lang="en-GB" sz="1100" dirty="0" err="1">
                <a:effectLst/>
              </a:rPr>
              <a:t>time_t</a:t>
            </a:r>
            <a:r>
              <a:rPr lang="en-GB" sz="1100" dirty="0">
                <a:effectLst/>
              </a:rPr>
              <a:t> from elements stored in tm struct</a:t>
            </a:r>
            <a:br>
              <a:rPr lang="en-GB" sz="1100" dirty="0">
                <a:effectLst/>
              </a:rPr>
            </a:br>
            <a:br>
              <a:rPr lang="en-GB" sz="1100" dirty="0">
                <a:effectLst/>
              </a:rPr>
            </a:br>
            <a:r>
              <a:rPr lang="en-GB" sz="1100" dirty="0">
                <a:effectLst/>
              </a:rPr>
              <a:t>Time Library needs a sync function specified:</a:t>
            </a:r>
            <a:br>
              <a:rPr lang="en-GB" sz="1000" dirty="0">
                <a:effectLst/>
              </a:rPr>
            </a:br>
            <a:br>
              <a:rPr lang="en-GB" sz="1100" b="0" i="0" u="none" strike="noStrike" dirty="0">
                <a:solidFill>
                  <a:srgbClr val="1F2328"/>
                </a:solidFill>
                <a:effectLst/>
                <a:latin typeface="-apple-system"/>
              </a:rPr>
            </a:br>
            <a:r>
              <a:rPr lang="en-GB" sz="1600" dirty="0">
                <a:solidFill>
                  <a:srgbClr val="4E5B61"/>
                </a:solidFill>
                <a:latin typeface="Menlo" panose="020B0609030804020204" pitchFamily="49" charset="0"/>
              </a:rPr>
              <a:t>Setup:</a:t>
            </a:r>
            <a:br>
              <a:rPr lang="en-GB" sz="11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</a:br>
            <a:r>
              <a:rPr lang="en-GB" sz="11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GB" sz="1100" b="0" dirty="0" err="1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setSyncProvider</a:t>
            </a:r>
            <a:r>
              <a:rPr lang="en-GB" sz="11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100" b="0" dirty="0" err="1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RTC.get</a:t>
            </a:r>
            <a:r>
              <a:rPr lang="en-GB" sz="11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);   // the function to get the time from the RTC</a:t>
            </a:r>
            <a:br>
              <a:rPr lang="en-GB" sz="1100" dirty="0">
                <a:solidFill>
                  <a:srgbClr val="4E5B61"/>
                </a:solidFill>
                <a:latin typeface="Menlo" panose="020B0609030804020204" pitchFamily="49" charset="0"/>
              </a:rPr>
            </a:br>
            <a:r>
              <a:rPr lang="en-GB" sz="1100" dirty="0">
                <a:solidFill>
                  <a:srgbClr val="4E5B61"/>
                </a:solidFill>
                <a:latin typeface="Menlo" panose="020B0609030804020204" pitchFamily="49" charset="0"/>
              </a:rPr>
              <a:t>	</a:t>
            </a:r>
            <a:br>
              <a:rPr lang="en-GB" sz="1100" dirty="0">
                <a:solidFill>
                  <a:srgbClr val="4E5B61"/>
                </a:solidFill>
                <a:latin typeface="Menlo" panose="020B0609030804020204" pitchFamily="49" charset="0"/>
              </a:rPr>
            </a:br>
            <a:r>
              <a:rPr lang="en-GB" sz="1100" dirty="0">
                <a:solidFill>
                  <a:srgbClr val="4E5B61"/>
                </a:solidFill>
                <a:latin typeface="Menlo" panose="020B0609030804020204" pitchFamily="49" charset="0"/>
              </a:rPr>
              <a:t>	</a:t>
            </a:r>
            <a:r>
              <a:rPr lang="en-GB" sz="1100" dirty="0" err="1">
                <a:solidFill>
                  <a:srgbClr val="4E5B61"/>
                </a:solidFill>
                <a:latin typeface="Menlo" panose="020B0609030804020204" pitchFamily="49" charset="0"/>
              </a:rPr>
              <a:t>RTC.get</a:t>
            </a:r>
            <a:r>
              <a:rPr lang="en-GB" sz="1100" dirty="0">
                <a:solidFill>
                  <a:srgbClr val="4E5B61"/>
                </a:solidFill>
                <a:latin typeface="Menlo" panose="020B0609030804020204" pitchFamily="49" charset="0"/>
              </a:rPr>
              <a:t> which returns a </a:t>
            </a:r>
            <a:r>
              <a:rPr lang="en-GB" sz="1100" dirty="0" err="1">
                <a:solidFill>
                  <a:srgbClr val="4E5B61"/>
                </a:solidFill>
                <a:latin typeface="Menlo" panose="020B0609030804020204" pitchFamily="49" charset="0"/>
              </a:rPr>
              <a:t>time_t</a:t>
            </a:r>
            <a:r>
              <a:rPr lang="en-GB" sz="1100" dirty="0">
                <a:solidFill>
                  <a:srgbClr val="4E5B61"/>
                </a:solidFill>
                <a:latin typeface="Menlo" panose="020B0609030804020204" pitchFamily="49" charset="0"/>
              </a:rPr>
              <a:t> value.</a:t>
            </a:r>
            <a:br>
              <a:rPr lang="en-GB" sz="1100" dirty="0">
                <a:solidFill>
                  <a:srgbClr val="4E5B61"/>
                </a:solidFill>
                <a:latin typeface="Menlo" panose="020B0609030804020204" pitchFamily="49" charset="0"/>
              </a:rPr>
            </a:br>
            <a:br>
              <a:rPr lang="en-GB" sz="28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</a:br>
            <a:r>
              <a:rPr lang="en-GB" sz="11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GB" sz="1100" dirty="0" err="1">
                <a:solidFill>
                  <a:srgbClr val="4E5B61"/>
                </a:solidFill>
                <a:latin typeface="Menlo" panose="020B0609030804020204" pitchFamily="49" charset="0"/>
              </a:rPr>
              <a:t>time_t</a:t>
            </a:r>
            <a:r>
              <a:rPr lang="en-GB" sz="1100" dirty="0">
                <a:solidFill>
                  <a:srgbClr val="4E5B61"/>
                </a:solidFill>
                <a:latin typeface="Menlo" panose="020B0609030804020204" pitchFamily="49" charset="0"/>
              </a:rPr>
              <a:t> get</a:t>
            </a:r>
            <a:br>
              <a:rPr lang="en-GB" sz="1100" dirty="0">
                <a:solidFill>
                  <a:srgbClr val="4E5B61"/>
                </a:solidFill>
                <a:latin typeface="Menlo" panose="020B0609030804020204" pitchFamily="49" charset="0"/>
              </a:rPr>
            </a:br>
            <a:r>
              <a:rPr lang="en-GB" sz="1100" dirty="0">
                <a:solidFill>
                  <a:srgbClr val="4E5B61"/>
                </a:solidFill>
                <a:latin typeface="Menlo" panose="020B0609030804020204" pitchFamily="49" charset="0"/>
              </a:rPr>
              <a:t>	</a:t>
            </a:r>
            <a:r>
              <a:rPr lang="en-GB" sz="1100" dirty="0" err="1">
                <a:solidFill>
                  <a:srgbClr val="4E5B61"/>
                </a:solidFill>
                <a:latin typeface="Menlo" panose="020B0609030804020204" pitchFamily="49" charset="0"/>
              </a:rPr>
              <a:t>tmElements_t</a:t>
            </a:r>
            <a:r>
              <a:rPr lang="en-GB" sz="1100" dirty="0">
                <a:solidFill>
                  <a:srgbClr val="4E5B61"/>
                </a:solidFill>
                <a:latin typeface="Menlo" panose="020B0609030804020204" pitchFamily="49" charset="0"/>
              </a:rPr>
              <a:t> tm;</a:t>
            </a:r>
            <a:br>
              <a:rPr lang="en-GB" sz="1100" dirty="0">
                <a:solidFill>
                  <a:srgbClr val="4E5B61"/>
                </a:solidFill>
                <a:latin typeface="Menlo" panose="020B0609030804020204" pitchFamily="49" charset="0"/>
              </a:rPr>
            </a:br>
            <a:r>
              <a:rPr lang="en-GB" sz="1100" dirty="0">
                <a:solidFill>
                  <a:srgbClr val="4E5B61"/>
                </a:solidFill>
                <a:latin typeface="Menlo" panose="020B0609030804020204" pitchFamily="49" charset="0"/>
              </a:rPr>
              <a:t>	….</a:t>
            </a:r>
            <a:br>
              <a:rPr lang="en-GB" sz="1100" dirty="0">
                <a:solidFill>
                  <a:srgbClr val="4E5B61"/>
                </a:solidFill>
                <a:latin typeface="Menlo" panose="020B0609030804020204" pitchFamily="49" charset="0"/>
              </a:rPr>
            </a:br>
            <a:r>
              <a:rPr lang="en-GB" sz="1100" dirty="0">
                <a:solidFill>
                  <a:srgbClr val="4E5B61"/>
                </a:solidFill>
                <a:latin typeface="Menlo" panose="020B0609030804020204" pitchFamily="49" charset="0"/>
              </a:rPr>
              <a:t>	</a:t>
            </a:r>
            <a:r>
              <a:rPr lang="en-GB" sz="1100" dirty="0" err="1">
                <a:solidFill>
                  <a:srgbClr val="4E5B61"/>
                </a:solidFill>
                <a:latin typeface="Menlo" panose="020B0609030804020204" pitchFamily="49" charset="0"/>
              </a:rPr>
              <a:t>makeTime</a:t>
            </a:r>
            <a:r>
              <a:rPr lang="en-GB" sz="1100" dirty="0">
                <a:solidFill>
                  <a:srgbClr val="4E5B61"/>
                </a:solidFill>
                <a:latin typeface="Menlo" panose="020B0609030804020204" pitchFamily="49" charset="0"/>
              </a:rPr>
              <a:t>(tm)</a:t>
            </a:r>
          </a:p>
          <a:p>
            <a:r>
              <a:rPr lang="en-GB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Combine ESP NTP server with Time library</a:t>
            </a:r>
            <a:br>
              <a:rPr lang="en-GB" sz="12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</a:br>
            <a:br>
              <a:rPr lang="en-GB" sz="12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 err="1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setSyncProvider</a:t>
            </a:r>
            <a:r>
              <a:rPr lang="en-GB" sz="12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 err="1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NTPgetTime</a:t>
            </a:r>
            <a:r>
              <a:rPr lang="en-GB" sz="12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); </a:t>
            </a:r>
            <a:br>
              <a:rPr lang="en-GB" sz="12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</a:br>
            <a:br>
              <a:rPr lang="en-GB" sz="12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 err="1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time_t</a:t>
            </a:r>
            <a:r>
              <a:rPr lang="en-GB" sz="12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NTPgetTime</a:t>
            </a:r>
            <a:r>
              <a:rPr lang="en-GB" sz="12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() {</a:t>
            </a:r>
            <a:br>
              <a:rPr lang="en-GB" sz="12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 	</a:t>
            </a:r>
            <a:r>
              <a:rPr lang="en-GB" sz="1200" b="0" dirty="0" err="1">
                <a:solidFill>
                  <a:srgbClr val="D35400"/>
                </a:solidFill>
                <a:effectLst/>
                <a:latin typeface="Menlo" panose="020B0609030804020204" pitchFamily="49" charset="0"/>
              </a:rPr>
              <a:t>getLocalTime</a:t>
            </a:r>
            <a:r>
              <a:rPr lang="en-GB" sz="1200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GB" sz="1200" b="0" dirty="0" err="1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timeinfo</a:t>
            </a:r>
            <a:r>
              <a:rPr lang="en-GB" sz="1200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en-GB" sz="12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;</a:t>
            </a:r>
            <a:br>
              <a:rPr lang="en-GB" sz="12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 	return(</a:t>
            </a:r>
            <a:r>
              <a:rPr lang="en-GB" sz="1200" b="0" dirty="0" err="1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makeTime</a:t>
            </a:r>
            <a:r>
              <a:rPr lang="en-GB" sz="12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 err="1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timeinfo</a:t>
            </a:r>
            <a:r>
              <a:rPr lang="en-GB" sz="12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);</a:t>
            </a:r>
            <a:br>
              <a:rPr lang="en-GB" sz="12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}</a:t>
            </a:r>
            <a:endParaRPr lang="en-GB" b="0" dirty="0">
              <a:solidFill>
                <a:srgbClr val="4E5B61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016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FA686-1FFA-2825-FA67-5259FEE01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Open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2FA00-4603-A39E-C627-641073A0B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L" dirty="0"/>
              <a:t>Test WiFi statemachine as I changed the initial state</a:t>
            </a:r>
          </a:p>
          <a:p>
            <a:r>
              <a:rPr lang="en-NL" dirty="0"/>
              <a:t>What to do with RTC that has lost battery power</a:t>
            </a:r>
          </a:p>
          <a:p>
            <a:r>
              <a:rPr lang="en-NL" strike="sngStrike" dirty="0"/>
              <a:t>Update Config page for timing stuff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B22031-F56A-76A8-E8CE-332E8D1E911F}"/>
              </a:ext>
            </a:extLst>
          </p:cNvPr>
          <p:cNvSpPr txBox="1"/>
          <p:nvPr/>
        </p:nvSpPr>
        <p:spPr>
          <a:xfrm>
            <a:off x="8181046" y="2372417"/>
            <a:ext cx="3904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L" sz="3200" dirty="0">
                <a:effectLst/>
                <a:latin typeface="Apple Color Emoji" pitchFamily="2" charset="0"/>
              </a:rPr>
              <a:t>⁉️</a:t>
            </a:r>
          </a:p>
        </p:txBody>
      </p:sp>
    </p:spTree>
    <p:extLst>
      <p:ext uri="{BB962C8B-B14F-4D97-AF65-F5344CB8AC3E}">
        <p14:creationId xmlns:p14="http://schemas.microsoft.com/office/powerpoint/2010/main" val="826305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57317</TotalTime>
  <Words>1104</Words>
  <Application>Microsoft Macintosh PowerPoint</Application>
  <PresentationFormat>Widescreen</PresentationFormat>
  <Paragraphs>195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-apple-system</vt:lpstr>
      <vt:lpstr>Apple Color Emoji</vt:lpstr>
      <vt:lpstr>Arial</vt:lpstr>
      <vt:lpstr>Calibri</vt:lpstr>
      <vt:lpstr>Calibri Light</vt:lpstr>
      <vt:lpstr>Helvetica</vt:lpstr>
      <vt:lpstr>Menlo</vt:lpstr>
      <vt:lpstr>Office Theme</vt:lpstr>
      <vt:lpstr>PowerPoint Presentation</vt:lpstr>
      <vt:lpstr>PowerPoint Presentation</vt:lpstr>
      <vt:lpstr>PowerPoint Presentation</vt:lpstr>
      <vt:lpstr>States &amp; Errors</vt:lpstr>
      <vt:lpstr>How to get the correct time?</vt:lpstr>
      <vt:lpstr>Time (2)</vt:lpstr>
      <vt:lpstr>PowerPoint Presentation</vt:lpstr>
      <vt:lpstr>Open issues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Ernst-Jan van der Linden</dc:creator>
  <cp:lastModifiedBy>Ernst-Jan van der Linden</cp:lastModifiedBy>
  <cp:revision>29</cp:revision>
  <dcterms:created xsi:type="dcterms:W3CDTF">2023-10-11T13:24:21Z</dcterms:created>
  <dcterms:modified xsi:type="dcterms:W3CDTF">2023-12-04T12:36:15Z</dcterms:modified>
</cp:coreProperties>
</file>