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4" r:id="rId4"/>
    <p:sldId id="273" r:id="rId5"/>
    <p:sldId id="275" r:id="rId6"/>
    <p:sldId id="277" r:id="rId7"/>
    <p:sldId id="259" r:id="rId8"/>
    <p:sldId id="258" r:id="rId9"/>
    <p:sldId id="283" r:id="rId10"/>
    <p:sldId id="260" r:id="rId11"/>
    <p:sldId id="276" r:id="rId12"/>
    <p:sldId id="278" r:id="rId13"/>
    <p:sldId id="279" r:id="rId14"/>
    <p:sldId id="282" r:id="rId15"/>
    <p:sldId id="261" r:id="rId16"/>
    <p:sldId id="265" r:id="rId17"/>
    <p:sldId id="266" r:id="rId18"/>
    <p:sldId id="280" r:id="rId19"/>
    <p:sldId id="281" r:id="rId20"/>
    <p:sldId id="267" r:id="rId21"/>
    <p:sldId id="269" r:id="rId2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79806"/>
  </p:normalViewPr>
  <p:slideViewPr>
    <p:cSldViewPr snapToGrid="0">
      <p:cViewPr>
        <p:scale>
          <a:sx n="117" d="100"/>
          <a:sy n="117" d="100"/>
        </p:scale>
        <p:origin x="552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6543E-B37E-A646-9539-FFD34BA2D79A}" type="datetimeFigureOut">
              <a:rPr lang="en-KR" smtClean="0"/>
              <a:t>2/6/25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2E012-A029-8244-B0C2-685910CBA71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5779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2E012-A029-8244-B0C2-685910CBA715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0219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4422A-0313-F9EE-8AC9-844EA0370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BD2AEC-55D4-AA05-D859-121840396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2267B4-7F4D-1A45-AF29-E2BFE2946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24 151 58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D9EBB-4579-9E5B-5D01-59D6ADE10D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2E012-A029-8244-B0C2-685910CBA715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446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KR" dirty="0"/>
              <a:t>educed form. </a:t>
            </a:r>
            <a:r>
              <a:rPr lang="en-US" dirty="0"/>
              <a:t>O</a:t>
            </a:r>
            <a:r>
              <a:rPr lang="en-KR" dirty="0"/>
              <a:t>utcome selection. Although un biased in practice </a:t>
            </a:r>
            <a:r>
              <a:rPr lang="en-US" dirty="0">
                <a:solidFill>
                  <a:srgbClr val="141413"/>
                </a:solidFill>
                <a:effectLst/>
                <a:latin typeface="Helvetica" pitchFamily="2" charset="0"/>
              </a:rPr>
              <a:t>In practice, the reduced form is unknown, and the post-lasso approximation to it is inherently imperfect.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2E012-A029-8244-B0C2-685910CBA715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44596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141413"/>
                </a:solidFill>
                <a:effectLst/>
                <a:latin typeface="Helvetica" pitchFamily="2" charset="0"/>
              </a:rPr>
              <a:t>the median absolute deviation (MAD, de </a:t>
            </a:r>
            <a:r>
              <a:rPr lang="en-US" dirty="0" err="1">
                <a:solidFill>
                  <a:srgbClr val="141413"/>
                </a:solidFill>
                <a:effectLst/>
                <a:latin typeface="Helvetica" pitchFamily="2" charset="0"/>
              </a:rPr>
              <a:t>ned</a:t>
            </a:r>
            <a:endParaRPr lang="en-US" dirty="0">
              <a:solidFill>
                <a:srgbClr val="141413"/>
              </a:solidFill>
              <a:effectLst/>
              <a:latin typeface="Helvetica" pitchFamily="2" charset="0"/>
            </a:endParaRPr>
          </a:p>
          <a:p>
            <a:r>
              <a:rPr lang="en-US" dirty="0">
                <a:solidFill>
                  <a:srgbClr val="141413"/>
                </a:solidFill>
                <a:effectLst/>
                <a:latin typeface="Helvetica" pitchFamily="2" charset="0"/>
              </a:rPr>
              <a:t>as the median of the absolute value of the difference between simulated </a:t>
            </a:r>
            <a:r>
              <a:rPr lang="en-US" dirty="0" err="1">
                <a:solidFill>
                  <a:srgbClr val="141413"/>
                </a:solidFill>
                <a:effectLst/>
                <a:latin typeface="Helvetica" pitchFamily="2" charset="0"/>
              </a:rPr>
              <a:t>esti</a:t>
            </a:r>
            <a:r>
              <a:rPr lang="en-US" dirty="0">
                <a:solidFill>
                  <a:srgbClr val="141413"/>
                </a:solidFill>
                <a:effectLst/>
                <a:latin typeface="Helvetica" pitchFamily="2" charset="0"/>
              </a:rPr>
              <a:t>-</a:t>
            </a:r>
          </a:p>
          <a:p>
            <a:r>
              <a:rPr lang="en-US" dirty="0">
                <a:solidFill>
                  <a:srgbClr val="141413"/>
                </a:solidFill>
                <a:effectLst/>
                <a:latin typeface="Helvetica" pitchFamily="2" charset="0"/>
              </a:rPr>
              <a:t>mates and the median simulation estimate) of the 2SLS estimates is somewhat</a:t>
            </a:r>
          </a:p>
          <a:p>
            <a:r>
              <a:rPr lang="en-US" dirty="0">
                <a:solidFill>
                  <a:srgbClr val="141413"/>
                </a:solidFill>
                <a:effectLst/>
                <a:latin typeface="Helvetica" pitchFamily="2" charset="0"/>
              </a:rPr>
              <a:t>below the corresponding standard deviation. The Monte Carlo median ab-</a:t>
            </a:r>
          </a:p>
          <a:p>
            <a:r>
              <a:rPr lang="en-US" dirty="0">
                <a:solidFill>
                  <a:srgbClr val="141413"/>
                </a:solidFill>
                <a:effectLst/>
                <a:latin typeface="Helvetica" pitchFamily="2" charset="0"/>
              </a:rPr>
              <a:t>solute error (MAE, reported in columns 5 and 10 and de </a:t>
            </a:r>
            <a:r>
              <a:rPr lang="en-US" dirty="0" err="1">
                <a:solidFill>
                  <a:srgbClr val="141413"/>
                </a:solidFill>
                <a:effectLst/>
                <a:latin typeface="Helvetica" pitchFamily="2" charset="0"/>
              </a:rPr>
              <a:t>ned</a:t>
            </a:r>
            <a:r>
              <a:rPr lang="en-US" dirty="0">
                <a:solidFill>
                  <a:srgbClr val="141413"/>
                </a:solidFill>
                <a:effectLst/>
                <a:latin typeface="Helvetica" pitchFamily="2" charset="0"/>
              </a:rPr>
              <a:t> as the median</a:t>
            </a:r>
          </a:p>
          <a:p>
            <a:r>
              <a:rPr lang="en-US" dirty="0">
                <a:solidFill>
                  <a:srgbClr val="141413"/>
                </a:solidFill>
                <a:effectLst/>
                <a:latin typeface="Helvetica" pitchFamily="2" charset="0"/>
              </a:rPr>
              <a:t>of the absolute value of the difference between simulated estimates and 0.1)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2E012-A029-8244-B0C2-685910CBA715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9384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일부러 </a:t>
            </a:r>
            <a:r>
              <a:rPr lang="en-US" altLang="ko-KR" dirty="0"/>
              <a:t>exclusion restriction </a:t>
            </a:r>
            <a:r>
              <a:rPr lang="ko-KR" altLang="en-US" dirty="0"/>
              <a:t>이 안돼는 어떤 변수를 만들었는데 그것도 괜찮다고 해버렸다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2E012-A029-8244-B0C2-685910CBA715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757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2E012-A029-8244-B0C2-685910CBA715}" type="slidenum">
              <a:rPr lang="en-KR" smtClean="0"/>
              <a:t>21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3014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40FB-B3A5-002A-7C5A-0D54D3750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40F48-2747-CD50-3913-646DBAE40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24E6-4F97-E187-104D-0445A568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2540-A0C1-D345-BC10-7F546507C57C}" type="datetimeFigureOut">
              <a:rPr lang="en-KR" smtClean="0"/>
              <a:t>2/5/25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1353C-4F4F-1010-A339-295F763C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F65C1-C9CC-523C-D935-1D8E5A7F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D5D-1593-8D4D-857E-2E3387C07F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408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11E2-2FF1-7E1C-EFC8-E85ADF38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52274-E262-8703-A995-95CA2769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84F0C-F0C6-0574-7C32-CF89F261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2540-A0C1-D345-BC10-7F546507C57C}" type="datetimeFigureOut">
              <a:rPr lang="en-KR" smtClean="0"/>
              <a:t>2/5/25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8B106-F37C-A6C2-D4B2-B3BA2EC4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81472-DB68-0392-37DB-56830770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D5D-1593-8D4D-857E-2E3387C07F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887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44FE9-8D2C-5C7A-8250-EAF5CA2C0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60C79-A981-A07D-2D59-90F547C5C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7AF78-ECAA-6213-79AE-44F5A59B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2540-A0C1-D345-BC10-7F546507C57C}" type="datetimeFigureOut">
              <a:rPr lang="en-KR" smtClean="0"/>
              <a:t>2/5/25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B2BC0-0440-1B86-8FBA-8EBC2671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339F7-4083-73BA-968E-AFC15635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D5D-1593-8D4D-857E-2E3387C07F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5922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FBD8-A2C1-E54D-00D9-0FF3B27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21A7-FFAA-F01B-2F68-5B57BCE2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D79A2-5448-6B23-0347-D00B60CD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2540-A0C1-D345-BC10-7F546507C57C}" type="datetimeFigureOut">
              <a:rPr lang="en-KR" smtClean="0"/>
              <a:t>2/5/25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E2A9B-BE38-FCE3-CF7B-7142EBD4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AB17-FD36-D6A5-1EE5-3D229847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D5D-1593-8D4D-857E-2E3387C07F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0912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BF78-D5F3-5795-1B6C-6830018D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902F3-D174-5D9B-D307-0C7D78E99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A718E-BB20-0C17-2F82-CDABBBCE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2540-A0C1-D345-BC10-7F546507C57C}" type="datetimeFigureOut">
              <a:rPr lang="en-KR" smtClean="0"/>
              <a:t>2/5/25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E3042-706E-AD2D-A7FA-975F48B0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44DD7-C5AF-0B9E-8697-C3097889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D5D-1593-8D4D-857E-2E3387C07F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447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88C4-A969-B0FA-F51A-AABB9517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01CF-37AB-CB7A-CDA6-3497A91FB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2E6A6-C2F9-6C01-DCAC-DDD1EEFD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59A70-FB22-4C80-7C15-78C025B8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2540-A0C1-D345-BC10-7F546507C57C}" type="datetimeFigureOut">
              <a:rPr lang="en-KR" smtClean="0"/>
              <a:t>2/5/25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8C51A-953D-D7B1-DB67-3ECDAA6F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00327-B975-B9DB-820D-EDFDE3B0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D5D-1593-8D4D-857E-2E3387C07F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7222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55A5-089F-9501-F7DE-0CF6D57B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87C85-D583-1A50-4E8B-20BC6AF28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A0E18-2752-15DC-BFE5-B67515FB8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FBFB6-BBDE-971D-D11F-41E344221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B4779-2C4E-61F8-1FBE-A796E8E7F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50BB8-A473-0488-AD1B-E4412DBA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2540-A0C1-D345-BC10-7F546507C57C}" type="datetimeFigureOut">
              <a:rPr lang="en-KR" smtClean="0"/>
              <a:t>2/5/25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696BE-67E0-3A65-486D-8C46A067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AE0687-A70D-3371-3B84-FD627F52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D5D-1593-8D4D-857E-2E3387C07F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7199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2386-5111-02E8-F6A3-3659924B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CEA7B-CD04-31B0-B8E8-43D9BDC1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2540-A0C1-D345-BC10-7F546507C57C}" type="datetimeFigureOut">
              <a:rPr lang="en-KR" smtClean="0"/>
              <a:t>2/5/25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6D691-482E-B715-B0DC-70516606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E1C63-8CDB-3D60-342A-FF84ACC2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D5D-1593-8D4D-857E-2E3387C07F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8411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3436F-26AE-D011-53A6-6F82088C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2540-A0C1-D345-BC10-7F546507C57C}" type="datetimeFigureOut">
              <a:rPr lang="en-KR" smtClean="0"/>
              <a:t>2/5/25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7BAF8-05B3-1AAB-35C5-FC01E3E9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26BFB-F1F4-0D8B-9F7B-4F2BB844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D5D-1593-8D4D-857E-2E3387C07F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921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4A6C-7BAA-CF9C-E4B6-D9CB649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5D515-0C56-02E0-9229-14990CA37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12D97-93A5-76F5-F304-D7C3E26BC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C26AC-1B25-7434-893B-3DCD3CAE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2540-A0C1-D345-BC10-7F546507C57C}" type="datetimeFigureOut">
              <a:rPr lang="en-KR" smtClean="0"/>
              <a:t>2/5/25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862B1-509A-27E5-E787-232CCE32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A6A02-9FA9-5E91-DDEB-A07657BF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D5D-1593-8D4D-857E-2E3387C07F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0072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6BE1-3085-72C4-0B80-9BE24F80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10223-7CD6-2FD8-E545-53434E932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E89B9-82DF-3C6A-1190-B6B8BB065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82CE6-8CA6-67D5-F159-651724C6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2540-A0C1-D345-BC10-7F546507C57C}" type="datetimeFigureOut">
              <a:rPr lang="en-KR" smtClean="0"/>
              <a:t>2/5/25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45E0E-FD9D-719D-1A4F-A3528A2D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3029A-68CD-ACC2-ACC3-DB62B7DE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E6D5D-1593-8D4D-857E-2E3387C07F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9401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546A6-2B81-7A8F-1CF1-A5357F2B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3A3BE-4289-67AE-6CED-174E3E173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658D3-B55A-CBAC-70C4-ED3E8BACD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5A2540-A0C1-D345-BC10-7F546507C57C}" type="datetimeFigureOut">
              <a:rPr lang="en-KR" smtClean="0"/>
              <a:t>2/5/25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EBE40-DF0C-75A7-868B-9635D04CD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AC1BD-5C8D-B03A-C99B-E7BF56B38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E6D5D-1593-8D4D-857E-2E3387C07F1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473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B142-F313-506A-5DDB-D08EF98DD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Labor – </a:t>
            </a:r>
            <a:br>
              <a:rPr lang="en-US" dirty="0"/>
            </a:br>
            <a:r>
              <a:rPr lang="en-US" dirty="0"/>
              <a:t>Angrist &amp; Frandsen </a:t>
            </a:r>
            <a:r>
              <a:rPr lang="en-US" dirty="0" err="1"/>
              <a:t>JoLE</a:t>
            </a:r>
            <a:r>
              <a:rPr lang="en-US" dirty="0"/>
              <a:t> 2022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E964D-3CA9-CD15-8920-959D9F094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Minsuk Kim</a:t>
            </a:r>
          </a:p>
        </p:txBody>
      </p:sp>
    </p:spTree>
    <p:extLst>
      <p:ext uri="{BB962C8B-B14F-4D97-AF65-F5344CB8AC3E}">
        <p14:creationId xmlns:p14="http://schemas.microsoft.com/office/powerpoint/2010/main" val="311039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32A209-214F-4A88-B301-2B10D9FD4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6875" y="1825625"/>
            <a:ext cx="6598250" cy="435133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F47E5A2-8104-8D45-D1E8-428C1AE2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4000" dirty="0"/>
              <a:t>Example 1 – Private vs Public College education</a:t>
            </a:r>
          </a:p>
        </p:txBody>
      </p:sp>
    </p:spTree>
    <p:extLst>
      <p:ext uri="{BB962C8B-B14F-4D97-AF65-F5344CB8AC3E}">
        <p14:creationId xmlns:p14="http://schemas.microsoft.com/office/powerpoint/2010/main" val="371832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480-C74E-D5BA-59D3-088D2ADF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EEB2A-F978-C560-5632-454E00872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41413"/>
                </a:solidFill>
                <a:latin typeface="Helvetica" pitchFamily="2" charset="0"/>
              </a:rPr>
              <a:t>“I</a:t>
            </a:r>
            <a:r>
              <a:rPr lang="en-US" dirty="0">
                <a:solidFill>
                  <a:srgbClr val="141413"/>
                </a:solidFill>
                <a:effectLst/>
                <a:latin typeface="Helvetica" pitchFamily="2" charset="0"/>
              </a:rPr>
              <a:t>t is worth emphasizing that a causal interpretation of the ML estimates in table 2 turns on a maintained conditional independence assumption. ML methods do not create quasi-experimental variation. Rather, ML uses data to pick from among a large set of modeling options founded on a common identifying assumption. This facilitates estimation in high-dimensional control scenarios and may increase precision (although that is not the finding here). We have also noted considerable sensitivity to implementation details, speci</a:t>
            </a:r>
            <a:r>
              <a:rPr lang="en-US" dirty="0">
                <a:solidFill>
                  <a:srgbClr val="141413"/>
                </a:solidFill>
                <a:latin typeface="Helvetica" pitchFamily="2" charset="0"/>
              </a:rPr>
              <a:t>fi</a:t>
            </a:r>
            <a:r>
              <a:rPr lang="en-US" dirty="0">
                <a:solidFill>
                  <a:srgbClr val="141413"/>
                </a:solidFill>
                <a:effectLst/>
                <a:latin typeface="Helvetica" pitchFamily="2" charset="0"/>
              </a:rPr>
              <a:t>cally</a:t>
            </a:r>
            <a:r>
              <a:rPr lang="en-US" dirty="0">
                <a:solidFill>
                  <a:srgbClr val="141413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141413"/>
                </a:solidFill>
                <a:effectLst/>
                <a:latin typeface="Helvetica" pitchFamily="2" charset="0"/>
              </a:rPr>
              <a:t>to software choice and lasso penalty determination.”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7709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5F7D1-0760-63F7-E39C-73D404275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41E3-00D8-851A-6897-AE6C4EAB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Applying it on Angrist &amp; Kreuger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326E3-3238-F774-687A-4CE8F188E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KR" dirty="0"/>
              <a:t>Angirst &amp; Kreuger: </a:t>
            </a:r>
            <a:r>
              <a:rPr lang="en-US" dirty="0">
                <a:solidFill>
                  <a:srgbClr val="141413"/>
                </a:solidFill>
                <a:effectLst/>
              </a:rPr>
              <a:t>Does compulsory </a:t>
            </a:r>
            <a:r>
              <a:rPr lang="en-US" dirty="0" err="1">
                <a:solidFill>
                  <a:srgbClr val="141413"/>
                </a:solidFill>
                <a:effectLst/>
              </a:rPr>
              <a:t>schoolattendance</a:t>
            </a:r>
            <a:r>
              <a:rPr lang="en-US" dirty="0">
                <a:solidFill>
                  <a:srgbClr val="141413"/>
                </a:solidFill>
                <a:effectLst/>
              </a:rPr>
              <a:t> affect schooling and earnings? (QJE 1991)</a:t>
            </a:r>
            <a:endParaRPr lang="en-KR" dirty="0"/>
          </a:p>
          <a:p>
            <a:r>
              <a:rPr lang="en-KR" dirty="0"/>
              <a:t>Use quarter of birth dummies as instruments to estimate the economic returns to schooling.</a:t>
            </a:r>
          </a:p>
          <a:p>
            <a:r>
              <a:rPr lang="en-US" dirty="0"/>
              <a:t>C</a:t>
            </a:r>
            <a:r>
              <a:rPr lang="en-KR" dirty="0"/>
              <a:t>hildren who start school at an older age attain the minimum school dropout age after having completed less schooling</a:t>
            </a:r>
          </a:p>
          <a:p>
            <a:r>
              <a:rPr lang="en-KR" dirty="0"/>
              <a:t>QOB -&gt; highest education attained -&gt; log weekly wage</a:t>
            </a:r>
          </a:p>
          <a:p>
            <a:r>
              <a:rPr lang="en-US" dirty="0"/>
              <a:t>I</a:t>
            </a:r>
            <a:r>
              <a:rPr lang="en-KR" dirty="0"/>
              <a:t>n 2-SLS using QOB only, F-statistic 36 = no weak instruments</a:t>
            </a:r>
          </a:p>
          <a:p>
            <a:r>
              <a:rPr lang="en-KR" dirty="0"/>
              <a:t>QOB, YOB, POB first stage has 1530 instruments -&gt; finite sample bias . F statistic falls below 2. Bias even larger</a:t>
            </a:r>
          </a:p>
        </p:txBody>
      </p:sp>
    </p:spTree>
    <p:extLst>
      <p:ext uri="{BB962C8B-B14F-4D97-AF65-F5344CB8AC3E}">
        <p14:creationId xmlns:p14="http://schemas.microsoft.com/office/powerpoint/2010/main" val="43756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3AE3F-8EC8-5961-189E-F50D7D948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CF5C-2FE2-0A9C-5E22-427D7EF7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Applying it on Angrist &amp; Kreuger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C3F6-DF58-68BB-A9F2-DD470AF23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Simulated to build a new data set through bootstrapping and the conditional expectation function derived from 180 instruments 2 sls regression</a:t>
            </a:r>
          </a:p>
          <a:p>
            <a:r>
              <a:rPr lang="en-KR" dirty="0"/>
              <a:t>This gives a OVB by design, and how each estimation method performs in regards to bias and deviation. </a:t>
            </a:r>
          </a:p>
          <a:p>
            <a:r>
              <a:rPr lang="en-US" dirty="0"/>
              <a:t>S</a:t>
            </a:r>
            <a:r>
              <a:rPr lang="en-KR" dirty="0"/>
              <a:t>imulated 999 times to provide how well it performs on average.</a:t>
            </a:r>
          </a:p>
        </p:txBody>
      </p:sp>
    </p:spTree>
    <p:extLst>
      <p:ext uri="{BB962C8B-B14F-4D97-AF65-F5344CB8AC3E}">
        <p14:creationId xmlns:p14="http://schemas.microsoft.com/office/powerpoint/2010/main" val="2310327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715D-2293-8F5D-C698-15B6B4A3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55B80B3-D690-F174-D55F-B4CB5D91A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68569"/>
              </p:ext>
            </p:extLst>
          </p:nvPr>
        </p:nvGraphicFramePr>
        <p:xfrm>
          <a:off x="616945" y="683046"/>
          <a:ext cx="10880892" cy="550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223">
                  <a:extLst>
                    <a:ext uri="{9D8B030D-6E8A-4147-A177-3AD203B41FA5}">
                      <a16:colId xmlns:a16="http://schemas.microsoft.com/office/drawing/2014/main" val="618943392"/>
                    </a:ext>
                  </a:extLst>
                </a:gridCol>
                <a:gridCol w="2720223">
                  <a:extLst>
                    <a:ext uri="{9D8B030D-6E8A-4147-A177-3AD203B41FA5}">
                      <a16:colId xmlns:a16="http://schemas.microsoft.com/office/drawing/2014/main" val="2719958775"/>
                    </a:ext>
                  </a:extLst>
                </a:gridCol>
                <a:gridCol w="2720223">
                  <a:extLst>
                    <a:ext uri="{9D8B030D-6E8A-4147-A177-3AD203B41FA5}">
                      <a16:colId xmlns:a16="http://schemas.microsoft.com/office/drawing/2014/main" val="3889841236"/>
                    </a:ext>
                  </a:extLst>
                </a:gridCol>
                <a:gridCol w="2720223">
                  <a:extLst>
                    <a:ext uri="{9D8B030D-6E8A-4147-A177-3AD203B41FA5}">
                      <a16:colId xmlns:a16="http://schemas.microsoft.com/office/drawing/2014/main" val="209834136"/>
                    </a:ext>
                  </a:extLst>
                </a:gridCol>
              </a:tblGrid>
              <a:tr h="1002994">
                <a:tc>
                  <a:txBody>
                    <a:bodyPr/>
                    <a:lstStyle/>
                    <a:p>
                      <a:r>
                        <a:rPr lang="en-KR" dirty="0"/>
                        <a:t>Alternatives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Strengths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Weaknesses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03967"/>
                  </a:ext>
                </a:extLst>
              </a:tr>
              <a:tr h="1380628">
                <a:tc>
                  <a:txBody>
                    <a:bodyPr/>
                    <a:lstStyle/>
                    <a:p>
                      <a:r>
                        <a:rPr lang="en-KR" dirty="0"/>
                        <a:t>LIML</a:t>
                      </a:r>
                    </a:p>
                    <a:p>
                      <a:r>
                        <a:rPr lang="en-KR" dirty="0"/>
                        <a:t>(Limited infomration 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Shrinks 2SLS estimator based on instrument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 well with many weak instruments</a:t>
                      </a:r>
                    </a:p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Higher 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44247"/>
                  </a:ext>
                </a:extLst>
              </a:tr>
              <a:tr h="1380628">
                <a:tc>
                  <a:txBody>
                    <a:bodyPr/>
                    <a:lstStyle/>
                    <a:p>
                      <a:r>
                        <a:rPr lang="en-KR" dirty="0"/>
                        <a:t>SSIV</a:t>
                      </a:r>
                    </a:p>
                    <a:p>
                      <a:r>
                        <a:rPr lang="en-KR" dirty="0"/>
                        <a:t>(Split 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Splits the sample for first and second stage to avoid first-stage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bias than 2SLS</a:t>
                      </a:r>
                    </a:p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/>
                        <a:t>Reduces 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efficiency due to sample split</a:t>
                      </a:r>
                    </a:p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58734"/>
                  </a:ext>
                </a:extLst>
              </a:tr>
              <a:tr h="1380628">
                <a:tc>
                  <a:txBody>
                    <a:bodyPr/>
                    <a:lstStyle/>
                    <a:p>
                      <a:r>
                        <a:rPr lang="en-KR" dirty="0"/>
                        <a:t>JIVE</a:t>
                      </a:r>
                    </a:p>
                    <a:p>
                      <a:r>
                        <a:rPr lang="en-KR" dirty="0"/>
                        <a:t>(Jackknife)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a leave-one-out first-stage estimate (each observation’s fitted value is computed using all other observations)</a:t>
                      </a:r>
                    </a:p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Reduces small-sample bias without splitting the 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still be biased if instruments are very weak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669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124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B935-2DEA-D470-B1E4-2F3C39C9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Maybe we can try it on IV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C56D8-8797-E457-E37E-79F4C9E5A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330880" y="-625662"/>
            <a:ext cx="3539748" cy="92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8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1F45-D6D2-7E1F-1A5C-B511B5DD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3.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427B-0254-5988-668D-E567B144E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KR" dirty="0"/>
              <a:t>ontext – </a:t>
            </a:r>
            <a:r>
              <a:rPr lang="en-US" dirty="0"/>
              <a:t>Angrist &amp; Evans: Parental </a:t>
            </a:r>
            <a:r>
              <a:rPr lang="en-US" dirty="0" err="1"/>
              <a:t>labour</a:t>
            </a:r>
            <a:r>
              <a:rPr lang="en-US" dirty="0"/>
              <a:t> supply</a:t>
            </a:r>
            <a:endParaRPr lang="en-KR" dirty="0"/>
          </a:p>
          <a:p>
            <a:r>
              <a:rPr lang="en-KR" dirty="0"/>
              <a:t>First stage: same sex child -&gt; one more child</a:t>
            </a:r>
          </a:p>
          <a:p>
            <a:r>
              <a:rPr lang="en-KR" dirty="0"/>
              <a:t>Additional child -&gt; changes in parental labour supply</a:t>
            </a:r>
          </a:p>
          <a:p>
            <a:r>
              <a:rPr lang="en-KR" dirty="0"/>
              <a:t>Just-identified model with controls</a:t>
            </a:r>
          </a:p>
          <a:p>
            <a:r>
              <a:rPr lang="en-KR" dirty="0"/>
              <a:t>Each leaf of the random forest represents the final decision node</a:t>
            </a:r>
          </a:p>
          <a:p>
            <a:r>
              <a:rPr lang="en-US" dirty="0"/>
              <a:t>E</a:t>
            </a:r>
            <a:r>
              <a:rPr lang="en-KR" dirty="0"/>
              <a:t>.g 800 leaves do not represent 800 control variables but 800 unique partitions of the data</a:t>
            </a:r>
          </a:p>
        </p:txBody>
      </p:sp>
    </p:spTree>
    <p:extLst>
      <p:ext uri="{BB962C8B-B14F-4D97-AF65-F5344CB8AC3E}">
        <p14:creationId xmlns:p14="http://schemas.microsoft.com/office/powerpoint/2010/main" val="3503213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67C4-6072-B340-CA7A-A29A8B97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Testing to see if it is any good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6B372-9B68-149F-15C1-2B33A0E1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4066"/>
          <a:stretch/>
        </p:blipFill>
        <p:spPr>
          <a:xfrm rot="5400000">
            <a:off x="4467945" y="-1939057"/>
            <a:ext cx="3047639" cy="103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06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059D-8822-4B7B-4D45-EF17B0F4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Randomly excluded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9235-F62D-F05F-0411-DAC62099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Although less efficient than 2-SLS models, it seems to point in the right direction</a:t>
            </a:r>
          </a:p>
          <a:p>
            <a:r>
              <a:rPr lang="en-KR" dirty="0"/>
              <a:t>However, it is important to note that random forest is not a regression – residuals may be correlated with the covariates</a:t>
            </a:r>
          </a:p>
          <a:p>
            <a:r>
              <a:rPr lang="en-US" dirty="0"/>
              <a:t>A</a:t>
            </a:r>
            <a:r>
              <a:rPr lang="en-KR" dirty="0"/>
              <a:t>rtificial instrument constructed to test: age of mother + education of mother</a:t>
            </a:r>
          </a:p>
        </p:txBody>
      </p:sp>
    </p:spTree>
    <p:extLst>
      <p:ext uri="{BB962C8B-B14F-4D97-AF65-F5344CB8AC3E}">
        <p14:creationId xmlns:p14="http://schemas.microsoft.com/office/powerpoint/2010/main" val="325946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3B6C-7A97-4CB7-D8A3-CA0CD717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C9900-1E21-EF00-5DD4-1F9EA5E96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580" y="1825625"/>
            <a:ext cx="63508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BDBC-E229-FDF3-D3C1-926EF6F4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Initial ML methodology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A47D-B31B-5470-6ECA-AFE01C6A7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Much better at predicting values </a:t>
            </a:r>
          </a:p>
          <a:p>
            <a:pPr lvl="1"/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“Human Decision and Predictions ”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by Kleinberg, </a:t>
            </a:r>
            <a:r>
              <a:rPr lang="en-US" dirty="0" err="1">
                <a:solidFill>
                  <a:srgbClr val="0E0E0E"/>
                </a:solidFill>
                <a:effectLst/>
                <a:latin typeface=".AppleSystemUIFont"/>
              </a:rPr>
              <a:t>Lakkaraju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AppleSystemUIFont"/>
              </a:rPr>
              <a:t>Leskovec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, Ludwig, and Mullainathan (QJE 2018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</a:p>
          <a:p>
            <a:pPr lvl="2"/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Trains an algorithm to predict whether pre-trial release should be granted</a:t>
            </a:r>
          </a:p>
          <a:p>
            <a:pPr lvl="2"/>
            <a:r>
              <a:rPr lang="en-US" dirty="0">
                <a:solidFill>
                  <a:srgbClr val="0E0E0E"/>
                </a:solidFill>
                <a:latin typeface=".AppleSystemUIFont"/>
              </a:rPr>
              <a:t>Judges make systematic prediction errors/</a:t>
            </a:r>
            <a:r>
              <a:rPr lang="en-US" dirty="0" err="1">
                <a:solidFill>
                  <a:srgbClr val="0E0E0E"/>
                </a:solidFill>
                <a:latin typeface=".AppleSystemUIFont"/>
              </a:rPr>
              <a:t>heuristical</a:t>
            </a:r>
            <a:r>
              <a:rPr lang="en-US" dirty="0">
                <a:solidFill>
                  <a:srgbClr val="0E0E0E"/>
                </a:solidFill>
                <a:latin typeface=".AppleSystemUIFont"/>
              </a:rPr>
              <a:t> decision making/racial bias</a:t>
            </a:r>
          </a:p>
          <a:p>
            <a:pPr lvl="2"/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Reduces incarceration cost/crime cost trade off</a:t>
            </a:r>
          </a:p>
          <a:p>
            <a:r>
              <a:rPr lang="en-KR" dirty="0"/>
              <a:t>Key idea: In an age of data, we need to take advantage of it by selecting the right ones</a:t>
            </a:r>
          </a:p>
        </p:txBody>
      </p:sp>
    </p:spTree>
    <p:extLst>
      <p:ext uri="{BB962C8B-B14F-4D97-AF65-F5344CB8AC3E}">
        <p14:creationId xmlns:p14="http://schemas.microsoft.com/office/powerpoint/2010/main" val="1102394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CF4C6B-AF62-B69B-44E5-3E1D2C31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Testing to see if it is any good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CEC9D-B0A8-673F-6793-5C8A489A12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934"/>
          <a:stretch/>
        </p:blipFill>
        <p:spPr>
          <a:xfrm rot="5400000">
            <a:off x="4141929" y="-1016274"/>
            <a:ext cx="3527146" cy="10134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4DE765-E0C2-D6D4-D157-3C4B7EB63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949" y="1309036"/>
            <a:ext cx="8057148" cy="97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16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0C6C-2CFE-1041-5E33-325656E9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Why did ML yield worse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6DD28-7402-6C85-85C0-09224BFA3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Causality has nothing to do with goodness of fit</a:t>
            </a:r>
          </a:p>
          <a:p>
            <a:r>
              <a:rPr lang="en-KR" dirty="0"/>
              <a:t>Although in applications such as PDS, it is less efficient, non-linear ML such as random forest can lead to misleading outcomes</a:t>
            </a:r>
          </a:p>
          <a:p>
            <a:r>
              <a:rPr lang="en-KR" dirty="0"/>
              <a:t>Perha</a:t>
            </a:r>
            <a:r>
              <a:rPr lang="en-US" dirty="0" err="1"/>
              <a:t>ps</a:t>
            </a:r>
            <a:r>
              <a:rPr lang="en-KR" dirty="0"/>
              <a:t> due to data being not high-dimension “enough”</a:t>
            </a:r>
          </a:p>
          <a:p>
            <a:r>
              <a:rPr lang="en-KR" dirty="0"/>
              <a:t>Labour data typically does not have number of controls &gt; number of observations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3146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0AA5D-E578-8E2B-891B-E95B2D2A7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BEE3-0A96-60BA-03F2-8B19D8CC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Why use ML in Economics?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5FE3-00B9-9858-3282-BCC979FE1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R" dirty="0"/>
              <a:t>Regression of Y on X provies the best linear approximation of the CEF</a:t>
            </a:r>
          </a:p>
          <a:p>
            <a:r>
              <a:rPr lang="en-KR" dirty="0"/>
              <a:t>The key difference in ML agenda is it tries to make the best prediction model, not causal inference</a:t>
            </a:r>
          </a:p>
          <a:p>
            <a:r>
              <a:rPr lang="en-KR" dirty="0"/>
              <a:t>Although, a classic regression model such as the one below will showcase causal effects, R</a:t>
            </a:r>
            <a:r>
              <a:rPr lang="en-KR" baseline="30000" dirty="0"/>
              <a:t>2</a:t>
            </a:r>
            <a:r>
              <a:rPr lang="en-KR" dirty="0"/>
              <a:t> values of regression analysis is pathetic in predicting the future earning. i.e in ML, predicting Yi is more important than the coefficient.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B1A3B-9B08-61CC-CF87-E59A49BA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041" y="5194434"/>
            <a:ext cx="4167918" cy="63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4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09EC-DF68-45B4-46CC-F3949468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Why use ML in Economics?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A47D7-BEAE-CED6-9761-087597AE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KR" dirty="0"/>
              <a:t>Ultimately, we want conditional random assignment  </a:t>
            </a:r>
          </a:p>
          <a:p>
            <a:r>
              <a:rPr lang="en-KR" dirty="0"/>
              <a:t>Want to prevent data mining and overfitting</a:t>
            </a:r>
          </a:p>
          <a:p>
            <a:pPr lvl="1"/>
            <a:r>
              <a:rPr lang="en-US" dirty="0"/>
              <a:t>P</a:t>
            </a:r>
            <a:r>
              <a:rPr lang="en-KR" dirty="0"/>
              <a:t>ossible with lots of controls or instruments</a:t>
            </a:r>
          </a:p>
          <a:p>
            <a:pPr lvl="1"/>
            <a:r>
              <a:rPr lang="en-KR" dirty="0"/>
              <a:t>In 2SLS, heavily overidentified models are biased </a:t>
            </a:r>
          </a:p>
          <a:p>
            <a:r>
              <a:rPr lang="en-KR" dirty="0"/>
              <a:t>Let’s pick which are the best controls to implement in the regression</a:t>
            </a:r>
          </a:p>
          <a:p>
            <a:r>
              <a:rPr lang="en-KR" dirty="0"/>
              <a:t>Post-double-lasso estimator (PDS) – Belloni,Chernozhukov, Hansen</a:t>
            </a:r>
          </a:p>
          <a:p>
            <a:pPr lvl="1"/>
            <a:r>
              <a:rPr lang="en-US" dirty="0"/>
              <a:t>1. </a:t>
            </a:r>
            <a:r>
              <a:rPr lang="en-KR" dirty="0"/>
              <a:t>Used for variable selection in OLS (sample size protection from controls)</a:t>
            </a:r>
          </a:p>
          <a:p>
            <a:pPr lvl="1"/>
            <a:r>
              <a:rPr lang="en-KR" dirty="0"/>
              <a:t>2. Used for instrument selection to get a good first stage (many instruments)</a:t>
            </a:r>
          </a:p>
        </p:txBody>
      </p:sp>
    </p:spTree>
    <p:extLst>
      <p:ext uri="{BB962C8B-B14F-4D97-AF65-F5344CB8AC3E}">
        <p14:creationId xmlns:p14="http://schemas.microsoft.com/office/powerpoint/2010/main" val="7650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6B0E-F888-42CC-FBEC-56D91706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Post Double Lasso Framework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FBF340-355A-FE07-327C-60CAB449B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2" y="1850914"/>
            <a:ext cx="3162300" cy="43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724329-8BD3-FCF5-C748-6A74FF6F5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02" y="2367929"/>
            <a:ext cx="2527300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19A90B-251B-7A71-5968-84AA83290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970667"/>
            <a:ext cx="4038600" cy="90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F953A-D823-4B3D-B6EE-65D5C9655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352" y="3979805"/>
            <a:ext cx="21971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3EA81A-80C8-F0A3-EF82-AF0F9184A5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700" y="4049374"/>
            <a:ext cx="3098800" cy="546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8C1C02-E409-FD04-C02B-7EAE349519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868679"/>
            <a:ext cx="3479800" cy="86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CE3D42-893D-564D-9779-731E53FC1A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5007926"/>
            <a:ext cx="2654300" cy="393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F3D192-ADB0-2A59-D00E-62915A14C263}"/>
              </a:ext>
            </a:extLst>
          </p:cNvPr>
          <p:cNvSpPr txBox="1"/>
          <p:nvPr/>
        </p:nvSpPr>
        <p:spPr>
          <a:xfrm>
            <a:off x="1195968" y="2058236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Simple causal linear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FBA0B4-40A9-3CDE-9127-A46CE787090F}"/>
              </a:ext>
            </a:extLst>
          </p:cNvPr>
          <p:cNvSpPr txBox="1"/>
          <p:nvPr/>
        </p:nvSpPr>
        <p:spPr>
          <a:xfrm>
            <a:off x="6229352" y="154291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PDS Approximation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886248-BD3D-9322-8B25-CD9CD8EC144E}"/>
              </a:ext>
            </a:extLst>
          </p:cNvPr>
          <p:cNvSpPr txBox="1"/>
          <p:nvPr/>
        </p:nvSpPr>
        <p:spPr>
          <a:xfrm>
            <a:off x="1028700" y="5568099"/>
            <a:ext cx="10412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Sparsity Condition : a few control variables should explain the outcome variable</a:t>
            </a:r>
          </a:p>
          <a:p>
            <a:r>
              <a:rPr lang="en-KR" dirty="0"/>
              <a:t>Condition I: s</a:t>
            </a:r>
            <a:r>
              <a:rPr lang="en-KR" baseline="30000" dirty="0"/>
              <a:t>2</a:t>
            </a:r>
            <a:r>
              <a:rPr lang="en-KR" dirty="0"/>
              <a:t>log</a:t>
            </a:r>
            <a:r>
              <a:rPr lang="en-KR" baseline="30000" dirty="0"/>
              <a:t>2</a:t>
            </a:r>
            <a:r>
              <a:rPr lang="en-KR" dirty="0"/>
              <a:t>(max{p,n})/n converges to 0 </a:t>
            </a:r>
          </a:p>
          <a:p>
            <a:r>
              <a:rPr lang="en-KR" dirty="0"/>
              <a:t>Condtion II: approximation error no more than C√s/n</a:t>
            </a:r>
          </a:p>
          <a:p>
            <a:r>
              <a:rPr lang="en-KR" dirty="0"/>
              <a:t>“Double” because it uses both post-lasso-chosen controls and propensity score to treatment</a:t>
            </a:r>
          </a:p>
        </p:txBody>
      </p:sp>
    </p:spTree>
    <p:extLst>
      <p:ext uri="{BB962C8B-B14F-4D97-AF65-F5344CB8AC3E}">
        <p14:creationId xmlns:p14="http://schemas.microsoft.com/office/powerpoint/2010/main" val="417429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16AA7-2DF6-3375-C572-5A26E3D16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513DFA-09C6-C94D-B13E-780389AC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4000" dirty="0"/>
              <a:t>Example 1 – Private vs Public College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B954-2ABC-888A-BD35-AECD607A9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Dale and Kreuger (QJE 2002): “</a:t>
            </a:r>
            <a:r>
              <a:rPr lang="en-US" dirty="0">
                <a:solidFill>
                  <a:srgbClr val="141413"/>
                </a:solidFill>
                <a:effectLst/>
                <a:latin typeface="Helvetica" pitchFamily="2" charset="0"/>
              </a:rPr>
              <a:t>Estimating the payoff to attending a more selective college”</a:t>
            </a:r>
            <a:endParaRPr lang="en-KR" dirty="0"/>
          </a:p>
          <a:p>
            <a:r>
              <a:rPr lang="en-KR" dirty="0"/>
              <a:t>Setting: Data with what colleges a student applied to, their SAT score, parental income, what colleges rejected, admitted.</a:t>
            </a:r>
          </a:p>
          <a:p>
            <a:r>
              <a:rPr lang="en-KR" dirty="0"/>
              <a:t>Try to see if going to a private university is worth the additional fees it entails through additional income in the future</a:t>
            </a:r>
          </a:p>
          <a:p>
            <a:r>
              <a:rPr lang="en-KR" dirty="0"/>
              <a:t>Main identification:</a:t>
            </a:r>
          </a:p>
          <a:p>
            <a:endParaRPr lang="en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AABF1-C495-D8D0-1F12-2D1DDE05D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227" y="5126188"/>
            <a:ext cx="5531315" cy="136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444E-6359-FE4C-7F12-992C8651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4000" dirty="0"/>
              <a:t>Example 1 – Private vs Public College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8CC72-91B6-8971-568A-2CF973CD2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36" y="1548576"/>
            <a:ext cx="4201805" cy="53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8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6F70-41B7-0D26-2BDF-39FA9495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ML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1EE5-7991-DCF6-DDA8-F16BA81B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Baron’s selectivity group matching leads to sample loss due to selectivity groups not being marginal – many groups are simply all 0s or 1s = no variation to compare “apples to apples”</a:t>
            </a:r>
          </a:p>
          <a:p>
            <a:r>
              <a:rPr lang="en-KR" dirty="0"/>
              <a:t>Self-revelation model is limited in taking into account other factors such as geography and finances (hence doesn’t perform very well for binary interest of private schools)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2207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0A58-9CE2-88AF-AEA3-0371EA2A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Different Lasso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B23E98-CCA5-26F0-DD9F-691EDC343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585511"/>
              </p:ext>
            </p:extLst>
          </p:nvPr>
        </p:nvGraphicFramePr>
        <p:xfrm>
          <a:off x="838200" y="1716212"/>
          <a:ext cx="10515600" cy="3740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9518533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792648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79394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986666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90948170"/>
                    </a:ext>
                  </a:extLst>
                </a:gridCol>
              </a:tblGrid>
              <a:tr h="4449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Method</a:t>
                      </a:r>
                      <a:endParaRPr lang="en-KR" sz="12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07" marR="57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How It Works</a:t>
                      </a:r>
                      <a:endParaRPr lang="en-KR" sz="12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07" marR="57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Number of Controls Selected</a:t>
                      </a:r>
                      <a:endParaRPr lang="en-KR" sz="12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07" marR="57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Advantages</a:t>
                      </a:r>
                      <a:endParaRPr lang="en-KR" sz="12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07" marR="57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Disadvantages</a:t>
                      </a:r>
                      <a:endParaRPr lang="en-KR" sz="12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07" marR="57207" marT="0" marB="0"/>
                </a:tc>
                <a:extLst>
                  <a:ext uri="{0D108BD9-81ED-4DB2-BD59-A6C34878D82A}">
                    <a16:rowId xmlns:a16="http://schemas.microsoft.com/office/drawing/2014/main" val="4075394442"/>
                  </a:ext>
                </a:extLst>
              </a:tr>
              <a:tr h="1198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Plug-in Penalty</a:t>
                      </a:r>
                      <a:endParaRPr lang="en-KR" sz="12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07" marR="57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Uses a formula from Belloni et al. (2014) to calculate an optimal lambda  based on theoretical sparsity conditions.</a:t>
                      </a:r>
                      <a:endParaRPr lang="en-KR" sz="12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07" marR="57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R" sz="1200" kern="100" dirty="0">
                          <a:effectLst/>
                          <a:latin typeface="Aptos" panose="020B00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18, 24, 17</a:t>
                      </a:r>
                    </a:p>
                  </a:txBody>
                  <a:tcPr marL="57207" marR="57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Less overfitting</a:t>
                      </a:r>
                      <a:endParaRPr lang="en-KR" sz="12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07" marR="57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May underfit if lambda is too large</a:t>
                      </a:r>
                      <a:endParaRPr lang="en-KR" sz="12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07" marR="57207" marT="0" marB="0"/>
                </a:tc>
                <a:extLst>
                  <a:ext uri="{0D108BD9-81ED-4DB2-BD59-A6C34878D82A}">
                    <a16:rowId xmlns:a16="http://schemas.microsoft.com/office/drawing/2014/main" val="3129140137"/>
                  </a:ext>
                </a:extLst>
              </a:tr>
              <a:tr h="8973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Cross-Validation (CV)</a:t>
                      </a:r>
                      <a:endParaRPr lang="en-KR" sz="12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07" marR="57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Uses 10-fold CV to select lambda by minimizing out-of-sample prediction error.</a:t>
                      </a:r>
                      <a:endParaRPr lang="en-KR" sz="12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07" marR="57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R" sz="1200" kern="100" dirty="0">
                          <a:effectLst/>
                          <a:latin typeface="Aptos" panose="020B00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100, 151, 185</a:t>
                      </a:r>
                    </a:p>
                  </a:txBody>
                  <a:tcPr marL="57207" marR="57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Less risk of omitting relevant controls</a:t>
                      </a:r>
                      <a:endParaRPr lang="en-KR" sz="12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07" marR="57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 Can select too many variables</a:t>
                      </a:r>
                      <a:endParaRPr lang="en-KR" sz="12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07" marR="57207" marT="0" marB="0"/>
                </a:tc>
                <a:extLst>
                  <a:ext uri="{0D108BD9-81ED-4DB2-BD59-A6C34878D82A}">
                    <a16:rowId xmlns:a16="http://schemas.microsoft.com/office/drawing/2014/main" val="3564665233"/>
                  </a:ext>
                </a:extLst>
              </a:tr>
              <a:tr h="1198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CV-Lasso (Cvlasso in Stata 15)</a:t>
                      </a:r>
                      <a:endParaRPr lang="en-KR" sz="1200" kern="10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07" marR="57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Similar to standard CV, but with an alternative tuning strategy (implemented in </a:t>
                      </a:r>
                      <a:r>
                        <a:rPr lang="en-GB" sz="1200" kern="100" dirty="0" err="1">
                          <a:effectLst/>
                        </a:rPr>
                        <a:t>Lassopack</a:t>
                      </a:r>
                      <a:r>
                        <a:rPr lang="en-GB" sz="1200" kern="100" dirty="0">
                          <a:effectLst/>
                        </a:rPr>
                        <a:t>).</a:t>
                      </a:r>
                      <a:endParaRPr lang="en-KR" sz="12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07" marR="57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KR" sz="1200" kern="100" dirty="0">
                          <a:effectLst/>
                          <a:latin typeface="Aptos" panose="020B000402020202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112, 58, 106</a:t>
                      </a:r>
                    </a:p>
                  </a:txBody>
                  <a:tcPr marL="57207" marR="57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May better capture nonlinear relationships</a:t>
                      </a:r>
                      <a:endParaRPr lang="en-KR" sz="12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07" marR="572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Increased variance in final estimates</a:t>
                      </a:r>
                      <a:endParaRPr lang="en-KR" sz="1200" kern="100" dirty="0">
                        <a:effectLst/>
                        <a:latin typeface="Aptos" panose="020B000402020202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07" marR="57207" marT="0" marB="0"/>
                </a:tc>
                <a:extLst>
                  <a:ext uri="{0D108BD9-81ED-4DB2-BD59-A6C34878D82A}">
                    <a16:rowId xmlns:a16="http://schemas.microsoft.com/office/drawing/2014/main" val="172192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64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1286</Words>
  <Application>Microsoft Macintosh PowerPoint</Application>
  <PresentationFormat>Widescreen</PresentationFormat>
  <Paragraphs>126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.AppleSystemUIFont</vt:lpstr>
      <vt:lpstr>Aptos</vt:lpstr>
      <vt:lpstr>Aptos Display</vt:lpstr>
      <vt:lpstr>Arial</vt:lpstr>
      <vt:lpstr>Helvetica</vt:lpstr>
      <vt:lpstr>Office Theme</vt:lpstr>
      <vt:lpstr>Machine Labor –  Angrist &amp; Frandsen JoLE 2022</vt:lpstr>
      <vt:lpstr>Initial ML methodology introduction</vt:lpstr>
      <vt:lpstr>Why use ML in Economics?</vt:lpstr>
      <vt:lpstr>Why use ML in Economics?</vt:lpstr>
      <vt:lpstr>Post Double Lasso Framework</vt:lpstr>
      <vt:lpstr>Example 1 – Private vs Public College education</vt:lpstr>
      <vt:lpstr>Example 1 – Private vs Public College education</vt:lpstr>
      <vt:lpstr>ML Advantages</vt:lpstr>
      <vt:lpstr>Different Lasso methods</vt:lpstr>
      <vt:lpstr>Example 1 – Private vs Public College education</vt:lpstr>
      <vt:lpstr>PowerPoint Presentation</vt:lpstr>
      <vt:lpstr>Applying it on Angrist &amp; Kreuger</vt:lpstr>
      <vt:lpstr>Applying it on Angrist &amp; Kreuger</vt:lpstr>
      <vt:lpstr>PowerPoint Presentation</vt:lpstr>
      <vt:lpstr>Maybe we can try it on IV</vt:lpstr>
      <vt:lpstr>3. Random Forest</vt:lpstr>
      <vt:lpstr>Testing to see if it is any good</vt:lpstr>
      <vt:lpstr>Randomly excluded</vt:lpstr>
      <vt:lpstr>PowerPoint Presentation</vt:lpstr>
      <vt:lpstr>Testing to see if it is any good</vt:lpstr>
      <vt:lpstr>Why did ML yield worse results?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김민석</dc:creator>
  <cp:lastModifiedBy>김민석</cp:lastModifiedBy>
  <cp:revision>4</cp:revision>
  <dcterms:created xsi:type="dcterms:W3CDTF">2025-02-05T12:18:39Z</dcterms:created>
  <dcterms:modified xsi:type="dcterms:W3CDTF">2025-02-06T02:49:54Z</dcterms:modified>
</cp:coreProperties>
</file>