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8FB-3FF8-5815-2233-715ACE2C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4993-1D16-B5EC-9BB7-727F3F96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C742-806C-7342-706B-ED6A09A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FBCB-887D-762C-1B39-E4B8E563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1C14-5779-6C0E-D5ED-F465072D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420D-C4FE-93B6-089E-E6032E35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32F14-2DD3-B668-660F-CD05A85A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E554-5F43-04A7-6F17-3813A072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AA43-FB10-A305-A3A2-FD29BA1A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E8FC-2F3B-45B8-6546-ADA87355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22A31-7EBA-3CA0-C3D5-2786472DE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4AB9C-9FF3-3D89-BF83-5E09A2F4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693D-25AC-E5B0-B1EF-643C7888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BFC7-A591-0CEA-18CA-08D3D40A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F50C-5D27-93C9-7193-F5EFF955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AA6C-F09D-4403-C241-4532CDF9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506E-017F-9E20-9E0A-57613340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BDBB-A941-D44E-DC5A-96FB3859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3ACC-F79B-A4FB-7A43-464FF223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124B-4E88-E487-4275-AB947B13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286-FEA1-AC2B-9340-EBB2174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5568-E6FF-FA1B-777E-B6165F5F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0E68-851D-B1B8-6B84-600D5A2C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7BAE-442E-A998-E497-C3B7681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636E-1F54-FAA6-42E7-45CFA2C3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BC0B-EFF8-C4D7-352B-39A4296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3DE7-DE61-FB84-2318-48356984E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A591-EA8F-6415-AFA1-75ED23C4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80FC-F749-E5D3-112D-3E769C12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E100-723E-1EFD-DD7F-7DE38553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B5CA-D1A1-FEA1-2C7E-7CD0FF5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AC3-428D-0C35-BC56-CE27737E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CC50-B2B6-FD9E-5458-461DF619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0395-69CA-D263-707D-A1E66323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BA1D6-A43F-C230-54C2-C9F63BBDC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D635-7388-0404-2FC8-7B9D19F5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057AB-B931-A893-B186-39BFCB3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34CC-122E-D839-0069-6A04DA9B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C9958-7108-06DC-C014-78BF2355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D73F-3BA7-0FC9-959C-0EC88663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CDB52-5CE5-85A1-7BBE-315521BC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8B13F-89F6-016F-23AB-B839934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629D6-C507-32E4-8AD0-C30A8EA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1584B-E9C3-24CE-3519-AC14131F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CD60D-7F9A-3E6D-FA8C-1B7B8F2E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E0BFA-256E-F52A-61A8-2E72285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DEA-9E2F-BB75-E926-546F49AD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B3CB-5394-33EF-DB89-31F26897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E86DB-9A85-81DE-7AA8-0501CB8B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D0D9C-BA7B-9944-D822-EF1AA51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8694B-D743-2CEF-5B8A-FE939733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2877-518B-D7DC-A118-5A2EDCD1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2DBF-6ACF-046A-8375-95076197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09CA6-D461-CD0A-8B52-0E2BFDBA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3CBAE-4626-A4C6-B056-4B25AC82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DDA9-FF7B-8ED8-C790-025759AF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8AD9-687B-0C6C-1344-C4666C8A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73AEA-2FF4-9A49-611C-B12FB73B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580EC-2615-405A-126B-C67BF73F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06CC-8F0B-91A2-6FDD-11428B59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4F03-EC45-4669-CF9E-51285E3B2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73FCE-5CA4-4494-AEBB-0555FC5991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30D0-C930-522A-04DB-9CA093101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A64E-A9D6-89C6-919B-886ECE5D3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D808B-B14C-47A1-840B-1553DF06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id/922551734/vector/medical-white-cross.jpg" TargetMode="External"/><Relationship Id="rId7" Type="http://schemas.openxmlformats.org/officeDocument/2006/relationships/hyperlink" Target="https://cdn.prod.website-files.com/5d2dd7e1b4a76d8b803ac1aa/5e81c66dd4cabdcc1674a08d_0nt8_YaCOJ_ED51A163rrtjq4mA4Qp1MsIXdDUR4iUAVBYYM5thrRmXCJsZHNa95-yQ3poZep9S8hkUffFkdqbIt9EXmk0bUbLfV0TJWOTH2dwUp6sSsCtnPx8esAE_DROgkKAAT.png" TargetMode="External"/><Relationship Id="rId2" Type="http://schemas.openxmlformats.org/officeDocument/2006/relationships/hyperlink" Target="https://thumbs.dreamstime.com/b/ballot-box-symbol-cartoon-illustration-5363535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g.freepik.com/premium-photo/abstract-representation-blockchain-technology-with-interconnected-blocks-glowing-pathways_220770-43557.jpg" TargetMode="External"/><Relationship Id="rId5" Type="http://schemas.openxmlformats.org/officeDocument/2006/relationships/hyperlink" Target="https://www.shutterstock.com/image-vector/blockchain-warning-icon-flat-style-260nw-1879326169.jpg" TargetMode="External"/><Relationship Id="rId4" Type="http://schemas.openxmlformats.org/officeDocument/2006/relationships/hyperlink" Target="https://static.vecteezy.com/system/resources/previews/051/829/448/non_2x/illustration-of-shield-vector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ockchain: What It Is, How It Works, Why It Matters | Built In">
            <a:extLst>
              <a:ext uri="{FF2B5EF4-FFF2-40B4-BE49-F238E27FC236}">
                <a16:creationId xmlns:a16="http://schemas.microsoft.com/office/drawing/2014/main" id="{AAA5FCB0-1B2E-5D4F-53B6-4DD4F6ED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F9121-0E5A-D0B8-2462-FAE069D9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CCCC-8D6D-B85E-3E0A-979B5E4C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Easton Kite</a:t>
            </a:r>
          </a:p>
          <a:p>
            <a:r>
              <a:rPr lang="en-US">
                <a:solidFill>
                  <a:schemeClr val="bg1"/>
                </a:solidFill>
              </a:rPr>
              <a:t>April 21</a:t>
            </a:r>
            <a:r>
              <a:rPr lang="en-US" baseline="30000">
                <a:solidFill>
                  <a:schemeClr val="bg1"/>
                </a:solidFill>
              </a:rPr>
              <a:t>st</a:t>
            </a:r>
            <a:r>
              <a:rPr lang="en-US">
                <a:solidFill>
                  <a:schemeClr val="bg1"/>
                </a:solidFill>
              </a:rPr>
              <a:t>, 2025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B15AC-FEAA-E8D9-B6B0-1A94327E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What is Blockchain?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035E-2594-8D8B-CE48-FB7B4110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 digital ledger of records (blocks) linked together </a:t>
            </a:r>
          </a:p>
          <a:p>
            <a:r>
              <a:rPr lang="en-US" sz="2200"/>
              <a:t>Decentralized and tamper-resistant </a:t>
            </a:r>
          </a:p>
          <a:p>
            <a:r>
              <a:rPr lang="en-US" sz="2200"/>
              <a:t>Verified using cryptographic methods </a:t>
            </a:r>
          </a:p>
          <a:p>
            <a:r>
              <a:rPr lang="en-US" sz="2200"/>
              <a:t>First used in Bitcoin, now much more</a:t>
            </a:r>
          </a:p>
        </p:txBody>
      </p:sp>
      <p:pic>
        <p:nvPicPr>
          <p:cNvPr id="2050" name="Picture 2" descr="Blockchain 101: The Simplest Guide You Will Ever Read">
            <a:extLst>
              <a:ext uri="{FF2B5EF4-FFF2-40B4-BE49-F238E27FC236}">
                <a16:creationId xmlns:a16="http://schemas.microsoft.com/office/drawing/2014/main" id="{17B3E36B-2081-200B-F051-2350B909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030139"/>
            <a:ext cx="5458968" cy="27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s the Blockchain the Future of Cybersecurity?">
            <a:extLst>
              <a:ext uri="{FF2B5EF4-FFF2-40B4-BE49-F238E27FC236}">
                <a16:creationId xmlns:a16="http://schemas.microsoft.com/office/drawing/2014/main" id="{D7BFD299-01E1-6F5F-58D1-003E6E60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r="13245"/>
          <a:stretch/>
        </p:blipFill>
        <p:spPr bwMode="auto">
          <a:xfrm>
            <a:off x="-1" y="0"/>
            <a:ext cx="121563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E219D-7B8F-5F27-BFAC-07ED01F5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Blockchain Supports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D5AD-731B-E316-AAD9-9FE7DEB6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Ensures data integrity and authenticity </a:t>
            </a:r>
          </a:p>
          <a:p>
            <a:r>
              <a:rPr lang="en-US" sz="2000">
                <a:solidFill>
                  <a:srgbClr val="FFFFFF"/>
                </a:solidFill>
              </a:rPr>
              <a:t>Makes it hard to alter information </a:t>
            </a:r>
          </a:p>
          <a:p>
            <a:r>
              <a:rPr lang="en-US" sz="2000">
                <a:solidFill>
                  <a:srgbClr val="FFFFFF"/>
                </a:solidFill>
              </a:rPr>
              <a:t>Prevents identity theft and fraud </a:t>
            </a:r>
          </a:p>
          <a:p>
            <a:r>
              <a:rPr lang="en-US" sz="2000">
                <a:solidFill>
                  <a:srgbClr val="FFFFFF"/>
                </a:solidFill>
              </a:rPr>
              <a:t>Enables trust without a central authority</a:t>
            </a:r>
          </a:p>
        </p:txBody>
      </p:sp>
    </p:spTree>
    <p:extLst>
      <p:ext uri="{BB962C8B-B14F-4D97-AF65-F5344CB8AC3E}">
        <p14:creationId xmlns:p14="http://schemas.microsoft.com/office/powerpoint/2010/main" val="38317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14E6-E400-2E56-5604-D8CB5C6E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/>
              <a:t>Real World Applications</a:t>
            </a:r>
          </a:p>
        </p:txBody>
      </p:sp>
      <p:sp>
        <p:nvSpPr>
          <p:cNvPr id="411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B8C1-681B-702C-2025-A3F4F6FC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2200"/>
              <a:t>Voting systems </a:t>
            </a:r>
          </a:p>
          <a:p>
            <a:r>
              <a:rPr lang="en-US" sz="2200"/>
              <a:t>Secure communication </a:t>
            </a:r>
          </a:p>
          <a:p>
            <a:r>
              <a:rPr lang="en-US" sz="2200"/>
              <a:t>Intellectual property protection </a:t>
            </a:r>
          </a:p>
          <a:p>
            <a:r>
              <a:rPr lang="en-US" sz="2200"/>
              <a:t>Medical and financial recordkeeping</a:t>
            </a:r>
          </a:p>
        </p:txBody>
      </p:sp>
      <p:pic>
        <p:nvPicPr>
          <p:cNvPr id="4100" name="Picture 4" descr="57,600+ Medical Cross Symbol Stock Illustrations, Royalty-Free Vector  Graphics &amp; Clip Art - iStock">
            <a:extLst>
              <a:ext uri="{FF2B5EF4-FFF2-40B4-BE49-F238E27FC236}">
                <a16:creationId xmlns:a16="http://schemas.microsoft.com/office/drawing/2014/main" id="{3A87968F-B3D1-6E21-FB30-0B725547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4339" y="502825"/>
            <a:ext cx="2905145" cy="29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allot Cartoon Stock Illustrations – 3,319 Ballot Cartoon Stock  Illustrations, Vectors &amp; Clipart - Dreamstime">
            <a:extLst>
              <a:ext uri="{FF2B5EF4-FFF2-40B4-BE49-F238E27FC236}">
                <a16:creationId xmlns:a16="http://schemas.microsoft.com/office/drawing/2014/main" id="{08937A97-2DFB-231F-8F64-4FD02965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hield Cartoon Vector Art, Icons, and Graphics for Free Download">
            <a:extLst>
              <a:ext uri="{FF2B5EF4-FFF2-40B4-BE49-F238E27FC236}">
                <a16:creationId xmlns:a16="http://schemas.microsoft.com/office/drawing/2014/main" id="{A9F29484-803D-3FBF-028A-7E86204A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6812" y="3426258"/>
            <a:ext cx="2750705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4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29" name="Arc 51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609E4-16E1-3400-2B98-8D67221B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and Ethics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Blockchain Warning Icon Flat Style Isolated Stock Vector (Royalty Free)  1879326169 | Shutterstock">
            <a:extLst>
              <a:ext uri="{FF2B5EF4-FFF2-40B4-BE49-F238E27FC236}">
                <a16:creationId xmlns:a16="http://schemas.microsoft.com/office/drawing/2014/main" id="{514FC46A-2C6A-E39C-C9AE-5FE183D78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931"/>
          <a:stretch/>
        </p:blipFill>
        <p:spPr bwMode="auto">
          <a:xfrm>
            <a:off x="703182" y="1203253"/>
            <a:ext cx="4777381" cy="42817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E4A9-9C15-1FC1-4E06-72B45F40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Scalability and speed issues </a:t>
            </a:r>
          </a:p>
          <a:p>
            <a:r>
              <a:rPr lang="en-US" dirty="0"/>
              <a:t>Energy consumption </a:t>
            </a:r>
          </a:p>
          <a:p>
            <a:pPr lvl="1"/>
            <a:r>
              <a:rPr lang="en-US" dirty="0"/>
              <a:t>Especially with mining </a:t>
            </a:r>
          </a:p>
          <a:p>
            <a:r>
              <a:rPr lang="en-US" dirty="0"/>
              <a:t>Regulation and misuse </a:t>
            </a:r>
          </a:p>
          <a:p>
            <a:pPr lvl="1"/>
            <a:r>
              <a:rPr lang="en-US" dirty="0"/>
              <a:t>Criminal activity</a:t>
            </a:r>
          </a:p>
          <a:p>
            <a:r>
              <a:rPr lang="en-US" dirty="0"/>
              <a:t>Ethical concerns in data storage</a:t>
            </a:r>
          </a:p>
        </p:txBody>
      </p:sp>
    </p:spTree>
    <p:extLst>
      <p:ext uri="{BB962C8B-B14F-4D97-AF65-F5344CB8AC3E}">
        <p14:creationId xmlns:p14="http://schemas.microsoft.com/office/powerpoint/2010/main" val="22906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bstract representation of blockchain technology with interconnected blocks  and glowing pathways | Premium AI-generated image">
            <a:extLst>
              <a:ext uri="{FF2B5EF4-FFF2-40B4-BE49-F238E27FC236}">
                <a16:creationId xmlns:a16="http://schemas.microsoft.com/office/drawing/2014/main" id="{AE40DD6F-9755-9AA2-B6A4-88B59915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r="-1" b="-1"/>
          <a:stretch/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0B98B-9B05-2442-6478-4DAAD929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1558-FFBE-B02B-8603-8F1BCF81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Blockchain boosts cybersecurity through decentralization </a:t>
            </a:r>
          </a:p>
          <a:p>
            <a:r>
              <a:rPr lang="en-US" sz="1500">
                <a:solidFill>
                  <a:schemeClr val="tx2"/>
                </a:solidFill>
              </a:rPr>
              <a:t>Strong potential in many industries </a:t>
            </a:r>
          </a:p>
          <a:p>
            <a:r>
              <a:rPr lang="en-US" sz="1500">
                <a:solidFill>
                  <a:schemeClr val="tx2"/>
                </a:solidFill>
              </a:rPr>
              <a:t>Challenges must be addressed for broader use </a:t>
            </a:r>
          </a:p>
          <a:p>
            <a:r>
              <a:rPr lang="en-US" sz="1500">
                <a:solidFill>
                  <a:schemeClr val="tx2"/>
                </a:solidFill>
              </a:rPr>
              <a:t>A key player in the future of secure computing</a:t>
            </a:r>
          </a:p>
        </p:txBody>
      </p:sp>
    </p:spTree>
    <p:extLst>
      <p:ext uri="{BB962C8B-B14F-4D97-AF65-F5344CB8AC3E}">
        <p14:creationId xmlns:p14="http://schemas.microsoft.com/office/powerpoint/2010/main" val="295973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D11-2913-84D2-F682-7F131DAB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473B-42B6-6D2F-8A41-998248E5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[1] S. Nakamoto, “Bitcoin: A Peer-to-Peer Electronic Cash System,” 2008. [Online]. Available: https://bitcoin.org/bitcoin.pdf. Accessed: Apr. 20, 2025.</a:t>
            </a:r>
          </a:p>
          <a:p>
            <a:pPr>
              <a:buNone/>
            </a:pPr>
            <a:r>
              <a:rPr lang="en-US" dirty="0"/>
              <a:t>[2] M. Crosby, P. </a:t>
            </a:r>
            <a:r>
              <a:rPr lang="en-US" dirty="0" err="1"/>
              <a:t>Pattanayak</a:t>
            </a:r>
            <a:r>
              <a:rPr lang="en-US" dirty="0"/>
              <a:t>, S. Verma, and V. Kalyanaraman, “Blockchain technology: Beyond bitcoin,” </a:t>
            </a:r>
            <a:r>
              <a:rPr lang="en-US" i="1" dirty="0"/>
              <a:t>Applied Innovation Review</a:t>
            </a:r>
            <a:r>
              <a:rPr lang="en-US" dirty="0"/>
              <a:t>, vol. 2, pp. 6–10, Jun. 2016.</a:t>
            </a:r>
          </a:p>
          <a:p>
            <a:pPr>
              <a:buNone/>
            </a:pPr>
            <a:r>
              <a:rPr lang="en-US" dirty="0"/>
              <a:t>[3] Z. Zheng, S. Xie, H. Dai, X. Chen, and H. Wang, “An overview of blockchain technology: Architecture, consensus, and future trends,” in </a:t>
            </a:r>
            <a:r>
              <a:rPr lang="en-US" i="1" dirty="0"/>
              <a:t>Proc. IEEE Int. </a:t>
            </a:r>
            <a:r>
              <a:rPr lang="en-US" i="1" dirty="0" err="1"/>
              <a:t>Congr</a:t>
            </a:r>
            <a:r>
              <a:rPr lang="en-US" i="1" dirty="0"/>
              <a:t>. Big Data</a:t>
            </a:r>
            <a:r>
              <a:rPr lang="en-US" dirty="0"/>
              <a:t>, 2017, pp. 557–564.</a:t>
            </a:r>
          </a:p>
          <a:p>
            <a:pPr>
              <a:buNone/>
            </a:pPr>
            <a:r>
              <a:rPr lang="en-US" dirty="0"/>
              <a:t>[4] “What Is Blockchain Technology?,” </a:t>
            </a:r>
            <a:r>
              <a:rPr lang="en-US" dirty="0" err="1"/>
              <a:t>BuiltIn</a:t>
            </a:r>
            <a:r>
              <a:rPr lang="en-US" dirty="0"/>
              <a:t>. [Online]. Available: https://builtin.com/blockchain. Accessed: Apr. 20, 2025.</a:t>
            </a:r>
          </a:p>
          <a:p>
            <a:pPr>
              <a:buNone/>
            </a:pPr>
            <a:r>
              <a:rPr lang="en-US" dirty="0"/>
              <a:t>[5] “Blockchain Cybersecurity Applications,” Colocation America, Jun. 16, 2020. [Online]. Available: https://www.colocationamerica.com/blog/blockchain-cybersecurity. Accessed: Apr. 20, 2025.</a:t>
            </a:r>
          </a:p>
          <a:p>
            <a:pPr>
              <a:buNone/>
            </a:pPr>
            <a:r>
              <a:rPr lang="en-US" dirty="0"/>
              <a:t>[6] </a:t>
            </a:r>
            <a:r>
              <a:rPr lang="en-US" dirty="0" err="1"/>
              <a:t>Dreamstime</a:t>
            </a:r>
            <a:r>
              <a:rPr lang="en-US" dirty="0"/>
              <a:t>, “Ballot Box Symbol Cartoon Illustration.” [Online]. Available: </a:t>
            </a:r>
            <a:r>
              <a:rPr lang="en-US" dirty="0">
                <a:hlinkClick r:id="rId2"/>
              </a:rPr>
              <a:t>https://thumbs.dreamstime.com/b/ballot-box-symbol-cartoon-illustration-53635350.jpg</a:t>
            </a:r>
            <a:r>
              <a:rPr lang="en-US" dirty="0"/>
              <a:t>. Accessed: Apr. 20, 2025.</a:t>
            </a:r>
          </a:p>
          <a:p>
            <a:pPr>
              <a:buNone/>
            </a:pPr>
            <a:r>
              <a:rPr lang="en-US" dirty="0"/>
              <a:t>[7] iStock, “Medical White Cross.” [Online]. Available: </a:t>
            </a:r>
            <a:r>
              <a:rPr lang="en-US" dirty="0">
                <a:hlinkClick r:id="rId3"/>
              </a:rPr>
              <a:t>https://media.istockphoto.com/id/922551734/vector/medical-white-cross.jpg</a:t>
            </a:r>
            <a:r>
              <a:rPr lang="en-US" dirty="0"/>
              <a:t>. Accessed: Apr. 20, 2025.</a:t>
            </a:r>
          </a:p>
          <a:p>
            <a:pPr>
              <a:buNone/>
            </a:pPr>
            <a:r>
              <a:rPr lang="en-US" dirty="0"/>
              <a:t>[8] </a:t>
            </a:r>
            <a:r>
              <a:rPr lang="en-US" dirty="0" err="1"/>
              <a:t>Vecteezy</a:t>
            </a:r>
            <a:r>
              <a:rPr lang="en-US" dirty="0"/>
              <a:t>, “Illustration of Shield Vector.” [Online]. Available: </a:t>
            </a:r>
            <a:r>
              <a:rPr lang="en-US" dirty="0">
                <a:hlinkClick r:id="rId4"/>
              </a:rPr>
              <a:t>https://static.vecteezy.com/system/resources/previews/051/829/448/non_2x/illustration-of-shield-vector.jpg</a:t>
            </a:r>
            <a:r>
              <a:rPr lang="en-US" dirty="0"/>
              <a:t>. Accessed: Apr. 20, 2025.</a:t>
            </a:r>
          </a:p>
          <a:p>
            <a:pPr>
              <a:buNone/>
            </a:pPr>
            <a:r>
              <a:rPr lang="en-US" dirty="0"/>
              <a:t>[9] Shutterstock, “Blockchain Warning Icon Flat Style.” [Online]. Available: </a:t>
            </a:r>
            <a:r>
              <a:rPr lang="en-US" dirty="0">
                <a:hlinkClick r:id="rId5"/>
              </a:rPr>
              <a:t>https://www.shutterstock.com/image-vector/blockchain-warning-icon-flat-style-260nw-1879326169.jpg</a:t>
            </a:r>
            <a:r>
              <a:rPr lang="en-US" dirty="0"/>
              <a:t>. Accessed: Apr. 20, 2025.</a:t>
            </a:r>
          </a:p>
          <a:p>
            <a:pPr>
              <a:buNone/>
            </a:pPr>
            <a:r>
              <a:rPr lang="en-US" dirty="0"/>
              <a:t>[10] </a:t>
            </a:r>
            <a:r>
              <a:rPr lang="en-US" dirty="0" err="1"/>
              <a:t>Freepik</a:t>
            </a:r>
            <a:r>
              <a:rPr lang="en-US" dirty="0"/>
              <a:t>, “Abstract Representation of Blockchain Technology.” [Online]. Available: </a:t>
            </a:r>
            <a:r>
              <a:rPr lang="en-US" dirty="0">
                <a:hlinkClick r:id="rId6"/>
              </a:rPr>
              <a:t>https://img.freepik.com/premium-photo/abstract-representation-blockchain-technology-with-interconnected-blocks-glowing-pathways_220770-43557.jpg</a:t>
            </a:r>
            <a:r>
              <a:rPr lang="en-US" dirty="0"/>
              <a:t>. Accessed: Apr. 20, 2025.</a:t>
            </a:r>
          </a:p>
          <a:p>
            <a:pPr marL="0" indent="0">
              <a:buNone/>
            </a:pPr>
            <a:r>
              <a:rPr lang="en-US" dirty="0"/>
              <a:t>[11] Webflow Assets, “Blockchain Network Nodes Graphic.” [Online]. Available: </a:t>
            </a:r>
            <a:r>
              <a:rPr lang="en-US" dirty="0">
                <a:hlinkClick r:id="rId7"/>
              </a:rPr>
              <a:t>https://cdn.prod.website-files.com/5d2dd7e1b4a76d8b803ac1aa/5e81c66dd4cabdcc1674a08d_0nt8_YaCOJ_ED51A163rrtjq4mA4Qp1MsIXdDUR4iUAVBYYM5thrRmXCJsZHNa95-yQ3poZep9S8hkUffFkdqbIt9EXmk0bUbLfV0TJWOTH2dwUp6sSsCtnPx8esAE_DROgkKAAT.png</a:t>
            </a:r>
            <a:r>
              <a:rPr lang="en-US" dirty="0"/>
              <a:t>. Accessed: Apr. 20, 2025.</a:t>
            </a:r>
          </a:p>
        </p:txBody>
      </p:sp>
    </p:spTree>
    <p:extLst>
      <p:ext uri="{BB962C8B-B14F-4D97-AF65-F5344CB8AC3E}">
        <p14:creationId xmlns:p14="http://schemas.microsoft.com/office/powerpoint/2010/main" val="125197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Blockchain Technology</vt:lpstr>
      <vt:lpstr>What is Blockchain?</vt:lpstr>
      <vt:lpstr>How Blockchain Supports Cybersecurity</vt:lpstr>
      <vt:lpstr>Real World Applications</vt:lpstr>
      <vt:lpstr>Challenges and Ethics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Kite, Easton Scott</dc:creator>
  <cp:lastModifiedBy>Kite, Easton Scott</cp:lastModifiedBy>
  <cp:revision>1</cp:revision>
  <dcterms:created xsi:type="dcterms:W3CDTF">2025-04-21T11:46:04Z</dcterms:created>
  <dcterms:modified xsi:type="dcterms:W3CDTF">2025-04-21T12:13:53Z</dcterms:modified>
</cp:coreProperties>
</file>