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  <p:sldMasterId id="2147483649" r:id="rId2"/>
  </p:sldMasterIdLst>
  <p:notesMasterIdLst>
    <p:notesMasterId r:id="rId29"/>
  </p:notesMasterIdLst>
  <p:handoutMasterIdLst>
    <p:handoutMasterId r:id="rId30"/>
  </p:handoutMasterIdLst>
  <p:sldIdLst>
    <p:sldId id="316" r:id="rId3"/>
    <p:sldId id="258" r:id="rId4"/>
    <p:sldId id="259" r:id="rId5"/>
    <p:sldId id="302" r:id="rId6"/>
    <p:sldId id="331" r:id="rId7"/>
    <p:sldId id="332" r:id="rId8"/>
    <p:sldId id="326" r:id="rId9"/>
    <p:sldId id="327" r:id="rId10"/>
    <p:sldId id="323" r:id="rId11"/>
    <p:sldId id="308" r:id="rId12"/>
    <p:sldId id="307" r:id="rId13"/>
    <p:sldId id="320" r:id="rId14"/>
    <p:sldId id="317" r:id="rId15"/>
    <p:sldId id="318" r:id="rId16"/>
    <p:sldId id="309" r:id="rId17"/>
    <p:sldId id="312" r:id="rId18"/>
    <p:sldId id="314" r:id="rId19"/>
    <p:sldId id="324" r:id="rId20"/>
    <p:sldId id="325" r:id="rId21"/>
    <p:sldId id="310" r:id="rId22"/>
    <p:sldId id="311" r:id="rId23"/>
    <p:sldId id="272" r:id="rId24"/>
    <p:sldId id="328" r:id="rId25"/>
    <p:sldId id="335" r:id="rId26"/>
    <p:sldId id="334" r:id="rId27"/>
    <p:sldId id="281" r:id="rId28"/>
  </p:sldIdLst>
  <p:sldSz cx="9144000" cy="6858000" type="screen4x3"/>
  <p:notesSz cx="6858000" cy="9144000"/>
  <p:embeddedFontLst>
    <p:embeddedFont>
      <p:font typeface="Cambria Math" panose="02040503050406030204" pitchFamily="18" charset="0"/>
      <p:regular r:id="rId31"/>
    </p:embeddedFont>
    <p:embeddedFont>
      <p:font typeface="Verdana" panose="020B0604030504040204" pitchFamily="34" charset="0"/>
      <p:regular r:id="rId32"/>
      <p:bold r:id="rId33"/>
      <p:italic r:id="rId34"/>
      <p:boldItalic r:id="rId35"/>
    </p:embeddedFont>
  </p:embeddedFont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b="1"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1200" b="1"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1200" b="1"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1200" b="1"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E2ECB"/>
    <a:srgbClr val="0000FF"/>
    <a:srgbClr val="66FF33"/>
    <a:srgbClr val="FF0000"/>
    <a:srgbClr val="F89E5A"/>
    <a:srgbClr val="07DCF9"/>
    <a:srgbClr val="F103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881" autoAdjust="0"/>
  </p:normalViewPr>
  <p:slideViewPr>
    <p:cSldViewPr>
      <p:cViewPr varScale="1">
        <p:scale>
          <a:sx n="104" d="100"/>
          <a:sy n="104" d="100"/>
        </p:scale>
        <p:origin x="1824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font" Target="fonts/font4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3.fntdata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2.fntdata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1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Relationship Id="rId35" Type="http://schemas.openxmlformats.org/officeDocument/2006/relationships/font" Target="fonts/font5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jasekar M" userId="0891f6e400c53a6f" providerId="LiveId" clId="{C1EE5AC5-668B-4A8F-851C-550B538C271D}"/>
    <pc:docChg chg="delSld">
      <pc:chgData name="Rajasekar M" userId="0891f6e400c53a6f" providerId="LiveId" clId="{C1EE5AC5-668B-4A8F-851C-550B538C271D}" dt="2023-10-15T12:18:41.475" v="0" actId="47"/>
      <pc:docMkLst>
        <pc:docMk/>
      </pc:docMkLst>
      <pc:sldChg chg="del">
        <pc:chgData name="Rajasekar M" userId="0891f6e400c53a6f" providerId="LiveId" clId="{C1EE5AC5-668B-4A8F-851C-550B538C271D}" dt="2023-10-15T12:18:41.475" v="0" actId="47"/>
        <pc:sldMkLst>
          <pc:docMk/>
          <pc:sldMk cId="2052445462" sldId="313"/>
        </pc:sldMkLst>
      </pc:sldChg>
      <pc:sldChg chg="del">
        <pc:chgData name="Rajasekar M" userId="0891f6e400c53a6f" providerId="LiveId" clId="{C1EE5AC5-668B-4A8F-851C-550B538C271D}" dt="2023-10-15T12:18:41.475" v="0" actId="47"/>
        <pc:sldMkLst>
          <pc:docMk/>
          <pc:sldMk cId="1354975149" sldId="322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20000"/>
              </a:spcBef>
              <a:buFontTx/>
              <a:buChar char="•"/>
              <a:defRPr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20000"/>
              </a:spcBef>
              <a:buFontTx/>
              <a:buChar char="•"/>
              <a:defRPr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20000"/>
              </a:spcBef>
              <a:buFontTx/>
              <a:buChar char="•"/>
              <a:defRPr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20000"/>
              </a:spcBef>
              <a:buFontTx/>
              <a:buChar char="•"/>
              <a:defRPr smtClean="0"/>
            </a:lvl1pPr>
          </a:lstStyle>
          <a:p>
            <a:pPr>
              <a:defRPr/>
            </a:pPr>
            <a:fld id="{235CD88C-2E77-40E8-8EF9-B3368F36FC9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76336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FontTx/>
              <a:buNone/>
              <a:defRPr b="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FontTx/>
              <a:buNone/>
              <a:defRPr b="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FontTx/>
              <a:buNone/>
              <a:defRPr b="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b="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F92A1133-8756-4BDD-BAA3-276C57A0240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47414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9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DC6250B-E838-4A21-8C5A-0EDC35E3F81D}" type="slidenum">
              <a:rPr lang="en-US" altLang="en-US"/>
              <a:pPr>
                <a:spcBef>
                  <a:spcPct val="0"/>
                </a:spcBef>
              </a:pPr>
              <a:t>2</a:t>
            </a:fld>
            <a:endParaRPr lang="en-US" altLang="en-US"/>
          </a:p>
        </p:txBody>
      </p:sp>
      <p:sp>
        <p:nvSpPr>
          <p:cNvPr id="8195" name="Text Box 1"/>
          <p:cNvSpPr txBox="1">
            <a:spLocks noChangeArrowheads="1"/>
          </p:cNvSpPr>
          <p:nvPr/>
        </p:nvSpPr>
        <p:spPr bwMode="auto">
          <a:xfrm>
            <a:off x="3886200" y="8686800"/>
            <a:ext cx="2970213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A481D4EE-8F6B-4F74-9084-0F2663E10702}" type="slidenum">
              <a:rPr lang="en-US" altLang="en-US" b="0">
                <a:solidFill>
                  <a:srgbClr val="000000"/>
                </a:solidFill>
                <a:latin typeface="Arial" panose="020B0604020202020204" pitchFamily="34" charset="0"/>
                <a:cs typeface="DejaVu Sans" panose="020B0603030804020204" pitchFamily="34" charset="0"/>
              </a:rPr>
              <a:pPr algn="r" eaLnBrk="1" hangingPunct="1">
                <a:spcBef>
                  <a:spcPct val="0"/>
                </a:spcBef>
              </a:pPr>
              <a:t>2</a:t>
            </a:fld>
            <a:endParaRPr lang="en-US" altLang="en-US" b="0">
              <a:solidFill>
                <a:srgbClr val="000000"/>
              </a:solidFill>
              <a:latin typeface="Arial" panose="020B0604020202020204" pitchFamily="34" charset="0"/>
              <a:cs typeface="DejaVu Sans" panose="020B0603030804020204" pitchFamily="34" charset="0"/>
            </a:endParaRPr>
          </a:p>
        </p:txBody>
      </p:sp>
      <p:sp>
        <p:nvSpPr>
          <p:cNvPr id="819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14898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9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14999CA7-08F5-4DC0-BE18-64CA53ED4D36}" type="slidenum">
              <a:rPr lang="en-US" altLang="en-US"/>
              <a:pPr>
                <a:spcBef>
                  <a:spcPct val="0"/>
                </a:spcBef>
              </a:pPr>
              <a:t>3</a:t>
            </a:fld>
            <a:endParaRPr lang="en-US" altLang="en-US"/>
          </a:p>
        </p:txBody>
      </p:sp>
      <p:sp>
        <p:nvSpPr>
          <p:cNvPr id="10243" name="Text Box 1"/>
          <p:cNvSpPr txBox="1">
            <a:spLocks noChangeArrowheads="1"/>
          </p:cNvSpPr>
          <p:nvPr/>
        </p:nvSpPr>
        <p:spPr bwMode="auto">
          <a:xfrm>
            <a:off x="3886200" y="8686800"/>
            <a:ext cx="2970213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E157EC54-4CBB-4A72-9EAA-28C4026E9BBD}" type="slidenum">
              <a:rPr lang="en-US" altLang="en-US" b="0">
                <a:solidFill>
                  <a:srgbClr val="000000"/>
                </a:solidFill>
                <a:latin typeface="Arial" panose="020B0604020202020204" pitchFamily="34" charset="0"/>
                <a:cs typeface="DejaVu Sans" panose="020B0603030804020204" pitchFamily="34" charset="0"/>
              </a:rPr>
              <a:pPr algn="r" eaLnBrk="1" hangingPunct="1">
                <a:spcBef>
                  <a:spcPct val="0"/>
                </a:spcBef>
              </a:pPr>
              <a:t>3</a:t>
            </a:fld>
            <a:endParaRPr lang="en-US" altLang="en-US" b="0">
              <a:solidFill>
                <a:srgbClr val="000000"/>
              </a:solidFill>
              <a:latin typeface="Arial" panose="020B0604020202020204" pitchFamily="34" charset="0"/>
              <a:cs typeface="DejaVu Sans" panose="020B0603030804020204" pitchFamily="34" charset="0"/>
            </a:endParaRPr>
          </a:p>
        </p:txBody>
      </p:sp>
      <p:sp>
        <p:nvSpPr>
          <p:cNvPr id="102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270753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9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76D9F1AE-A3B6-4C15-85CD-6D78265F8C60}" type="slidenum">
              <a:rPr lang="en-US" altLang="en-US"/>
              <a:pPr>
                <a:spcBef>
                  <a:spcPct val="0"/>
                </a:spcBef>
              </a:pPr>
              <a:t>4</a:t>
            </a:fld>
            <a:endParaRPr lang="en-US" altLang="en-US"/>
          </a:p>
        </p:txBody>
      </p:sp>
      <p:sp>
        <p:nvSpPr>
          <p:cNvPr id="12291" name="Text Box 1"/>
          <p:cNvSpPr txBox="1">
            <a:spLocks noChangeArrowheads="1"/>
          </p:cNvSpPr>
          <p:nvPr/>
        </p:nvSpPr>
        <p:spPr bwMode="auto">
          <a:xfrm>
            <a:off x="3886200" y="8686800"/>
            <a:ext cx="2970213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52774F55-65F2-4C72-8D60-1DC639CAF847}" type="slidenum">
              <a:rPr lang="en-US" altLang="en-US" b="0">
                <a:solidFill>
                  <a:srgbClr val="000000"/>
                </a:solidFill>
                <a:latin typeface="Arial" panose="020B0604020202020204" pitchFamily="34" charset="0"/>
                <a:cs typeface="DejaVu Sans" panose="020B0603030804020204" pitchFamily="34" charset="0"/>
              </a:rPr>
              <a:pPr algn="r" eaLnBrk="1" hangingPunct="1">
                <a:spcBef>
                  <a:spcPct val="0"/>
                </a:spcBef>
              </a:pPr>
              <a:t>4</a:t>
            </a:fld>
            <a:endParaRPr lang="en-US" altLang="en-US" b="0">
              <a:solidFill>
                <a:srgbClr val="000000"/>
              </a:solidFill>
              <a:latin typeface="Arial" panose="020B0604020202020204" pitchFamily="34" charset="0"/>
              <a:cs typeface="DejaVu Sans" panose="020B0603030804020204" pitchFamily="34" charset="0"/>
            </a:endParaRPr>
          </a:p>
        </p:txBody>
      </p:sp>
      <p:sp>
        <p:nvSpPr>
          <p:cNvPr id="1229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79096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9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2513954F-3DF3-4681-B3A6-98357E318903}" type="slidenum">
              <a:rPr lang="en-US" altLang="en-US"/>
              <a:pPr>
                <a:spcBef>
                  <a:spcPct val="0"/>
                </a:spcBef>
              </a:pPr>
              <a:t>26</a:t>
            </a:fld>
            <a:endParaRPr lang="en-US" altLang="en-US"/>
          </a:p>
        </p:txBody>
      </p:sp>
      <p:sp>
        <p:nvSpPr>
          <p:cNvPr id="41987" name="Text Box 1"/>
          <p:cNvSpPr txBox="1">
            <a:spLocks noChangeArrowheads="1"/>
          </p:cNvSpPr>
          <p:nvPr/>
        </p:nvSpPr>
        <p:spPr bwMode="auto">
          <a:xfrm>
            <a:off x="3886200" y="8686800"/>
            <a:ext cx="2970213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25456964-81CD-4DDD-B045-A03F30E58E1D}" type="slidenum">
              <a:rPr lang="en-US" altLang="en-US" b="0">
                <a:solidFill>
                  <a:srgbClr val="000000"/>
                </a:solidFill>
                <a:latin typeface="Arial" panose="020B0604020202020204" pitchFamily="34" charset="0"/>
                <a:cs typeface="DejaVu Sans" panose="020B0603030804020204" pitchFamily="34" charset="0"/>
              </a:rPr>
              <a:pPr algn="r" eaLnBrk="1" hangingPunct="1">
                <a:spcBef>
                  <a:spcPct val="0"/>
                </a:spcBef>
              </a:pPr>
              <a:t>26</a:t>
            </a:fld>
            <a:endParaRPr lang="en-US" altLang="en-US" b="0">
              <a:solidFill>
                <a:srgbClr val="000000"/>
              </a:solidFill>
              <a:latin typeface="Arial" panose="020B0604020202020204" pitchFamily="34" charset="0"/>
              <a:cs typeface="DejaVu Sans" panose="020B0603030804020204" pitchFamily="34" charset="0"/>
            </a:endParaRPr>
          </a:p>
        </p:txBody>
      </p:sp>
      <p:sp>
        <p:nvSpPr>
          <p:cNvPr id="419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198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3287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Department of IT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321532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Department of IT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189465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Department of IT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017680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Department of IT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4457671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F191A6-3A2F-4E8A-B8B3-104CA880ACA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33555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D1E4DD-39DD-4832-A960-2EA9CCC4361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25642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7EB72F-36E8-4089-9646-D8F7C71EB52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62339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8ABFB2-2F2A-4E74-AECB-95CB8126FF3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76667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EF4D1A-F1E0-4015-A633-EE3661E584F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6052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9B6C2F-D16C-4965-9BE9-499B8BE5327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12331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CE5F75-529D-4AA1-8F87-F0D46D84B02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2815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Department of IT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0575382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E44EEE-7DDC-482C-B275-F1848CB41F2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30299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4F8818-AF3D-4961-8C4C-E82708494E9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12071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D36267-6258-48FA-9911-3582D1D54E3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337675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228B33-9A92-4FAD-84EE-DC85215556A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2849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Department of IT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915719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Department of IT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781017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Department of IT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605863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Department of IT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233405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Department of IT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983278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Department of IT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700043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Department of IT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300894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OFFLINE HANDWRITTEN CHARACTER RECOGINITION SYSTEM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buFontTx/>
              <a:buNone/>
              <a:defRPr sz="1400" b="0">
                <a:solidFill>
                  <a:srgbClr val="0000FF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Department of IT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FontTx/>
              <a:buNone/>
              <a:defRPr sz="1400" b="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1</a:t>
            </a:r>
          </a:p>
        </p:txBody>
      </p:sp>
      <p:sp>
        <p:nvSpPr>
          <p:cNvPr id="2" name="Line 7"/>
          <p:cNvSpPr>
            <a:spLocks noChangeShapeType="1"/>
          </p:cNvSpPr>
          <p:nvPr userDrawn="1"/>
        </p:nvSpPr>
        <p:spPr bwMode="auto">
          <a:xfrm>
            <a:off x="685800" y="990600"/>
            <a:ext cx="845820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1031" name="Text Box 9"/>
          <p:cNvSpPr txBox="1">
            <a:spLocks noChangeArrowheads="1"/>
          </p:cNvSpPr>
          <p:nvPr userDrawn="1"/>
        </p:nvSpPr>
        <p:spPr bwMode="auto">
          <a:xfrm>
            <a:off x="914400" y="6248400"/>
            <a:ext cx="1981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>
              <a:defRPr sz="1200"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/>
          </a:p>
        </p:txBody>
      </p:sp>
      <p:sp>
        <p:nvSpPr>
          <p:cNvPr id="1032" name="Text Box 10"/>
          <p:cNvSpPr txBox="1">
            <a:spLocks noChangeArrowheads="1"/>
          </p:cNvSpPr>
          <p:nvPr userDrawn="1"/>
        </p:nvSpPr>
        <p:spPr bwMode="auto">
          <a:xfrm>
            <a:off x="457200" y="6324600"/>
            <a:ext cx="2895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>
              <a:defRPr sz="1200"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fld id="{6F6BAF9B-27F6-4633-A156-F6FE699E17BC}" type="datetime3">
              <a:rPr lang="en-US" altLang="en-US" smtClean="0">
                <a:solidFill>
                  <a:srgbClr val="0000FF"/>
                </a:solidFill>
              </a:rPr>
              <a:pPr eaLnBrk="1" hangingPunct="1">
                <a:spcBef>
                  <a:spcPct val="50000"/>
                </a:spcBef>
                <a:defRPr/>
              </a:pPr>
              <a:t>21 October 2023</a:t>
            </a:fld>
            <a:endParaRPr lang="en-US" altLang="en-US">
              <a:solidFill>
                <a:srgbClr val="0000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ransition>
    <p:zoom/>
  </p:transition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FontTx/>
              <a:buNone/>
              <a:defRPr sz="1400" b="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buFontTx/>
              <a:buNone/>
              <a:defRPr sz="1400" b="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="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114F262A-7545-4ABC-AEF5-7392FBCDFA6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DATA%20SETS/100.dat" TargetMode="External"/><Relationship Id="rId2" Type="http://schemas.openxmlformats.org/officeDocument/2006/relationships/hyperlink" Target="file:///C:\Users\ANANTHAN\Downloads\100.da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DATA%20SETS/rsvp_10Hz_02a.edf" TargetMode="External"/><Relationship Id="rId5" Type="http://schemas.openxmlformats.org/officeDocument/2006/relationships/hyperlink" Target="DATA%20SETS/bidmc_01_Signals.csv" TargetMode="External"/><Relationship Id="rId4" Type="http://schemas.openxmlformats.org/officeDocument/2006/relationships/hyperlink" Target="file:///C:\Users\ANANTHAN\Downloads\bidmc_01_Signals.csv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1"/>
          <p:cNvSpPr txBox="1">
            <a:spLocks noChangeArrowheads="1"/>
          </p:cNvSpPr>
          <p:nvPr/>
        </p:nvSpPr>
        <p:spPr bwMode="auto">
          <a:xfrm>
            <a:off x="685800" y="130175"/>
            <a:ext cx="7772400" cy="2103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ctr"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ROBUST BIO-SIGNAL STEGANOGRAPHY WITH LOST-DATA RECOVERY ARCHITECTURE USING DEEP LEARNING</a:t>
            </a:r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685800" y="2133600"/>
            <a:ext cx="7772400" cy="411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342900" indent="-338138" eaLnBrk="1" hangingPunct="1">
              <a:lnSpc>
                <a:spcPct val="90000"/>
              </a:lnSpc>
              <a:spcBef>
                <a:spcPts val="700"/>
              </a:spcBef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/>
            </a:pPr>
            <a:endParaRPr lang="en-US" sz="2800" b="0" dirty="0">
              <a:solidFill>
                <a:srgbClr val="000000"/>
              </a:solidFill>
              <a:latin typeface="Arial" charset="0"/>
              <a:cs typeface="+mn-cs"/>
            </a:endParaRPr>
          </a:p>
          <a:p>
            <a:pPr marL="342900" indent="-338138" eaLnBrk="1" hangingPunct="1">
              <a:lnSpc>
                <a:spcPct val="90000"/>
              </a:lnSpc>
              <a:spcBef>
                <a:spcPts val="700"/>
              </a:spcBef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/>
            </a:pPr>
            <a:r>
              <a:rPr lang="en-US" sz="2800" b="0" dirty="0">
                <a:solidFill>
                  <a:srgbClr val="00664D"/>
                </a:solidFill>
                <a:latin typeface="Arial" charset="0"/>
                <a:cs typeface="+mn-cs"/>
              </a:rPr>
              <a:t>	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MEMBERS</a:t>
            </a:r>
            <a:r>
              <a:rPr lang="en-US" sz="2400" dirty="0">
                <a:solidFill>
                  <a:srgbClr val="00664D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342900" indent="-338138" eaLnBrk="1" hangingPunct="1">
              <a:lnSpc>
                <a:spcPct val="90000"/>
              </a:lnSpc>
              <a:spcBef>
                <a:spcPts val="500"/>
              </a:spcBef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/>
            </a:pPr>
            <a:r>
              <a:rPr lang="en-US" sz="2000" b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  	 	    </a:t>
            </a:r>
          </a:p>
          <a:p>
            <a:pPr marL="342900" indent="-338138" eaLnBrk="1" hangingPunct="1">
              <a:lnSpc>
                <a:spcPct val="150000"/>
              </a:lnSpc>
              <a:spcBef>
                <a:spcPts val="500"/>
              </a:spcBef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/>
            </a:pPr>
            <a:r>
              <a:rPr lang="en-US" sz="2000" b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		    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EKANATHAN S A (202006018)</a:t>
            </a:r>
          </a:p>
          <a:p>
            <a:pPr marL="342900" indent="-338138" eaLnBrk="1" hangingPunct="1">
              <a:lnSpc>
                <a:spcPct val="150000"/>
              </a:lnSpc>
              <a:spcBef>
                <a:spcPts val="500"/>
              </a:spcBef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/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               SAIVIJAY S (202006038)</a:t>
            </a:r>
          </a:p>
          <a:p>
            <a:pPr marL="342900" indent="-338138" eaLnBrk="1" hangingPunct="1">
              <a:lnSpc>
                <a:spcPct val="150000"/>
              </a:lnSpc>
              <a:spcBef>
                <a:spcPts val="500"/>
              </a:spcBef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/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               RAJASEKAR M (202006253)</a:t>
            </a:r>
          </a:p>
          <a:p>
            <a:pPr marL="342900" indent="-338138" eaLnBrk="1" hangingPunct="1">
              <a:lnSpc>
                <a:spcPct val="90000"/>
              </a:lnSpc>
              <a:spcBef>
                <a:spcPts val="500"/>
              </a:spcBef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/>
            </a:pPr>
            <a:endParaRPr lang="en-US" sz="2000" b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38138" eaLnBrk="1" hangingPunct="1">
              <a:lnSpc>
                <a:spcPct val="90000"/>
              </a:lnSpc>
              <a:spcBef>
                <a:spcPts val="700"/>
              </a:spcBef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/>
            </a:pPr>
            <a:r>
              <a:rPr lang="en-US" sz="2800" b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>
                <a:solidFill>
                  <a:srgbClr val="00664D"/>
                </a:solidFill>
                <a:latin typeface="Times New Roman" pitchFamily="18" charset="0"/>
                <a:cs typeface="Times New Roman" pitchFamily="18" charset="0"/>
              </a:rPr>
              <a:t>GUIDE:</a:t>
            </a:r>
            <a:r>
              <a:rPr lang="en-US" sz="2400" b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br>
              <a:rPr lang="en-US" sz="2800" b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800" b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 </a:t>
            </a:r>
            <a:b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800" b="0" dirty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</a:br>
            <a:endParaRPr lang="en-US" sz="2800" b="0" dirty="0">
              <a:solidFill>
                <a:srgbClr val="000000"/>
              </a:solidFill>
              <a:latin typeface="Arial" charset="0"/>
              <a:cs typeface="Times New Roman" pitchFamily="18" charset="0"/>
            </a:endParaRPr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0838" cy="458788"/>
          </a:xfrm>
        </p:spPr>
        <p:txBody>
          <a:bodyPr/>
          <a:lstStyle/>
          <a:p>
            <a:pPr>
              <a:defRPr/>
            </a:pPr>
            <a:r>
              <a:rPr lang="en-US"/>
              <a:t>Department of IT</a:t>
            </a:r>
          </a:p>
        </p:txBody>
      </p:sp>
    </p:spTree>
    <p:extLst>
      <p:ext uri="{BB962C8B-B14F-4D97-AF65-F5344CB8AC3E}">
        <p14:creationId xmlns:p14="http://schemas.microsoft.com/office/powerpoint/2010/main" val="3527938036"/>
      </p:ext>
    </p:extLst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90500"/>
            <a:ext cx="7772400" cy="1143000"/>
          </a:xfrm>
        </p:spPr>
        <p:txBody>
          <a:bodyPr/>
          <a:lstStyle/>
          <a:p>
            <a:pPr algn="just"/>
            <a:r>
              <a:rPr lang="en-IN" sz="2800" dirty="0"/>
              <a:t>ALGORITHM 1</a:t>
            </a:r>
            <a:r>
              <a:rPr lang="en-IN" dirty="0"/>
              <a:t> - </a:t>
            </a:r>
            <a:r>
              <a:rPr lang="en-IN" sz="2800" dirty="0"/>
              <a:t>Secret Bit Insertion in Hermite Space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81050" y="1333500"/>
                <a:ext cx="8134350" cy="49149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IN" sz="2400" b="1" dirty="0"/>
                  <a:t>Initialization </a:t>
                </a:r>
              </a:p>
              <a:p>
                <a:pPr marL="0" indent="0">
                  <a:buNone/>
                </a:pPr>
                <a:r>
                  <a:rPr lang="en-IN" sz="2400" b="1" dirty="0"/>
                  <a:t>	Input: </a:t>
                </a:r>
                <a:r>
                  <a:rPr lang="en-IN" sz="2400" dirty="0"/>
                  <a:t>Cover block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IN" sz="240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sz="2400" dirty="0"/>
                  <a:t>] secret bit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IN" sz="2400" dirty="0"/>
              </a:p>
              <a:p>
                <a:pPr marL="0" indent="0">
                  <a:buNone/>
                </a:pPr>
                <a:r>
                  <a:rPr lang="en-US" sz="2400" b="1" dirty="0"/>
                  <a:t>	Output</a:t>
                </a:r>
                <a:r>
                  <a:rPr lang="en-IN" sz="2400" b="1" dirty="0"/>
                  <a:t>: </a:t>
                </a:r>
                <a:r>
                  <a:rPr lang="en-IN" sz="2400" dirty="0"/>
                  <a:t>Stego-block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IN" sz="240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IN" sz="240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sz="2400" dirty="0"/>
                  <a:t>] </a:t>
                </a:r>
              </a:p>
              <a:p>
                <a:pPr marL="0" indent="0">
                  <a:buNone/>
                </a:pPr>
                <a:r>
                  <a:rPr lang="en-US" sz="2400" b="1" dirty="0"/>
                  <a:t>Start</a:t>
                </a:r>
              </a:p>
              <a:p>
                <a:pPr marL="0" indent="0">
                  <a:buNone/>
                </a:pPr>
                <a:r>
                  <a:rPr lang="en-IN" sz="24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IN" sz="240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sz="2400" dirty="0"/>
                  <a:t>]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𝐻𝑒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sz="2400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IN" sz="240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sz="2400" dirty="0"/>
                  <a:t>]) </a:t>
                </a:r>
                <a:r>
                  <a:rPr lang="en-US" sz="2400" dirty="0"/>
                  <a:t>## n is the order of HF</a:t>
                </a:r>
              </a:p>
              <a:p>
                <a:pPr marL="0" indent="0">
                  <a:buNone/>
                </a:pPr>
                <a:r>
                  <a:rPr lang="en-IN" sz="2400" dirty="0"/>
                  <a:t>	Y1 = {roundoff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sz="2400" dirty="0"/>
                  <a:t>, 3</a:t>
                </a:r>
                <a:r>
                  <a:rPr lang="en-US" sz="2400" dirty="0"/>
                  <a:t>)} ## up to three decimal places</a:t>
                </a:r>
              </a:p>
              <a:p>
                <a:pPr marL="0" indent="0">
                  <a:buNone/>
                </a:pPr>
                <a:r>
                  <a:rPr lang="en-US" sz="2400" dirty="0"/>
                  <a:t>	Y2 = up to 2 decimal places of Y1 without sign</a:t>
                </a:r>
              </a:p>
              <a:p>
                <a:pPr marL="0" indent="0">
                  <a:buNone/>
                </a:pPr>
                <a:r>
                  <a:rPr lang="en-IN" sz="24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sz="2400" dirty="0"/>
                  <a:t> = </a:t>
                </a:r>
                <a:r>
                  <a:rPr lang="en-US" sz="2400" dirty="0"/>
                  <a:t>sign of Y1 </a:t>
                </a:r>
              </a:p>
              <a:p>
                <a:pPr marL="0" indent="0">
                  <a:buNone/>
                </a:pPr>
                <a:r>
                  <a:rPr lang="en-US" sz="2400" dirty="0"/>
                  <a:t>	p = third decimal number Y1 ## 0 ≤ p ≤ 9</a:t>
                </a:r>
              </a:p>
              <a:p>
                <a:pPr marL="0" indent="0">
                  <a:buNone/>
                </a:pPr>
                <a:r>
                  <a:rPr lang="en-IN" sz="2400" dirty="0"/>
                  <a:t>	p1 = roundoff (p/2) ## 0 ≤ p1 ≤ 5 </a:t>
                </a:r>
              </a:p>
              <a:p>
                <a:pPr marL="0" indent="0">
                  <a:buNone/>
                </a:pPr>
                <a:r>
                  <a:rPr lang="en-IN" sz="2400" dirty="0"/>
                  <a:t>	p2 = p − p1+1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1050" y="1333500"/>
                <a:ext cx="8134350" cy="4914900"/>
              </a:xfrm>
              <a:blipFill rotWithShape="0">
                <a:blip r:embed="rId2"/>
                <a:stretch>
                  <a:fillRect l="-1124" t="-993" b="-148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Department of IT</a:t>
            </a:r>
          </a:p>
        </p:txBody>
      </p:sp>
    </p:spTree>
    <p:extLst>
      <p:ext uri="{BB962C8B-B14F-4D97-AF65-F5344CB8AC3E}">
        <p14:creationId xmlns:p14="http://schemas.microsoft.com/office/powerpoint/2010/main" val="379511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Department of IT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857250" y="1905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just"/>
            <a:r>
              <a:rPr lang="en-IN" sz="2800" kern="0" dirty="0"/>
              <a:t>ALGORITHM 1</a:t>
            </a:r>
            <a:r>
              <a:rPr lang="en-IN" kern="0" dirty="0"/>
              <a:t> - </a:t>
            </a:r>
            <a:r>
              <a:rPr lang="en-IN" sz="2800" kern="0" dirty="0"/>
              <a:t>Secret Bit Insertion in Hermite </a:t>
            </a:r>
            <a:r>
              <a:rPr lang="en-IN" sz="2800" kern="0"/>
              <a:t>Space cont’d</a:t>
            </a:r>
            <a:r>
              <a:rPr lang="en-IN" sz="2800" kern="0" dirty="0"/>
              <a:t>..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81050" y="1333500"/>
                <a:ext cx="8134350" cy="49149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/>
                  <a:t>	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sz="2400" dirty="0"/>
                  <a:t> = = 0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sz="2400" dirty="0"/>
                  <a:t> = = 0</a:t>
                </a:r>
              </a:p>
              <a:p>
                <a:pPr marL="0" indent="0">
                  <a:buNone/>
                </a:pPr>
                <a:r>
                  <a:rPr lang="en-IN" sz="2400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𝑎𝑑𝑑</m:t>
                        </m:r>
                      </m:sub>
                    </m:sSub>
                  </m:oMath>
                </a14:m>
                <a:r>
                  <a:rPr lang="en-IN" sz="2400" dirty="0"/>
                  <a:t> = 00</a:t>
                </a:r>
              </a:p>
              <a:p>
                <a:pPr marL="0" indent="0">
                  <a:buNone/>
                </a:pPr>
                <a:r>
                  <a:rPr lang="en-IN" sz="2400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𝑓𝑖𝑥</m:t>
                        </m:r>
                      </m:sub>
                    </m:sSub>
                  </m:oMath>
                </a14:m>
                <a:r>
                  <a:rPr lang="en-IN" sz="2400" dirty="0"/>
                  <a:t> = p</a:t>
                </a:r>
              </a:p>
              <a:p>
                <a:pPr marL="0" indent="0">
                  <a:buNone/>
                </a:pPr>
                <a:r>
                  <a:rPr lang="en-US" sz="2400" b="1" dirty="0"/>
                  <a:t>	else</a:t>
                </a:r>
              </a:p>
              <a:p>
                <a:pPr marL="0" indent="0">
                  <a:buNone/>
                </a:pPr>
                <a:r>
                  <a:rPr lang="en-IN" sz="2400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𝑎𝑑𝑑</m:t>
                        </m:r>
                      </m:sub>
                    </m:sSub>
                  </m:oMath>
                </a14:m>
                <a:r>
                  <a:rPr lang="en-IN" sz="2400" dirty="0"/>
                  <a:t>= p2 </a:t>
                </a:r>
                <a14:m>
                  <m:oMath xmlns:m="http://schemas.openxmlformats.org/officeDocument/2006/math">
                    <m:r>
                      <a:rPr lang="en-I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IN" sz="2400" dirty="0"/>
                  <a:t> {(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IN" sz="2400" dirty="0"/>
                  <a:t> 10)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sz="2400" dirty="0"/>
                  <a:t>}</a:t>
                </a:r>
              </a:p>
              <a:p>
                <a:pPr marL="0" indent="0">
                  <a:buNone/>
                </a:pPr>
                <a:r>
                  <a:rPr lang="en-IN" sz="2400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𝑓𝑖𝑥</m:t>
                        </m:r>
                      </m:sub>
                    </m:sSub>
                  </m:oMath>
                </a14:m>
                <a:r>
                  <a:rPr lang="en-IN" sz="2400" dirty="0"/>
                  <a:t> = p1</a:t>
                </a:r>
              </a:p>
              <a:p>
                <a:pPr marL="0" indent="0">
                  <a:buNone/>
                </a:pPr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sz="2400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IN" sz="2400" dirty="0"/>
                  <a:t> {(Y2) +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𝑓𝑖𝑥</m:t>
                        </m:r>
                      </m:sub>
                    </m:sSub>
                    <m:r>
                      <a:rPr lang="en-IN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IN" sz="2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−3</m:t>
                        </m:r>
                      </m:sup>
                    </m:sSup>
                  </m:oMath>
                </a14:m>
                <a:r>
                  <a:rPr lang="en-IN" sz="2400" dirty="0"/>
                  <a:t>) +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𝑎𝑑𝑑</m:t>
                        </m:r>
                      </m:sub>
                    </m:sSub>
                    <m:r>
                      <a:rPr lang="en-IN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IN" sz="2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−5</m:t>
                        </m:r>
                      </m:sup>
                    </m:sSup>
                  </m:oMath>
                </a14:m>
                <a:r>
                  <a:rPr lang="en-IN" sz="2400" dirty="0"/>
                  <a:t>)}</a:t>
                </a:r>
              </a:p>
              <a:p>
                <a:pPr marL="0" indent="0">
                  <a:buNone/>
                </a:pPr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IN" sz="240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IN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sz="2400" dirty="0"/>
                  <a:t>]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𝐻𝑒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en-IN" sz="24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IN" sz="240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IN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sz="2400" dirty="0"/>
                  <a:t>])</a:t>
                </a:r>
              </a:p>
              <a:p>
                <a:pPr marL="0" indent="0">
                  <a:buNone/>
                </a:pPr>
                <a:r>
                  <a:rPr lang="en-US" sz="2400" b="1" dirty="0"/>
                  <a:t>End</a:t>
                </a:r>
                <a:endParaRPr lang="en-IN" sz="2400" b="1" dirty="0"/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1050" y="1333500"/>
                <a:ext cx="8134350" cy="4914900"/>
              </a:xfrm>
              <a:blipFill rotWithShape="0">
                <a:blip r:embed="rId2"/>
                <a:stretch>
                  <a:fillRect l="-1124" t="-99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743200"/>
            <a:ext cx="7772400" cy="1143000"/>
          </a:xfrm>
        </p:spPr>
        <p:txBody>
          <a:bodyPr/>
          <a:lstStyle/>
          <a:p>
            <a:r>
              <a:rPr lang="en-US" sz="3100" dirty="0"/>
              <a:t>DECRYPTION: EXTRACTION OF SECRET BITS</a:t>
            </a:r>
            <a:endParaRPr lang="en-IN" sz="31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Department of IT</a:t>
            </a:r>
          </a:p>
        </p:txBody>
      </p:sp>
    </p:spTree>
    <p:extLst>
      <p:ext uri="{BB962C8B-B14F-4D97-AF65-F5344CB8AC3E}">
        <p14:creationId xmlns:p14="http://schemas.microsoft.com/office/powerpoint/2010/main" val="9014579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25336"/>
                <a:ext cx="7772400" cy="5105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IN" sz="2400" b="1" dirty="0"/>
                  <a:t>Initialization </a:t>
                </a:r>
              </a:p>
              <a:p>
                <a:pPr marL="0" indent="0">
                  <a:buNone/>
                </a:pPr>
                <a:r>
                  <a:rPr lang="en-IN" sz="2400" b="1" dirty="0"/>
                  <a:t>	Input:</a:t>
                </a:r>
                <a:r>
                  <a:rPr lang="en-IN" sz="2400" dirty="0"/>
                  <a:t> Stego-block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IN" sz="240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IN" sz="24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sz="2400" dirty="0"/>
                  <a:t>] Passkey</a:t>
                </a:r>
              </a:p>
              <a:p>
                <a:pPr marL="0" indent="0">
                  <a:buNone/>
                </a:pPr>
                <a:r>
                  <a:rPr lang="en-US" sz="2400" b="1" dirty="0"/>
                  <a:t>	Output</a:t>
                </a:r>
                <a:r>
                  <a:rPr lang="en-IN" sz="2400" b="1" dirty="0"/>
                  <a:t>: </a:t>
                </a:r>
                <a:r>
                  <a:rPr lang="en-IN" sz="2400" dirty="0"/>
                  <a:t>Final block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Pre>
                          <m:sPre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PrePr>
                          <m:sub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  <m:sup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B</m:t>
                            </m:r>
                          </m:e>
                        </m:sPre>
                      </m:e>
                      <m:sub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</m:oMath>
                </a14:m>
                <a:r>
                  <a:rPr lang="en-IN" sz="2400" dirty="0"/>
                  <a:t>[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IN" sz="24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IN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24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IN" sz="2400" dirty="0"/>
                  <a:t>] secret bit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IN" sz="2400" dirty="0"/>
              </a:p>
              <a:p>
                <a:pPr marL="0" indent="0">
                  <a:buNone/>
                </a:pPr>
                <a:r>
                  <a:rPr lang="en-US" sz="2400" b="1" dirty="0"/>
                  <a:t>Start</a:t>
                </a:r>
              </a:p>
              <a:p>
                <a:pPr marL="0" indent="0">
                  <a:buNone/>
                </a:pPr>
                <a:r>
                  <a:rPr lang="en-IN" sz="2400" dirty="0"/>
                  <a:t>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2400" i="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i="0"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  <m:sup>
                        <m:r>
                          <a:rPr lang="en-US" sz="2400" i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IN" sz="240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IN" sz="24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IN" sz="2400" b="0" i="0" dirty="0" smtClean="0"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sz="2400" i="0" dirty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IN" sz="2400" dirty="0"/>
                  <a:t>]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𝐻𝑒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sz="2400" dirty="0"/>
                  <a:t>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IN" sz="240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IN" sz="24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sz="2400" dirty="0"/>
                  <a:t>]) </a:t>
                </a:r>
                <a:r>
                  <a:rPr lang="en-US" sz="2400" dirty="0"/>
                  <a:t>## n is the order of HF</a:t>
                </a:r>
              </a:p>
              <a:p>
                <a:pPr marL="0" indent="0">
                  <a:buNone/>
                </a:pPr>
                <a:r>
                  <a:rPr lang="en-IN" sz="2400" dirty="0"/>
                  <a:t>	Z1 = {roundoff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IN" sz="24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IN" sz="2400" dirty="0"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sz="2400" dirty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IN" sz="2400" dirty="0"/>
                  <a:t>, 5</a:t>
                </a:r>
                <a:r>
                  <a:rPr lang="en-US" sz="2400" dirty="0"/>
                  <a:t>)} ## up to five decimal places</a:t>
                </a:r>
              </a:p>
              <a:p>
                <a:pPr marL="0" indent="0">
                  <a:buNone/>
                </a:pPr>
                <a:r>
                  <a:rPr lang="en-US" sz="2400" dirty="0"/>
                  <a:t>	Z2  = up to 2 decimal places of Z1 without sign</a:t>
                </a:r>
              </a:p>
              <a:p>
                <a:pPr marL="0" indent="0">
                  <a:buNone/>
                </a:pPr>
                <a:r>
                  <a:rPr lang="en-IN" sz="24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sz="2400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 sz="2400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</m:oMath>
                </a14:m>
                <a:r>
                  <a:rPr lang="en-IN" sz="2400" dirty="0"/>
                  <a:t> = sign of Z1</a:t>
                </a:r>
              </a:p>
              <a:p>
                <a:pPr marL="0" indent="0">
                  <a:buNone/>
                </a:pPr>
                <a:r>
                  <a:rPr lang="en-IN" sz="24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sz="2400" b="0" i="0" smtClean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 sz="2400" b="0" i="0" smtClean="0">
                            <a:latin typeface="Cambria Math" panose="02040503050406030204" pitchFamily="18" charset="0"/>
                          </a:rPr>
                          <m:t>fix</m:t>
                        </m:r>
                      </m:sub>
                    </m:sSub>
                  </m:oMath>
                </a14:m>
                <a:r>
                  <a:rPr lang="en-IN" sz="2400" dirty="0"/>
                  <a:t> = third decimal number Z1 ## 0 &lt;= p &lt;= 9</a:t>
                </a:r>
              </a:p>
              <a:p>
                <a:pPr marL="0" indent="0">
                  <a:buNone/>
                </a:pPr>
                <a:r>
                  <a:rPr lang="en-IN" sz="2400" dirty="0"/>
                  <a:t>	q2 = fourth decimal number Z1 ## 0 &lt;= p &lt;= 9</a:t>
                </a:r>
              </a:p>
              <a:p>
                <a:pPr marL="0" indent="0">
                  <a:buNone/>
                </a:pPr>
                <a:r>
                  <a:rPr lang="en-IN" sz="2400" dirty="0"/>
                  <a:t>	q3 = fifth decimal number Z1 ## 0 &lt;= p &lt;= 9</a:t>
                </a:r>
              </a:p>
              <a:p>
                <a:pPr marL="0" indent="0">
                  <a:buNone/>
                </a:pPr>
                <a:endParaRPr lang="en-IN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25336"/>
                <a:ext cx="7772400" cy="5105400"/>
              </a:xfrm>
              <a:blipFill rotWithShape="0">
                <a:blip r:embed="rId2"/>
                <a:stretch>
                  <a:fillRect l="-1255" t="-95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Department of IT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838200" y="364672"/>
            <a:ext cx="8001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IN" sz="2800" kern="0" dirty="0"/>
              <a:t>ALGORITHM 2</a:t>
            </a:r>
            <a:r>
              <a:rPr lang="en-IN" kern="0" dirty="0"/>
              <a:t> - </a:t>
            </a:r>
            <a:r>
              <a:rPr lang="en-IN" sz="2800" kern="0" dirty="0"/>
              <a:t>Secret Bit Extraction in Hermite Space</a:t>
            </a:r>
            <a:br>
              <a:rPr lang="en-IN" sz="2800" kern="0" dirty="0"/>
            </a:br>
            <a:endParaRPr lang="en-IN" sz="2800" kern="0" dirty="0"/>
          </a:p>
        </p:txBody>
      </p:sp>
    </p:spTree>
    <p:extLst>
      <p:ext uri="{BB962C8B-B14F-4D97-AF65-F5344CB8AC3E}">
        <p14:creationId xmlns:p14="http://schemas.microsoft.com/office/powerpoint/2010/main" val="30836179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Department of Information Technology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66800" y="0"/>
            <a:ext cx="8001000" cy="1143000"/>
          </a:xfrm>
        </p:spPr>
        <p:txBody>
          <a:bodyPr/>
          <a:lstStyle/>
          <a:p>
            <a:pPr algn="l"/>
            <a:r>
              <a:rPr lang="en-IN" sz="2800" dirty="0"/>
              <a:t>cont’d..</a:t>
            </a:r>
            <a:br>
              <a:rPr lang="en-IN" sz="2800" dirty="0"/>
            </a:br>
            <a:endParaRPr lang="en-IN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571500"/>
                <a:ext cx="8153400" cy="56769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IN" sz="2400" b="1" dirty="0"/>
                  <a:t>if</a:t>
                </a:r>
                <a:r>
                  <a:rPr lang="en-IN" sz="2400" dirty="0"/>
                  <a:t> q2 == 0 and q3 == 0</a:t>
                </a:r>
              </a:p>
              <a:p>
                <a:pPr marL="0" indent="0">
                  <a:buNone/>
                </a:pPr>
                <a:r>
                  <a:rPr lang="en-IN" sz="2400" dirty="0"/>
                  <a:t>   b1 = 0, b2 = 0</a:t>
                </a:r>
              </a:p>
              <a:p>
                <a:pPr marL="0" indent="0">
                  <a:buNone/>
                </a:pPr>
                <a:r>
                  <a:rPr lang="en-IN" sz="2400" b="1" dirty="0"/>
                  <a:t>else</a:t>
                </a:r>
              </a:p>
              <a:p>
                <a:pPr marL="0" indent="0">
                  <a:buNone/>
                </a:pPr>
                <a:r>
                  <a:rPr lang="en-IN" sz="2400" b="1" dirty="0"/>
                  <a:t> if</a:t>
                </a:r>
                <a:r>
                  <a:rPr lang="en-IN" sz="2400" dirty="0"/>
                  <a:t> remainder of [{(q2 x 10)+q3}/11]==0</a:t>
                </a:r>
              </a:p>
              <a:p>
                <a:pPr marL="0" indent="0">
                  <a:buNone/>
                </a:pPr>
                <a:r>
                  <a:rPr lang="en-IN" sz="2400" dirty="0"/>
                  <a:t>	b1 = 1, b2 = 1 and quotient is </a:t>
                </a:r>
                <a:r>
                  <a:rPr lang="en-IN" sz="2400" i="1" dirty="0"/>
                  <a:t>qn</a:t>
                </a:r>
              </a:p>
              <a:p>
                <a:pPr marL="0" indent="0">
                  <a:buNone/>
                </a:pPr>
                <a:r>
                  <a:rPr lang="en-IN" sz="2400" b="1" dirty="0"/>
                  <a:t> else if </a:t>
                </a:r>
                <a:r>
                  <a:rPr lang="en-IN" sz="2400" dirty="0"/>
                  <a:t>remainder of [{(q2 x 10)+q3}/10]==0</a:t>
                </a:r>
              </a:p>
              <a:p>
                <a:pPr marL="0" indent="0">
                  <a:buNone/>
                </a:pPr>
                <a:r>
                  <a:rPr lang="en-IN" sz="2400" dirty="0"/>
                  <a:t>	b1 = 1, b2 = 0 and quotient is </a:t>
                </a:r>
                <a:r>
                  <a:rPr lang="en-IN" sz="2400" i="1" dirty="0"/>
                  <a:t>qn</a:t>
                </a:r>
              </a:p>
              <a:p>
                <a:pPr marL="0" indent="0">
                  <a:buNone/>
                </a:pPr>
                <a:r>
                  <a:rPr lang="en-IN" sz="2400" b="1" dirty="0"/>
                  <a:t> else if </a:t>
                </a:r>
                <a:r>
                  <a:rPr lang="en-IN" sz="2400" dirty="0"/>
                  <a:t>remainder of [{(q2 x 10)+q3}/01]==0</a:t>
                </a:r>
              </a:p>
              <a:p>
                <a:pPr marL="0" indent="0">
                  <a:buNone/>
                </a:pPr>
                <a:r>
                  <a:rPr lang="en-IN" sz="2400" dirty="0"/>
                  <a:t>         	b1 = 0, b2 = 1 and quotient is </a:t>
                </a:r>
                <a:r>
                  <a:rPr lang="en-IN" sz="2400" i="1" dirty="0"/>
                  <a:t>qn</a:t>
                </a:r>
              </a:p>
              <a:p>
                <a:pPr marL="0" indent="0">
                  <a:buNone/>
                </a:pPr>
                <a:r>
                  <a:rPr lang="en-IN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sz="240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 sz="2400">
                            <a:latin typeface="Cambria Math" panose="02040503050406030204" pitchFamily="18" charset="0"/>
                          </a:rPr>
                          <m:t>fix</m:t>
                        </m:r>
                      </m:sub>
                    </m:sSub>
                  </m:oMath>
                </a14:m>
                <a:r>
                  <a:rPr lang="en-IN" sz="2400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sz="240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 sz="2400">
                            <a:latin typeface="Cambria Math" panose="02040503050406030204" pitchFamily="18" charset="0"/>
                          </a:rPr>
                          <m:t>fix</m:t>
                        </m:r>
                      </m:sub>
                    </m:sSub>
                  </m:oMath>
                </a14:m>
                <a:r>
                  <a:rPr lang="en-IN" sz="2400" dirty="0"/>
                  <a:t> + </a:t>
                </a:r>
                <a:r>
                  <a:rPr lang="en-IN" sz="2400" i="1" dirty="0"/>
                  <a:t>qn</a:t>
                </a:r>
                <a:r>
                  <a:rPr lang="en-IN" sz="2400" dirty="0"/>
                  <a:t> – 1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IN" sz="24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IN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sz="24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IN" sz="2400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sz="240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 sz="2400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</m:oMath>
                </a14:m>
                <a:r>
                  <a:rPr lang="en-IN" sz="2400" dirty="0"/>
                  <a:t> x {Z2+(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sz="240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 sz="2400">
                            <a:latin typeface="Cambria Math" panose="02040503050406030204" pitchFamily="18" charset="0"/>
                          </a:rPr>
                          <m:t>fix</m:t>
                        </m:r>
                      </m:sub>
                    </m:sSub>
                  </m:oMath>
                </a14:m>
                <a:r>
                  <a:rPr lang="en-IN" sz="2400" dirty="0"/>
                  <a:t> 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−3</m:t>
                        </m:r>
                      </m:sup>
                    </m:sSup>
                  </m:oMath>
                </a14:m>
                <a:r>
                  <a:rPr lang="en-IN" sz="2400" dirty="0"/>
                  <a:t>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Pre>
                          <m:sPre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PrePr>
                          <m:sub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  <m:sup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B</m:t>
                            </m:r>
                          </m:e>
                        </m:sPre>
                      </m:e>
                      <m:sub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</m:oMath>
                </a14:m>
                <a:r>
                  <a:rPr lang="en-IN" sz="2400" dirty="0"/>
                  <a:t>[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IN" sz="24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IN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24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IN" sz="2400" dirty="0"/>
                  <a:t>]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He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  <m:sup>
                        <m:r>
                          <a:rPr lang="en-US" sz="240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en-IN" sz="2400" dirty="0"/>
                  <a:t>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IN" sz="2400" dirty="0"/>
                  <a:t>[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IN" sz="24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IN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sz="24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IN" sz="2400" dirty="0"/>
                  <a:t>])</a:t>
                </a:r>
              </a:p>
              <a:p>
                <a:pPr marL="0" indent="0">
                  <a:buNone/>
                </a:pPr>
                <a:r>
                  <a:rPr lang="en-US" sz="2400" b="1" dirty="0"/>
                  <a:t>End</a:t>
                </a:r>
                <a:endParaRPr lang="en-IN" sz="2400" b="1" dirty="0"/>
              </a:p>
              <a:p>
                <a:pPr marL="0" indent="0">
                  <a:buNone/>
                </a:pPr>
                <a:endParaRPr lang="en-IN" sz="2400" i="1" dirty="0"/>
              </a:p>
              <a:p>
                <a:pPr marL="0" indent="0">
                  <a:buNone/>
                </a:pPr>
                <a:endParaRPr lang="en-IN" sz="2400" dirty="0"/>
              </a:p>
              <a:p>
                <a:pPr marL="0" indent="0">
                  <a:buNone/>
                </a:pPr>
                <a:endParaRPr lang="en-IN" sz="2400" dirty="0"/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571500"/>
                <a:ext cx="8153400" cy="5676900"/>
              </a:xfrm>
              <a:blipFill rotWithShape="0">
                <a:blip r:embed="rId2"/>
                <a:stretch>
                  <a:fillRect l="-1197" t="-859" b="-333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0244373"/>
      </p:ext>
    </p:extLst>
  </p:cSld>
  <p:clrMapOvr>
    <a:masterClrMapping/>
  </p:clrMapOvr>
  <p:transition>
    <p:zo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667000"/>
            <a:ext cx="7772400" cy="1143000"/>
          </a:xfrm>
        </p:spPr>
        <p:txBody>
          <a:bodyPr/>
          <a:lstStyle/>
          <a:p>
            <a:r>
              <a:rPr lang="en-US" sz="3100" dirty="0"/>
              <a:t>MISSING BYTE AND BLOCK FEATURE ESTIMATION BY PSO</a:t>
            </a:r>
            <a:endParaRPr lang="en-IN" sz="31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Department of IT</a:t>
            </a:r>
          </a:p>
        </p:txBody>
      </p:sp>
    </p:spTree>
    <p:extLst>
      <p:ext uri="{BB962C8B-B14F-4D97-AF65-F5344CB8AC3E}">
        <p14:creationId xmlns:p14="http://schemas.microsoft.com/office/powerpoint/2010/main" val="5146538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8848" y="190500"/>
            <a:ext cx="7772400" cy="1143000"/>
          </a:xfrm>
        </p:spPr>
        <p:txBody>
          <a:bodyPr/>
          <a:lstStyle/>
          <a:p>
            <a:r>
              <a:rPr lang="en-IN" sz="3200" dirty="0"/>
              <a:t>PSO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8848" y="1299972"/>
                <a:ext cx="7772400" cy="4796028"/>
              </a:xfrm>
            </p:spPr>
            <p:txBody>
              <a:bodyPr/>
              <a:lstStyle/>
              <a:p>
                <a:pPr marL="457200" indent="-457200">
                  <a:buAutoNum type="arabicParenR"/>
                </a:pPr>
                <a:r>
                  <a:rPr lang="en-IN" sz="2400" dirty="0"/>
                  <a:t>Password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IN" sz="2400"/>
                          <m:t>X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IN" sz="2400" dirty="0"/>
                  <a:t>= quotient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IN" sz="2400"/>
                          <m:t>X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IN" sz="2400" dirty="0"/>
                  <a:t>/10).</a:t>
                </a:r>
              </a:p>
              <a:p>
                <a:pPr marL="457200" indent="-457200">
                  <a:buAutoNum type="arabicParenR"/>
                </a:pPr>
                <a:r>
                  <a:rPr lang="en-IN" sz="2400" dirty="0"/>
                  <a:t>Bias = h = reminder(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IN" sz="2400"/>
                          <m:t>X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IN" sz="2400" dirty="0"/>
                  <a:t>/10).</a:t>
                </a:r>
              </a:p>
              <a:p>
                <a:pPr marL="457200" indent="-457200">
                  <a:buAutoNum type="arabicParenR"/>
                </a:pPr>
                <a:r>
                  <a:rPr lang="en-US" sz="2400" dirty="0"/>
                  <a:t>Number of unknown parameter: 2 (i.e.,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 smtClean="0">
                        <a:latin typeface="Cambria Math" panose="02040503050406030204" pitchFamily="18" charset="0"/>
                      </a:rPr>
                      <m:t>Φ</m:t>
                    </m:r>
                  </m:oMath>
                </a14:m>
                <a:r>
                  <a:rPr lang="en-IN" sz="2400" dirty="0"/>
                  <a:t>[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240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IN" sz="2400"/>
                          <m:t>B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IN" sz="2400" dirty="0"/>
                  <a:t>],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BT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sub>
                    </m:sSub>
                  </m:oMath>
                </a14:m>
                <a:r>
                  <a:rPr lang="en-IN" sz="2400" dirty="0"/>
                  <a:t>).</a:t>
                </a:r>
              </a:p>
              <a:p>
                <a:pPr marL="457200" indent="-457200">
                  <a:buAutoNum type="arabicParenR"/>
                </a:pPr>
                <a:r>
                  <a:rPr lang="en-US" sz="2400" dirty="0"/>
                  <a:t>Search range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BT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sub>
                    </m:sSub>
                  </m:oMath>
                </a14:m>
                <a:r>
                  <a:rPr lang="en-US" sz="2400" dirty="0"/>
                  <a:t> = [between 1 and 256].</a:t>
                </a:r>
              </a:p>
              <a:p>
                <a:pPr marL="457200" indent="-457200">
                  <a:buAutoNum type="arabicParenR"/>
                </a:pPr>
                <a:r>
                  <a:rPr lang="en-IN" sz="2400" dirty="0"/>
                  <a:t>Search range of </a:t>
                </a:r>
                <a:r>
                  <a:rPr lang="el-GR" sz="2400" dirty="0"/>
                  <a:t>Φ</a:t>
                </a:r>
                <a:r>
                  <a:rPr lang="en-US" sz="2400" dirty="0"/>
                  <a:t>[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sub>
                      <m:sup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sz="2400" dirty="0"/>
                  <a:t>] =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400" i="1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400" i="1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sz="2400" dirty="0"/>
                  <a:t> where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l-G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400" i="1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sz="2400" dirty="0"/>
                  <a:t> =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IN" sz="2400"/>
                          <m:t>X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</m:oMath>
                </a14:m>
                <a:r>
                  <a:rPr lang="en-IN" sz="2400" dirty="0"/>
                  <a:t>-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>
                        <a:latin typeface="Cambria Math" panose="02040503050406030204" pitchFamily="18" charset="0"/>
                      </a:rPr>
                      <m:t>Φ</m:t>
                    </m:r>
                  </m:oMath>
                </a14:m>
                <a:r>
                  <a:rPr lang="en-IN" sz="2400" dirty="0"/>
                  <a:t>[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24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IN" sz="2400"/>
                          <m:t>B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  <m:sup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IN" sz="2400" dirty="0"/>
                  <a:t>]</a:t>
                </a:r>
                <a14:m>
                  <m:oMath xmlns:m="http://schemas.openxmlformats.org/officeDocument/2006/math">
                    <m:r>
                      <a:rPr lang="en-IN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256</m:t>
                    </m:r>
                  </m:oMath>
                </a14:m>
                <a:r>
                  <a:rPr lang="en-IN" sz="2400" dirty="0"/>
                  <a:t>-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>
                        <a:latin typeface="Cambria Math" panose="02040503050406030204" pitchFamily="18" charset="0"/>
                      </a:rPr>
                      <m:t>Φ</m:t>
                    </m:r>
                  </m:oMath>
                </a14:m>
                <a:r>
                  <a:rPr lang="en-IN" sz="2400" dirty="0"/>
                  <a:t>[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24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IN" sz="2400"/>
                          <m:t>B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IN" sz="2400" dirty="0"/>
                  <a:t>]</a:t>
                </a:r>
                <a14:m>
                  <m:oMath xmlns:m="http://schemas.openxmlformats.org/officeDocument/2006/math">
                    <m:r>
                      <a:rPr lang="en-I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i="0">
                            <a:latin typeface="Cambria Math" panose="02040503050406030204" pitchFamily="18" charset="0"/>
                          </a:rPr>
                          <m:t>BT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i="0">
                            <a:latin typeface="Cambria Math" panose="02040503050406030204" pitchFamily="18" charset="0"/>
                          </a:rPr>
                          <m:t>m</m:t>
                        </m:r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IN" sz="2400" dirty="0"/>
                  <a:t>)/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BT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m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IN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l-G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400" i="1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sz="2400" dirty="0"/>
                  <a:t> =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IN" sz="2400"/>
                          <m:t>X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</m:oMath>
                </a14:m>
                <a:r>
                  <a:rPr lang="en-IN" sz="2400" dirty="0"/>
                  <a:t>-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>
                        <a:latin typeface="Cambria Math" panose="02040503050406030204" pitchFamily="18" charset="0"/>
                      </a:rPr>
                      <m:t>Φ</m:t>
                    </m:r>
                  </m:oMath>
                </a14:m>
                <a:r>
                  <a:rPr lang="en-IN" sz="2400" dirty="0"/>
                  <a:t>[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24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IN" sz="2400"/>
                          <m:t>B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  <m:sup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IN" sz="2400" dirty="0"/>
                  <a:t>]</a:t>
                </a:r>
                <a14:m>
                  <m:oMath xmlns:m="http://schemas.openxmlformats.org/officeDocument/2006/math">
                    <m:r>
                      <a:rPr lang="en-IN" sz="24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2400" dirty="0"/>
                  <a:t>-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>
                        <a:latin typeface="Cambria Math" panose="02040503050406030204" pitchFamily="18" charset="0"/>
                      </a:rPr>
                      <m:t>Φ</m:t>
                    </m:r>
                  </m:oMath>
                </a14:m>
                <a:r>
                  <a:rPr lang="en-IN" sz="2400" dirty="0"/>
                  <a:t>[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24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IN" sz="2400"/>
                          <m:t>B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IN" sz="2400" dirty="0"/>
                  <a:t>]</a:t>
                </a:r>
                <a14:m>
                  <m:oMath xmlns:m="http://schemas.openxmlformats.org/officeDocument/2006/math">
                    <m:r>
                      <a:rPr lang="en-I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BT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m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IN" sz="2400" dirty="0"/>
                  <a:t>)/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BT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m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IN" sz="2400" dirty="0"/>
              </a:p>
              <a:p>
                <a:pPr marL="457200" indent="-457200">
                  <a:buAutoNum type="arabicParenR" startAt="6"/>
                </a:pPr>
                <a:r>
                  <a:rPr lang="en-US" sz="2400" dirty="0"/>
                  <a:t>Social and cognitive parameter = 2.</a:t>
                </a:r>
              </a:p>
              <a:p>
                <a:pPr marL="457200" indent="-457200">
                  <a:buAutoNum type="arabicParenR" startAt="6"/>
                </a:pPr>
                <a:r>
                  <a:rPr lang="en-US" sz="2400" dirty="0"/>
                  <a:t>Population size: 100. </a:t>
                </a:r>
              </a:p>
              <a:p>
                <a:pPr marL="457200" indent="-457200">
                  <a:buAutoNum type="arabicParenR" startAt="6"/>
                </a:pPr>
                <a:r>
                  <a:rPr lang="en-US" sz="2400" dirty="0"/>
                  <a:t>Maximum no. iteration: 1000</a:t>
                </a:r>
                <a:endParaRPr lang="en-IN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8848" y="1299972"/>
                <a:ext cx="7772400" cy="4796028"/>
              </a:xfrm>
              <a:blipFill rotWithShape="0">
                <a:blip r:embed="rId2"/>
                <a:stretch>
                  <a:fillRect l="-1020" t="-101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Department of IT</a:t>
            </a:r>
          </a:p>
        </p:txBody>
      </p:sp>
    </p:spTree>
    <p:extLst>
      <p:ext uri="{BB962C8B-B14F-4D97-AF65-F5344CB8AC3E}">
        <p14:creationId xmlns:p14="http://schemas.microsoft.com/office/powerpoint/2010/main" val="31030927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04672" y="1752600"/>
                <a:ext cx="7772400" cy="4343400"/>
              </a:xfrm>
            </p:spPr>
            <p:txBody>
              <a:bodyPr/>
              <a:lstStyle/>
              <a:p>
                <a:pPr marL="457200" indent="-457200">
                  <a:buAutoNum type="arabicParenR" startAt="9"/>
                </a:pPr>
                <a:r>
                  <a:rPr lang="en-US" sz="2400" dirty="0"/>
                  <a:t>If m &lt; 2:</a:t>
                </a:r>
              </a:p>
              <a:p>
                <a:pPr marL="0" indent="0">
                  <a:buNone/>
                </a:pPr>
                <a:r>
                  <a:rPr lang="en-US" sz="2400" dirty="0"/>
                  <a:t>     CF  =  |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m</m:t>
                        </m:r>
                      </m:sub>
                    </m:sSub>
                  </m:oMath>
                </a14:m>
                <a:r>
                  <a:rPr lang="en-US" sz="2400" dirty="0"/>
                  <a:t>- </a:t>
                </a:r>
                <a:r>
                  <a:rPr lang="el-GR" sz="2400" dirty="0"/>
                  <a:t>Φ</a:t>
                </a:r>
                <a:r>
                  <a:rPr lang="en-IN" sz="2400" dirty="0"/>
                  <a:t>[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24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IN" sz="2400"/>
                          <m:t>B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sz="2400" dirty="0"/>
                  <a:t>]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i="0">
                            <a:latin typeface="Cambria Math" panose="02040503050406030204" pitchFamily="18" charset="0"/>
                          </a:rPr>
                          <m:t>BT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i="0">
                            <a:latin typeface="Cambria Math" panose="02040503050406030204" pitchFamily="18" charset="0"/>
                          </a:rPr>
                          <m:t>m</m:t>
                        </m:r>
                      </m:sub>
                    </m:sSub>
                  </m:oMath>
                </a14:m>
                <a:r>
                  <a:rPr lang="en-US" sz="2400" dirty="0"/>
                  <a:t>+</a:t>
                </a:r>
                <a:r>
                  <a:rPr lang="el-GR" sz="2400" dirty="0"/>
                  <a:t>Φ</a:t>
                </a:r>
                <a:r>
                  <a:rPr lang="en-IN" sz="2400" dirty="0"/>
                  <a:t>[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24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IN" sz="2400"/>
                          <m:t>B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sz="2400" dirty="0"/>
                  <a:t>]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BT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m</m:t>
                        </m:r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400" dirty="0"/>
                  <a:t> 	      	      +</a:t>
                </a:r>
                <a:r>
                  <a:rPr lang="el-GR" sz="2400" dirty="0"/>
                  <a:t>Φ</a:t>
                </a:r>
                <a:r>
                  <a:rPr lang="en-IN" sz="2400" dirty="0"/>
                  <a:t>[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24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IN" sz="2400"/>
                          <m:t>B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sz="2400" dirty="0"/>
                  <a:t>]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BT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400" dirty="0"/>
                  <a:t>|</a:t>
                </a:r>
              </a:p>
              <a:p>
                <a:pPr marL="0" indent="0">
                  <a:buNone/>
                </a:pPr>
                <a:r>
                  <a:rPr lang="en-US" sz="2400" dirty="0"/>
                  <a:t>10) If m &gt;= 2:</a:t>
                </a:r>
              </a:p>
              <a:p>
                <a:pPr marL="0" indent="0">
                  <a:buNone/>
                </a:pPr>
                <a:r>
                  <a:rPr lang="en-US" sz="2400" dirty="0"/>
                  <a:t>      CF =  |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m</m:t>
                        </m:r>
                      </m:sub>
                    </m:sSub>
                  </m:oMath>
                </a14:m>
                <a:r>
                  <a:rPr lang="en-US" sz="2400" dirty="0"/>
                  <a:t>- </a:t>
                </a:r>
                <a:r>
                  <a:rPr lang="el-GR" sz="2400" dirty="0"/>
                  <a:t>Φ</a:t>
                </a:r>
                <a:r>
                  <a:rPr lang="en-IN" sz="2400" dirty="0"/>
                  <a:t>[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24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IN" sz="2400"/>
                          <m:t>B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  <m:sup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sz="2400" dirty="0"/>
                  <a:t>]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BT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m</m:t>
                        </m:r>
                      </m:sub>
                    </m:sSub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l-GR" sz="2400" dirty="0"/>
                  <a:t>Φ</a:t>
                </a:r>
                <a:r>
                  <a:rPr lang="en-IN" sz="2400" dirty="0"/>
                  <a:t>[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24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IN" sz="2400"/>
                          <m:t>B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sz="2400" dirty="0"/>
                  <a:t>]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BT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m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400" dirty="0"/>
                  <a:t>-</a:t>
                </a:r>
                <a:r>
                  <a:rPr lang="el-GR" sz="2400" dirty="0"/>
                  <a:t>Φ</a:t>
                </a:r>
                <a:r>
                  <a:rPr lang="en-IN" sz="2400" dirty="0"/>
                  <a:t>[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24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IN" sz="2400"/>
                          <m:t>B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sz="2400" dirty="0"/>
                  <a:t>]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BT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m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|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04672" y="1752600"/>
                <a:ext cx="7772400" cy="4343400"/>
              </a:xfrm>
              <a:blipFill rotWithShape="0">
                <a:blip r:embed="rId2"/>
                <a:stretch>
                  <a:fillRect l="-1176" t="-112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Department of IT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7772400" cy="1143000"/>
          </a:xfrm>
        </p:spPr>
        <p:txBody>
          <a:bodyPr/>
          <a:lstStyle/>
          <a:p>
            <a:r>
              <a:rPr lang="en-IN" sz="3200" dirty="0"/>
              <a:t>PSO algorithm cont’d…</a:t>
            </a:r>
          </a:p>
        </p:txBody>
      </p:sp>
    </p:spTree>
    <p:extLst>
      <p:ext uri="{BB962C8B-B14F-4D97-AF65-F5344CB8AC3E}">
        <p14:creationId xmlns:p14="http://schemas.microsoft.com/office/powerpoint/2010/main" val="27262395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Department of IT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43000" y="2667000"/>
            <a:ext cx="7772400" cy="1143000"/>
          </a:xfrm>
        </p:spPr>
        <p:txBody>
          <a:bodyPr/>
          <a:lstStyle/>
          <a:p>
            <a:r>
              <a:rPr lang="en-US" sz="3200" dirty="0"/>
              <a:t>PREDICTION OF LOST STEGO-BLOCK USING SU-LSTM</a:t>
            </a:r>
            <a:endParaRPr lang="en-IN" sz="3100" dirty="0"/>
          </a:p>
        </p:txBody>
      </p:sp>
    </p:spTree>
    <p:extLst>
      <p:ext uri="{BB962C8B-B14F-4D97-AF65-F5344CB8AC3E}">
        <p14:creationId xmlns:p14="http://schemas.microsoft.com/office/powerpoint/2010/main" val="22353398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Department of IT</a:t>
            </a:r>
            <a:endParaRPr lang="en-US" dirty="0"/>
          </a:p>
        </p:txBody>
      </p:sp>
      <p:sp>
        <p:nvSpPr>
          <p:cNvPr id="6" name="Rectangle: Rounded Corners 16540">
            <a:extLst>
              <a:ext uri="{FF2B5EF4-FFF2-40B4-BE49-F238E27FC236}">
                <a16:creationId xmlns:a16="http://schemas.microsoft.com/office/drawing/2014/main" id="{0AF45E10-0A8C-6A4E-9BDC-5A39FDD5C411}"/>
              </a:ext>
            </a:extLst>
          </p:cNvPr>
          <p:cNvSpPr/>
          <p:nvPr/>
        </p:nvSpPr>
        <p:spPr>
          <a:xfrm>
            <a:off x="1828800" y="1066800"/>
            <a:ext cx="6408420" cy="4419600"/>
          </a:xfrm>
          <a:prstGeom prst="roundRect">
            <a:avLst>
              <a:gd name="adj" fmla="val 2012"/>
            </a:avLst>
          </a:prstGeom>
          <a:solidFill>
            <a:schemeClr val="bg1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: Rounded Corners 16541">
            <a:extLst>
              <a:ext uri="{FF2B5EF4-FFF2-40B4-BE49-F238E27FC236}">
                <a16:creationId xmlns:a16="http://schemas.microsoft.com/office/drawing/2014/main" id="{7566F6B5-9F1E-63F9-6FC5-8C4D6E614068}"/>
              </a:ext>
            </a:extLst>
          </p:cNvPr>
          <p:cNvSpPr/>
          <p:nvPr/>
        </p:nvSpPr>
        <p:spPr>
          <a:xfrm>
            <a:off x="2148840" y="2485921"/>
            <a:ext cx="2933700" cy="1684120"/>
          </a:xfrm>
          <a:prstGeom prst="roundRect">
            <a:avLst>
              <a:gd name="adj" fmla="val 2528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635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9DFE07-8ACA-580D-2170-E810EBF304C6}"/>
              </a:ext>
            </a:extLst>
          </p:cNvPr>
          <p:cNvSpPr/>
          <p:nvPr/>
        </p:nvSpPr>
        <p:spPr>
          <a:xfrm>
            <a:off x="2110739" y="1414941"/>
            <a:ext cx="469107" cy="411954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`B</a:t>
            </a:r>
            <a:r>
              <a:rPr lang="en-US" sz="12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IN" sz="12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243777-2300-B455-30AB-0AC2B6A1D789}"/>
              </a:ext>
            </a:extLst>
          </p:cNvPr>
          <p:cNvSpPr/>
          <p:nvPr/>
        </p:nvSpPr>
        <p:spPr>
          <a:xfrm>
            <a:off x="2773520" y="1426847"/>
            <a:ext cx="469107" cy="388142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`B</a:t>
            </a:r>
            <a:r>
              <a:rPr lang="en-US" sz="12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IN" sz="12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6CD797-17BF-3399-A0E1-C229CF0BB920}"/>
              </a:ext>
            </a:extLst>
          </p:cNvPr>
          <p:cNvSpPr/>
          <p:nvPr/>
        </p:nvSpPr>
        <p:spPr>
          <a:xfrm>
            <a:off x="3436301" y="1426847"/>
            <a:ext cx="469107" cy="388142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`B</a:t>
            </a:r>
            <a:r>
              <a:rPr lang="en-US" sz="12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IN" sz="12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C838B32-923C-506B-ACD3-BE788B3A1366}"/>
              </a:ext>
            </a:extLst>
          </p:cNvPr>
          <p:cNvSpPr/>
          <p:nvPr/>
        </p:nvSpPr>
        <p:spPr>
          <a:xfrm>
            <a:off x="4099082" y="1426847"/>
            <a:ext cx="469107" cy="388142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`B</a:t>
            </a:r>
            <a:r>
              <a:rPr lang="en-US" sz="12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IN" sz="12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81CCCE7-B555-7AF1-B8F7-810BBC54B876}"/>
              </a:ext>
            </a:extLst>
          </p:cNvPr>
          <p:cNvCxnSpPr>
            <a:cxnSpLocks/>
            <a:stCxn id="9" idx="1"/>
            <a:endCxn id="8" idx="3"/>
          </p:cNvCxnSpPr>
          <p:nvPr/>
        </p:nvCxnSpPr>
        <p:spPr>
          <a:xfrm flipH="1">
            <a:off x="2579846" y="1620918"/>
            <a:ext cx="19367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85031DB-F3C7-CED9-9C8D-8CDA9E5A909A}"/>
              </a:ext>
            </a:extLst>
          </p:cNvPr>
          <p:cNvCxnSpPr>
            <a:cxnSpLocks/>
          </p:cNvCxnSpPr>
          <p:nvPr/>
        </p:nvCxnSpPr>
        <p:spPr>
          <a:xfrm flipH="1">
            <a:off x="3242627" y="1609012"/>
            <a:ext cx="19367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A66770E-14B4-7BEA-A363-6CE0194744F8}"/>
              </a:ext>
            </a:extLst>
          </p:cNvPr>
          <p:cNvCxnSpPr>
            <a:cxnSpLocks/>
          </p:cNvCxnSpPr>
          <p:nvPr/>
        </p:nvCxnSpPr>
        <p:spPr>
          <a:xfrm flipH="1">
            <a:off x="3905408" y="1607823"/>
            <a:ext cx="19367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3AC437E-9503-EE59-B371-3D4CCDE09339}"/>
              </a:ext>
            </a:extLst>
          </p:cNvPr>
          <p:cNvCxnSpPr>
            <a:cxnSpLocks/>
          </p:cNvCxnSpPr>
          <p:nvPr/>
        </p:nvCxnSpPr>
        <p:spPr>
          <a:xfrm flipH="1">
            <a:off x="4568189" y="1607823"/>
            <a:ext cx="31115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9F58C68-78F6-2480-C3EB-834896A2FCF5}"/>
              </a:ext>
            </a:extLst>
          </p:cNvPr>
          <p:cNvSpPr txBox="1"/>
          <p:nvPr/>
        </p:nvSpPr>
        <p:spPr>
          <a:xfrm>
            <a:off x="5055153" y="1414941"/>
            <a:ext cx="2266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IN" sz="1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Flowchart: Summing Junction 16">
            <a:extLst>
              <a:ext uri="{FF2B5EF4-FFF2-40B4-BE49-F238E27FC236}">
                <a16:creationId xmlns:a16="http://schemas.microsoft.com/office/drawing/2014/main" id="{C6963E1F-C78C-D534-9799-560A637B35B3}"/>
              </a:ext>
            </a:extLst>
          </p:cNvPr>
          <p:cNvSpPr/>
          <p:nvPr/>
        </p:nvSpPr>
        <p:spPr>
          <a:xfrm>
            <a:off x="2567940" y="1822157"/>
            <a:ext cx="214313" cy="211871"/>
          </a:xfrm>
          <a:prstGeom prst="flowChartSummingJunc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8" name="Straight Arrow Connector 22">
            <a:extLst>
              <a:ext uri="{FF2B5EF4-FFF2-40B4-BE49-F238E27FC236}">
                <a16:creationId xmlns:a16="http://schemas.microsoft.com/office/drawing/2014/main" id="{E1C636C0-9453-E0D3-BE1A-61B140B4B32A}"/>
              </a:ext>
            </a:extLst>
          </p:cNvPr>
          <p:cNvCxnSpPr>
            <a:cxnSpLocks/>
          </p:cNvCxnSpPr>
          <p:nvPr/>
        </p:nvCxnSpPr>
        <p:spPr>
          <a:xfrm rot="16200000" flipH="1">
            <a:off x="2406018" y="1747121"/>
            <a:ext cx="101198" cy="222647"/>
          </a:xfrm>
          <a:prstGeom prst="bentConnector2">
            <a:avLst/>
          </a:prstGeom>
          <a:ln>
            <a:solidFill>
              <a:srgbClr val="C00000"/>
            </a:solidFill>
            <a:prstDash val="solid"/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22">
            <a:extLst>
              <a:ext uri="{FF2B5EF4-FFF2-40B4-BE49-F238E27FC236}">
                <a16:creationId xmlns:a16="http://schemas.microsoft.com/office/drawing/2014/main" id="{E2C70D3C-7CB2-EAB7-40B8-70C5569C5818}"/>
              </a:ext>
            </a:extLst>
          </p:cNvPr>
          <p:cNvCxnSpPr>
            <a:cxnSpLocks/>
            <a:endCxn id="17" idx="6"/>
          </p:cNvCxnSpPr>
          <p:nvPr/>
        </p:nvCxnSpPr>
        <p:spPr>
          <a:xfrm rot="10800000" flipV="1">
            <a:off x="2782253" y="1803081"/>
            <a:ext cx="225822" cy="125011"/>
          </a:xfrm>
          <a:prstGeom prst="bentConnector3">
            <a:avLst>
              <a:gd name="adj1" fmla="val -2724"/>
            </a:avLst>
          </a:prstGeom>
          <a:ln>
            <a:solidFill>
              <a:srgbClr val="C00000"/>
            </a:solidFill>
            <a:prstDash val="solid"/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4C12A879-1E25-B546-795D-D661DEAAC1FE}"/>
                  </a:ext>
                </a:extLst>
              </p:cNvPr>
              <p:cNvSpPr/>
              <p:nvPr/>
            </p:nvSpPr>
            <p:spPr>
              <a:xfrm>
                <a:off x="5454015" y="2352043"/>
                <a:ext cx="2228850" cy="885825"/>
              </a:xfrm>
              <a:prstGeom prst="rect">
                <a:avLst/>
              </a:prstGeom>
              <a:gradFill flip="none" rotWithShape="1">
                <a:gsLst>
                  <a:gs pos="0">
                    <a:srgbClr val="00B0F0">
                      <a:tint val="66000"/>
                      <a:satMod val="160000"/>
                    </a:srgbClr>
                  </a:gs>
                  <a:gs pos="50000">
                    <a:srgbClr val="00B0F0">
                      <a:tint val="44500"/>
                      <a:satMod val="160000"/>
                    </a:srgbClr>
                  </a:gs>
                  <a:gs pos="100000">
                    <a:srgbClr val="00B0F0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each block: `B</a:t>
                </a:r>
              </a:p>
              <a:p>
                <a:pPr marL="228600" indent="-228600">
                  <a:buAutoNum type="arabicPeriod"/>
                </a:pPr>
                <a:r>
                  <a:rPr lang="en-I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Block with added error `B*</a:t>
                </a:r>
              </a:p>
              <a:p>
                <a:pPr marL="228600" indent="-228600">
                  <a:buAutoNum type="arabicPeriod"/>
                </a:pPr>
                <a:r>
                  <a:rPr lang="en-I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Block feature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Φ</m:t>
                    </m:r>
                  </m:oMath>
                </a14:m>
                <a:r>
                  <a:rPr lang="en-I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[`B*]</a:t>
                </a:r>
              </a:p>
              <a:p>
                <a:pPr marL="228600" indent="-228600">
                  <a:buAutoNum type="arabicPeriod"/>
                </a:pPr>
                <a:r>
                  <a:rPr lang="en-I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Block feature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Φ</m:t>
                    </m:r>
                  </m:oMath>
                </a14:m>
                <a:r>
                  <a:rPr lang="en-I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[‘B]</a:t>
                </a:r>
              </a:p>
              <a:p>
                <a:pPr algn="ctr"/>
                <a:endParaRPr lang="en-IN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="" xmlns:a14="http://schemas.microsoft.com/office/drawing/2010/main" xmlns:a16="http://schemas.microsoft.com/office/drawing/2014/main" id="{4C12A879-1E25-B546-795D-D661DEAAC1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4015" y="2352043"/>
                <a:ext cx="2228850" cy="885825"/>
              </a:xfrm>
              <a:prstGeom prst="rect">
                <a:avLst/>
              </a:prstGeom>
              <a:blipFill rotWithShape="0">
                <a:blip r:embed="rId2"/>
                <a:stretch>
                  <a:fillRect t="-604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>
            <a:extLst>
              <a:ext uri="{FF2B5EF4-FFF2-40B4-BE49-F238E27FC236}">
                <a16:creationId xmlns:a16="http://schemas.microsoft.com/office/drawing/2014/main" id="{1FC1A831-08AB-E5B8-2634-70EF50EB3E2B}"/>
              </a:ext>
            </a:extLst>
          </p:cNvPr>
          <p:cNvSpPr/>
          <p:nvPr/>
        </p:nvSpPr>
        <p:spPr>
          <a:xfrm>
            <a:off x="5630228" y="3279775"/>
            <a:ext cx="1176337" cy="742633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51D95D2-600E-562E-8864-874866FC1CA6}"/>
                  </a:ext>
                </a:extLst>
              </p:cNvPr>
              <p:cNvSpPr/>
              <p:nvPr/>
            </p:nvSpPr>
            <p:spPr>
              <a:xfrm>
                <a:off x="5915978" y="4131946"/>
                <a:ext cx="2000250" cy="666750"/>
              </a:xfrm>
              <a:prstGeom prst="rect">
                <a:avLst/>
              </a:prstGeom>
              <a:gradFill flip="none" rotWithShape="1">
                <a:gsLst>
                  <a:gs pos="0">
                    <a:srgbClr val="FF0000">
                      <a:tint val="66000"/>
                      <a:satMod val="160000"/>
                    </a:srgbClr>
                  </a:gs>
                  <a:gs pos="50000">
                    <a:srgbClr val="FF0000">
                      <a:tint val="44500"/>
                      <a:satMod val="160000"/>
                    </a:srgbClr>
                  </a:gs>
                  <a:gs pos="100000">
                    <a:srgbClr val="FF0000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28600" indent="-228600">
                  <a:buAutoNum type="arabicPeriod"/>
                </a:pPr>
                <a:r>
                  <a:rPr lang="en-I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Predicted block B3</a:t>
                </a:r>
              </a:p>
              <a:p>
                <a:pPr marL="228600" indent="-228600"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Φ</m:t>
                    </m:r>
                  </m:oMath>
                </a14:m>
                <a:r>
                  <a:rPr lang="en-I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[B3]</a:t>
                </a:r>
              </a:p>
              <a:p>
                <a:pPr marL="228600" indent="-228600">
                  <a:buAutoNum type="arabicPeriod"/>
                </a:pPr>
                <a:r>
                  <a:rPr lang="en-I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Block feature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Φ</m:t>
                    </m:r>
                  </m:oMath>
                </a14:m>
                <a:r>
                  <a:rPr lang="en-I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[B`3]</a:t>
                </a:r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="" xmlns:a14="http://schemas.microsoft.com/office/drawing/2010/main" xmlns:a16="http://schemas.microsoft.com/office/drawing/2014/main" id="{651D95D2-600E-562E-8864-874866FC1C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5978" y="4131946"/>
                <a:ext cx="2000250" cy="666750"/>
              </a:xfrm>
              <a:prstGeom prst="rect">
                <a:avLst/>
              </a:prstGeom>
              <a:blipFill rotWithShape="0">
                <a:blip r:embed="rId3"/>
                <a:stretch>
                  <a:fillRect b="-354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>
            <a:extLst>
              <a:ext uri="{FF2B5EF4-FFF2-40B4-BE49-F238E27FC236}">
                <a16:creationId xmlns:a16="http://schemas.microsoft.com/office/drawing/2014/main" id="{42491625-4561-E3DF-B2D3-AD3E0E9002CD}"/>
              </a:ext>
            </a:extLst>
          </p:cNvPr>
          <p:cNvSpPr/>
          <p:nvPr/>
        </p:nvSpPr>
        <p:spPr>
          <a:xfrm>
            <a:off x="3654185" y="4216915"/>
            <a:ext cx="469107" cy="411954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2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IN" sz="12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9DF474F3-7B9E-40F6-B6C8-7DB3D75C09DE}"/>
                  </a:ext>
                </a:extLst>
              </p:cNvPr>
              <p:cNvSpPr/>
              <p:nvPr/>
            </p:nvSpPr>
            <p:spPr>
              <a:xfrm>
                <a:off x="2129789" y="4486751"/>
                <a:ext cx="1228725" cy="257175"/>
              </a:xfrm>
              <a:prstGeom prst="rect">
                <a:avLst/>
              </a:prstGeom>
              <a:gradFill flip="none" rotWithShape="1">
                <a:gsLst>
                  <a:gs pos="0">
                    <a:srgbClr val="FFFF00">
                      <a:tint val="66000"/>
                      <a:satMod val="160000"/>
                    </a:srgbClr>
                  </a:gs>
                  <a:gs pos="50000">
                    <a:srgbClr val="FFFF00">
                      <a:tint val="44500"/>
                      <a:satMod val="160000"/>
                    </a:srgbClr>
                  </a:gs>
                  <a:gs pos="100000">
                    <a:srgbClr val="FFFF00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Φ</m:t>
                    </m:r>
                  </m:oMath>
                </a14:m>
                <a:r>
                  <a:rPr lang="en-US" sz="12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[B`</a:t>
                </a:r>
                <a:r>
                  <a:rPr lang="en-US" sz="1200" b="1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US" sz="12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</a:t>
                </a:r>
                <a:endParaRPr lang="en-IN" sz="1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="" xmlns:a14="http://schemas.microsoft.com/office/drawing/2010/main" xmlns:a16="http://schemas.microsoft.com/office/drawing/2014/main" id="{9DF474F3-7B9E-40F6-B6C8-7DB3D75C09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9789" y="4486751"/>
                <a:ext cx="1228725" cy="257175"/>
              </a:xfrm>
              <a:prstGeom prst="rect">
                <a:avLst/>
              </a:prstGeom>
              <a:blipFill rotWithShape="0">
                <a:blip r:embed="rId4"/>
                <a:stretch>
                  <a:fillRect b="-17391"/>
                </a:stretch>
              </a:blipFill>
              <a:ln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>
            <a:extLst>
              <a:ext uri="{FF2B5EF4-FFF2-40B4-BE49-F238E27FC236}">
                <a16:creationId xmlns:a16="http://schemas.microsoft.com/office/drawing/2014/main" id="{0FBA86A7-30F4-ADBD-0ED9-85EDCCCCD1DE}"/>
              </a:ext>
            </a:extLst>
          </p:cNvPr>
          <p:cNvSpPr/>
          <p:nvPr/>
        </p:nvSpPr>
        <p:spPr>
          <a:xfrm>
            <a:off x="2579846" y="3500119"/>
            <a:ext cx="327819" cy="288925"/>
          </a:xfrm>
          <a:prstGeom prst="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en-IN" sz="1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4AB4C97-26A1-2A77-2E59-92EBE270E023}"/>
              </a:ext>
            </a:extLst>
          </p:cNvPr>
          <p:cNvSpPr/>
          <p:nvPr/>
        </p:nvSpPr>
        <p:spPr>
          <a:xfrm>
            <a:off x="3030828" y="3500119"/>
            <a:ext cx="327687" cy="298451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en-IN" sz="1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196B9F0-10A4-F819-1242-BFDD232AC29B}"/>
              </a:ext>
            </a:extLst>
          </p:cNvPr>
          <p:cNvSpPr/>
          <p:nvPr/>
        </p:nvSpPr>
        <p:spPr>
          <a:xfrm>
            <a:off x="3481810" y="3500119"/>
            <a:ext cx="327819" cy="288925"/>
          </a:xfrm>
          <a:prstGeom prst="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en-IN" sz="1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6BD299F-D39E-8319-2E10-69548005238D}"/>
              </a:ext>
            </a:extLst>
          </p:cNvPr>
          <p:cNvSpPr/>
          <p:nvPr/>
        </p:nvSpPr>
        <p:spPr>
          <a:xfrm>
            <a:off x="3932791" y="3500119"/>
            <a:ext cx="327819" cy="288925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en-IN" sz="1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Flowchart: Summing Junction 28">
            <a:extLst>
              <a:ext uri="{FF2B5EF4-FFF2-40B4-BE49-F238E27FC236}">
                <a16:creationId xmlns:a16="http://schemas.microsoft.com/office/drawing/2014/main" id="{84152955-8154-9304-4E32-0BC70485BF03}"/>
              </a:ext>
            </a:extLst>
          </p:cNvPr>
          <p:cNvSpPr/>
          <p:nvPr/>
        </p:nvSpPr>
        <p:spPr>
          <a:xfrm>
            <a:off x="2640568" y="2634947"/>
            <a:ext cx="206375" cy="219040"/>
          </a:xfrm>
          <a:prstGeom prst="flowChartSummingJunction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Flowchart: Summing Junction 29">
            <a:extLst>
              <a:ext uri="{FF2B5EF4-FFF2-40B4-BE49-F238E27FC236}">
                <a16:creationId xmlns:a16="http://schemas.microsoft.com/office/drawing/2014/main" id="{790BCEB3-915B-23ED-C57F-B7A0322B150C}"/>
              </a:ext>
            </a:extLst>
          </p:cNvPr>
          <p:cNvSpPr/>
          <p:nvPr/>
        </p:nvSpPr>
        <p:spPr>
          <a:xfrm>
            <a:off x="3313469" y="2634947"/>
            <a:ext cx="206375" cy="219040"/>
          </a:xfrm>
          <a:prstGeom prst="flowChartSummingJunction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Flowchart: Summing Junction 30">
            <a:extLst>
              <a:ext uri="{FF2B5EF4-FFF2-40B4-BE49-F238E27FC236}">
                <a16:creationId xmlns:a16="http://schemas.microsoft.com/office/drawing/2014/main" id="{F9F7C5AB-20F7-291D-6854-F9A662248918}"/>
              </a:ext>
            </a:extLst>
          </p:cNvPr>
          <p:cNvSpPr/>
          <p:nvPr/>
        </p:nvSpPr>
        <p:spPr>
          <a:xfrm>
            <a:off x="3313469" y="3159221"/>
            <a:ext cx="206375" cy="219040"/>
          </a:xfrm>
          <a:prstGeom prst="flowChartSummingJunction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Flowchart: Summing Junction 31">
            <a:extLst>
              <a:ext uri="{FF2B5EF4-FFF2-40B4-BE49-F238E27FC236}">
                <a16:creationId xmlns:a16="http://schemas.microsoft.com/office/drawing/2014/main" id="{ED9E2F0F-AD9B-068F-E531-8835D9915401}"/>
              </a:ext>
            </a:extLst>
          </p:cNvPr>
          <p:cNvSpPr/>
          <p:nvPr/>
        </p:nvSpPr>
        <p:spPr>
          <a:xfrm>
            <a:off x="4475322" y="3527108"/>
            <a:ext cx="215500" cy="226993"/>
          </a:xfrm>
          <a:prstGeom prst="flowChartSummingJunction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694FFFD-6138-0D09-4FCF-3FEAFD42D2B3}"/>
              </a:ext>
            </a:extLst>
          </p:cNvPr>
          <p:cNvSpPr txBox="1"/>
          <p:nvPr/>
        </p:nvSpPr>
        <p:spPr>
          <a:xfrm>
            <a:off x="2191702" y="3833495"/>
            <a:ext cx="197645" cy="27699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1200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IN" sz="1200" b="1" baseline="-25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CEABAC8-FA0F-B3CF-F0FA-855590AD1593}"/>
              </a:ext>
            </a:extLst>
          </p:cNvPr>
          <p:cNvCxnSpPr>
            <a:cxnSpLocks/>
            <a:stCxn id="33" idx="2"/>
            <a:endCxn id="33" idx="2"/>
          </p:cNvCxnSpPr>
          <p:nvPr/>
        </p:nvCxnSpPr>
        <p:spPr>
          <a:xfrm>
            <a:off x="2290525" y="4110494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3342DC6-E335-619C-02FB-F4E8D2CC5EA0}"/>
              </a:ext>
            </a:extLst>
          </p:cNvPr>
          <p:cNvCxnSpPr>
            <a:cxnSpLocks/>
            <a:stCxn id="33" idx="3"/>
            <a:endCxn id="33" idx="3"/>
          </p:cNvCxnSpPr>
          <p:nvPr/>
        </p:nvCxnSpPr>
        <p:spPr>
          <a:xfrm>
            <a:off x="2389347" y="3971995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C512C68-9793-03DF-8476-F8251C8CD0B8}"/>
              </a:ext>
            </a:extLst>
          </p:cNvPr>
          <p:cNvCxnSpPr>
            <a:cxnSpLocks/>
          </p:cNvCxnSpPr>
          <p:nvPr/>
        </p:nvCxnSpPr>
        <p:spPr>
          <a:xfrm>
            <a:off x="2389347" y="4062095"/>
            <a:ext cx="173394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3079D06-8746-6B2F-5DB5-F33D285394B6}"/>
              </a:ext>
            </a:extLst>
          </p:cNvPr>
          <p:cNvCxnSpPr>
            <a:cxnSpLocks/>
          </p:cNvCxnSpPr>
          <p:nvPr/>
        </p:nvCxnSpPr>
        <p:spPr>
          <a:xfrm flipH="1">
            <a:off x="2520315" y="4041458"/>
            <a:ext cx="1602977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6BF8DECD-61FE-7438-0B90-C5C65969D9A6}"/>
              </a:ext>
            </a:extLst>
          </p:cNvPr>
          <p:cNvSpPr txBox="1"/>
          <p:nvPr/>
        </p:nvSpPr>
        <p:spPr>
          <a:xfrm>
            <a:off x="2197390" y="3578344"/>
            <a:ext cx="382455" cy="361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050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t-1</a:t>
            </a:r>
            <a:endParaRPr lang="en-IN" sz="1050" baseline="-250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028FC10-AB22-A127-781C-7589E64FF2FE}"/>
              </a:ext>
            </a:extLst>
          </p:cNvPr>
          <p:cNvCxnSpPr>
            <a:cxnSpLocks/>
            <a:endCxn id="25" idx="2"/>
          </p:cNvCxnSpPr>
          <p:nvPr/>
        </p:nvCxnSpPr>
        <p:spPr>
          <a:xfrm flipV="1">
            <a:off x="2743755" y="3789044"/>
            <a:ext cx="1" cy="242889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E9A3BE2-3AFA-9E2F-CF3E-0C866AA4F044}"/>
              </a:ext>
            </a:extLst>
          </p:cNvPr>
          <p:cNvCxnSpPr>
            <a:cxnSpLocks/>
          </p:cNvCxnSpPr>
          <p:nvPr/>
        </p:nvCxnSpPr>
        <p:spPr>
          <a:xfrm flipV="1">
            <a:off x="3194671" y="3798983"/>
            <a:ext cx="1" cy="242889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F11758A-7F3C-0818-0AF0-FEB39FF2F313}"/>
              </a:ext>
            </a:extLst>
          </p:cNvPr>
          <p:cNvCxnSpPr>
            <a:cxnSpLocks/>
          </p:cNvCxnSpPr>
          <p:nvPr/>
        </p:nvCxnSpPr>
        <p:spPr>
          <a:xfrm flipV="1">
            <a:off x="3650413" y="3788251"/>
            <a:ext cx="1" cy="242889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2EDACAA-09E3-32A9-383B-FC63C38A1694}"/>
              </a:ext>
            </a:extLst>
          </p:cNvPr>
          <p:cNvCxnSpPr>
            <a:cxnSpLocks/>
          </p:cNvCxnSpPr>
          <p:nvPr/>
        </p:nvCxnSpPr>
        <p:spPr>
          <a:xfrm flipV="1">
            <a:off x="4110058" y="3788251"/>
            <a:ext cx="1" cy="242889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09B0543-DC15-EEC0-DF8F-D1304C885FD0}"/>
              </a:ext>
            </a:extLst>
          </p:cNvPr>
          <p:cNvCxnSpPr>
            <a:cxnSpLocks/>
          </p:cNvCxnSpPr>
          <p:nvPr/>
        </p:nvCxnSpPr>
        <p:spPr>
          <a:xfrm>
            <a:off x="4260610" y="3640604"/>
            <a:ext cx="214712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C35962F-1E8A-E968-EFAD-1CD1148C879D}"/>
              </a:ext>
            </a:extLst>
          </p:cNvPr>
          <p:cNvCxnSpPr>
            <a:cxnSpLocks/>
          </p:cNvCxnSpPr>
          <p:nvPr/>
        </p:nvCxnSpPr>
        <p:spPr>
          <a:xfrm>
            <a:off x="4583072" y="3279775"/>
            <a:ext cx="0" cy="24733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3EFB0E8-5918-F9E4-D2C2-808B3F9DD38A}"/>
              </a:ext>
            </a:extLst>
          </p:cNvPr>
          <p:cNvCxnSpPr>
            <a:cxnSpLocks/>
          </p:cNvCxnSpPr>
          <p:nvPr/>
        </p:nvCxnSpPr>
        <p:spPr>
          <a:xfrm>
            <a:off x="4690034" y="3640604"/>
            <a:ext cx="218675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Rectangle: Rounded Corners 16580">
            <a:extLst>
              <a:ext uri="{FF2B5EF4-FFF2-40B4-BE49-F238E27FC236}">
                <a16:creationId xmlns:a16="http://schemas.microsoft.com/office/drawing/2014/main" id="{084C1AB0-A6C4-E75B-7C06-A0A008A958F4}"/>
              </a:ext>
            </a:extLst>
          </p:cNvPr>
          <p:cNvSpPr/>
          <p:nvPr/>
        </p:nvSpPr>
        <p:spPr>
          <a:xfrm>
            <a:off x="4341379" y="2962741"/>
            <a:ext cx="483386" cy="317034"/>
          </a:xfrm>
          <a:prstGeom prst="roundRect">
            <a:avLst>
              <a:gd name="adj" fmla="val 4169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tanh</a:t>
            </a:r>
            <a:endParaRPr lang="en-IN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9031B61-C07A-70DB-B7F1-901602EE956C}"/>
              </a:ext>
            </a:extLst>
          </p:cNvPr>
          <p:cNvCxnSpPr>
            <a:cxnSpLocks/>
          </p:cNvCxnSpPr>
          <p:nvPr/>
        </p:nvCxnSpPr>
        <p:spPr>
          <a:xfrm>
            <a:off x="4123292" y="4422892"/>
            <a:ext cx="1792686" cy="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74819B7-7B97-9D81-0A04-F0FDB6475772}"/>
              </a:ext>
            </a:extLst>
          </p:cNvPr>
          <p:cNvCxnSpPr>
            <a:cxnSpLocks/>
          </p:cNvCxnSpPr>
          <p:nvPr/>
        </p:nvCxnSpPr>
        <p:spPr>
          <a:xfrm>
            <a:off x="3358514" y="4661017"/>
            <a:ext cx="2557464" cy="0"/>
          </a:xfrm>
          <a:prstGeom prst="straightConnector1">
            <a:avLst/>
          </a:prstGeom>
          <a:ln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8DA81B1D-AB41-2CC3-7907-3AE4E2F348EF}"/>
              </a:ext>
            </a:extLst>
          </p:cNvPr>
          <p:cNvSpPr txBox="1"/>
          <p:nvPr/>
        </p:nvSpPr>
        <p:spPr>
          <a:xfrm>
            <a:off x="4196715" y="4154170"/>
            <a:ext cx="167798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i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from LSTM</a:t>
            </a:r>
            <a:endParaRPr lang="en-IN" sz="1300" b="1" i="1" u="sng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4EA2AAE-F892-F580-7C08-FBA4E279F958}"/>
              </a:ext>
            </a:extLst>
          </p:cNvPr>
          <p:cNvSpPr txBox="1"/>
          <p:nvPr/>
        </p:nvSpPr>
        <p:spPr>
          <a:xfrm>
            <a:off x="4134402" y="4391219"/>
            <a:ext cx="167798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i="1" u="sng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from PSO</a:t>
            </a:r>
            <a:endParaRPr lang="en-IN" sz="1300" b="1" i="1" u="sng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0AC371B-7C48-CFB3-771A-3000438EE378}"/>
              </a:ext>
            </a:extLst>
          </p:cNvPr>
          <p:cNvSpPr txBox="1"/>
          <p:nvPr/>
        </p:nvSpPr>
        <p:spPr>
          <a:xfrm>
            <a:off x="2224035" y="2747745"/>
            <a:ext cx="231985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000" b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t-1</a:t>
            </a:r>
            <a:endParaRPr lang="en-IN" sz="1000" b="1" baseline="-25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2A59FA8-F5AF-B62F-0C25-ED2379EC4326}"/>
              </a:ext>
            </a:extLst>
          </p:cNvPr>
          <p:cNvCxnSpPr>
            <a:cxnSpLocks/>
          </p:cNvCxnSpPr>
          <p:nvPr/>
        </p:nvCxnSpPr>
        <p:spPr>
          <a:xfrm>
            <a:off x="2339663" y="2744467"/>
            <a:ext cx="288008" cy="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5160F31-2584-E22E-C5D6-988A7C6046A8}"/>
              </a:ext>
            </a:extLst>
          </p:cNvPr>
          <p:cNvCxnSpPr>
            <a:cxnSpLocks/>
          </p:cNvCxnSpPr>
          <p:nvPr/>
        </p:nvCxnSpPr>
        <p:spPr>
          <a:xfrm>
            <a:off x="2850515" y="2740508"/>
            <a:ext cx="462954" cy="7918"/>
          </a:xfrm>
          <a:prstGeom prst="straightConnector1">
            <a:avLst/>
          </a:prstGeom>
          <a:ln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DF2DEB5-47C2-93D1-D3BF-61612444E151}"/>
              </a:ext>
            </a:extLst>
          </p:cNvPr>
          <p:cNvCxnSpPr>
            <a:cxnSpLocks/>
          </p:cNvCxnSpPr>
          <p:nvPr/>
        </p:nvCxnSpPr>
        <p:spPr>
          <a:xfrm>
            <a:off x="3525598" y="2741341"/>
            <a:ext cx="1514080" cy="6252"/>
          </a:xfrm>
          <a:prstGeom prst="straightConnector1">
            <a:avLst/>
          </a:prstGeom>
          <a:ln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9E34B2E-A21A-3C4F-736E-168DA1680F79}"/>
              </a:ext>
            </a:extLst>
          </p:cNvPr>
          <p:cNvCxnSpPr>
            <a:cxnSpLocks/>
            <a:endCxn id="46" idx="0"/>
          </p:cNvCxnSpPr>
          <p:nvPr/>
        </p:nvCxnSpPr>
        <p:spPr>
          <a:xfrm>
            <a:off x="4581285" y="2744568"/>
            <a:ext cx="1787" cy="218173"/>
          </a:xfrm>
          <a:prstGeom prst="straightConnector1">
            <a:avLst/>
          </a:prstGeom>
          <a:ln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EEF5F6A8-D016-7D2F-CCD3-AE068E60528A}"/>
              </a:ext>
            </a:extLst>
          </p:cNvPr>
          <p:cNvSpPr txBox="1"/>
          <p:nvPr/>
        </p:nvSpPr>
        <p:spPr>
          <a:xfrm>
            <a:off x="4892629" y="2881091"/>
            <a:ext cx="16133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000" b="1" baseline="-25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IN" sz="1000" b="1" baseline="-250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EC68520-788E-D93A-8552-A54A29E8FE4B}"/>
              </a:ext>
            </a:extLst>
          </p:cNvPr>
          <p:cNvCxnSpPr>
            <a:cxnSpLocks/>
            <a:endCxn id="29" idx="4"/>
          </p:cNvCxnSpPr>
          <p:nvPr/>
        </p:nvCxnSpPr>
        <p:spPr>
          <a:xfrm flipH="1" flipV="1">
            <a:off x="2743756" y="2853987"/>
            <a:ext cx="2180" cy="643319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1103FDF-A55F-DC5E-F832-7BE078EEB2A1}"/>
              </a:ext>
            </a:extLst>
          </p:cNvPr>
          <p:cNvCxnSpPr>
            <a:cxnSpLocks/>
            <a:endCxn id="30" idx="4"/>
          </p:cNvCxnSpPr>
          <p:nvPr/>
        </p:nvCxnSpPr>
        <p:spPr>
          <a:xfrm flipH="1" flipV="1">
            <a:off x="3416657" y="2853987"/>
            <a:ext cx="5753" cy="30718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16485">
            <a:extLst>
              <a:ext uri="{FF2B5EF4-FFF2-40B4-BE49-F238E27FC236}">
                <a16:creationId xmlns:a16="http://schemas.microsoft.com/office/drawing/2014/main" id="{1497BC2D-F913-0CB7-80E8-0A4E09A610C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145747" y="3325377"/>
            <a:ext cx="223857" cy="111324"/>
          </a:xfrm>
          <a:prstGeom prst="bentConnector2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0" name="Straight Arrow Connector 16485">
            <a:extLst>
              <a:ext uri="{FF2B5EF4-FFF2-40B4-BE49-F238E27FC236}">
                <a16:creationId xmlns:a16="http://schemas.microsoft.com/office/drawing/2014/main" id="{536B1316-0BF3-FB04-C066-96C4C468999C}"/>
              </a:ext>
            </a:extLst>
          </p:cNvPr>
          <p:cNvCxnSpPr>
            <a:cxnSpLocks/>
          </p:cNvCxnSpPr>
          <p:nvPr/>
        </p:nvCxnSpPr>
        <p:spPr>
          <a:xfrm rot="16200000" flipV="1">
            <a:off x="3469331" y="3323013"/>
            <a:ext cx="223857" cy="111324"/>
          </a:xfrm>
          <a:prstGeom prst="bentConnector2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41CB8DC7-C4EB-4146-AFB9-4AFA0183E686}"/>
              </a:ext>
            </a:extLst>
          </p:cNvPr>
          <p:cNvSpPr txBox="1"/>
          <p:nvPr/>
        </p:nvSpPr>
        <p:spPr>
          <a:xfrm>
            <a:off x="4419855" y="3977163"/>
            <a:ext cx="469803" cy="18327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</a:t>
            </a:r>
            <a:endParaRPr lang="en-IN" sz="1200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398490F-A974-761C-5F04-2AA2FFF76FC0}"/>
              </a:ext>
            </a:extLst>
          </p:cNvPr>
          <p:cNvSpPr txBox="1"/>
          <p:nvPr/>
        </p:nvSpPr>
        <p:spPr>
          <a:xfrm>
            <a:off x="4859085" y="3736065"/>
            <a:ext cx="176622" cy="179981"/>
          </a:xfrm>
          <a:prstGeom prst="rect">
            <a:avLst/>
          </a:prstGeom>
          <a:noFill/>
        </p:spPr>
        <p:txBody>
          <a:bodyPr wrap="square" lIns="18000" tIns="0" rIns="0" bIns="36000" rtlCol="0">
            <a:spAutoFit/>
          </a:bodyPr>
          <a:lstStyle/>
          <a:p>
            <a:r>
              <a:rPr lang="en-US" sz="1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Vt</a:t>
            </a:r>
            <a:endParaRPr lang="en-IN" sz="14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F2A1251-A760-C00C-833C-20E0CE413DB2}"/>
              </a:ext>
            </a:extLst>
          </p:cNvPr>
          <p:cNvCxnSpPr>
            <a:cxnSpLocks/>
          </p:cNvCxnSpPr>
          <p:nvPr/>
        </p:nvCxnSpPr>
        <p:spPr>
          <a:xfrm flipH="1">
            <a:off x="2675096" y="2035471"/>
            <a:ext cx="1" cy="443301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16499">
            <a:extLst>
              <a:ext uri="{FF2B5EF4-FFF2-40B4-BE49-F238E27FC236}">
                <a16:creationId xmlns:a16="http://schemas.microsoft.com/office/drawing/2014/main" id="{7E0EC922-5673-999A-9C69-F2BACC73A02A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2676683" y="2104293"/>
            <a:ext cx="3891757" cy="247750"/>
          </a:xfrm>
          <a:prstGeom prst="bentConnector2">
            <a:avLst/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16506">
            <a:extLst>
              <a:ext uri="{FF2B5EF4-FFF2-40B4-BE49-F238E27FC236}">
                <a16:creationId xmlns:a16="http://schemas.microsoft.com/office/drawing/2014/main" id="{71902FD8-A19B-D56F-FA7C-6BCF29E2F57C}"/>
              </a:ext>
            </a:extLst>
          </p:cNvPr>
          <p:cNvCxnSpPr>
            <a:cxnSpLocks/>
            <a:stCxn id="21" idx="3"/>
            <a:endCxn id="10" idx="2"/>
          </p:cNvCxnSpPr>
          <p:nvPr/>
        </p:nvCxnSpPr>
        <p:spPr>
          <a:xfrm flipH="1" flipV="1">
            <a:off x="3670855" y="1814989"/>
            <a:ext cx="3135710" cy="1836103"/>
          </a:xfrm>
          <a:prstGeom prst="bentConnector4">
            <a:avLst>
              <a:gd name="adj1" fmla="val -37818"/>
              <a:gd name="adj2" fmla="val 88903"/>
            </a:avLst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F049A149-564C-D279-36D0-68D7D6EFCF69}"/>
              </a:ext>
            </a:extLst>
          </p:cNvPr>
          <p:cNvSpPr/>
          <p:nvPr/>
        </p:nvSpPr>
        <p:spPr>
          <a:xfrm>
            <a:off x="6682740" y="1273676"/>
            <a:ext cx="1233488" cy="495752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95000"/>
                  <a:lumOff val="5000"/>
                  <a:tint val="66000"/>
                  <a:satMod val="160000"/>
                </a:schemeClr>
              </a:gs>
              <a:gs pos="13000">
                <a:schemeClr val="tx1">
                  <a:lumMod val="95000"/>
                  <a:lumOff val="5000"/>
                  <a:tint val="44500"/>
                  <a:satMod val="160000"/>
                </a:schemeClr>
              </a:gs>
              <a:gs pos="100000">
                <a:schemeClr val="tx1">
                  <a:lumMod val="95000"/>
                  <a:lumOff val="5000"/>
                  <a:tint val="23500"/>
                  <a:satMod val="160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Training</a:t>
            </a:r>
          </a:p>
          <a:p>
            <a:r>
              <a:rPr lang="en-IN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9B3DD01F-761F-68DA-783E-D43905461DA0}"/>
              </a:ext>
            </a:extLst>
          </p:cNvPr>
          <p:cNvCxnSpPr>
            <a:cxnSpLocks/>
          </p:cNvCxnSpPr>
          <p:nvPr/>
        </p:nvCxnSpPr>
        <p:spPr>
          <a:xfrm>
            <a:off x="7249677" y="1470752"/>
            <a:ext cx="347463" cy="0"/>
          </a:xfrm>
          <a:prstGeom prst="straightConnector1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A8EB839E-F25B-A0D3-7699-5A42F97A1835}"/>
              </a:ext>
            </a:extLst>
          </p:cNvPr>
          <p:cNvCxnSpPr>
            <a:cxnSpLocks/>
          </p:cNvCxnSpPr>
          <p:nvPr/>
        </p:nvCxnSpPr>
        <p:spPr>
          <a:xfrm>
            <a:off x="7249676" y="1614965"/>
            <a:ext cx="347463" cy="0"/>
          </a:xfrm>
          <a:prstGeom prst="straightConnector1">
            <a:avLst/>
          </a:prstGeom>
          <a:ln>
            <a:prstDash val="solid"/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0A4CF7C8-7325-C6A9-FEA9-A9B09540E66E}"/>
              </a:ext>
            </a:extLst>
          </p:cNvPr>
          <p:cNvSpPr txBox="1"/>
          <p:nvPr/>
        </p:nvSpPr>
        <p:spPr>
          <a:xfrm>
            <a:off x="5053965" y="1756863"/>
            <a:ext cx="1959903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N" sz="1300" b="1" i="1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data from Su-LSTM</a:t>
            </a:r>
          </a:p>
        </p:txBody>
      </p:sp>
      <p:cxnSp>
        <p:nvCxnSpPr>
          <p:cNvPr id="70" name="Straight Arrow Connector 16546">
            <a:extLst>
              <a:ext uri="{FF2B5EF4-FFF2-40B4-BE49-F238E27FC236}">
                <a16:creationId xmlns:a16="http://schemas.microsoft.com/office/drawing/2014/main" id="{E6290BFD-D50F-D6E7-EE11-3EE4C9487C45}"/>
              </a:ext>
            </a:extLst>
          </p:cNvPr>
          <p:cNvCxnSpPr>
            <a:cxnSpLocks/>
            <a:stCxn id="20" idx="3"/>
          </p:cNvCxnSpPr>
          <p:nvPr/>
        </p:nvCxnSpPr>
        <p:spPr>
          <a:xfrm flipH="1">
            <a:off x="6806565" y="2794956"/>
            <a:ext cx="876300" cy="649286"/>
          </a:xfrm>
          <a:prstGeom prst="bentConnector3">
            <a:avLst>
              <a:gd name="adj1" fmla="val -26087"/>
            </a:avLst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B686ACE1-84BB-71ED-0F6B-19941D70CFC8}"/>
              </a:ext>
            </a:extLst>
          </p:cNvPr>
          <p:cNvSpPr/>
          <p:nvPr/>
        </p:nvSpPr>
        <p:spPr>
          <a:xfrm>
            <a:off x="6951821" y="3266746"/>
            <a:ext cx="848915" cy="1535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000" u="sng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layer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51C49978-707D-8C04-F0A6-158BCF83E28F}"/>
              </a:ext>
            </a:extLst>
          </p:cNvPr>
          <p:cNvSpPr/>
          <p:nvPr/>
        </p:nvSpPr>
        <p:spPr>
          <a:xfrm>
            <a:off x="6970076" y="3943286"/>
            <a:ext cx="766960" cy="1518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000" u="sng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data</a:t>
            </a:r>
          </a:p>
        </p:txBody>
      </p:sp>
      <p:cxnSp>
        <p:nvCxnSpPr>
          <p:cNvPr id="73" name="Straight Arrow Connector 16555">
            <a:extLst>
              <a:ext uri="{FF2B5EF4-FFF2-40B4-BE49-F238E27FC236}">
                <a16:creationId xmlns:a16="http://schemas.microsoft.com/office/drawing/2014/main" id="{B73B7A36-0B43-1116-F780-98C20F8F3CFF}"/>
              </a:ext>
            </a:extLst>
          </p:cNvPr>
          <p:cNvCxnSpPr>
            <a:cxnSpLocks/>
          </p:cNvCxnSpPr>
          <p:nvPr/>
        </p:nvCxnSpPr>
        <p:spPr>
          <a:xfrm rot="10800000">
            <a:off x="6806566" y="3833496"/>
            <a:ext cx="1000125" cy="298451"/>
          </a:xfrm>
          <a:prstGeom prst="bentConnector3">
            <a:avLst>
              <a:gd name="adj1" fmla="val -952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A2C76BEA-90DD-AE25-A28B-90802911AA01}"/>
              </a:ext>
            </a:extLst>
          </p:cNvPr>
          <p:cNvSpPr/>
          <p:nvPr/>
        </p:nvSpPr>
        <p:spPr>
          <a:xfrm>
            <a:off x="5256367" y="2352043"/>
            <a:ext cx="129862" cy="10262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r>
              <a:rPr lang="en-IN" sz="1000" u="sng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 data</a:t>
            </a:r>
          </a:p>
        </p:txBody>
      </p:sp>
      <p:cxnSp>
        <p:nvCxnSpPr>
          <p:cNvPr id="75" name="Straight Arrow Connector 16562">
            <a:extLst>
              <a:ext uri="{FF2B5EF4-FFF2-40B4-BE49-F238E27FC236}">
                <a16:creationId xmlns:a16="http://schemas.microsoft.com/office/drawing/2014/main" id="{74B1B06D-026A-E88C-BBCB-0AB98868999A}"/>
              </a:ext>
            </a:extLst>
          </p:cNvPr>
          <p:cNvCxnSpPr>
            <a:cxnSpLocks/>
          </p:cNvCxnSpPr>
          <p:nvPr/>
        </p:nvCxnSpPr>
        <p:spPr>
          <a:xfrm rot="16200000" flipH="1">
            <a:off x="4662146" y="2683010"/>
            <a:ext cx="1519908" cy="416257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6" name="Straight Arrow Connector 16578">
            <a:extLst>
              <a:ext uri="{FF2B5EF4-FFF2-40B4-BE49-F238E27FC236}">
                <a16:creationId xmlns:a16="http://schemas.microsoft.com/office/drawing/2014/main" id="{29C3B288-63AD-F4D4-473E-82EA5D7311CB}"/>
              </a:ext>
            </a:extLst>
          </p:cNvPr>
          <p:cNvCxnSpPr>
            <a:cxnSpLocks/>
            <a:endCxn id="23" idx="1"/>
          </p:cNvCxnSpPr>
          <p:nvPr/>
        </p:nvCxnSpPr>
        <p:spPr>
          <a:xfrm rot="16200000" flipH="1">
            <a:off x="3438365" y="4207071"/>
            <a:ext cx="245699" cy="185941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7" name="Freeform: Shape 16611">
            <a:extLst>
              <a:ext uri="{FF2B5EF4-FFF2-40B4-BE49-F238E27FC236}">
                <a16:creationId xmlns:a16="http://schemas.microsoft.com/office/drawing/2014/main" id="{AACE786B-B49E-17A1-8E57-FD9432100F05}"/>
              </a:ext>
            </a:extLst>
          </p:cNvPr>
          <p:cNvSpPr/>
          <p:nvPr/>
        </p:nvSpPr>
        <p:spPr>
          <a:xfrm>
            <a:off x="2396490" y="3803333"/>
            <a:ext cx="128588" cy="240506"/>
          </a:xfrm>
          <a:custGeom>
            <a:avLst/>
            <a:gdLst>
              <a:gd name="connsiteX0" fmla="*/ 0 w 128588"/>
              <a:gd name="connsiteY0" fmla="*/ 0 h 240506"/>
              <a:gd name="connsiteX1" fmla="*/ 57150 w 128588"/>
              <a:gd name="connsiteY1" fmla="*/ 33337 h 240506"/>
              <a:gd name="connsiteX2" fmla="*/ 54769 w 128588"/>
              <a:gd name="connsiteY2" fmla="*/ 176212 h 240506"/>
              <a:gd name="connsiteX3" fmla="*/ 128588 w 128588"/>
              <a:gd name="connsiteY3" fmla="*/ 240506 h 240506"/>
              <a:gd name="connsiteX4" fmla="*/ 128588 w 128588"/>
              <a:gd name="connsiteY4" fmla="*/ 240506 h 240506"/>
              <a:gd name="connsiteX5" fmla="*/ 128588 w 128588"/>
              <a:gd name="connsiteY5" fmla="*/ 233362 h 240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8588" h="240506">
                <a:moveTo>
                  <a:pt x="0" y="0"/>
                </a:moveTo>
                <a:cubicBezTo>
                  <a:pt x="24011" y="1984"/>
                  <a:pt x="48022" y="3968"/>
                  <a:pt x="57150" y="33337"/>
                </a:cubicBezTo>
                <a:cubicBezTo>
                  <a:pt x="66278" y="62706"/>
                  <a:pt x="42863" y="141684"/>
                  <a:pt x="54769" y="176212"/>
                </a:cubicBezTo>
                <a:cubicBezTo>
                  <a:pt x="66675" y="210740"/>
                  <a:pt x="128588" y="240506"/>
                  <a:pt x="128588" y="240506"/>
                </a:cubicBezTo>
                <a:lnTo>
                  <a:pt x="128588" y="240506"/>
                </a:lnTo>
                <a:lnTo>
                  <a:pt x="128588" y="233362"/>
                </a:ln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8" name="Flowchart: Connector 77">
            <a:extLst>
              <a:ext uri="{FF2B5EF4-FFF2-40B4-BE49-F238E27FC236}">
                <a16:creationId xmlns:a16="http://schemas.microsoft.com/office/drawing/2014/main" id="{338ACD3F-81FE-D18E-7531-64368007AED9}"/>
              </a:ext>
            </a:extLst>
          </p:cNvPr>
          <p:cNvSpPr/>
          <p:nvPr/>
        </p:nvSpPr>
        <p:spPr>
          <a:xfrm>
            <a:off x="5698015" y="3381672"/>
            <a:ext cx="115569" cy="121623"/>
          </a:xfrm>
          <a:prstGeom prst="flowChartConnector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9" name="Flowchart: Connector 78">
            <a:extLst>
              <a:ext uri="{FF2B5EF4-FFF2-40B4-BE49-F238E27FC236}">
                <a16:creationId xmlns:a16="http://schemas.microsoft.com/office/drawing/2014/main" id="{4EAA0545-19D4-3800-8378-C42FD06506D1}"/>
              </a:ext>
            </a:extLst>
          </p:cNvPr>
          <p:cNvSpPr/>
          <p:nvPr/>
        </p:nvSpPr>
        <p:spPr>
          <a:xfrm>
            <a:off x="5706308" y="3750329"/>
            <a:ext cx="115569" cy="121623"/>
          </a:xfrm>
          <a:prstGeom prst="flowChartConnector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0" name="Flowchart: Connector 79">
            <a:extLst>
              <a:ext uri="{FF2B5EF4-FFF2-40B4-BE49-F238E27FC236}">
                <a16:creationId xmlns:a16="http://schemas.microsoft.com/office/drawing/2014/main" id="{A9A04A1C-9149-D8B9-BBC8-511371F812A6}"/>
              </a:ext>
            </a:extLst>
          </p:cNvPr>
          <p:cNvSpPr/>
          <p:nvPr/>
        </p:nvSpPr>
        <p:spPr>
          <a:xfrm>
            <a:off x="5990522" y="3579087"/>
            <a:ext cx="115569" cy="121623"/>
          </a:xfrm>
          <a:prstGeom prst="flowChartConnector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1" name="Flowchart: Connector 80">
            <a:extLst>
              <a:ext uri="{FF2B5EF4-FFF2-40B4-BE49-F238E27FC236}">
                <a16:creationId xmlns:a16="http://schemas.microsoft.com/office/drawing/2014/main" id="{6DFB89E4-EBCA-4B13-4A8B-03DAC51B8DAF}"/>
              </a:ext>
            </a:extLst>
          </p:cNvPr>
          <p:cNvSpPr/>
          <p:nvPr/>
        </p:nvSpPr>
        <p:spPr>
          <a:xfrm>
            <a:off x="5995273" y="3328472"/>
            <a:ext cx="115569" cy="121623"/>
          </a:xfrm>
          <a:prstGeom prst="flowChartConnector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2" name="Flowchart: Connector 81">
            <a:extLst>
              <a:ext uri="{FF2B5EF4-FFF2-40B4-BE49-F238E27FC236}">
                <a16:creationId xmlns:a16="http://schemas.microsoft.com/office/drawing/2014/main" id="{A0B7FAA2-FD40-E01B-6655-1565FAE9E8C6}"/>
              </a:ext>
            </a:extLst>
          </p:cNvPr>
          <p:cNvSpPr/>
          <p:nvPr/>
        </p:nvSpPr>
        <p:spPr>
          <a:xfrm>
            <a:off x="5990523" y="3841144"/>
            <a:ext cx="115569" cy="121623"/>
          </a:xfrm>
          <a:prstGeom prst="flowChartConnector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3" name="Flowchart: Connector 82">
            <a:extLst>
              <a:ext uri="{FF2B5EF4-FFF2-40B4-BE49-F238E27FC236}">
                <a16:creationId xmlns:a16="http://schemas.microsoft.com/office/drawing/2014/main" id="{1C94E9C2-D7CD-8979-DEE9-D8909D1952BC}"/>
              </a:ext>
            </a:extLst>
          </p:cNvPr>
          <p:cNvSpPr/>
          <p:nvPr/>
        </p:nvSpPr>
        <p:spPr>
          <a:xfrm>
            <a:off x="6354536" y="3576123"/>
            <a:ext cx="115569" cy="121623"/>
          </a:xfrm>
          <a:prstGeom prst="flowChartConnector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E273C78B-0D4F-5119-6B2E-A1BE383C9F2A}"/>
              </a:ext>
            </a:extLst>
          </p:cNvPr>
          <p:cNvCxnSpPr>
            <a:cxnSpLocks/>
            <a:stCxn id="79" idx="7"/>
            <a:endCxn id="80" idx="2"/>
          </p:cNvCxnSpPr>
          <p:nvPr/>
        </p:nvCxnSpPr>
        <p:spPr>
          <a:xfrm flipV="1">
            <a:off x="5804952" y="3639899"/>
            <a:ext cx="185570" cy="128241"/>
          </a:xfrm>
          <a:prstGeom prst="straightConnector1">
            <a:avLst/>
          </a:prstGeom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00E1183E-5632-72A4-F7EA-404420BEE9D4}"/>
              </a:ext>
            </a:extLst>
          </p:cNvPr>
          <p:cNvCxnSpPr>
            <a:cxnSpLocks/>
            <a:stCxn id="79" idx="7"/>
            <a:endCxn id="81" idx="3"/>
          </p:cNvCxnSpPr>
          <p:nvPr/>
        </p:nvCxnSpPr>
        <p:spPr>
          <a:xfrm flipV="1">
            <a:off x="5804952" y="3432284"/>
            <a:ext cx="207246" cy="335856"/>
          </a:xfrm>
          <a:prstGeom prst="straightConnector1">
            <a:avLst/>
          </a:prstGeom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0B26CAC-D501-1E93-9CB0-9DEED63C763C}"/>
              </a:ext>
            </a:extLst>
          </p:cNvPr>
          <p:cNvCxnSpPr>
            <a:cxnSpLocks/>
            <a:stCxn id="79" idx="7"/>
            <a:endCxn id="82" idx="2"/>
          </p:cNvCxnSpPr>
          <p:nvPr/>
        </p:nvCxnSpPr>
        <p:spPr>
          <a:xfrm>
            <a:off x="5804952" y="3768140"/>
            <a:ext cx="185571" cy="133816"/>
          </a:xfrm>
          <a:prstGeom prst="straightConnector1">
            <a:avLst/>
          </a:prstGeom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51ACA1E-62E7-A988-A5F6-5E1C588A0A55}"/>
              </a:ext>
            </a:extLst>
          </p:cNvPr>
          <p:cNvCxnSpPr>
            <a:cxnSpLocks/>
            <a:stCxn id="78" idx="6"/>
            <a:endCxn id="81" idx="2"/>
          </p:cNvCxnSpPr>
          <p:nvPr/>
        </p:nvCxnSpPr>
        <p:spPr>
          <a:xfrm flipV="1">
            <a:off x="5813584" y="3389284"/>
            <a:ext cx="181689" cy="53200"/>
          </a:xfrm>
          <a:prstGeom prst="straightConnector1">
            <a:avLst/>
          </a:prstGeom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27C2831C-C4D5-A74F-895D-8D359EC98DD4}"/>
              </a:ext>
            </a:extLst>
          </p:cNvPr>
          <p:cNvCxnSpPr>
            <a:cxnSpLocks/>
            <a:stCxn id="78" idx="6"/>
            <a:endCxn id="80" idx="2"/>
          </p:cNvCxnSpPr>
          <p:nvPr/>
        </p:nvCxnSpPr>
        <p:spPr>
          <a:xfrm>
            <a:off x="5813584" y="3442484"/>
            <a:ext cx="176938" cy="197415"/>
          </a:xfrm>
          <a:prstGeom prst="straightConnector1">
            <a:avLst/>
          </a:prstGeom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52B2A6A-AC52-C688-471D-1DD687BC3813}"/>
              </a:ext>
            </a:extLst>
          </p:cNvPr>
          <p:cNvCxnSpPr>
            <a:cxnSpLocks/>
            <a:stCxn id="78" idx="6"/>
            <a:endCxn id="82" idx="1"/>
          </p:cNvCxnSpPr>
          <p:nvPr/>
        </p:nvCxnSpPr>
        <p:spPr>
          <a:xfrm>
            <a:off x="5813584" y="3442484"/>
            <a:ext cx="193864" cy="416471"/>
          </a:xfrm>
          <a:prstGeom prst="straightConnector1">
            <a:avLst/>
          </a:prstGeom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D0574119-53AF-75BE-B239-6E6511D38FB0}"/>
              </a:ext>
            </a:extLst>
          </p:cNvPr>
          <p:cNvCxnSpPr>
            <a:cxnSpLocks/>
            <a:stCxn id="81" idx="6"/>
            <a:endCxn id="83" idx="1"/>
          </p:cNvCxnSpPr>
          <p:nvPr/>
        </p:nvCxnSpPr>
        <p:spPr>
          <a:xfrm>
            <a:off x="6110842" y="3389284"/>
            <a:ext cx="260619" cy="204650"/>
          </a:xfrm>
          <a:prstGeom prst="straightConnector1">
            <a:avLst/>
          </a:prstGeom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E167E7B8-34F5-A80A-F489-D83F52E4C4E5}"/>
              </a:ext>
            </a:extLst>
          </p:cNvPr>
          <p:cNvCxnSpPr>
            <a:cxnSpLocks/>
            <a:stCxn id="80" idx="6"/>
            <a:endCxn id="83" idx="2"/>
          </p:cNvCxnSpPr>
          <p:nvPr/>
        </p:nvCxnSpPr>
        <p:spPr>
          <a:xfrm flipV="1">
            <a:off x="6106091" y="3636935"/>
            <a:ext cx="248445" cy="2964"/>
          </a:xfrm>
          <a:prstGeom prst="straightConnector1">
            <a:avLst/>
          </a:prstGeom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4C4B6EC4-A1E1-B6EA-16CB-60CA1EA8423E}"/>
              </a:ext>
            </a:extLst>
          </p:cNvPr>
          <p:cNvCxnSpPr>
            <a:cxnSpLocks/>
            <a:stCxn id="82" idx="7"/>
            <a:endCxn id="83" idx="3"/>
          </p:cNvCxnSpPr>
          <p:nvPr/>
        </p:nvCxnSpPr>
        <p:spPr>
          <a:xfrm flipV="1">
            <a:off x="6089167" y="3679935"/>
            <a:ext cx="282294" cy="179020"/>
          </a:xfrm>
          <a:prstGeom prst="straightConnector1">
            <a:avLst/>
          </a:prstGeom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066A9734-5E56-4EDA-4FD0-7A34583A80C0}"/>
              </a:ext>
            </a:extLst>
          </p:cNvPr>
          <p:cNvCxnSpPr>
            <a:cxnSpLocks/>
            <a:stCxn id="83" idx="6"/>
          </p:cNvCxnSpPr>
          <p:nvPr/>
        </p:nvCxnSpPr>
        <p:spPr>
          <a:xfrm>
            <a:off x="6470105" y="3636935"/>
            <a:ext cx="183197" cy="2963"/>
          </a:xfrm>
          <a:prstGeom prst="straightConnector1">
            <a:avLst/>
          </a:prstGeom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88385EBF-0C6C-8C00-CF41-5A79AF74CDF6}"/>
              </a:ext>
            </a:extLst>
          </p:cNvPr>
          <p:cNvSpPr txBox="1"/>
          <p:nvPr/>
        </p:nvSpPr>
        <p:spPr>
          <a:xfrm>
            <a:off x="6230313" y="3820956"/>
            <a:ext cx="551019" cy="18327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MLPNN</a:t>
            </a:r>
            <a:endParaRPr lang="en-IN" sz="1200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3E579A0-6EE2-1729-F4B0-D39E381BC7FD}"/>
              </a:ext>
            </a:extLst>
          </p:cNvPr>
          <p:cNvSpPr txBox="1"/>
          <p:nvPr/>
        </p:nvSpPr>
        <p:spPr>
          <a:xfrm>
            <a:off x="3328221" y="5041599"/>
            <a:ext cx="3758379" cy="282573"/>
          </a:xfrm>
          <a:prstGeom prst="rect">
            <a:avLst/>
          </a:prstGeom>
          <a:noFill/>
        </p:spPr>
        <p:txBody>
          <a:bodyPr wrap="square" lIns="36000" tIns="0" rIns="0" bIns="36000" rtlCol="0">
            <a:spAutoFit/>
          </a:bodyPr>
          <a:lstStyle/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 3. Architecture of Su-LSTM network</a:t>
            </a:r>
          </a:p>
        </p:txBody>
      </p:sp>
      <p:cxnSp>
        <p:nvCxnSpPr>
          <p:cNvPr id="96" name="Straight Arrow Connector 22">
            <a:extLst>
              <a:ext uri="{FF2B5EF4-FFF2-40B4-BE49-F238E27FC236}">
                <a16:creationId xmlns:a16="http://schemas.microsoft.com/office/drawing/2014/main" id="{C1C36637-41D9-C09F-99E9-A3D9B90767D9}"/>
              </a:ext>
            </a:extLst>
          </p:cNvPr>
          <p:cNvCxnSpPr>
            <a:cxnSpLocks/>
          </p:cNvCxnSpPr>
          <p:nvPr/>
        </p:nvCxnSpPr>
        <p:spPr>
          <a:xfrm rot="16200000" flipH="1">
            <a:off x="2406019" y="1747122"/>
            <a:ext cx="101198" cy="222647"/>
          </a:xfrm>
          <a:prstGeom prst="bentConnector2">
            <a:avLst/>
          </a:prstGeom>
          <a:ln>
            <a:solidFill>
              <a:srgbClr val="C00000"/>
            </a:solidFill>
            <a:prstDash val="solid"/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22">
            <a:extLst>
              <a:ext uri="{FF2B5EF4-FFF2-40B4-BE49-F238E27FC236}">
                <a16:creationId xmlns:a16="http://schemas.microsoft.com/office/drawing/2014/main" id="{FAAB6BF7-095B-4EEA-FC0E-A1DE71050CE5}"/>
              </a:ext>
            </a:extLst>
          </p:cNvPr>
          <p:cNvCxnSpPr>
            <a:cxnSpLocks/>
          </p:cNvCxnSpPr>
          <p:nvPr/>
        </p:nvCxnSpPr>
        <p:spPr>
          <a:xfrm rot="10800000" flipV="1">
            <a:off x="2782254" y="1803082"/>
            <a:ext cx="225822" cy="125011"/>
          </a:xfrm>
          <a:prstGeom prst="bentConnector3">
            <a:avLst>
              <a:gd name="adj1" fmla="val -2724"/>
            </a:avLst>
          </a:prstGeom>
          <a:ln>
            <a:solidFill>
              <a:srgbClr val="C00000"/>
            </a:solidFill>
            <a:prstDash val="solid"/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D5573C0E-FB9D-21A0-06C2-4DF5F2C7E06D}"/>
              </a:ext>
            </a:extLst>
          </p:cNvPr>
          <p:cNvCxnSpPr>
            <a:cxnSpLocks/>
          </p:cNvCxnSpPr>
          <p:nvPr/>
        </p:nvCxnSpPr>
        <p:spPr>
          <a:xfrm flipV="1">
            <a:off x="2743756" y="3789045"/>
            <a:ext cx="1" cy="242889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A511550A-CC93-F410-0BAE-1F2B6E52C06D}"/>
              </a:ext>
            </a:extLst>
          </p:cNvPr>
          <p:cNvCxnSpPr>
            <a:cxnSpLocks/>
          </p:cNvCxnSpPr>
          <p:nvPr/>
        </p:nvCxnSpPr>
        <p:spPr>
          <a:xfrm flipV="1">
            <a:off x="3194672" y="3798984"/>
            <a:ext cx="1" cy="242889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150D0BD4-2DFB-C839-476C-556E3F63264F}"/>
              </a:ext>
            </a:extLst>
          </p:cNvPr>
          <p:cNvCxnSpPr>
            <a:cxnSpLocks/>
          </p:cNvCxnSpPr>
          <p:nvPr/>
        </p:nvCxnSpPr>
        <p:spPr>
          <a:xfrm flipV="1">
            <a:off x="3650414" y="3788252"/>
            <a:ext cx="1" cy="242889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2794482B-1F0D-3848-312C-83FE590AE6AF}"/>
              </a:ext>
            </a:extLst>
          </p:cNvPr>
          <p:cNvCxnSpPr>
            <a:cxnSpLocks/>
          </p:cNvCxnSpPr>
          <p:nvPr/>
        </p:nvCxnSpPr>
        <p:spPr>
          <a:xfrm flipV="1">
            <a:off x="4110059" y="3788252"/>
            <a:ext cx="1" cy="242889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DF18EE7F-0C48-89C1-5AEF-1AA14E737398}"/>
              </a:ext>
            </a:extLst>
          </p:cNvPr>
          <p:cNvCxnSpPr>
            <a:cxnSpLocks/>
          </p:cNvCxnSpPr>
          <p:nvPr/>
        </p:nvCxnSpPr>
        <p:spPr>
          <a:xfrm>
            <a:off x="4260611" y="3640605"/>
            <a:ext cx="214712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D3C849E4-0EBE-5C66-748E-738C84EFC81A}"/>
              </a:ext>
            </a:extLst>
          </p:cNvPr>
          <p:cNvCxnSpPr>
            <a:cxnSpLocks/>
          </p:cNvCxnSpPr>
          <p:nvPr/>
        </p:nvCxnSpPr>
        <p:spPr>
          <a:xfrm>
            <a:off x="4583073" y="3279776"/>
            <a:ext cx="0" cy="24733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E0276213-61A0-1AF4-4B40-C8F545300990}"/>
              </a:ext>
            </a:extLst>
          </p:cNvPr>
          <p:cNvCxnSpPr>
            <a:cxnSpLocks/>
          </p:cNvCxnSpPr>
          <p:nvPr/>
        </p:nvCxnSpPr>
        <p:spPr>
          <a:xfrm>
            <a:off x="4690035" y="3640605"/>
            <a:ext cx="218675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9A2B5312-7789-4480-FF88-5D9E2CE7B274}"/>
              </a:ext>
            </a:extLst>
          </p:cNvPr>
          <p:cNvCxnSpPr>
            <a:cxnSpLocks/>
          </p:cNvCxnSpPr>
          <p:nvPr/>
        </p:nvCxnSpPr>
        <p:spPr>
          <a:xfrm flipH="1" flipV="1">
            <a:off x="3416658" y="2853988"/>
            <a:ext cx="5753" cy="30718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6" name="Straight Arrow Connector 16506">
            <a:extLst>
              <a:ext uri="{FF2B5EF4-FFF2-40B4-BE49-F238E27FC236}">
                <a16:creationId xmlns:a16="http://schemas.microsoft.com/office/drawing/2014/main" id="{12726900-EAFB-41CD-2972-82A2CEA5E17E}"/>
              </a:ext>
            </a:extLst>
          </p:cNvPr>
          <p:cNvCxnSpPr>
            <a:cxnSpLocks/>
          </p:cNvCxnSpPr>
          <p:nvPr/>
        </p:nvCxnSpPr>
        <p:spPr>
          <a:xfrm flipH="1" flipV="1">
            <a:off x="3670856" y="1814990"/>
            <a:ext cx="3135710" cy="1836103"/>
          </a:xfrm>
          <a:prstGeom prst="bentConnector4">
            <a:avLst>
              <a:gd name="adj1" fmla="val -37818"/>
              <a:gd name="adj2" fmla="val 88903"/>
            </a:avLst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8777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Department of IT</a:t>
            </a:r>
          </a:p>
        </p:txBody>
      </p:sp>
      <p:sp>
        <p:nvSpPr>
          <p:cNvPr id="7171" name="Text Box 1"/>
          <p:cNvSpPr txBox="1">
            <a:spLocks noChangeArrowheads="1"/>
          </p:cNvSpPr>
          <p:nvPr/>
        </p:nvSpPr>
        <p:spPr bwMode="auto">
          <a:xfrm>
            <a:off x="685800" y="463550"/>
            <a:ext cx="7772400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800">
                <a:solidFill>
                  <a:srgbClr val="006600"/>
                </a:solidFill>
                <a:cs typeface="Times New Roman" panose="02020603050405020304" pitchFamily="18" charset="0"/>
              </a:rPr>
              <a:t>AIM</a:t>
            </a:r>
          </a:p>
        </p:txBody>
      </p:sp>
      <p:sp>
        <p:nvSpPr>
          <p:cNvPr id="7172" name="Text Box 2"/>
          <p:cNvSpPr txBox="1">
            <a:spLocks noChangeArrowheads="1"/>
          </p:cNvSpPr>
          <p:nvPr/>
        </p:nvSpPr>
        <p:spPr bwMode="auto">
          <a:xfrm>
            <a:off x="914400" y="2057400"/>
            <a:ext cx="8229600" cy="447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spcBef>
                <a:spcPct val="20000"/>
              </a:spcBef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700"/>
              </a:spcBef>
              <a:buFont typeface="Wingdings" panose="05000000000000000000" pitchFamily="2" charset="2"/>
              <a:buChar char="Ø"/>
            </a:pPr>
            <a:r>
              <a:rPr lang="en-US" altLang="en-US" sz="2800" b="0" dirty="0">
                <a:solidFill>
                  <a:srgbClr val="000000"/>
                </a:solidFill>
              </a:rPr>
              <a:t>To perform Robust Bio-Signal Steganography.</a:t>
            </a:r>
          </a:p>
          <a:p>
            <a:pPr eaLnBrk="1" hangingPunct="1">
              <a:lnSpc>
                <a:spcPct val="150000"/>
              </a:lnSpc>
              <a:spcBef>
                <a:spcPts val="700"/>
              </a:spcBef>
              <a:buFont typeface="Wingdings" panose="05000000000000000000" pitchFamily="2" charset="2"/>
              <a:buChar char="Ø"/>
            </a:pPr>
            <a:r>
              <a:rPr lang="en-US" altLang="en-US" sz="2800" b="0" dirty="0">
                <a:solidFill>
                  <a:srgbClr val="000000"/>
                </a:solidFill>
              </a:rPr>
              <a:t>To recover the lost data using deep learning architecture.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</a:pPr>
            <a:endParaRPr lang="en-US" altLang="en-US" sz="2400" b="0" dirty="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700"/>
              </a:spcBef>
              <a:buFontTx/>
              <a:buNone/>
            </a:pPr>
            <a:endParaRPr lang="en-US" altLang="en-US" sz="2400" b="0" dirty="0">
              <a:solidFill>
                <a:srgbClr val="0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114800" y="2975428"/>
            <a:ext cx="6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IN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Department of IT</a:t>
            </a:r>
          </a:p>
        </p:txBody>
      </p:sp>
      <p:sp>
        <p:nvSpPr>
          <p:cNvPr id="5" name="Title 1"/>
          <p:cNvSpPr txBox="1">
            <a:spLocks noGrp="1"/>
          </p:cNvSpPr>
          <p:nvPr>
            <p:ph type="title"/>
          </p:nvPr>
        </p:nvSpPr>
        <p:spPr bwMode="auto">
          <a:xfrm>
            <a:off x="962025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sz="2800" kern="0" dirty="0"/>
              <a:t>PERFORMANCE INDICES</a:t>
            </a:r>
            <a:endParaRPr lang="en-IN" sz="2800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81050" y="1143000"/>
                <a:ext cx="8134350" cy="49149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/>
                  <a:t>Percent Root Mean Square Difference </a:t>
                </a:r>
                <a:r>
                  <a:rPr lang="en-IN" sz="2400" b="1" dirty="0"/>
                  <a:t>(</a:t>
                </a:r>
                <a:r>
                  <a:rPr lang="en-US" sz="2400" b="1" dirty="0"/>
                  <a:t>PRD</a:t>
                </a:r>
                <a:r>
                  <a:rPr lang="en-IN" sz="2400" b="1" dirty="0"/>
                  <a:t>)</a:t>
                </a:r>
              </a:p>
              <a:p>
                <a:pPr marL="0" indent="0">
                  <a:buNone/>
                </a:pPr>
                <a:r>
                  <a:rPr lang="en-US" sz="2400" dirty="0"/>
                  <a:t>PRD</a:t>
                </a:r>
                <a:r>
                  <a:rPr lang="en-IN" sz="2400" dirty="0"/>
                  <a:t>(P|Q)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nary>
                          <m:naryPr>
                            <m:chr m:val="∑"/>
                            <m:ctrlPr>
                              <a:rPr lang="en-IN" sz="24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IN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nor/>
                                  </m:rPr>
                                  <a:rPr lang="en-IN" sz="2400" smtClean="0"/>
                                  <m:t>(</m:t>
                                </m:r>
                                <m:sSub>
                                  <m:sSubPr>
                                    <m:ctrlPr>
                                      <a:rPr lang="en-I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</m:rPr>
                                  <a:rPr lang="en-US" sz="2400" b="0" i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</m:rPr>
                                  <a:rPr lang="en-IN" sz="2400" smtClean="0"/>
                                  <m:t>) 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/</m:t>
                            </m:r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sup>
                              <m:e>
                                <m:r>
                                  <m:rPr>
                                    <m:nor/>
                                  </m:rPr>
                                  <a:rPr lang="en-IN" sz="2400" smtClean="0"/>
                                  <m:t>(</m:t>
                                </m:r>
                                <m:sSubSup>
                                  <m:sSubSupPr>
                                    <m:ctrlPr>
                                      <a:rPr lang="en-I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nary>
                          </m:e>
                        </m:nary>
                        <m:r>
                          <m:rPr>
                            <m:nor/>
                          </m:rPr>
                          <a:rPr lang="en-IN" sz="2400"/>
                          <m:t>)</m:t>
                        </m:r>
                      </m:e>
                    </m:rad>
                    <m:r>
                      <a:rPr lang="en-IN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IN" sz="2400" dirty="0"/>
                  <a:t> 100</a:t>
                </a:r>
                <a:r>
                  <a:rPr lang="en-IN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%</a:t>
                </a:r>
              </a:p>
              <a:p>
                <a:pPr marL="0" indent="0">
                  <a:buNone/>
                </a:pPr>
                <a:r>
                  <a:rPr lang="en-US" sz="24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Root Mean Square Error </a:t>
                </a:r>
                <a:r>
                  <a:rPr lang="en-IN" sz="2400" b="1" dirty="0"/>
                  <a:t>(</a:t>
                </a:r>
                <a:r>
                  <a:rPr lang="en-US" sz="24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RMSE</a:t>
                </a:r>
                <a:r>
                  <a:rPr lang="en-IN" sz="2400" b="1" dirty="0"/>
                  <a:t>)</a:t>
                </a:r>
              </a:p>
              <a:p>
                <a:pPr marL="0" indent="0">
                  <a:buNone/>
                </a:pPr>
                <a:r>
                  <a:rPr lang="en-US" sz="2400" dirty="0"/>
                  <a:t>RMSE</a:t>
                </a:r>
                <a:r>
                  <a:rPr lang="en-IN" sz="2400" dirty="0"/>
                  <a:t>(P|Q)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nary>
                          <m:naryPr>
                            <m:chr m:val="∑"/>
                            <m:ctrlPr>
                              <a:rPr lang="en-IN" sz="24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IN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</m:rPr>
                                  <a:rPr lang="en-IN" sz="2400"/>
                                  <m:t>)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</m:nary>
                      </m:e>
                    </m:rad>
                    <m:r>
                      <a:rPr lang="en-IN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IN" sz="2400" dirty="0"/>
                  <a:t> 100</a:t>
                </a:r>
                <a:r>
                  <a:rPr lang="en-IN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%</a:t>
                </a:r>
              </a:p>
              <a:p>
                <a:pPr marL="0" indent="0">
                  <a:buNone/>
                </a:pPr>
                <a:r>
                  <a:rPr lang="en-US" sz="24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Peak Signal to Noise Ratio </a:t>
                </a:r>
                <a:r>
                  <a:rPr lang="en-IN" sz="2400" b="1" dirty="0"/>
                  <a:t>(</a:t>
                </a:r>
                <a:r>
                  <a:rPr lang="en-US" sz="24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PSNR</a:t>
                </a:r>
                <a:r>
                  <a:rPr lang="en-IN" sz="2400" b="1" dirty="0"/>
                  <a:t>)</a:t>
                </a:r>
                <a:endParaRPr lang="en-IN" sz="24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PSNR</a:t>
                </a:r>
                <a:r>
                  <a:rPr lang="en-IN" sz="2400" dirty="0"/>
                  <a:t>(P|Q) = 20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en-IN" sz="2400" dirty="0"/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IN" sz="2400" dirty="0"/>
                  <a:t>/[RMSE]}</a:t>
                </a:r>
              </a:p>
              <a:p>
                <a:pPr marL="0" indent="0">
                  <a:buNone/>
                </a:pPr>
                <a:r>
                  <a:rPr lang="en-US" sz="2400" b="1" dirty="0"/>
                  <a:t>Correlation </a:t>
                </a:r>
                <a:r>
                  <a:rPr lang="en-IN" sz="2400" b="1" dirty="0"/>
                  <a:t>(</a:t>
                </a:r>
                <a:r>
                  <a:rPr lang="en-US" sz="2400" b="1" dirty="0"/>
                  <a:t>COOR</a:t>
                </a:r>
                <a:r>
                  <a:rPr lang="en-IN" sz="2400" b="1" dirty="0"/>
                  <a:t>)</a:t>
                </a:r>
              </a:p>
              <a:p>
                <a:pPr marL="0" indent="0">
                  <a:buNone/>
                </a:pPr>
                <a:r>
                  <a:rPr lang="en-US" sz="2400" dirty="0"/>
                  <a:t>CORR</a:t>
                </a:r>
                <a:r>
                  <a:rPr lang="en-IN" sz="2400" dirty="0"/>
                  <a:t>(P|Q)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IN" sz="24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  <m:e>
                            <m:r>
                              <m:rPr>
                                <m:nor/>
                              </m:rPr>
                              <a:rPr lang="en-IN" sz="2400"/>
                              <m:t>(</m:t>
                            </m:r>
                            <m:sSub>
                              <m:sSubPr>
                                <m:ctrlPr>
                                  <a:rPr lang="en-IN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n-IN" sz="2400"/>
                              <m:t>)(</m:t>
                            </m:r>
                            <m:sSub>
                              <m:sSubPr>
                                <m:ctrlPr>
                                  <a:rPr lang="en-IN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n-IN" sz="2400"/>
                              <m:t>)</m:t>
                            </m:r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ctrlPr>
                              <a:rPr lang="en-IN" sz="24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IN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nor/>
                                  </m:rPr>
                                  <a:rPr lang="en-IN" sz="2400"/>
                                  <m:t>(</m:t>
                                </m:r>
                                <m:sSub>
                                  <m:sSubPr>
                                    <m:ctrlPr>
                                      <a:rPr lang="en-I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</m:rPr>
                                  <a:rPr lang="en-IN" sz="2400"/>
                                  <m:t>)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nary>
                              <m:naryPr>
                                <m:chr m:val="∑"/>
                                <m:ctrlPr>
                                  <a:rPr lang="en-IN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I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IN" sz="2400"/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IN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𝑄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𝑄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  <m:r>
                                      <m:rPr>
                                        <m:nor/>
                                      </m:rPr>
                                      <a:rPr lang="en-IN" sz="2400"/>
                                      <m:t>)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e>
                        </m:nary>
                      </m:den>
                    </m:f>
                  </m:oMath>
                </a14:m>
                <a:endParaRPr lang="en-IN" sz="2400" dirty="0"/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1050" y="1143000"/>
                <a:ext cx="8134350" cy="4914900"/>
              </a:xfrm>
              <a:blipFill rotWithShape="0">
                <a:blip r:embed="rId2"/>
                <a:stretch>
                  <a:fillRect l="-1124" t="-99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96497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Department of IT</a:t>
            </a:r>
          </a:p>
        </p:txBody>
      </p:sp>
      <p:sp>
        <p:nvSpPr>
          <p:cNvPr id="5" name="Title 1"/>
          <p:cNvSpPr txBox="1">
            <a:spLocks noGrp="1"/>
          </p:cNvSpPr>
          <p:nvPr>
            <p:ph type="title"/>
          </p:nvPr>
        </p:nvSpPr>
        <p:spPr bwMode="auto">
          <a:xfrm>
            <a:off x="685800" y="-7257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sz="2800" kern="0" dirty="0"/>
              <a:t>PERFORMANCE INDICES</a:t>
            </a:r>
            <a:endParaRPr lang="en-IN" sz="2800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14400" y="838200"/>
                <a:ext cx="8229600" cy="5562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/>
                  <a:t>Definition</a:t>
                </a:r>
                <a:endParaRPr lang="en-IN" sz="2400" b="1" dirty="0"/>
              </a:p>
              <a:p>
                <a:r>
                  <a:rPr lang="en-IN" sz="2400" dirty="0"/>
                  <a:t>P</a:t>
                </a:r>
                <a:r>
                  <a:rPr lang="en-IN" sz="2400" b="1" dirty="0"/>
                  <a:t> Original signal</a:t>
                </a:r>
                <a:endParaRPr lang="en-IN" sz="2400" dirty="0">
                  <a:effectLst/>
                </a:endParaRPr>
              </a:p>
              <a:p>
                <a:r>
                  <a:rPr lang="en-IN" sz="2400" dirty="0"/>
                  <a:t>Q</a:t>
                </a:r>
                <a:r>
                  <a:rPr lang="en-IN" sz="2400" b="1" dirty="0"/>
                  <a:t> Erroneous signal</a:t>
                </a:r>
              </a:p>
              <a:p>
                <a:r>
                  <a:rPr lang="en-IN" sz="2400" dirty="0"/>
                  <a:t>L </a:t>
                </a:r>
                <a:r>
                  <a:rPr lang="en-IN" sz="2400" b="1" dirty="0"/>
                  <a:t>Length </a:t>
                </a:r>
                <a:endParaRPr lang="en-US" sz="2400" b="1" i="1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sz="2400" b="1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p>
                      <m:sSupPr>
                        <m:ctrlPr>
                          <a:rPr lang="en-IN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p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𝒕𝒉</m:t>
                        </m:r>
                      </m:sup>
                    </m:sSup>
                  </m:oMath>
                </a14:m>
                <a:r>
                  <a:rPr lang="en-IN" sz="2400" b="1" dirty="0"/>
                  <a:t>data point</a:t>
                </a:r>
                <a:endParaRPr lang="en-IN" sz="2400" dirty="0">
                  <a:effectLst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IN" sz="2400" b="1" dirty="0"/>
                  <a:t>mean of signal P</a:t>
                </a:r>
                <a:endParaRPr lang="en-IN" sz="2400" dirty="0">
                  <a:effectLst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IN" sz="2400" b="1" dirty="0"/>
                  <a:t>mean of Q</a:t>
                </a:r>
                <a:endParaRPr lang="en-IN" sz="2400" dirty="0">
                  <a:effectLst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IN" sz="2400" b="1" dirty="0"/>
                  <a:t>maximum value of signal </a:t>
                </a:r>
              </a:p>
              <a:p>
                <a:pPr marL="0" indent="0">
                  <a:buNone/>
                </a:pPr>
                <a:r>
                  <a:rPr lang="en-IN" sz="2400" b="1" dirty="0"/>
                  <a:t>Description</a:t>
                </a:r>
              </a:p>
              <a:p>
                <a:pPr marL="0" indent="0" algn="just">
                  <a:buNone/>
                </a:pPr>
                <a:r>
                  <a:rPr lang="en-US" sz="2400" dirty="0"/>
                  <a:t>PRD, RMSE should be as low as possible, and PSNR should be as high as possible. To analyze the prediction performance, CORR was used, which should be nearer to 1 for perfect prediction.</a:t>
                </a:r>
                <a:endParaRPr lang="en-IN" sz="2400" dirty="0"/>
              </a:p>
              <a:p>
                <a:pPr marL="0" indent="0">
                  <a:buNone/>
                </a:pPr>
                <a:endParaRPr lang="en-IN" sz="2400" dirty="0">
                  <a:effectLst/>
                </a:endParaRPr>
              </a:p>
            </p:txBody>
          </p:sp>
        </mc:Choice>
        <mc:Fallback xmlns="">
          <p:sp>
            <p:nvSpPr>
              <p:cNvPr id="10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4400" y="838200"/>
                <a:ext cx="8229600" cy="5562600"/>
              </a:xfrm>
              <a:blipFill rotWithShape="0">
                <a:blip r:embed="rId2"/>
                <a:stretch>
                  <a:fillRect l="-1111" t="-877" r="-1111" b="-296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19480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 noChangeArrowheads="1"/>
          </p:cNvSpPr>
          <p:nvPr>
            <p:ph type="title"/>
          </p:nvPr>
        </p:nvSpPr>
        <p:spPr>
          <a:xfrm>
            <a:off x="685800" y="142875"/>
            <a:ext cx="7767638" cy="1433513"/>
          </a:xfrm>
        </p:spPr>
        <p:txBody>
          <a:bodyPr/>
          <a:lstStyle/>
          <a:p>
            <a:pPr eaLnBrk="1" hangingPunct="1"/>
            <a:r>
              <a:rPr lang="en-US" altLang="en-US" sz="2800" dirty="0">
                <a:cs typeface="Times New Roman" panose="02020603050405020304" pitchFamily="18" charset="0"/>
              </a:rPr>
              <a:t>DATA SET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214688" y="6215063"/>
            <a:ext cx="2890837" cy="458787"/>
          </a:xfrm>
        </p:spPr>
        <p:txBody>
          <a:bodyPr/>
          <a:lstStyle/>
          <a:p>
            <a:pPr>
              <a:defRPr/>
            </a:pPr>
            <a:r>
              <a:rPr lang="en-US" dirty="0"/>
              <a:t>Department of IT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838200" y="1478280"/>
            <a:ext cx="7772400" cy="4114800"/>
          </a:xfrm>
        </p:spPr>
        <p:txBody>
          <a:bodyPr/>
          <a:lstStyle/>
          <a:p>
            <a:pPr marL="400050" lvl="1" indent="0">
              <a:buNone/>
            </a:pPr>
            <a:r>
              <a:rPr lang="en-IN" sz="2000" dirty="0"/>
              <a:t>MIT-BIH arrhythmia</a:t>
            </a:r>
            <a:endParaRPr lang="en-IN" sz="2000" i="1" dirty="0">
              <a:effectLst/>
              <a:hlinkClick r:id="rId2" action="ppaction://hlinkfile"/>
            </a:endParaRPr>
          </a:p>
          <a:p>
            <a:pPr marL="400050" lvl="1" indent="0">
              <a:buNone/>
            </a:pPr>
            <a:r>
              <a:rPr lang="en-IN" sz="2000" i="1" dirty="0">
                <a:solidFill>
                  <a:schemeClr val="accent2">
                    <a:lumMod val="50000"/>
                  </a:schemeClr>
                </a:solidFill>
                <a:effectLst/>
                <a:hlinkClick r:id="rId3" action="ppaction://hlinkfile"/>
              </a:rPr>
              <a:t>DATA SETS\100.dat</a:t>
            </a:r>
            <a:endParaRPr lang="en-IN" sz="2000" i="1" dirty="0">
              <a:solidFill>
                <a:schemeClr val="accent2">
                  <a:lumMod val="50000"/>
                </a:schemeClr>
              </a:solidFill>
              <a:effectLst/>
            </a:endParaRPr>
          </a:p>
          <a:p>
            <a:pPr marL="400050" lvl="1" indent="0">
              <a:buNone/>
            </a:pPr>
            <a:r>
              <a:rPr lang="en-IN" sz="2000" dirty="0"/>
              <a:t>BIDMC PPG records</a:t>
            </a:r>
            <a:endParaRPr lang="en-IN" sz="2000" i="1" dirty="0">
              <a:effectLst/>
              <a:hlinkClick r:id="rId4" action="ppaction://hlinkfile"/>
            </a:endParaRPr>
          </a:p>
          <a:p>
            <a:pPr marL="400050" lvl="1" indent="0">
              <a:buNone/>
            </a:pPr>
            <a:r>
              <a:rPr lang="en-IN" sz="2000" i="1" dirty="0">
                <a:hlinkClick r:id="rId5" action="ppaction://hlinkfile"/>
              </a:rPr>
              <a:t>DATA SETS\bidmc_01_Signals.csv</a:t>
            </a:r>
            <a:endParaRPr lang="en-IN" sz="2000" i="1" dirty="0"/>
          </a:p>
          <a:p>
            <a:pPr marL="400050" lvl="1" indent="0">
              <a:buNone/>
            </a:pPr>
            <a:r>
              <a:rPr lang="en-IN" sz="2000" dirty="0"/>
              <a:t>RSVP tasks</a:t>
            </a:r>
          </a:p>
          <a:p>
            <a:pPr marL="400050" lvl="1" indent="0">
              <a:buNone/>
            </a:pPr>
            <a:r>
              <a:rPr lang="en-IN" sz="2000" i="1" dirty="0">
                <a:effectLst/>
                <a:hlinkClick r:id="rId6" action="ppaction://hlinkfile"/>
              </a:rPr>
              <a:t>DATA SETS\rsvp_10Hz_02a.edf</a:t>
            </a:r>
            <a:endParaRPr lang="en-IN" sz="2000" i="1" dirty="0">
              <a:effectLst/>
            </a:endParaRPr>
          </a:p>
        </p:txBody>
      </p:sp>
    </p:spTree>
  </p:cSld>
  <p:clrMapOvr>
    <a:masterClrMapping/>
  </p:clrMapOvr>
  <p:transition>
    <p:zo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Department of IT</a:t>
            </a:r>
            <a:endParaRPr lang="en-US" dirty="0"/>
          </a:p>
        </p:txBody>
      </p:sp>
      <p:sp>
        <p:nvSpPr>
          <p:cNvPr id="5" name="Title 1"/>
          <p:cNvSpPr>
            <a:spLocks noGrp="1" noChangeArrowheads="1"/>
          </p:cNvSpPr>
          <p:nvPr>
            <p:ph type="title"/>
          </p:nvPr>
        </p:nvSpPr>
        <p:spPr>
          <a:xfrm>
            <a:off x="1096804" y="21771"/>
            <a:ext cx="7767638" cy="1433513"/>
          </a:xfrm>
        </p:spPr>
        <p:txBody>
          <a:bodyPr/>
          <a:lstStyle/>
          <a:p>
            <a:pPr eaLnBrk="1" hangingPunct="1"/>
            <a:r>
              <a:rPr lang="en-US" altLang="en-US" sz="2800" dirty="0">
                <a:cs typeface="Times New Roman" panose="02020603050405020304" pitchFamily="18" charset="0"/>
              </a:rPr>
              <a:t>HARDWARE SETUP</a:t>
            </a:r>
          </a:p>
        </p:txBody>
      </p:sp>
      <p:pic>
        <p:nvPicPr>
          <p:cNvPr id="6" name="Content Placeholder 3" descr="ECG-Sensor-With-Arduino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208" y="1295400"/>
            <a:ext cx="6894830" cy="4597562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19562708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Department of IT</a:t>
            </a:r>
            <a:endParaRPr lang="en-US" dirty="0"/>
          </a:p>
        </p:txBody>
      </p:sp>
      <p:sp>
        <p:nvSpPr>
          <p:cNvPr id="5" name="Title 1"/>
          <p:cNvSpPr>
            <a:spLocks noGrp="1" noChangeArrowheads="1"/>
          </p:cNvSpPr>
          <p:nvPr>
            <p:ph type="title"/>
          </p:nvPr>
        </p:nvSpPr>
        <p:spPr>
          <a:xfrm>
            <a:off x="1096804" y="21771"/>
            <a:ext cx="7767638" cy="1433513"/>
          </a:xfrm>
        </p:spPr>
        <p:txBody>
          <a:bodyPr/>
          <a:lstStyle/>
          <a:p>
            <a:pPr eaLnBrk="1" hangingPunct="1"/>
            <a:r>
              <a:rPr lang="en-US" altLang="en-US" sz="2800" dirty="0">
                <a:cs typeface="Times New Roman" panose="02020603050405020304" pitchFamily="18" charset="0"/>
              </a:rPr>
              <a:t>HARDWARE SETUP</a:t>
            </a:r>
          </a:p>
        </p:txBody>
      </p:sp>
      <p:sp>
        <p:nvSpPr>
          <p:cNvPr id="6" name="Title 1"/>
          <p:cNvSpPr txBox="1">
            <a:spLocks noChangeArrowheads="1"/>
          </p:cNvSpPr>
          <p:nvPr/>
        </p:nvSpPr>
        <p:spPr bwMode="auto">
          <a:xfrm>
            <a:off x="-457200" y="4038600"/>
            <a:ext cx="7767638" cy="143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kern="0" dirty="0">
                <a:cs typeface="Times New Roman" panose="02020603050405020304" pitchFamily="18" charset="0"/>
              </a:rPr>
              <a:t>PPG SIGNAL SENSOR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t="10838"/>
          <a:stretch/>
        </p:blipFill>
        <p:spPr>
          <a:xfrm>
            <a:off x="1295400" y="2327987"/>
            <a:ext cx="3943854" cy="2012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1842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en-US" sz="2800" dirty="0"/>
              <a:t>References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3232" y="1219200"/>
            <a:ext cx="7848600" cy="5105400"/>
          </a:xfrm>
        </p:spPr>
        <p:txBody>
          <a:bodyPr/>
          <a:lstStyle/>
          <a:p>
            <a:pPr marL="0" indent="0" algn="just">
              <a:buNone/>
            </a:pPr>
            <a:r>
              <a:rPr lang="en-US" sz="2000" dirty="0"/>
              <a:t>[1] S. </a:t>
            </a:r>
            <a:r>
              <a:rPr lang="en-US" sz="2000" dirty="0" err="1"/>
              <a:t>Arunkumar</a:t>
            </a:r>
            <a:r>
              <a:rPr lang="en-US" sz="2000" dirty="0"/>
              <a:t>, V. </a:t>
            </a:r>
            <a:r>
              <a:rPr lang="en-US" sz="2000" dirty="0" err="1"/>
              <a:t>Subramaniyaswamy</a:t>
            </a:r>
            <a:r>
              <a:rPr lang="en-US" sz="2000" dirty="0"/>
              <a:t>, V. </a:t>
            </a:r>
            <a:r>
              <a:rPr lang="en-US" sz="2000" dirty="0" err="1"/>
              <a:t>Vijayakumar</a:t>
            </a:r>
            <a:r>
              <a:rPr lang="en-US" sz="2000" dirty="0"/>
              <a:t>, N. </a:t>
            </a:r>
            <a:r>
              <a:rPr lang="en-US" sz="2000" dirty="0" err="1"/>
              <a:t>Chilamkurti</a:t>
            </a:r>
            <a:r>
              <a:rPr lang="en-US" sz="2000" dirty="0"/>
              <a:t>, and R. </a:t>
            </a:r>
            <a:r>
              <a:rPr lang="en-US" sz="2000" dirty="0" err="1"/>
              <a:t>Logesh</a:t>
            </a:r>
            <a:r>
              <a:rPr lang="en-US" sz="2000" dirty="0"/>
              <a:t>, “SVD-based robust image </a:t>
            </a:r>
            <a:r>
              <a:rPr lang="en-US" sz="2000" dirty="0" err="1"/>
              <a:t>steganographic</a:t>
            </a:r>
            <a:r>
              <a:rPr lang="en-US" sz="2000" dirty="0"/>
              <a:t> scheme using RIWT and DCT for secure transmission of medical images,” Measurement, vol. 139, pp. 426–437, Jun. 2019.</a:t>
            </a:r>
          </a:p>
          <a:p>
            <a:pPr marL="0" indent="0" algn="just">
              <a:buNone/>
            </a:pPr>
            <a:r>
              <a:rPr lang="en-US" sz="2000" dirty="0"/>
              <a:t>[2] A. S. </a:t>
            </a:r>
            <a:r>
              <a:rPr lang="en-US" sz="2000" dirty="0" err="1"/>
              <a:t>Sangari</a:t>
            </a:r>
            <a:r>
              <a:rPr lang="en-US" sz="2000" dirty="0"/>
              <a:t> and J. M. L. </a:t>
            </a:r>
            <a:r>
              <a:rPr lang="en-US" sz="2000" dirty="0" err="1"/>
              <a:t>Manickam</a:t>
            </a:r>
            <a:r>
              <a:rPr lang="en-US" sz="2000" dirty="0"/>
              <a:t>, “Public key cryptosystem based security in wireless body area network,” in Proc. Int. Conf. Circuits, Power </a:t>
            </a:r>
            <a:r>
              <a:rPr lang="en-US" sz="2000" dirty="0" err="1"/>
              <a:t>Comput</a:t>
            </a:r>
            <a:r>
              <a:rPr lang="en-US" sz="2000" dirty="0"/>
              <a:t>. Technol. (ICCPCT), Mar. 2014, pp. 1609–1612.</a:t>
            </a:r>
          </a:p>
          <a:p>
            <a:pPr marL="0" indent="0" algn="just">
              <a:buNone/>
            </a:pPr>
            <a:r>
              <a:rPr lang="en-US" sz="2000" dirty="0"/>
              <a:t>[3] S. E. </a:t>
            </a:r>
            <a:r>
              <a:rPr lang="en-US" sz="2000" dirty="0" err="1"/>
              <a:t>Jero</a:t>
            </a:r>
            <a:r>
              <a:rPr lang="en-US" sz="2000" dirty="0"/>
              <a:t>, P. </a:t>
            </a:r>
            <a:r>
              <a:rPr lang="en-US" sz="2000" dirty="0" err="1"/>
              <a:t>Ramu</a:t>
            </a:r>
            <a:r>
              <a:rPr lang="en-US" sz="2000" dirty="0"/>
              <a:t>, and S. </a:t>
            </a:r>
            <a:r>
              <a:rPr lang="en-US" sz="2000" dirty="0" err="1"/>
              <a:t>Ramakrishnan</a:t>
            </a:r>
            <a:r>
              <a:rPr lang="en-US" sz="2000" dirty="0"/>
              <a:t>, “Discrete wavelet transform and singular value decomposition based ECG steganography for secured patient information transmission,” J. Med. Syst., vol. 38, no. 10, pp. 1–11, Oct. 2014.</a:t>
            </a:r>
            <a:endParaRPr lang="en-IN" sz="2000" dirty="0"/>
          </a:p>
          <a:p>
            <a:pPr marL="0" indent="0" algn="just">
              <a:buNone/>
            </a:pPr>
            <a:r>
              <a:rPr lang="en-US" sz="2000" dirty="0"/>
              <a:t>[4] N. </a:t>
            </a:r>
            <a:r>
              <a:rPr lang="en-US" sz="2000" dirty="0" err="1"/>
              <a:t>Soni</a:t>
            </a:r>
            <a:r>
              <a:rPr lang="en-US" sz="2000" dirty="0"/>
              <a:t>, I. Saini, and B. Singh, “An integer wavelet transform and pixel value differencing based feature specific hybrid technique for 2D ECG steganography with high payload capacity,” </a:t>
            </a:r>
            <a:r>
              <a:rPr lang="en-US" sz="2000" dirty="0" err="1"/>
              <a:t>Multim</a:t>
            </a:r>
            <a:r>
              <a:rPr lang="en-US" sz="2000" dirty="0"/>
              <a:t>. Tools Appl., vol. 80, pp. 8505–8540, Mar. 2021.</a:t>
            </a:r>
            <a:endParaRPr lang="en-IN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Department of Information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4303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Department of IT</a:t>
            </a:r>
          </a:p>
        </p:txBody>
      </p:sp>
      <p:sp>
        <p:nvSpPr>
          <p:cNvPr id="40963" name="Text Box 1"/>
          <p:cNvSpPr txBox="1"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IN" altLang="en-US" sz="1200">
              <a:latin typeface="Verdana" panose="020B0604030504040204" pitchFamily="34" charset="0"/>
            </a:endParaRPr>
          </a:p>
        </p:txBody>
      </p:sp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1371600" y="1714500"/>
            <a:ext cx="7772400" cy="2000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marL="341313" indent="-338138" eaLnBrk="1" hangingPunct="1">
              <a:spcBef>
                <a:spcPts val="800"/>
              </a:spcBef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  <a:defRPr/>
            </a:pPr>
            <a:endParaRPr lang="en-US" sz="3200" b="0" dirty="0">
              <a:solidFill>
                <a:srgbClr val="000000"/>
              </a:solidFill>
              <a:latin typeface="Arial" charset="0"/>
              <a:cs typeface="+mn-cs"/>
            </a:endParaRPr>
          </a:p>
          <a:p>
            <a:pPr marL="341313" indent="-338138" eaLnBrk="1" hangingPunct="1">
              <a:spcBef>
                <a:spcPts val="800"/>
              </a:spcBef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  <a:defRPr/>
            </a:pPr>
            <a:endParaRPr lang="en-US" sz="3200" b="0" dirty="0">
              <a:solidFill>
                <a:srgbClr val="000000"/>
              </a:solidFill>
              <a:latin typeface="Arial" charset="0"/>
              <a:cs typeface="+mn-cs"/>
            </a:endParaRPr>
          </a:p>
          <a:p>
            <a:pPr marL="341313" indent="-338138" eaLnBrk="1" hangingPunct="1">
              <a:spcBef>
                <a:spcPts val="1100"/>
              </a:spcBef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  <a:defRPr/>
            </a:pPr>
            <a:r>
              <a:rPr lang="en-US" sz="4400" b="0" dirty="0">
                <a:solidFill>
                  <a:schemeClr val="accent1">
                    <a:lumMod val="50000"/>
                  </a:schemeClr>
                </a:solidFill>
                <a:latin typeface="Arial" charset="0"/>
                <a:cs typeface="+mn-cs"/>
              </a:rPr>
              <a:t>			  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Times New Roman" pitchFamily="16" charset="0"/>
                <a:cs typeface="Times New Roman" pitchFamily="16" charset="0"/>
              </a:rPr>
              <a:t>THANK YOU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Department of IT</a:t>
            </a:r>
          </a:p>
        </p:txBody>
      </p:sp>
      <p:sp>
        <p:nvSpPr>
          <p:cNvPr id="9220" name="Text Box 2"/>
          <p:cNvSpPr txBox="1">
            <a:spLocks noChangeArrowheads="1"/>
          </p:cNvSpPr>
          <p:nvPr/>
        </p:nvSpPr>
        <p:spPr bwMode="auto">
          <a:xfrm>
            <a:off x="685800" y="2256971"/>
            <a:ext cx="8201025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marL="342900" indent="-342900">
              <a:spcBef>
                <a:spcPct val="20000"/>
              </a:spcBef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spcBef>
                <a:spcPct val="20000"/>
              </a:spcBef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>
              <a:spcBef>
                <a:spcPts val="800"/>
              </a:spcBef>
              <a:buFont typeface="Wingdings" panose="05000000000000000000" pitchFamily="2" charset="2"/>
              <a:buChar char="Ø"/>
            </a:pPr>
            <a:endParaRPr lang="en-US" altLang="en-US" sz="2400" b="0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lvl="1">
              <a:spcBef>
                <a:spcPts val="800"/>
              </a:spcBef>
              <a:buFontTx/>
              <a:buChar char="•"/>
            </a:pPr>
            <a:endParaRPr lang="en-US" altLang="en-US" sz="2400" b="0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Bef>
                <a:spcPts val="800"/>
              </a:spcBef>
              <a:buFontTx/>
              <a:buNone/>
            </a:pPr>
            <a:r>
              <a:rPr lang="en-US" altLang="en-US" sz="2400" b="0" dirty="0">
                <a:solidFill>
                  <a:srgbClr val="000000"/>
                </a:solidFill>
                <a:cs typeface="Times New Roman" panose="02020603050405020304" pitchFamily="18" charset="0"/>
              </a:rPr>
              <a:t>  </a:t>
            </a:r>
          </a:p>
          <a:p>
            <a:pPr lvl="1">
              <a:spcBef>
                <a:spcPts val="800"/>
              </a:spcBef>
              <a:buFont typeface="Wingdings" panose="05000000000000000000" pitchFamily="2" charset="2"/>
              <a:buChar char="Ø"/>
            </a:pPr>
            <a:endParaRPr lang="en-US" altLang="en-US" sz="2400" b="0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lvl="1">
              <a:spcBef>
                <a:spcPts val="800"/>
              </a:spcBef>
              <a:buFont typeface="Wingdings" panose="05000000000000000000" pitchFamily="2" charset="2"/>
              <a:buChar char="Ø"/>
            </a:pPr>
            <a:endParaRPr lang="en-US" altLang="en-US" sz="2400" b="0" dirty="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6" name="Text Box 1"/>
          <p:cNvSpPr txBox="1">
            <a:spLocks noChangeArrowheads="1"/>
          </p:cNvSpPr>
          <p:nvPr/>
        </p:nvSpPr>
        <p:spPr bwMode="auto">
          <a:xfrm>
            <a:off x="685800" y="463550"/>
            <a:ext cx="7772400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800" dirty="0">
                <a:solidFill>
                  <a:srgbClr val="006600"/>
                </a:solidFill>
                <a:cs typeface="Times New Roman" panose="02020603050405020304" pitchFamily="18" charset="0"/>
              </a:rPr>
              <a:t>OBJECTIVE</a:t>
            </a: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914400" y="2057400"/>
            <a:ext cx="8229600" cy="447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spcBef>
                <a:spcPct val="20000"/>
              </a:spcBef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>
              <a:spcBef>
                <a:spcPts val="800"/>
              </a:spcBef>
              <a:buFont typeface="Wingdings" panose="05000000000000000000" pitchFamily="2" charset="2"/>
              <a:buChar char="Ø"/>
            </a:pPr>
            <a:r>
              <a:rPr lang="en-US" altLang="en-US" sz="2800" b="0" dirty="0">
                <a:solidFill>
                  <a:srgbClr val="000000"/>
                </a:solidFill>
                <a:cs typeface="Times New Roman" panose="02020603050405020304" pitchFamily="18" charset="0"/>
              </a:rPr>
              <a:t>To convert the secret information to binary stream for encryption.</a:t>
            </a:r>
          </a:p>
          <a:p>
            <a:pPr algn="just">
              <a:lnSpc>
                <a:spcPct val="150000"/>
              </a:lnSpc>
              <a:spcBef>
                <a:spcPts val="800"/>
              </a:spcBef>
              <a:buFont typeface="Wingdings" panose="05000000000000000000" pitchFamily="2" charset="2"/>
              <a:buChar char="Ø"/>
            </a:pPr>
            <a:r>
              <a:rPr lang="en-US" altLang="en-US" sz="2800" b="0" dirty="0">
                <a:solidFill>
                  <a:srgbClr val="000000"/>
                </a:solidFill>
                <a:cs typeface="Times New Roman" panose="02020603050405020304" pitchFamily="18" charset="0"/>
              </a:rPr>
              <a:t>To implement Hermite space algorithm.</a:t>
            </a:r>
          </a:p>
          <a:p>
            <a:pPr algn="just">
              <a:lnSpc>
                <a:spcPct val="150000"/>
              </a:lnSpc>
              <a:spcBef>
                <a:spcPts val="800"/>
              </a:spcBef>
              <a:buFont typeface="Wingdings" panose="05000000000000000000" pitchFamily="2" charset="2"/>
              <a:buChar char="Ø"/>
            </a:pPr>
            <a:r>
              <a:rPr lang="en-US" altLang="en-US" sz="2800" b="0" dirty="0">
                <a:solidFill>
                  <a:srgbClr val="000000"/>
                </a:solidFill>
                <a:cs typeface="Times New Roman" panose="02020603050405020304" pitchFamily="18" charset="0"/>
              </a:rPr>
              <a:t>To obtain best recovery with greater accuracy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</a:pPr>
            <a:endParaRPr lang="en-US" altLang="en-US" sz="2400" b="0" dirty="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700"/>
              </a:spcBef>
              <a:buFontTx/>
              <a:buNone/>
            </a:pPr>
            <a:endParaRPr lang="en-US" altLang="en-US" sz="2400" b="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Department of IT</a:t>
            </a:r>
          </a:p>
        </p:txBody>
      </p:sp>
      <p:sp>
        <p:nvSpPr>
          <p:cNvPr id="6" name="Text Box 1"/>
          <p:cNvSpPr txBox="1">
            <a:spLocks noChangeArrowheads="1"/>
          </p:cNvSpPr>
          <p:nvPr/>
        </p:nvSpPr>
        <p:spPr bwMode="auto">
          <a:xfrm>
            <a:off x="685800" y="463550"/>
            <a:ext cx="7772400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800" dirty="0">
                <a:solidFill>
                  <a:srgbClr val="006600"/>
                </a:solidFill>
                <a:cs typeface="Times New Roman" panose="02020603050405020304" pitchFamily="18" charset="0"/>
              </a:rPr>
              <a:t>NOVELTY</a:t>
            </a: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914400" y="2057400"/>
            <a:ext cx="8229600" cy="447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spcBef>
                <a:spcPct val="20000"/>
              </a:spcBef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>
              <a:spcBef>
                <a:spcPts val="800"/>
              </a:spcBef>
              <a:buFont typeface="Wingdings" panose="05000000000000000000" pitchFamily="2" charset="2"/>
              <a:buChar char="Ø"/>
            </a:pPr>
            <a:r>
              <a:rPr lang="en-US" altLang="en-US" sz="2800" b="0" dirty="0">
                <a:solidFill>
                  <a:srgbClr val="000000"/>
                </a:solidFill>
                <a:cs typeface="Times New Roman" panose="02020603050405020304" pitchFamily="18" charset="0"/>
              </a:rPr>
              <a:t>To forecast both missing secret data and cover signal using deep learning and PSO.</a:t>
            </a:r>
          </a:p>
          <a:p>
            <a:pPr algn="just">
              <a:spcBef>
                <a:spcPts val="800"/>
              </a:spcBef>
              <a:buFont typeface="Wingdings" panose="05000000000000000000" pitchFamily="2" charset="2"/>
              <a:buChar char="Ø"/>
            </a:pPr>
            <a:r>
              <a:rPr lang="en-US" altLang="en-US" sz="2800" b="0" dirty="0">
                <a:solidFill>
                  <a:srgbClr val="000000"/>
                </a:solidFill>
                <a:cs typeface="Times New Roman" panose="02020603050405020304" pitchFamily="18" charset="0"/>
              </a:rPr>
              <a:t>To achieve great fidelity which based on the Hermite polynomial that result in high imperceptibility.</a:t>
            </a:r>
          </a:p>
          <a:p>
            <a:pPr algn="just">
              <a:spcBef>
                <a:spcPts val="800"/>
              </a:spcBef>
              <a:buFont typeface="Wingdings" panose="05000000000000000000" pitchFamily="2" charset="2"/>
              <a:buChar char="Ø"/>
            </a:pPr>
            <a:r>
              <a:rPr lang="en-US" altLang="en-US" sz="2800" b="0" dirty="0">
                <a:solidFill>
                  <a:srgbClr val="000000"/>
                </a:solidFill>
                <a:cs typeface="Times New Roman" panose="02020603050405020304" pitchFamily="18" charset="0"/>
              </a:rPr>
              <a:t>To store the real time data in cloud for further processing.</a:t>
            </a:r>
          </a:p>
          <a:p>
            <a:pPr algn="just">
              <a:lnSpc>
                <a:spcPct val="150000"/>
              </a:lnSpc>
              <a:spcBef>
                <a:spcPts val="800"/>
              </a:spcBef>
              <a:buNone/>
            </a:pPr>
            <a:endParaRPr lang="en-US" altLang="en-US" sz="2800" b="0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700"/>
              </a:spcBef>
            </a:pPr>
            <a:endParaRPr lang="en-US" altLang="en-US" sz="2400" b="0" dirty="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700"/>
              </a:spcBef>
              <a:buFontTx/>
              <a:buNone/>
            </a:pPr>
            <a:endParaRPr lang="en-US" altLang="en-US" sz="2400" b="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Department of Information Technology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685800" y="228600"/>
            <a:ext cx="77724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82500" lnSpcReduction="200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lang="en-US" sz="3200" kern="0" dirty="0">
                <a:cs typeface="Times New Roman" pitchFamily="18" charset="0"/>
              </a:rPr>
              <a:t>LITERATURE SURVEY</a:t>
            </a:r>
            <a:br>
              <a:rPr lang="en-US" sz="3200" kern="0" dirty="0">
                <a:cs typeface="Times New Roman" pitchFamily="18" charset="0"/>
              </a:rPr>
            </a:br>
            <a:br>
              <a:rPr lang="en-US" sz="2800" kern="0" dirty="0">
                <a:cs typeface="Times New Roman" pitchFamily="18" charset="0"/>
              </a:rPr>
            </a:br>
            <a:r>
              <a:rPr lang="en-US" sz="2800" kern="0" dirty="0">
                <a:cs typeface="Times New Roman" pitchFamily="18" charset="0"/>
              </a:rPr>
              <a:t>ROBUST IMAGE STEGANOGRAPHIC SCHEME USING RIWT AND DCT FOR SECURE TRANSMISSION OF MEDICAL IMAGES</a:t>
            </a:r>
          </a:p>
        </p:txBody>
      </p:sp>
      <p:sp>
        <p:nvSpPr>
          <p:cNvPr id="6" name="Subtitle 2"/>
          <p:cNvSpPr txBox="1">
            <a:spLocks/>
          </p:cNvSpPr>
          <p:nvPr/>
        </p:nvSpPr>
        <p:spPr bwMode="auto">
          <a:xfrm>
            <a:off x="762000" y="1905000"/>
            <a:ext cx="82296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 eaLnBrk="1" hangingPunct="1">
              <a:defRPr/>
            </a:pPr>
            <a:r>
              <a:rPr lang="en-US" sz="2200" b="1" kern="0" dirty="0">
                <a:cs typeface="Times New Roman" pitchFamily="18" charset="0"/>
              </a:rPr>
              <a:t>ADVANTAGES</a:t>
            </a: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en-US" sz="1900" b="0" dirty="0"/>
              <a:t>Better level of imperceptibility was achieved using SVD and DCT, with embedding carried out on singular values.</a:t>
            </a: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en-US" sz="1900" b="0" dirty="0"/>
              <a:t>Extra security was provided using the logistic chaotic map for encryption of secret medical images, which also enhanced the robustness of the technique</a:t>
            </a: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en-US" sz="2000" b="0" kern="0" dirty="0">
              <a:cs typeface="Times New Roman" pitchFamily="18" charset="0"/>
            </a:endParaRPr>
          </a:p>
          <a:p>
            <a:pPr algn="just" eaLnBrk="1" hangingPunct="1">
              <a:defRPr/>
            </a:pPr>
            <a:r>
              <a:rPr lang="en-US" sz="2200" b="1" kern="0" dirty="0">
                <a:cs typeface="Times New Roman" pitchFamily="18" charset="0"/>
              </a:rPr>
              <a:t>LIMITATIONS</a:t>
            </a: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en-US" sz="1900" b="0" kern="0" dirty="0">
                <a:cs typeface="Times New Roman" pitchFamily="18" charset="0"/>
              </a:rPr>
              <a:t>DCT</a:t>
            </a:r>
            <a:r>
              <a:rPr lang="en-US" sz="1800" b="0" dirty="0"/>
              <a:t> </a:t>
            </a:r>
            <a:r>
              <a:rPr lang="en-US" sz="1900" b="0" dirty="0"/>
              <a:t>it does not localize the frequency components in space.</a:t>
            </a: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en-US" sz="1900" b="0" kern="0" dirty="0"/>
          </a:p>
          <a:p>
            <a:pPr marL="457200" lvl="1" indent="0" algn="just" eaLnBrk="1" hangingPunct="1">
              <a:buNone/>
              <a:defRPr/>
            </a:pPr>
            <a:endParaRPr lang="en-US" sz="2000" b="0" kern="0" dirty="0"/>
          </a:p>
          <a:p>
            <a:pPr eaLnBrk="1" hangingPunct="1">
              <a:defRPr/>
            </a:pPr>
            <a:endParaRPr lang="en-US" sz="2000" b="0" kern="0" dirty="0"/>
          </a:p>
          <a:p>
            <a:pPr eaLnBrk="1" hangingPunct="1">
              <a:defRPr/>
            </a:pPr>
            <a:endParaRPr lang="en-US" sz="2000" b="0" kern="0" dirty="0"/>
          </a:p>
          <a:p>
            <a:pPr eaLnBrk="1" hangingPunct="1">
              <a:defRPr/>
            </a:pPr>
            <a:endParaRPr lang="en-US" b="0" kern="0" dirty="0"/>
          </a:p>
        </p:txBody>
      </p:sp>
      <p:sp>
        <p:nvSpPr>
          <p:cNvPr id="7" name="TextBox 6"/>
          <p:cNvSpPr txBox="1"/>
          <p:nvPr/>
        </p:nvSpPr>
        <p:spPr>
          <a:xfrm>
            <a:off x="990600" y="5554729"/>
            <a:ext cx="792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 eaLnBrk="1" hangingPunct="1">
              <a:defRPr/>
            </a:pPr>
            <a:r>
              <a:rPr lang="en-US" dirty="0"/>
              <a:t>SVD-based robust image steganography scheme using RIWT and DCT for secure transmission of medical images</a:t>
            </a:r>
          </a:p>
        </p:txBody>
      </p:sp>
    </p:spTree>
    <p:extLst>
      <p:ext uri="{BB962C8B-B14F-4D97-AF65-F5344CB8AC3E}">
        <p14:creationId xmlns:p14="http://schemas.microsoft.com/office/powerpoint/2010/main" val="3071564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2954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2900" dirty="0">
                <a:cs typeface="Times New Roman" pitchFamily="18" charset="0"/>
              </a:rPr>
              <a:t>LITERATURE SURVEY</a:t>
            </a:r>
            <a:br>
              <a:rPr lang="en-US" sz="2900" dirty="0">
                <a:cs typeface="Times New Roman" pitchFamily="18" charset="0"/>
              </a:rPr>
            </a:br>
            <a:br>
              <a:rPr lang="en-US" sz="2800" dirty="0">
                <a:cs typeface="Times New Roman" pitchFamily="18" charset="0"/>
              </a:rPr>
            </a:br>
            <a:r>
              <a:rPr lang="en-US" sz="2500" dirty="0">
                <a:cs typeface="Times New Roman" pitchFamily="18" charset="0"/>
              </a:rPr>
              <a:t>SECURING DATA IN INTERNET OF THINGS (IOT) USING CRYPTOGRAPHY AND STEGANOGRAPHY TECHNIQUES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905000"/>
            <a:ext cx="8382000" cy="4648200"/>
          </a:xfrm>
        </p:spPr>
        <p:txBody>
          <a:bodyPr>
            <a:normAutofit/>
          </a:bodyPr>
          <a:lstStyle/>
          <a:p>
            <a:pPr algn="just" eaLnBrk="1" hangingPunct="1">
              <a:defRPr/>
            </a:pPr>
            <a:r>
              <a:rPr lang="en-US" sz="2400" b="1" dirty="0">
                <a:cs typeface="Times New Roman" pitchFamily="18" charset="0"/>
              </a:rPr>
              <a:t>ADVANTAGES</a:t>
            </a:r>
          </a:p>
          <a:p>
            <a:pPr marL="800100" lvl="1" indent="-342900" algn="just" eaLnBrk="1" hangingPunct="1">
              <a:buFont typeface="Wingdings" panose="05000000000000000000" pitchFamily="2" charset="2"/>
              <a:buChar char="Ø"/>
              <a:defRPr/>
            </a:pPr>
            <a:r>
              <a:rPr lang="en-US" sz="1900" dirty="0"/>
              <a:t>Image steganography has a high capacity to carry secret information as it can hide a large amount of data within an image.</a:t>
            </a:r>
          </a:p>
          <a:p>
            <a:pPr marL="800100" lvl="1" indent="-342900" algn="just" eaLnBrk="1" hangingPunct="1">
              <a:buFont typeface="Wingdings" panose="05000000000000000000" pitchFamily="2" charset="2"/>
              <a:buChar char="Ø"/>
              <a:defRPr/>
            </a:pPr>
            <a:r>
              <a:rPr lang="en-US" sz="1900" dirty="0"/>
              <a:t>Image steganography provides a covert means of communication, as the existence of the secret message is hidden within the image.</a:t>
            </a:r>
            <a:endParaRPr lang="en-US" sz="1900" dirty="0">
              <a:cs typeface="Times New Roman" pitchFamily="18" charset="0"/>
            </a:endParaRPr>
          </a:p>
          <a:p>
            <a:pPr algn="just" eaLnBrk="1" hangingPunct="1">
              <a:defRPr/>
            </a:pPr>
            <a:r>
              <a:rPr lang="en-US" sz="2400" b="1" dirty="0">
                <a:cs typeface="Times New Roman" pitchFamily="18" charset="0"/>
              </a:rPr>
              <a:t>LIMITATIONS</a:t>
            </a: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en-US" sz="1900" dirty="0"/>
              <a:t>Steganography has a limited capacity for data.</a:t>
            </a: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en-US" sz="1900" dirty="0"/>
              <a:t> Large overhead to hide very tiny amounts of information.</a:t>
            </a:r>
          </a:p>
          <a:p>
            <a:pPr lvl="1" algn="just" eaLnBrk="1" hangingPunct="1">
              <a:defRPr/>
            </a:pPr>
            <a:r>
              <a:rPr lang="en-US" sz="1900" dirty="0"/>
              <a:t>.</a:t>
            </a:r>
          </a:p>
          <a:p>
            <a:pPr algn="l" eaLnBrk="1" hangingPunct="1">
              <a:defRPr/>
            </a:pPr>
            <a:endParaRPr lang="en-US" sz="2000" dirty="0"/>
          </a:p>
          <a:p>
            <a:pPr eaLnBrk="1" hangingPunct="1">
              <a:defRPr/>
            </a:pPr>
            <a:endParaRPr lang="en-US" sz="2000" dirty="0"/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90600" y="5554729"/>
            <a:ext cx="792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 eaLnBrk="1" hangingPunct="1">
              <a:defRPr/>
            </a:pPr>
            <a:r>
              <a:rPr lang="en-US" dirty="0"/>
              <a:t>Data in Internet of Things (</a:t>
            </a:r>
            <a:r>
              <a:rPr lang="en-US" dirty="0" err="1"/>
              <a:t>IoT</a:t>
            </a:r>
            <a:r>
              <a:rPr lang="en-US" dirty="0"/>
              <a:t>) using cryptography and steganography techniques</a:t>
            </a:r>
          </a:p>
        </p:txBody>
      </p:sp>
    </p:spTree>
    <p:extLst>
      <p:ext uri="{BB962C8B-B14F-4D97-AF65-F5344CB8AC3E}">
        <p14:creationId xmlns:p14="http://schemas.microsoft.com/office/powerpoint/2010/main" val="3247755694"/>
      </p:ext>
    </p:extLst>
  </p:cSld>
  <p:clrMapOvr>
    <a:masterClrMapping/>
  </p:clrMapOvr>
  <p:transition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Department of IT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730319" y="32657"/>
            <a:ext cx="80772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lang="en-US" sz="2900" kern="0" dirty="0">
                <a:cs typeface="Times New Roman" pitchFamily="18" charset="0"/>
              </a:rPr>
              <a:t>OVERALL BLOCK DIAGRAM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41ED0F-49E7-E8CB-EFE8-9A8EE7609139}"/>
              </a:ext>
            </a:extLst>
          </p:cNvPr>
          <p:cNvSpPr/>
          <p:nvPr/>
        </p:nvSpPr>
        <p:spPr>
          <a:xfrm>
            <a:off x="1219200" y="1447800"/>
            <a:ext cx="7699056" cy="45130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91CB16-955F-26F8-9A00-99FD253E5DAC}"/>
              </a:ext>
            </a:extLst>
          </p:cNvPr>
          <p:cNvSpPr txBox="1"/>
          <p:nvPr/>
        </p:nvSpPr>
        <p:spPr>
          <a:xfrm flipH="1">
            <a:off x="2946314" y="2102069"/>
            <a:ext cx="10709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Biological</a:t>
            </a:r>
          </a:p>
          <a:p>
            <a:r>
              <a:rPr lang="en-US" sz="1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Signal like </a:t>
            </a:r>
          </a:p>
          <a:p>
            <a:r>
              <a:rPr lang="en-US" sz="1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ECG, PPG, </a:t>
            </a:r>
          </a:p>
          <a:p>
            <a:r>
              <a:rPr lang="en-US" sz="1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EEG, etc.</a:t>
            </a:r>
            <a:endParaRPr lang="en-IN" sz="1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1DC6AD1-95CF-3BE4-1111-03CC6B07D335}"/>
              </a:ext>
            </a:extLst>
          </p:cNvPr>
          <p:cNvSpPr/>
          <p:nvPr/>
        </p:nvSpPr>
        <p:spPr>
          <a:xfrm>
            <a:off x="1724763" y="1783376"/>
            <a:ext cx="2537676" cy="3020272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27E200-82B1-4957-D9C2-DA5CABE9216B}"/>
              </a:ext>
            </a:extLst>
          </p:cNvPr>
          <p:cNvSpPr txBox="1"/>
          <p:nvPr/>
        </p:nvSpPr>
        <p:spPr>
          <a:xfrm>
            <a:off x="2943562" y="3749071"/>
            <a:ext cx="112361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Patient’s</a:t>
            </a:r>
          </a:p>
          <a:p>
            <a:r>
              <a:rPr 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Personal</a:t>
            </a:r>
          </a:p>
          <a:p>
            <a:r>
              <a:rPr 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  <a:endParaRPr lang="en-IN" sz="1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4354478-2EE5-C9D8-0DBC-BEC831E84CFC}"/>
              </a:ext>
            </a:extLst>
          </p:cNvPr>
          <p:cNvCxnSpPr>
            <a:cxnSpLocks/>
          </p:cNvCxnSpPr>
          <p:nvPr/>
        </p:nvCxnSpPr>
        <p:spPr>
          <a:xfrm>
            <a:off x="3912748" y="2365004"/>
            <a:ext cx="305502" cy="327016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Cloud 12">
            <a:extLst>
              <a:ext uri="{FF2B5EF4-FFF2-40B4-BE49-F238E27FC236}">
                <a16:creationId xmlns:a16="http://schemas.microsoft.com/office/drawing/2014/main" id="{03A9245D-AF06-AE4B-6B11-ABDCAA632896}"/>
              </a:ext>
            </a:extLst>
          </p:cNvPr>
          <p:cNvSpPr/>
          <p:nvPr/>
        </p:nvSpPr>
        <p:spPr>
          <a:xfrm>
            <a:off x="4813938" y="2102069"/>
            <a:ext cx="1294064" cy="1042080"/>
          </a:xfrm>
          <a:prstGeom prst="cloud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Cloud</a:t>
            </a:r>
          </a:p>
          <a:p>
            <a:pPr algn="ctr"/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endParaRPr lang="en-I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0ABFB62-379E-5C31-F4D8-8C2E6A6879FE}"/>
              </a:ext>
            </a:extLst>
          </p:cNvPr>
          <p:cNvCxnSpPr>
            <a:cxnSpLocks/>
          </p:cNvCxnSpPr>
          <p:nvPr/>
        </p:nvCxnSpPr>
        <p:spPr>
          <a:xfrm flipV="1">
            <a:off x="5460970" y="3143033"/>
            <a:ext cx="1" cy="372209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EE2CCA77-600D-3E0B-5B90-8A1F84CFDBDA}"/>
              </a:ext>
            </a:extLst>
          </p:cNvPr>
          <p:cNvSpPr/>
          <p:nvPr/>
        </p:nvSpPr>
        <p:spPr>
          <a:xfrm>
            <a:off x="6400082" y="1783376"/>
            <a:ext cx="2200993" cy="3020272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518F6FD-0930-D27A-38BA-677617C3AC16}"/>
              </a:ext>
            </a:extLst>
          </p:cNvPr>
          <p:cNvSpPr/>
          <p:nvPr/>
        </p:nvSpPr>
        <p:spPr>
          <a:xfrm>
            <a:off x="6520385" y="2024819"/>
            <a:ext cx="1994965" cy="111933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D3A169E-69E0-7DFA-ED2C-9EA54E9979B6}"/>
              </a:ext>
            </a:extLst>
          </p:cNvPr>
          <p:cNvSpPr/>
          <p:nvPr/>
        </p:nvSpPr>
        <p:spPr>
          <a:xfrm>
            <a:off x="6520385" y="3166436"/>
            <a:ext cx="1994965" cy="151944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36000" bIns="0" rtlCol="0" anchor="ctr"/>
          <a:lstStyle/>
          <a:p>
            <a:r>
              <a:rPr lang="en-US" sz="11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Doctors and physicians </a:t>
            </a:r>
            <a:br>
              <a:rPr lang="en-US" sz="11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1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 biological signals.</a:t>
            </a:r>
            <a:br>
              <a:rPr lang="en-US" sz="11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1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They too need the physical</a:t>
            </a:r>
            <a:br>
              <a:rPr lang="en-US" sz="11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1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parameters and personal</a:t>
            </a:r>
            <a:br>
              <a:rPr lang="en-US" sz="11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1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information.</a:t>
            </a:r>
            <a:br>
              <a:rPr lang="en-US" sz="11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1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If those information are lost,</a:t>
            </a:r>
            <a:br>
              <a:rPr lang="en-US" sz="11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1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clinical process may hamper</a:t>
            </a:r>
            <a:endParaRPr lang="en-IN" sz="1150" dirty="0">
              <a:solidFill>
                <a:srgbClr val="0070C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9495AEE-133B-1051-B9C7-22E37A235EA9}"/>
              </a:ext>
            </a:extLst>
          </p:cNvPr>
          <p:cNvSpPr/>
          <p:nvPr/>
        </p:nvSpPr>
        <p:spPr>
          <a:xfrm>
            <a:off x="6625625" y="2722969"/>
            <a:ext cx="870550" cy="38069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pPr algn="just"/>
            <a:r>
              <a:rPr lang="en-US" sz="12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Hospitals </a:t>
            </a:r>
          </a:p>
          <a:p>
            <a:pPr algn="just"/>
            <a:r>
              <a:rPr lang="en-US" sz="12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Clinics</a:t>
            </a:r>
            <a:endParaRPr lang="en-IN" sz="12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7DBDE9E-65ED-CB65-6ECE-B1DFDB1CF5BE}"/>
              </a:ext>
            </a:extLst>
          </p:cNvPr>
          <p:cNvSpPr/>
          <p:nvPr/>
        </p:nvSpPr>
        <p:spPr>
          <a:xfrm>
            <a:off x="7534757" y="2731834"/>
            <a:ext cx="902107" cy="2756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Physicians</a:t>
            </a:r>
            <a:endParaRPr lang="en-IN" sz="12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" name="Graphic 14353" descr="Medical with solid fill">
            <a:extLst>
              <a:ext uri="{FF2B5EF4-FFF2-40B4-BE49-F238E27FC236}">
                <a16:creationId xmlns:a16="http://schemas.microsoft.com/office/drawing/2014/main" id="{F57C899F-B4A4-A288-9867-21D51513D1F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09534" y="2101380"/>
            <a:ext cx="729480" cy="729480"/>
          </a:xfrm>
          <a:prstGeom prst="rect">
            <a:avLst/>
          </a:prstGeom>
        </p:spPr>
      </p:pic>
      <p:pic>
        <p:nvPicPr>
          <p:cNvPr id="21" name="Picture 20" descr="Person with stethoscope">
            <a:extLst>
              <a:ext uri="{FF2B5EF4-FFF2-40B4-BE49-F238E27FC236}">
                <a16:creationId xmlns:a16="http://schemas.microsoft.com/office/drawing/2014/main" id="{91C3C951-BB20-BEA0-AD44-B8BE30511A4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0778" y="2154057"/>
            <a:ext cx="901131" cy="60105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B1791D6-1F47-DC38-B968-E50B48AF310D}"/>
              </a:ext>
            </a:extLst>
          </p:cNvPr>
          <p:cNvSpPr txBox="1"/>
          <p:nvPr/>
        </p:nvSpPr>
        <p:spPr>
          <a:xfrm>
            <a:off x="4419094" y="2794308"/>
            <a:ext cx="400110" cy="160008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4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Transmission error</a:t>
            </a:r>
            <a:endParaRPr lang="en-IN" sz="1400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E366A3B-D245-374B-E81E-BCBFA6D81E23}"/>
              </a:ext>
            </a:extLst>
          </p:cNvPr>
          <p:cNvSpPr txBox="1"/>
          <p:nvPr/>
        </p:nvSpPr>
        <p:spPr>
          <a:xfrm>
            <a:off x="6092929" y="2794308"/>
            <a:ext cx="400110" cy="160008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4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Transmission error</a:t>
            </a:r>
            <a:endParaRPr lang="en-IN" sz="1400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CC18149-34CA-3169-CBD1-B222EAE8553F}"/>
              </a:ext>
            </a:extLst>
          </p:cNvPr>
          <p:cNvSpPr txBox="1"/>
          <p:nvPr/>
        </p:nvSpPr>
        <p:spPr>
          <a:xfrm>
            <a:off x="4922526" y="4132533"/>
            <a:ext cx="122109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Tries to tamper</a:t>
            </a:r>
          </a:p>
          <a:p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  <a:endParaRPr lang="en-IN" sz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07E9C81-605E-3F9C-D4BC-806F936607D7}"/>
              </a:ext>
            </a:extLst>
          </p:cNvPr>
          <p:cNvSpPr txBox="1"/>
          <p:nvPr/>
        </p:nvSpPr>
        <p:spPr>
          <a:xfrm>
            <a:off x="2528659" y="4762179"/>
            <a:ext cx="15718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Patient’s end</a:t>
            </a:r>
            <a:endParaRPr lang="en-I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1A49179-0FF5-A43D-7E48-EE2BCA885896}"/>
              </a:ext>
            </a:extLst>
          </p:cNvPr>
          <p:cNvSpPr txBox="1"/>
          <p:nvPr/>
        </p:nvSpPr>
        <p:spPr>
          <a:xfrm>
            <a:off x="5098704" y="4774673"/>
            <a:ext cx="8862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Hacker</a:t>
            </a:r>
            <a:endParaRPr lang="en-I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60B9E1D-CF9F-8370-504C-D4FAF696A19D}"/>
              </a:ext>
            </a:extLst>
          </p:cNvPr>
          <p:cNvSpPr txBox="1"/>
          <p:nvPr/>
        </p:nvSpPr>
        <p:spPr>
          <a:xfrm>
            <a:off x="6733531" y="4777721"/>
            <a:ext cx="15764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Authorized user</a:t>
            </a:r>
            <a:endParaRPr lang="en-I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8" name="Picture 1">
            <a:extLst>
              <a:ext uri="{FF2B5EF4-FFF2-40B4-BE49-F238E27FC236}">
                <a16:creationId xmlns:a16="http://schemas.microsoft.com/office/drawing/2014/main" id="{EF580FCC-4739-4950-BE65-BE854ABAC89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2" t="8524" r="83160" b="32016"/>
          <a:stretch/>
        </p:blipFill>
        <p:spPr bwMode="auto">
          <a:xfrm>
            <a:off x="1852598" y="1964954"/>
            <a:ext cx="1109386" cy="2666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1">
            <a:extLst>
              <a:ext uri="{FF2B5EF4-FFF2-40B4-BE49-F238E27FC236}">
                <a16:creationId xmlns:a16="http://schemas.microsoft.com/office/drawing/2014/main" id="{41C1CB29-E17B-4A42-F84C-4FFFC3BB01F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793" t="41494" r="40626" b="43520"/>
          <a:stretch/>
        </p:blipFill>
        <p:spPr bwMode="auto">
          <a:xfrm>
            <a:off x="5024034" y="3515242"/>
            <a:ext cx="873873" cy="599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8AB9B4DB-3472-EADC-9C89-F5410128C933}"/>
              </a:ext>
            </a:extLst>
          </p:cNvPr>
          <p:cNvSpPr txBox="1"/>
          <p:nvPr/>
        </p:nvSpPr>
        <p:spPr>
          <a:xfrm>
            <a:off x="1432306" y="5382778"/>
            <a:ext cx="722274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﻿Fig. 1. Security issue while storing and transmitting patient's information through cloud server.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F7D09A3-3F5A-E666-D5B5-1F774B49120A}"/>
              </a:ext>
            </a:extLst>
          </p:cNvPr>
          <p:cNvCxnSpPr>
            <a:cxnSpLocks/>
          </p:cNvCxnSpPr>
          <p:nvPr/>
        </p:nvCxnSpPr>
        <p:spPr>
          <a:xfrm flipV="1">
            <a:off x="3749280" y="2731834"/>
            <a:ext cx="464984" cy="123056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6A770F8-50D0-6C60-CC6D-BF34084403E9}"/>
              </a:ext>
            </a:extLst>
          </p:cNvPr>
          <p:cNvCxnSpPr>
            <a:cxnSpLocks/>
          </p:cNvCxnSpPr>
          <p:nvPr/>
        </p:nvCxnSpPr>
        <p:spPr>
          <a:xfrm>
            <a:off x="4218250" y="2709863"/>
            <a:ext cx="595688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Cloud 32">
            <a:extLst>
              <a:ext uri="{FF2B5EF4-FFF2-40B4-BE49-F238E27FC236}">
                <a16:creationId xmlns:a16="http://schemas.microsoft.com/office/drawing/2014/main" id="{8B0A334D-807F-D5D5-1F13-63FFFACD5911}"/>
              </a:ext>
            </a:extLst>
          </p:cNvPr>
          <p:cNvSpPr/>
          <p:nvPr/>
        </p:nvSpPr>
        <p:spPr>
          <a:xfrm>
            <a:off x="4813938" y="2102063"/>
            <a:ext cx="1294064" cy="1042080"/>
          </a:xfrm>
          <a:prstGeom prst="cloud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Cloud</a:t>
            </a:r>
          </a:p>
          <a:p>
            <a:pPr algn="ctr"/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endParaRPr lang="en-IN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6A770F8-50D0-6C60-CC6D-BF34084403E9}"/>
              </a:ext>
            </a:extLst>
          </p:cNvPr>
          <p:cNvCxnSpPr>
            <a:cxnSpLocks/>
          </p:cNvCxnSpPr>
          <p:nvPr/>
        </p:nvCxnSpPr>
        <p:spPr>
          <a:xfrm>
            <a:off x="6092929" y="2709863"/>
            <a:ext cx="307153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3506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Department of IT</a:t>
            </a:r>
            <a:endParaRPr lang="en-US" dirty="0"/>
          </a:p>
        </p:txBody>
      </p:sp>
      <p:sp>
        <p:nvSpPr>
          <p:cNvPr id="288" name="Rectangle: Rounded Corners 287">
            <a:extLst>
              <a:ext uri="{FF2B5EF4-FFF2-40B4-BE49-F238E27FC236}">
                <a16:creationId xmlns:a16="http://schemas.microsoft.com/office/drawing/2014/main" id="{0E51DEB3-8857-788C-06C5-5BBC99E5AB12}"/>
              </a:ext>
            </a:extLst>
          </p:cNvPr>
          <p:cNvSpPr/>
          <p:nvPr/>
        </p:nvSpPr>
        <p:spPr bwMode="auto">
          <a:xfrm>
            <a:off x="959004" y="1657264"/>
            <a:ext cx="7656565" cy="3528392"/>
          </a:xfrm>
          <a:prstGeom prst="roundRect">
            <a:avLst>
              <a:gd name="adj" fmla="val 9076"/>
            </a:avLst>
          </a:prstGeom>
          <a:solidFill>
            <a:schemeClr val="bg1"/>
          </a:solidFill>
          <a:ln w="9525" cap="flat" cmpd="sng" algn="ctr">
            <a:solidFill>
              <a:srgbClr val="92D05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45720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IN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901086" y="265578"/>
            <a:ext cx="7772400" cy="1023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75000" lnSpcReduction="200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sz="3200" dirty="0"/>
              <a:t>BLOCK DIAGRAM</a:t>
            </a:r>
          </a:p>
          <a:p>
            <a:r>
              <a:rPr lang="en-US" sz="3200" dirty="0"/>
              <a:t>ENCRYPTION: INSERTION OF SECRET BITS</a:t>
            </a:r>
          </a:p>
          <a:p>
            <a:r>
              <a:rPr lang="en-US" sz="3200" dirty="0"/>
              <a:t>DECRYPTION: EXTRACTION OF SECRET BITS</a:t>
            </a:r>
            <a:endParaRPr lang="en-IN" sz="32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BD8D97-1255-E053-C9F2-446686F3F432}"/>
              </a:ext>
            </a:extLst>
          </p:cNvPr>
          <p:cNvCxnSpPr>
            <a:cxnSpLocks/>
            <a:stCxn id="49" idx="1"/>
            <a:endCxn id="12" idx="3"/>
          </p:cNvCxnSpPr>
          <p:nvPr/>
        </p:nvCxnSpPr>
        <p:spPr>
          <a:xfrm flipH="1" flipV="1">
            <a:off x="5120783" y="4792267"/>
            <a:ext cx="703952" cy="89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3">
            <a:extLst>
              <a:ext uri="{FF2B5EF4-FFF2-40B4-BE49-F238E27FC236}">
                <a16:creationId xmlns:a16="http://schemas.microsoft.com/office/drawing/2014/main" id="{93FC6D02-E98F-6F18-7775-9211562B2C2C}"/>
              </a:ext>
            </a:extLst>
          </p:cNvPr>
          <p:cNvSpPr/>
          <p:nvPr/>
        </p:nvSpPr>
        <p:spPr>
          <a:xfrm>
            <a:off x="1300606" y="2781309"/>
            <a:ext cx="211298" cy="523470"/>
          </a:xfrm>
          <a:prstGeom prst="round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63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IN" sz="9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Bio-signal</a:t>
            </a:r>
          </a:p>
        </p:txBody>
      </p:sp>
      <p:sp>
        <p:nvSpPr>
          <p:cNvPr id="9" name="Rectangle: Rounded Corners 4">
            <a:extLst>
              <a:ext uri="{FF2B5EF4-FFF2-40B4-BE49-F238E27FC236}">
                <a16:creationId xmlns:a16="http://schemas.microsoft.com/office/drawing/2014/main" id="{2A81E97E-1AAD-D706-CEC9-7E3D199352E6}"/>
              </a:ext>
            </a:extLst>
          </p:cNvPr>
          <p:cNvSpPr/>
          <p:nvPr/>
        </p:nvSpPr>
        <p:spPr>
          <a:xfrm>
            <a:off x="1313816" y="3353344"/>
            <a:ext cx="209379" cy="506116"/>
          </a:xfrm>
          <a:prstGeom prst="round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63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IN" sz="9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Secret-bit</a:t>
            </a:r>
          </a:p>
        </p:txBody>
      </p:sp>
      <p:sp>
        <p:nvSpPr>
          <p:cNvPr id="10" name="Rectangle: Rounded Corners 5">
            <a:extLst>
              <a:ext uri="{FF2B5EF4-FFF2-40B4-BE49-F238E27FC236}">
                <a16:creationId xmlns:a16="http://schemas.microsoft.com/office/drawing/2014/main" id="{E2A4E649-1A21-02F8-FB1F-9ABCE71416B6}"/>
              </a:ext>
            </a:extLst>
          </p:cNvPr>
          <p:cNvSpPr/>
          <p:nvPr/>
        </p:nvSpPr>
        <p:spPr>
          <a:xfrm>
            <a:off x="4613973" y="3095626"/>
            <a:ext cx="506810" cy="197644"/>
          </a:xfrm>
          <a:prstGeom prst="round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63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IN" sz="9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Passkey</a:t>
            </a:r>
          </a:p>
        </p:txBody>
      </p:sp>
      <p:sp>
        <p:nvSpPr>
          <p:cNvPr id="11" name="Rectangle: Rounded Corners 6">
            <a:extLst>
              <a:ext uri="{FF2B5EF4-FFF2-40B4-BE49-F238E27FC236}">
                <a16:creationId xmlns:a16="http://schemas.microsoft.com/office/drawing/2014/main" id="{09536C50-92F2-BB6C-4FA7-74A2485270AB}"/>
              </a:ext>
            </a:extLst>
          </p:cNvPr>
          <p:cNvSpPr/>
          <p:nvPr/>
        </p:nvSpPr>
        <p:spPr>
          <a:xfrm>
            <a:off x="4491735" y="3892349"/>
            <a:ext cx="629048" cy="197644"/>
          </a:xfrm>
          <a:prstGeom prst="round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63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IN" sz="9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Stego-data</a:t>
            </a:r>
          </a:p>
        </p:txBody>
      </p:sp>
      <p:sp>
        <p:nvSpPr>
          <p:cNvPr id="12" name="Rectangle: Rounded Corners 8">
            <a:extLst>
              <a:ext uri="{FF2B5EF4-FFF2-40B4-BE49-F238E27FC236}">
                <a16:creationId xmlns:a16="http://schemas.microsoft.com/office/drawing/2014/main" id="{1FCFA22E-580C-3268-E03C-74F5BDAB36BB}"/>
              </a:ext>
            </a:extLst>
          </p:cNvPr>
          <p:cNvSpPr/>
          <p:nvPr/>
        </p:nvSpPr>
        <p:spPr>
          <a:xfrm>
            <a:off x="4585399" y="4707732"/>
            <a:ext cx="535384" cy="169069"/>
          </a:xfrm>
          <a:prstGeom prst="round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63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IN" sz="9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Password</a:t>
            </a:r>
          </a:p>
        </p:txBody>
      </p:sp>
      <p:sp>
        <p:nvSpPr>
          <p:cNvPr id="13" name="Rectangle: Rounded Corners 9">
            <a:extLst>
              <a:ext uri="{FF2B5EF4-FFF2-40B4-BE49-F238E27FC236}">
                <a16:creationId xmlns:a16="http://schemas.microsoft.com/office/drawing/2014/main" id="{36F5379E-EC03-9E75-6554-9B253E73F994}"/>
              </a:ext>
            </a:extLst>
          </p:cNvPr>
          <p:cNvSpPr/>
          <p:nvPr/>
        </p:nvSpPr>
        <p:spPr>
          <a:xfrm>
            <a:off x="6976172" y="2832497"/>
            <a:ext cx="1075929" cy="196454"/>
          </a:xfrm>
          <a:prstGeom prst="round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63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IN" sz="9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Reconstructed blocks</a:t>
            </a:r>
          </a:p>
        </p:txBody>
      </p:sp>
      <p:sp>
        <p:nvSpPr>
          <p:cNvPr id="14" name="Rectangle: Rounded Corners 10">
            <a:extLst>
              <a:ext uri="{FF2B5EF4-FFF2-40B4-BE49-F238E27FC236}">
                <a16:creationId xmlns:a16="http://schemas.microsoft.com/office/drawing/2014/main" id="{D66251E6-2363-7751-90B0-74EB1AA715F7}"/>
              </a:ext>
            </a:extLst>
          </p:cNvPr>
          <p:cNvSpPr/>
          <p:nvPr/>
        </p:nvSpPr>
        <p:spPr>
          <a:xfrm>
            <a:off x="6976171" y="4750593"/>
            <a:ext cx="1075929" cy="171451"/>
          </a:xfrm>
          <a:prstGeom prst="round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63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IN" sz="9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Hidden byte stream</a:t>
            </a:r>
          </a:p>
        </p:txBody>
      </p:sp>
      <p:sp>
        <p:nvSpPr>
          <p:cNvPr id="15" name="Rectangle: Rounded Corners 12">
            <a:extLst>
              <a:ext uri="{FF2B5EF4-FFF2-40B4-BE49-F238E27FC236}">
                <a16:creationId xmlns:a16="http://schemas.microsoft.com/office/drawing/2014/main" id="{D1BB9840-888C-C43C-D80D-74557548E522}"/>
              </a:ext>
            </a:extLst>
          </p:cNvPr>
          <p:cNvSpPr/>
          <p:nvPr/>
        </p:nvSpPr>
        <p:spPr>
          <a:xfrm>
            <a:off x="8309671" y="4418137"/>
            <a:ext cx="180579" cy="521494"/>
          </a:xfrm>
          <a:prstGeom prst="round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63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IN" sz="9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Secret bit</a:t>
            </a:r>
          </a:p>
        </p:txBody>
      </p:sp>
      <p:sp>
        <p:nvSpPr>
          <p:cNvPr id="16" name="Rectangle: Rounded Corners 13">
            <a:extLst>
              <a:ext uri="{FF2B5EF4-FFF2-40B4-BE49-F238E27FC236}">
                <a16:creationId xmlns:a16="http://schemas.microsoft.com/office/drawing/2014/main" id="{327AEFCE-6519-7CC8-757F-1B445D9EF0AA}"/>
              </a:ext>
            </a:extLst>
          </p:cNvPr>
          <p:cNvSpPr/>
          <p:nvPr/>
        </p:nvSpPr>
        <p:spPr>
          <a:xfrm>
            <a:off x="8309671" y="2955132"/>
            <a:ext cx="180579" cy="1250156"/>
          </a:xfrm>
          <a:prstGeom prst="round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63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IN" sz="9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Reconstructed Bio-signal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C7DBA43-313C-06EE-AD82-DDCB1394772B}"/>
              </a:ext>
            </a:extLst>
          </p:cNvPr>
          <p:cNvSpPr/>
          <p:nvPr/>
        </p:nvSpPr>
        <p:spPr>
          <a:xfrm>
            <a:off x="1719925" y="3537349"/>
            <a:ext cx="257175" cy="142875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63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IN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BT</a:t>
            </a:r>
            <a:r>
              <a:rPr lang="en-IN" sz="8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6FB78EB-92C7-9339-6847-7C97263E85AB}"/>
              </a:ext>
            </a:extLst>
          </p:cNvPr>
          <p:cNvSpPr/>
          <p:nvPr/>
        </p:nvSpPr>
        <p:spPr>
          <a:xfrm>
            <a:off x="3151487" y="3705027"/>
            <a:ext cx="257175" cy="142875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63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IN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B`</a:t>
            </a:r>
            <a:r>
              <a:rPr lang="en-IN" sz="8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IN" sz="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D4D1557-1720-61C7-CE39-3B9656AB195F}"/>
              </a:ext>
            </a:extLst>
          </p:cNvPr>
          <p:cNvSpPr/>
          <p:nvPr/>
        </p:nvSpPr>
        <p:spPr>
          <a:xfrm>
            <a:off x="3490552" y="3705027"/>
            <a:ext cx="257175" cy="142875"/>
          </a:xfrm>
          <a:prstGeom prst="rect">
            <a:avLst/>
          </a:prstGeom>
          <a:gradFill flip="none" rotWithShape="1">
            <a:gsLst>
              <a:gs pos="0">
                <a:srgbClr val="0070C0">
                  <a:tint val="66000"/>
                  <a:satMod val="160000"/>
                </a:srgbClr>
              </a:gs>
              <a:gs pos="50000">
                <a:srgbClr val="0070C0">
                  <a:tint val="44500"/>
                  <a:satMod val="160000"/>
                </a:srgbClr>
              </a:gs>
              <a:gs pos="100000">
                <a:srgbClr val="0070C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63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IN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B`</a:t>
            </a:r>
            <a:r>
              <a:rPr lang="en-IN" sz="8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IN" sz="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3C8D84F-8CD2-AA9A-587A-9631D689CBA1}"/>
              </a:ext>
            </a:extLst>
          </p:cNvPr>
          <p:cNvSpPr/>
          <p:nvPr/>
        </p:nvSpPr>
        <p:spPr>
          <a:xfrm>
            <a:off x="3829617" y="3705027"/>
            <a:ext cx="257175" cy="142875"/>
          </a:xfrm>
          <a:prstGeom prst="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635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IN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B`</a:t>
            </a:r>
            <a:r>
              <a:rPr lang="en-IN" sz="8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IN" sz="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DDBD748-80DC-60FD-1955-DE40E3822F63}"/>
              </a:ext>
            </a:extLst>
          </p:cNvPr>
          <p:cNvSpPr/>
          <p:nvPr/>
        </p:nvSpPr>
        <p:spPr>
          <a:xfrm>
            <a:off x="4168681" y="3705027"/>
            <a:ext cx="257175" cy="142875"/>
          </a:xfrm>
          <a:prstGeom prst="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635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IN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B`</a:t>
            </a:r>
            <a:r>
              <a:rPr lang="en-IN" sz="8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IN" sz="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15D8CE0A-C627-C73C-4DC2-43150C60E680}"/>
                  </a:ext>
                </a:extLst>
              </p:cNvPr>
              <p:cNvSpPr/>
              <p:nvPr/>
            </p:nvSpPr>
            <p:spPr>
              <a:xfrm>
                <a:off x="3096719" y="4295577"/>
                <a:ext cx="340519" cy="142875"/>
              </a:xfrm>
              <a:prstGeom prst="rect">
                <a:avLst/>
              </a:prstGeom>
              <a:gradFill flip="none" rotWithShape="1">
                <a:gsLst>
                  <a:gs pos="0">
                    <a:srgbClr val="FF0000">
                      <a:tint val="66000"/>
                      <a:satMod val="160000"/>
                    </a:srgbClr>
                  </a:gs>
                  <a:gs pos="50000">
                    <a:srgbClr val="FF0000">
                      <a:tint val="44500"/>
                      <a:satMod val="160000"/>
                    </a:srgbClr>
                  </a:gs>
                  <a:gs pos="100000">
                    <a:srgbClr val="FF0000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8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Φ</m:t>
                    </m:r>
                  </m:oMath>
                </a14:m>
                <a:r>
                  <a:rPr lang="en-IN" sz="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[B`</a:t>
                </a:r>
                <a:r>
                  <a:rPr lang="en-IN" sz="8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IN" sz="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</a:t>
                </a:r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15D8CE0A-C627-C73C-4DC2-43150C60E6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6719" y="4295577"/>
                <a:ext cx="340519" cy="142875"/>
              </a:xfrm>
              <a:prstGeom prst="rect">
                <a:avLst/>
              </a:prstGeom>
              <a:blipFill rotWithShape="0">
                <a:blip r:embed="rId2"/>
                <a:stretch>
                  <a:fillRect l="-5263" t="-16667" r="-10526" b="-33333"/>
                </a:stretch>
              </a:blipFill>
              <a:ln w="63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737D538E-0827-7C2D-378B-621359C54A88}"/>
                  </a:ext>
                </a:extLst>
              </p:cNvPr>
              <p:cNvSpPr/>
              <p:nvPr/>
            </p:nvSpPr>
            <p:spPr>
              <a:xfrm>
                <a:off x="3463301" y="4295577"/>
                <a:ext cx="340519" cy="142875"/>
              </a:xfrm>
              <a:prstGeom prst="rect">
                <a:avLst/>
              </a:prstGeom>
              <a:gradFill flip="none" rotWithShape="1">
                <a:gsLst>
                  <a:gs pos="0">
                    <a:srgbClr val="0070C0">
                      <a:tint val="66000"/>
                      <a:satMod val="160000"/>
                    </a:srgbClr>
                  </a:gs>
                  <a:gs pos="50000">
                    <a:srgbClr val="0070C0">
                      <a:tint val="44500"/>
                      <a:satMod val="160000"/>
                    </a:srgbClr>
                  </a:gs>
                  <a:gs pos="100000">
                    <a:srgbClr val="0070C0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8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Φ</m:t>
                    </m:r>
                  </m:oMath>
                </a14:m>
                <a:r>
                  <a:rPr lang="en-IN" sz="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[B`</a:t>
                </a:r>
                <a:r>
                  <a:rPr lang="en-IN" sz="8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IN" sz="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</a:t>
                </a:r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737D538E-0827-7C2D-378B-621359C54A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3301" y="4295577"/>
                <a:ext cx="340519" cy="142875"/>
              </a:xfrm>
              <a:prstGeom prst="rect">
                <a:avLst/>
              </a:prstGeom>
              <a:blipFill rotWithShape="0">
                <a:blip r:embed="rId3"/>
                <a:stretch>
                  <a:fillRect l="-5263" t="-16667" r="-10526" b="-33333"/>
                </a:stretch>
              </a:blipFill>
              <a:ln w="6350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218A04A1-A6F7-FFA9-3BC0-28FAD0D40414}"/>
                  </a:ext>
                </a:extLst>
              </p:cNvPr>
              <p:cNvSpPr/>
              <p:nvPr/>
            </p:nvSpPr>
            <p:spPr>
              <a:xfrm>
                <a:off x="3829883" y="4295577"/>
                <a:ext cx="340519" cy="142875"/>
              </a:xfrm>
              <a:prstGeom prst="rect">
                <a:avLst/>
              </a:prstGeom>
              <a:gradFill flip="none" rotWithShape="1">
                <a:gsLst>
                  <a:gs pos="0">
                    <a:srgbClr val="92D050">
                      <a:tint val="66000"/>
                      <a:satMod val="160000"/>
                    </a:srgbClr>
                  </a:gs>
                  <a:gs pos="50000">
                    <a:srgbClr val="92D050">
                      <a:tint val="44500"/>
                      <a:satMod val="160000"/>
                    </a:srgbClr>
                  </a:gs>
                  <a:gs pos="100000">
                    <a:srgbClr val="92D050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8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Φ</m:t>
                    </m:r>
                  </m:oMath>
                </a14:m>
                <a:r>
                  <a:rPr lang="en-IN" sz="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[B`</a:t>
                </a:r>
                <a:r>
                  <a:rPr lang="en-IN" sz="8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IN" sz="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</a:t>
                </a:r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218A04A1-A6F7-FFA9-3BC0-28FAD0D404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9883" y="4295577"/>
                <a:ext cx="340519" cy="142875"/>
              </a:xfrm>
              <a:prstGeom prst="rect">
                <a:avLst/>
              </a:prstGeom>
              <a:blipFill rotWithShape="0">
                <a:blip r:embed="rId4"/>
                <a:stretch>
                  <a:fillRect l="-5263" t="-16667" r="-10526" b="-33333"/>
                </a:stretch>
              </a:blipFill>
              <a:ln w="6350">
                <a:solidFill>
                  <a:srgbClr val="92D050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E950ABCE-BD21-E8DF-E304-AC2EF8FFBB5D}"/>
                  </a:ext>
                </a:extLst>
              </p:cNvPr>
              <p:cNvSpPr/>
              <p:nvPr/>
            </p:nvSpPr>
            <p:spPr>
              <a:xfrm>
                <a:off x="4196465" y="4295577"/>
                <a:ext cx="340519" cy="142875"/>
              </a:xfrm>
              <a:prstGeom prst="rect">
                <a:avLst/>
              </a:prstGeom>
              <a:gradFill flip="none" rotWithShape="1">
                <a:gsLst>
                  <a:gs pos="0">
                    <a:srgbClr val="7030A0">
                      <a:tint val="66000"/>
                      <a:satMod val="160000"/>
                    </a:srgbClr>
                  </a:gs>
                  <a:gs pos="50000">
                    <a:srgbClr val="7030A0">
                      <a:tint val="44500"/>
                      <a:satMod val="160000"/>
                    </a:srgbClr>
                  </a:gs>
                  <a:gs pos="100000">
                    <a:srgbClr val="7030A0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8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Φ</m:t>
                    </m:r>
                  </m:oMath>
                </a14:m>
                <a:r>
                  <a:rPr lang="en-IN" sz="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[B`</a:t>
                </a:r>
                <a:r>
                  <a:rPr lang="en-IN" sz="8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en-IN" sz="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]</a:t>
                </a:r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E950ABCE-BD21-E8DF-E304-AC2EF8FFBB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6465" y="4295577"/>
                <a:ext cx="340519" cy="142875"/>
              </a:xfrm>
              <a:prstGeom prst="rect">
                <a:avLst/>
              </a:prstGeom>
              <a:blipFill rotWithShape="0">
                <a:blip r:embed="rId5"/>
                <a:stretch>
                  <a:fillRect l="-7018" t="-16667" r="-14035" b="-33333"/>
                </a:stretch>
              </a:blipFill>
              <a:ln w="6350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15360">
            <a:extLst>
              <a:ext uri="{FF2B5EF4-FFF2-40B4-BE49-F238E27FC236}">
                <a16:creationId xmlns:a16="http://schemas.microsoft.com/office/drawing/2014/main" id="{31A27DEB-1E87-DAA6-944E-CAAB6895AE10}"/>
              </a:ext>
            </a:extLst>
          </p:cNvPr>
          <p:cNvSpPr/>
          <p:nvPr/>
        </p:nvSpPr>
        <p:spPr>
          <a:xfrm>
            <a:off x="2785963" y="4721424"/>
            <a:ext cx="481015" cy="152994"/>
          </a:xfrm>
          <a:custGeom>
            <a:avLst/>
            <a:gdLst>
              <a:gd name="connsiteX0" fmla="*/ 0 w 481015"/>
              <a:gd name="connsiteY0" fmla="*/ 0 h 151208"/>
              <a:gd name="connsiteX1" fmla="*/ 481015 w 481015"/>
              <a:gd name="connsiteY1" fmla="*/ 0 h 151208"/>
              <a:gd name="connsiteX2" fmla="*/ 481015 w 481015"/>
              <a:gd name="connsiteY2" fmla="*/ 151208 h 151208"/>
              <a:gd name="connsiteX3" fmla="*/ 0 w 481015"/>
              <a:gd name="connsiteY3" fmla="*/ 151208 h 151208"/>
              <a:gd name="connsiteX4" fmla="*/ 0 w 481015"/>
              <a:gd name="connsiteY4" fmla="*/ 0 h 151208"/>
              <a:gd name="connsiteX0" fmla="*/ 0 w 481015"/>
              <a:gd name="connsiteY0" fmla="*/ 1786 h 152994"/>
              <a:gd name="connsiteX1" fmla="*/ 201219 w 481015"/>
              <a:gd name="connsiteY1" fmla="*/ 0 h 152994"/>
              <a:gd name="connsiteX2" fmla="*/ 481015 w 481015"/>
              <a:gd name="connsiteY2" fmla="*/ 1786 h 152994"/>
              <a:gd name="connsiteX3" fmla="*/ 481015 w 481015"/>
              <a:gd name="connsiteY3" fmla="*/ 152994 h 152994"/>
              <a:gd name="connsiteX4" fmla="*/ 0 w 481015"/>
              <a:gd name="connsiteY4" fmla="*/ 152994 h 152994"/>
              <a:gd name="connsiteX5" fmla="*/ 0 w 481015"/>
              <a:gd name="connsiteY5" fmla="*/ 1786 h 152994"/>
              <a:gd name="connsiteX0" fmla="*/ 0 w 481015"/>
              <a:gd name="connsiteY0" fmla="*/ 1786 h 152994"/>
              <a:gd name="connsiteX1" fmla="*/ 201219 w 481015"/>
              <a:gd name="connsiteY1" fmla="*/ 0 h 152994"/>
              <a:gd name="connsiteX2" fmla="*/ 481015 w 481015"/>
              <a:gd name="connsiteY2" fmla="*/ 1786 h 152994"/>
              <a:gd name="connsiteX3" fmla="*/ 481015 w 481015"/>
              <a:gd name="connsiteY3" fmla="*/ 152994 h 152994"/>
              <a:gd name="connsiteX4" fmla="*/ 0 w 481015"/>
              <a:gd name="connsiteY4" fmla="*/ 152994 h 152994"/>
              <a:gd name="connsiteX5" fmla="*/ 0 w 481015"/>
              <a:gd name="connsiteY5" fmla="*/ 1786 h 152994"/>
              <a:gd name="connsiteX0" fmla="*/ 0 w 481015"/>
              <a:gd name="connsiteY0" fmla="*/ 1786 h 152994"/>
              <a:gd name="connsiteX1" fmla="*/ 201219 w 481015"/>
              <a:gd name="connsiteY1" fmla="*/ 0 h 152994"/>
              <a:gd name="connsiteX2" fmla="*/ 275038 w 481015"/>
              <a:gd name="connsiteY2" fmla="*/ 0 h 152994"/>
              <a:gd name="connsiteX3" fmla="*/ 481015 w 481015"/>
              <a:gd name="connsiteY3" fmla="*/ 1786 h 152994"/>
              <a:gd name="connsiteX4" fmla="*/ 481015 w 481015"/>
              <a:gd name="connsiteY4" fmla="*/ 152994 h 152994"/>
              <a:gd name="connsiteX5" fmla="*/ 0 w 481015"/>
              <a:gd name="connsiteY5" fmla="*/ 152994 h 152994"/>
              <a:gd name="connsiteX6" fmla="*/ 0 w 481015"/>
              <a:gd name="connsiteY6" fmla="*/ 1786 h 152994"/>
              <a:gd name="connsiteX0" fmla="*/ 0 w 481015"/>
              <a:gd name="connsiteY0" fmla="*/ 1786 h 152994"/>
              <a:gd name="connsiteX1" fmla="*/ 129782 w 481015"/>
              <a:gd name="connsiteY1" fmla="*/ 0 h 152994"/>
              <a:gd name="connsiteX2" fmla="*/ 201219 w 481015"/>
              <a:gd name="connsiteY2" fmla="*/ 0 h 152994"/>
              <a:gd name="connsiteX3" fmla="*/ 275038 w 481015"/>
              <a:gd name="connsiteY3" fmla="*/ 0 h 152994"/>
              <a:gd name="connsiteX4" fmla="*/ 481015 w 481015"/>
              <a:gd name="connsiteY4" fmla="*/ 1786 h 152994"/>
              <a:gd name="connsiteX5" fmla="*/ 481015 w 481015"/>
              <a:gd name="connsiteY5" fmla="*/ 152994 h 152994"/>
              <a:gd name="connsiteX6" fmla="*/ 0 w 481015"/>
              <a:gd name="connsiteY6" fmla="*/ 152994 h 152994"/>
              <a:gd name="connsiteX7" fmla="*/ 0 w 481015"/>
              <a:gd name="connsiteY7" fmla="*/ 1786 h 152994"/>
              <a:gd name="connsiteX0" fmla="*/ 0 w 481015"/>
              <a:gd name="connsiteY0" fmla="*/ 1786 h 152994"/>
              <a:gd name="connsiteX1" fmla="*/ 129782 w 481015"/>
              <a:gd name="connsiteY1" fmla="*/ 0 h 152994"/>
              <a:gd name="connsiteX2" fmla="*/ 201219 w 481015"/>
              <a:gd name="connsiteY2" fmla="*/ 0 h 152994"/>
              <a:gd name="connsiteX3" fmla="*/ 275038 w 481015"/>
              <a:gd name="connsiteY3" fmla="*/ 0 h 152994"/>
              <a:gd name="connsiteX4" fmla="*/ 353619 w 481015"/>
              <a:gd name="connsiteY4" fmla="*/ 0 h 152994"/>
              <a:gd name="connsiteX5" fmla="*/ 481015 w 481015"/>
              <a:gd name="connsiteY5" fmla="*/ 1786 h 152994"/>
              <a:gd name="connsiteX6" fmla="*/ 481015 w 481015"/>
              <a:gd name="connsiteY6" fmla="*/ 152994 h 152994"/>
              <a:gd name="connsiteX7" fmla="*/ 0 w 481015"/>
              <a:gd name="connsiteY7" fmla="*/ 152994 h 152994"/>
              <a:gd name="connsiteX8" fmla="*/ 0 w 481015"/>
              <a:gd name="connsiteY8" fmla="*/ 1786 h 152994"/>
              <a:gd name="connsiteX0" fmla="*/ 0 w 481015"/>
              <a:gd name="connsiteY0" fmla="*/ 1786 h 152994"/>
              <a:gd name="connsiteX1" fmla="*/ 65488 w 481015"/>
              <a:gd name="connsiteY1" fmla="*/ 2381 h 152994"/>
              <a:gd name="connsiteX2" fmla="*/ 129782 w 481015"/>
              <a:gd name="connsiteY2" fmla="*/ 0 h 152994"/>
              <a:gd name="connsiteX3" fmla="*/ 201219 w 481015"/>
              <a:gd name="connsiteY3" fmla="*/ 0 h 152994"/>
              <a:gd name="connsiteX4" fmla="*/ 275038 w 481015"/>
              <a:gd name="connsiteY4" fmla="*/ 0 h 152994"/>
              <a:gd name="connsiteX5" fmla="*/ 353619 w 481015"/>
              <a:gd name="connsiteY5" fmla="*/ 0 h 152994"/>
              <a:gd name="connsiteX6" fmla="*/ 481015 w 481015"/>
              <a:gd name="connsiteY6" fmla="*/ 1786 h 152994"/>
              <a:gd name="connsiteX7" fmla="*/ 481015 w 481015"/>
              <a:gd name="connsiteY7" fmla="*/ 152994 h 152994"/>
              <a:gd name="connsiteX8" fmla="*/ 0 w 481015"/>
              <a:gd name="connsiteY8" fmla="*/ 152994 h 152994"/>
              <a:gd name="connsiteX9" fmla="*/ 0 w 481015"/>
              <a:gd name="connsiteY9" fmla="*/ 1786 h 152994"/>
              <a:gd name="connsiteX0" fmla="*/ 0 w 481015"/>
              <a:gd name="connsiteY0" fmla="*/ 1786 h 152994"/>
              <a:gd name="connsiteX1" fmla="*/ 65488 w 481015"/>
              <a:gd name="connsiteY1" fmla="*/ 2381 h 152994"/>
              <a:gd name="connsiteX2" fmla="*/ 129782 w 481015"/>
              <a:gd name="connsiteY2" fmla="*/ 0 h 152994"/>
              <a:gd name="connsiteX3" fmla="*/ 201219 w 481015"/>
              <a:gd name="connsiteY3" fmla="*/ 0 h 152994"/>
              <a:gd name="connsiteX4" fmla="*/ 275038 w 481015"/>
              <a:gd name="connsiteY4" fmla="*/ 0 h 152994"/>
              <a:gd name="connsiteX5" fmla="*/ 353619 w 481015"/>
              <a:gd name="connsiteY5" fmla="*/ 0 h 152994"/>
              <a:gd name="connsiteX6" fmla="*/ 408388 w 481015"/>
              <a:gd name="connsiteY6" fmla="*/ 0 h 152994"/>
              <a:gd name="connsiteX7" fmla="*/ 481015 w 481015"/>
              <a:gd name="connsiteY7" fmla="*/ 1786 h 152994"/>
              <a:gd name="connsiteX8" fmla="*/ 481015 w 481015"/>
              <a:gd name="connsiteY8" fmla="*/ 152994 h 152994"/>
              <a:gd name="connsiteX9" fmla="*/ 0 w 481015"/>
              <a:gd name="connsiteY9" fmla="*/ 152994 h 152994"/>
              <a:gd name="connsiteX10" fmla="*/ 0 w 481015"/>
              <a:gd name="connsiteY10" fmla="*/ 1786 h 152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81015" h="152994">
                <a:moveTo>
                  <a:pt x="0" y="1786"/>
                </a:moveTo>
                <a:lnTo>
                  <a:pt x="65488" y="2381"/>
                </a:lnTo>
                <a:lnTo>
                  <a:pt x="129782" y="0"/>
                </a:lnTo>
                <a:lnTo>
                  <a:pt x="201219" y="0"/>
                </a:lnTo>
                <a:lnTo>
                  <a:pt x="275038" y="0"/>
                </a:lnTo>
                <a:lnTo>
                  <a:pt x="353619" y="0"/>
                </a:lnTo>
                <a:lnTo>
                  <a:pt x="408388" y="0"/>
                </a:lnTo>
                <a:lnTo>
                  <a:pt x="481015" y="1786"/>
                </a:lnTo>
                <a:lnTo>
                  <a:pt x="481015" y="152994"/>
                </a:lnTo>
                <a:lnTo>
                  <a:pt x="0" y="152994"/>
                </a:lnTo>
                <a:lnTo>
                  <a:pt x="0" y="1786"/>
                </a:lnTo>
                <a:close/>
              </a:path>
            </a:pathLst>
          </a:cu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IN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X3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52346AE-499E-002F-B541-2EBF3459E688}"/>
              </a:ext>
            </a:extLst>
          </p:cNvPr>
          <p:cNvSpPr/>
          <p:nvPr/>
        </p:nvSpPr>
        <p:spPr>
          <a:xfrm>
            <a:off x="5457332" y="4223940"/>
            <a:ext cx="180975" cy="142875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63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IN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B`</a:t>
            </a:r>
            <a:r>
              <a:rPr lang="en-IN" sz="8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IN" sz="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4AEB9FA-3D5C-4AFE-61D6-54487258BC42}"/>
              </a:ext>
            </a:extLst>
          </p:cNvPr>
          <p:cNvSpPr/>
          <p:nvPr/>
        </p:nvSpPr>
        <p:spPr>
          <a:xfrm>
            <a:off x="5685370" y="4223940"/>
            <a:ext cx="180975" cy="142875"/>
          </a:xfrm>
          <a:prstGeom prst="rect">
            <a:avLst/>
          </a:prstGeom>
          <a:gradFill flip="none" rotWithShape="1">
            <a:gsLst>
              <a:gs pos="0">
                <a:srgbClr val="0070C0">
                  <a:tint val="66000"/>
                  <a:satMod val="160000"/>
                </a:srgbClr>
              </a:gs>
              <a:gs pos="50000">
                <a:srgbClr val="0070C0">
                  <a:tint val="44500"/>
                  <a:satMod val="160000"/>
                </a:srgbClr>
              </a:gs>
              <a:gs pos="100000">
                <a:srgbClr val="0070C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63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IN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B`</a:t>
            </a:r>
            <a:r>
              <a:rPr lang="en-IN" sz="8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IN" sz="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F4D2A4E-9D20-477A-D39C-3308AAD8FBB7}"/>
              </a:ext>
            </a:extLst>
          </p:cNvPr>
          <p:cNvSpPr/>
          <p:nvPr/>
        </p:nvSpPr>
        <p:spPr>
          <a:xfrm>
            <a:off x="5913408" y="4223940"/>
            <a:ext cx="180975" cy="142875"/>
          </a:xfrm>
          <a:prstGeom prst="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635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IN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24684A5-06D9-082E-477B-7B14BB86A5FA}"/>
              </a:ext>
            </a:extLst>
          </p:cNvPr>
          <p:cNvSpPr/>
          <p:nvPr/>
        </p:nvSpPr>
        <p:spPr>
          <a:xfrm>
            <a:off x="6141445" y="4223940"/>
            <a:ext cx="180975" cy="142875"/>
          </a:xfrm>
          <a:prstGeom prst="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635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IN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B`</a:t>
            </a:r>
            <a:r>
              <a:rPr lang="en-IN" sz="8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IN" sz="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F1A2A67-1BA9-B878-DA90-8C82E46FF925}"/>
              </a:ext>
            </a:extLst>
          </p:cNvPr>
          <p:cNvSpPr/>
          <p:nvPr/>
        </p:nvSpPr>
        <p:spPr>
          <a:xfrm>
            <a:off x="6736660" y="3071812"/>
            <a:ext cx="180975" cy="142875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63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IN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`B</a:t>
            </a:r>
            <a:r>
              <a:rPr lang="en-IN" sz="8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IN" sz="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9AE0272-1290-AEE0-804E-9793D67CE1E3}"/>
              </a:ext>
            </a:extLst>
          </p:cNvPr>
          <p:cNvSpPr/>
          <p:nvPr/>
        </p:nvSpPr>
        <p:spPr>
          <a:xfrm>
            <a:off x="7105156" y="3071812"/>
            <a:ext cx="180975" cy="142875"/>
          </a:xfrm>
          <a:prstGeom prst="rect">
            <a:avLst/>
          </a:prstGeom>
          <a:gradFill flip="none" rotWithShape="1">
            <a:gsLst>
              <a:gs pos="0">
                <a:srgbClr val="0070C0">
                  <a:tint val="66000"/>
                  <a:satMod val="160000"/>
                </a:srgbClr>
              </a:gs>
              <a:gs pos="50000">
                <a:srgbClr val="0070C0">
                  <a:tint val="44500"/>
                  <a:satMod val="160000"/>
                </a:srgbClr>
              </a:gs>
              <a:gs pos="100000">
                <a:srgbClr val="0070C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63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IN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`B</a:t>
            </a:r>
            <a:r>
              <a:rPr lang="en-IN" sz="8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IN" sz="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FEA13D0-8D67-D605-D935-33B468756DD5}"/>
              </a:ext>
            </a:extLst>
          </p:cNvPr>
          <p:cNvSpPr/>
          <p:nvPr/>
        </p:nvSpPr>
        <p:spPr>
          <a:xfrm>
            <a:off x="7473652" y="3071812"/>
            <a:ext cx="180975" cy="142875"/>
          </a:xfrm>
          <a:prstGeom prst="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635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IN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`B</a:t>
            </a:r>
            <a:r>
              <a:rPr lang="en-IN" sz="8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IN" sz="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2D73C20-738F-4D83-EAA3-79112F5F86DE}"/>
              </a:ext>
            </a:extLst>
          </p:cNvPr>
          <p:cNvSpPr/>
          <p:nvPr/>
        </p:nvSpPr>
        <p:spPr>
          <a:xfrm>
            <a:off x="7842148" y="3071812"/>
            <a:ext cx="180975" cy="142875"/>
          </a:xfrm>
          <a:prstGeom prst="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635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IN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`B</a:t>
            </a:r>
            <a:r>
              <a:rPr lang="en-IN" sz="8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IN" sz="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021CA7C-B408-5DEC-DD39-9B591B157DD7}"/>
              </a:ext>
            </a:extLst>
          </p:cNvPr>
          <p:cNvSpPr/>
          <p:nvPr/>
        </p:nvSpPr>
        <p:spPr>
          <a:xfrm>
            <a:off x="6679510" y="3857626"/>
            <a:ext cx="318691" cy="142875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63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az-Cyrl-AZ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</a:t>
            </a:r>
            <a:r>
              <a:rPr lang="en-US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IN" sz="800" dirty="0">
                <a:solidFill>
                  <a:schemeClr val="tx1"/>
                </a:solidFill>
              </a:rPr>
              <a:t>B`</a:t>
            </a:r>
            <a:r>
              <a:rPr lang="en-IN" sz="800" baseline="-25000" dirty="0">
                <a:solidFill>
                  <a:schemeClr val="tx1"/>
                </a:solidFill>
              </a:rPr>
              <a:t>1</a:t>
            </a:r>
            <a:r>
              <a:rPr lang="en-IN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0B1B5CD-1DE9-A867-044E-14E9117033C4}"/>
              </a:ext>
            </a:extLst>
          </p:cNvPr>
          <p:cNvSpPr/>
          <p:nvPr/>
        </p:nvSpPr>
        <p:spPr>
          <a:xfrm>
            <a:off x="7076385" y="3857626"/>
            <a:ext cx="318691" cy="142875"/>
          </a:xfrm>
          <a:prstGeom prst="rect">
            <a:avLst/>
          </a:prstGeom>
          <a:gradFill flip="none" rotWithShape="1">
            <a:gsLst>
              <a:gs pos="0">
                <a:srgbClr val="0070C0">
                  <a:tint val="66000"/>
                  <a:satMod val="160000"/>
                </a:srgbClr>
              </a:gs>
              <a:gs pos="50000">
                <a:srgbClr val="0070C0">
                  <a:tint val="44500"/>
                  <a:satMod val="160000"/>
                </a:srgbClr>
              </a:gs>
              <a:gs pos="100000">
                <a:srgbClr val="0070C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63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az-Cyrl-AZ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</a:t>
            </a:r>
            <a:r>
              <a:rPr lang="en-US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IN" sz="800" dirty="0">
                <a:solidFill>
                  <a:schemeClr val="tx1"/>
                </a:solidFill>
              </a:rPr>
              <a:t>B`</a:t>
            </a:r>
            <a:r>
              <a:rPr lang="en-IN" sz="800" baseline="-25000" dirty="0">
                <a:solidFill>
                  <a:schemeClr val="tx1"/>
                </a:solidFill>
              </a:rPr>
              <a:t>2</a:t>
            </a:r>
            <a:r>
              <a:rPr lang="en-IN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2D43FAE-978F-A7CE-1625-850580CD5578}"/>
              </a:ext>
            </a:extLst>
          </p:cNvPr>
          <p:cNvSpPr/>
          <p:nvPr/>
        </p:nvSpPr>
        <p:spPr>
          <a:xfrm>
            <a:off x="7650000" y="4171551"/>
            <a:ext cx="365125" cy="142875"/>
          </a:xfrm>
          <a:prstGeom prst="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635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az-Cyrl-AZ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</a:t>
            </a:r>
            <a:r>
              <a:rPr lang="en-US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IN" sz="800" dirty="0">
                <a:solidFill>
                  <a:schemeClr val="tx1"/>
                </a:solidFill>
              </a:rPr>
              <a:t>B`</a:t>
            </a:r>
            <a:r>
              <a:rPr lang="en-IN" sz="800" baseline="-25000" dirty="0">
                <a:solidFill>
                  <a:schemeClr val="tx1"/>
                </a:solidFill>
              </a:rPr>
              <a:t>3</a:t>
            </a:r>
            <a:r>
              <a:rPr lang="en-US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IN" sz="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AF67EB0-0463-AC92-37BC-D084F8DBAB79}"/>
              </a:ext>
            </a:extLst>
          </p:cNvPr>
          <p:cNvSpPr/>
          <p:nvPr/>
        </p:nvSpPr>
        <p:spPr>
          <a:xfrm>
            <a:off x="6711259" y="4576762"/>
            <a:ext cx="257571" cy="142875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63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IN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BT</a:t>
            </a:r>
            <a:r>
              <a:rPr lang="en-IN" sz="8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IN" sz="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35F70AD-5F02-D657-B28A-6B6889A77A4B}"/>
              </a:ext>
            </a:extLst>
          </p:cNvPr>
          <p:cNvSpPr/>
          <p:nvPr/>
        </p:nvSpPr>
        <p:spPr>
          <a:xfrm>
            <a:off x="7053593" y="4576762"/>
            <a:ext cx="257571" cy="142875"/>
          </a:xfrm>
          <a:prstGeom prst="rect">
            <a:avLst/>
          </a:prstGeom>
          <a:gradFill flip="none" rotWithShape="1">
            <a:gsLst>
              <a:gs pos="0">
                <a:srgbClr val="0070C0">
                  <a:tint val="66000"/>
                  <a:satMod val="160000"/>
                </a:srgbClr>
              </a:gs>
              <a:gs pos="50000">
                <a:srgbClr val="0070C0">
                  <a:tint val="44500"/>
                  <a:satMod val="160000"/>
                </a:srgbClr>
              </a:gs>
              <a:gs pos="100000">
                <a:srgbClr val="0070C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63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IN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BT</a:t>
            </a:r>
            <a:r>
              <a:rPr lang="en-IN" sz="8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1962152-F496-5B4F-35CF-4BD89E199EAF}"/>
              </a:ext>
            </a:extLst>
          </p:cNvPr>
          <p:cNvSpPr/>
          <p:nvPr/>
        </p:nvSpPr>
        <p:spPr>
          <a:xfrm>
            <a:off x="7395927" y="4576762"/>
            <a:ext cx="257571" cy="142875"/>
          </a:xfrm>
          <a:prstGeom prst="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635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IN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BT</a:t>
            </a:r>
            <a:r>
              <a:rPr lang="en-IN" sz="8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IN" sz="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6E95145-CD46-22DB-7675-EA2BDEC0349F}"/>
              </a:ext>
            </a:extLst>
          </p:cNvPr>
          <p:cNvSpPr/>
          <p:nvPr/>
        </p:nvSpPr>
        <p:spPr>
          <a:xfrm>
            <a:off x="7738261" y="4576762"/>
            <a:ext cx="257571" cy="142875"/>
          </a:xfrm>
          <a:prstGeom prst="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635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IN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BT</a:t>
            </a:r>
            <a:r>
              <a:rPr lang="en-IN" sz="8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IN" sz="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Rectangle 15380">
            <a:extLst>
              <a:ext uri="{FF2B5EF4-FFF2-40B4-BE49-F238E27FC236}">
                <a16:creationId xmlns:a16="http://schemas.microsoft.com/office/drawing/2014/main" id="{BB2F4DA8-D411-E509-9FF5-D837061B5C38}"/>
              </a:ext>
            </a:extLst>
          </p:cNvPr>
          <p:cNvSpPr/>
          <p:nvPr/>
        </p:nvSpPr>
        <p:spPr>
          <a:xfrm>
            <a:off x="5457333" y="3767932"/>
            <a:ext cx="993774" cy="342900"/>
          </a:xfrm>
          <a:custGeom>
            <a:avLst/>
            <a:gdLst>
              <a:gd name="connsiteX0" fmla="*/ 0 w 993774"/>
              <a:gd name="connsiteY0" fmla="*/ 0 h 339724"/>
              <a:gd name="connsiteX1" fmla="*/ 993774 w 993774"/>
              <a:gd name="connsiteY1" fmla="*/ 0 h 339724"/>
              <a:gd name="connsiteX2" fmla="*/ 993774 w 993774"/>
              <a:gd name="connsiteY2" fmla="*/ 339724 h 339724"/>
              <a:gd name="connsiteX3" fmla="*/ 0 w 993774"/>
              <a:gd name="connsiteY3" fmla="*/ 339724 h 339724"/>
              <a:gd name="connsiteX4" fmla="*/ 0 w 993774"/>
              <a:gd name="connsiteY4" fmla="*/ 0 h 339724"/>
              <a:gd name="connsiteX0" fmla="*/ 0 w 993774"/>
              <a:gd name="connsiteY0" fmla="*/ 3176 h 342900"/>
              <a:gd name="connsiteX1" fmla="*/ 828674 w 993774"/>
              <a:gd name="connsiteY1" fmla="*/ 0 h 342900"/>
              <a:gd name="connsiteX2" fmla="*/ 993774 w 993774"/>
              <a:gd name="connsiteY2" fmla="*/ 3176 h 342900"/>
              <a:gd name="connsiteX3" fmla="*/ 993774 w 993774"/>
              <a:gd name="connsiteY3" fmla="*/ 342900 h 342900"/>
              <a:gd name="connsiteX4" fmla="*/ 0 w 993774"/>
              <a:gd name="connsiteY4" fmla="*/ 342900 h 342900"/>
              <a:gd name="connsiteX5" fmla="*/ 0 w 993774"/>
              <a:gd name="connsiteY5" fmla="*/ 3176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3774" h="342900">
                <a:moveTo>
                  <a:pt x="0" y="3176"/>
                </a:moveTo>
                <a:lnTo>
                  <a:pt x="828674" y="0"/>
                </a:lnTo>
                <a:lnTo>
                  <a:pt x="993774" y="3176"/>
                </a:lnTo>
                <a:lnTo>
                  <a:pt x="993774" y="342900"/>
                </a:lnTo>
                <a:lnTo>
                  <a:pt x="0" y="342900"/>
                </a:lnTo>
                <a:lnTo>
                  <a:pt x="0" y="3176"/>
                </a:lnTo>
                <a:close/>
              </a:path>
            </a:pathLst>
          </a:cu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 w="63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IN" sz="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Secret bit extraction in Hermite space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099CEA4-C049-C891-F716-40FF70651F8B}"/>
              </a:ext>
            </a:extLst>
          </p:cNvPr>
          <p:cNvSpPr/>
          <p:nvPr/>
        </p:nvSpPr>
        <p:spPr>
          <a:xfrm>
            <a:off x="6649541" y="3421460"/>
            <a:ext cx="719733" cy="293291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 w="63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IN" sz="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Black feature estimation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718BF21-B60B-F4D2-3DE9-09B176E3D293}"/>
              </a:ext>
            </a:extLst>
          </p:cNvPr>
          <p:cNvSpPr/>
          <p:nvPr/>
        </p:nvSpPr>
        <p:spPr>
          <a:xfrm>
            <a:off x="7553218" y="3689378"/>
            <a:ext cx="560388" cy="306388"/>
          </a:xfrm>
          <a:prstGeom prst="rect">
            <a:avLst/>
          </a:prstGeom>
          <a:solidFill>
            <a:srgbClr val="C00000"/>
          </a:solidFill>
          <a:ln w="63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b="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Su-LSTM</a:t>
            </a:r>
            <a:endParaRPr lang="en-IN" sz="800" b="0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94F5105-3776-72DC-3C7F-FD11270504E5}"/>
              </a:ext>
            </a:extLst>
          </p:cNvPr>
          <p:cNvSpPr/>
          <p:nvPr/>
        </p:nvSpPr>
        <p:spPr>
          <a:xfrm>
            <a:off x="6708486" y="4143376"/>
            <a:ext cx="705824" cy="317500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63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PSO-Based</a:t>
            </a:r>
          </a:p>
          <a:p>
            <a:pPr algn="ctr"/>
            <a:r>
              <a:rPr lang="en-US" sz="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estimation</a:t>
            </a:r>
            <a:endParaRPr lang="en-IN" sz="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Rectangle 15384">
            <a:extLst>
              <a:ext uri="{FF2B5EF4-FFF2-40B4-BE49-F238E27FC236}">
                <a16:creationId xmlns:a16="http://schemas.microsoft.com/office/drawing/2014/main" id="{F03F2ECD-FAB5-40B4-4C76-9411413229A0}"/>
              </a:ext>
            </a:extLst>
          </p:cNvPr>
          <p:cNvSpPr/>
          <p:nvPr/>
        </p:nvSpPr>
        <p:spPr>
          <a:xfrm>
            <a:off x="3243164" y="3045619"/>
            <a:ext cx="1124151" cy="319087"/>
          </a:xfrm>
          <a:custGeom>
            <a:avLst/>
            <a:gdLst>
              <a:gd name="connsiteX0" fmla="*/ 0 w 1124151"/>
              <a:gd name="connsiteY0" fmla="*/ 0 h 317500"/>
              <a:gd name="connsiteX1" fmla="*/ 1124151 w 1124151"/>
              <a:gd name="connsiteY1" fmla="*/ 0 h 317500"/>
              <a:gd name="connsiteX2" fmla="*/ 1124151 w 1124151"/>
              <a:gd name="connsiteY2" fmla="*/ 317500 h 317500"/>
              <a:gd name="connsiteX3" fmla="*/ 0 w 1124151"/>
              <a:gd name="connsiteY3" fmla="*/ 317500 h 317500"/>
              <a:gd name="connsiteX4" fmla="*/ 0 w 1124151"/>
              <a:gd name="connsiteY4" fmla="*/ 0 h 317500"/>
              <a:gd name="connsiteX0" fmla="*/ 0 w 1124151"/>
              <a:gd name="connsiteY0" fmla="*/ 0 h 317500"/>
              <a:gd name="connsiteX1" fmla="*/ 127399 w 1124151"/>
              <a:gd name="connsiteY1" fmla="*/ 794 h 317500"/>
              <a:gd name="connsiteX2" fmla="*/ 1124151 w 1124151"/>
              <a:gd name="connsiteY2" fmla="*/ 0 h 317500"/>
              <a:gd name="connsiteX3" fmla="*/ 1124151 w 1124151"/>
              <a:gd name="connsiteY3" fmla="*/ 317500 h 317500"/>
              <a:gd name="connsiteX4" fmla="*/ 0 w 1124151"/>
              <a:gd name="connsiteY4" fmla="*/ 317500 h 317500"/>
              <a:gd name="connsiteX5" fmla="*/ 0 w 1124151"/>
              <a:gd name="connsiteY5" fmla="*/ 0 h 317500"/>
              <a:gd name="connsiteX0" fmla="*/ 0 w 1124151"/>
              <a:gd name="connsiteY0" fmla="*/ 0 h 317500"/>
              <a:gd name="connsiteX1" fmla="*/ 127399 w 1124151"/>
              <a:gd name="connsiteY1" fmla="*/ 794 h 317500"/>
              <a:gd name="connsiteX2" fmla="*/ 270274 w 1124151"/>
              <a:gd name="connsiteY2" fmla="*/ 794 h 317500"/>
              <a:gd name="connsiteX3" fmla="*/ 1124151 w 1124151"/>
              <a:gd name="connsiteY3" fmla="*/ 0 h 317500"/>
              <a:gd name="connsiteX4" fmla="*/ 1124151 w 1124151"/>
              <a:gd name="connsiteY4" fmla="*/ 317500 h 317500"/>
              <a:gd name="connsiteX5" fmla="*/ 0 w 1124151"/>
              <a:gd name="connsiteY5" fmla="*/ 317500 h 317500"/>
              <a:gd name="connsiteX6" fmla="*/ 0 w 1124151"/>
              <a:gd name="connsiteY6" fmla="*/ 0 h 317500"/>
              <a:gd name="connsiteX0" fmla="*/ 0 w 1124151"/>
              <a:gd name="connsiteY0" fmla="*/ 0 h 317500"/>
              <a:gd name="connsiteX1" fmla="*/ 127399 w 1124151"/>
              <a:gd name="connsiteY1" fmla="*/ 794 h 317500"/>
              <a:gd name="connsiteX2" fmla="*/ 270274 w 1124151"/>
              <a:gd name="connsiteY2" fmla="*/ 794 h 317500"/>
              <a:gd name="connsiteX3" fmla="*/ 417912 w 1124151"/>
              <a:gd name="connsiteY3" fmla="*/ 794 h 317500"/>
              <a:gd name="connsiteX4" fmla="*/ 1124151 w 1124151"/>
              <a:gd name="connsiteY4" fmla="*/ 0 h 317500"/>
              <a:gd name="connsiteX5" fmla="*/ 1124151 w 1124151"/>
              <a:gd name="connsiteY5" fmla="*/ 317500 h 317500"/>
              <a:gd name="connsiteX6" fmla="*/ 0 w 1124151"/>
              <a:gd name="connsiteY6" fmla="*/ 317500 h 317500"/>
              <a:gd name="connsiteX7" fmla="*/ 0 w 1124151"/>
              <a:gd name="connsiteY7" fmla="*/ 0 h 317500"/>
              <a:gd name="connsiteX0" fmla="*/ 0 w 1124151"/>
              <a:gd name="connsiteY0" fmla="*/ 1587 h 319087"/>
              <a:gd name="connsiteX1" fmla="*/ 127399 w 1124151"/>
              <a:gd name="connsiteY1" fmla="*/ 2381 h 319087"/>
              <a:gd name="connsiteX2" fmla="*/ 270274 w 1124151"/>
              <a:gd name="connsiteY2" fmla="*/ 2381 h 319087"/>
              <a:gd name="connsiteX3" fmla="*/ 417912 w 1124151"/>
              <a:gd name="connsiteY3" fmla="*/ 2381 h 319087"/>
              <a:gd name="connsiteX4" fmla="*/ 548881 w 1124151"/>
              <a:gd name="connsiteY4" fmla="*/ 0 h 319087"/>
              <a:gd name="connsiteX5" fmla="*/ 1124151 w 1124151"/>
              <a:gd name="connsiteY5" fmla="*/ 1587 h 319087"/>
              <a:gd name="connsiteX6" fmla="*/ 1124151 w 1124151"/>
              <a:gd name="connsiteY6" fmla="*/ 319087 h 319087"/>
              <a:gd name="connsiteX7" fmla="*/ 0 w 1124151"/>
              <a:gd name="connsiteY7" fmla="*/ 319087 h 319087"/>
              <a:gd name="connsiteX8" fmla="*/ 0 w 1124151"/>
              <a:gd name="connsiteY8" fmla="*/ 1587 h 319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24151" h="319087">
                <a:moveTo>
                  <a:pt x="0" y="1587"/>
                </a:moveTo>
                <a:lnTo>
                  <a:pt x="127399" y="2381"/>
                </a:lnTo>
                <a:lnTo>
                  <a:pt x="270274" y="2381"/>
                </a:lnTo>
                <a:lnTo>
                  <a:pt x="417912" y="2381"/>
                </a:lnTo>
                <a:lnTo>
                  <a:pt x="548881" y="0"/>
                </a:lnTo>
                <a:lnTo>
                  <a:pt x="1124151" y="1587"/>
                </a:lnTo>
                <a:lnTo>
                  <a:pt x="1124151" y="319087"/>
                </a:lnTo>
                <a:lnTo>
                  <a:pt x="0" y="319087"/>
                </a:lnTo>
                <a:lnTo>
                  <a:pt x="0" y="1587"/>
                </a:lnTo>
                <a:close/>
              </a:path>
            </a:pathLst>
          </a:cu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 w="63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IN" sz="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Secret bit insertion in Hermite space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AAA36A4-BB4C-D85F-9D30-3213D8BC174F}"/>
              </a:ext>
            </a:extLst>
          </p:cNvPr>
          <p:cNvSpPr/>
          <p:nvPr/>
        </p:nvSpPr>
        <p:spPr>
          <a:xfrm>
            <a:off x="3184039" y="3983435"/>
            <a:ext cx="1221178" cy="15875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 w="63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IN" sz="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 feature estimation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0BF4A03-A0AC-CBCF-4274-B35F19D4DB7E}"/>
              </a:ext>
            </a:extLst>
          </p:cNvPr>
          <p:cNvSpPr/>
          <p:nvPr/>
        </p:nvSpPr>
        <p:spPr>
          <a:xfrm>
            <a:off x="5824735" y="4725591"/>
            <a:ext cx="481015" cy="151208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IN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IN" sz="8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D8E7457-EEDF-EB83-0D99-FFD8E3B5ECCC}"/>
              </a:ext>
            </a:extLst>
          </p:cNvPr>
          <p:cNvSpPr/>
          <p:nvPr/>
        </p:nvSpPr>
        <p:spPr>
          <a:xfrm>
            <a:off x="1719925" y="2975769"/>
            <a:ext cx="257175" cy="142875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63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IN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IN" sz="8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51" name="Flowchart: Connector 50">
            <a:extLst>
              <a:ext uri="{FF2B5EF4-FFF2-40B4-BE49-F238E27FC236}">
                <a16:creationId xmlns:a16="http://schemas.microsoft.com/office/drawing/2014/main" id="{F95963C9-B1A7-B7D0-03F7-3FFFB0E26C08}"/>
              </a:ext>
            </a:extLst>
          </p:cNvPr>
          <p:cNvSpPr/>
          <p:nvPr/>
        </p:nvSpPr>
        <p:spPr>
          <a:xfrm>
            <a:off x="1811902" y="3290888"/>
            <a:ext cx="73221" cy="72827"/>
          </a:xfrm>
          <a:prstGeom prst="flowChartConnector">
            <a:avLst/>
          </a:prstGeom>
          <a:solidFill>
            <a:srgbClr val="FF0000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7DB9E07-8851-9AAC-C299-DDB634DA050A}"/>
              </a:ext>
            </a:extLst>
          </p:cNvPr>
          <p:cNvCxnSpPr>
            <a:cxnSpLocks/>
            <a:stCxn id="50" idx="2"/>
            <a:endCxn id="51" idx="0"/>
          </p:cNvCxnSpPr>
          <p:nvPr/>
        </p:nvCxnSpPr>
        <p:spPr>
          <a:xfrm>
            <a:off x="1848513" y="3118644"/>
            <a:ext cx="0" cy="172244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stealth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26DC83E-C0BD-FDB2-851B-861B54B18EE1}"/>
              </a:ext>
            </a:extLst>
          </p:cNvPr>
          <p:cNvCxnSpPr>
            <a:cxnSpLocks/>
            <a:endCxn id="51" idx="4"/>
          </p:cNvCxnSpPr>
          <p:nvPr/>
        </p:nvCxnSpPr>
        <p:spPr>
          <a:xfrm flipV="1">
            <a:off x="1848513" y="3363715"/>
            <a:ext cx="0" cy="172543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stealth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DABAF9CB-FEBE-ECC9-8FAC-1213F0DD894B}"/>
              </a:ext>
            </a:extLst>
          </p:cNvPr>
          <p:cNvSpPr/>
          <p:nvPr/>
        </p:nvSpPr>
        <p:spPr>
          <a:xfrm>
            <a:off x="2044602" y="3537349"/>
            <a:ext cx="257175" cy="142875"/>
          </a:xfrm>
          <a:prstGeom prst="rect">
            <a:avLst/>
          </a:prstGeom>
          <a:gradFill flip="none" rotWithShape="1">
            <a:gsLst>
              <a:gs pos="0">
                <a:srgbClr val="0070C0">
                  <a:tint val="66000"/>
                  <a:satMod val="160000"/>
                </a:srgbClr>
              </a:gs>
              <a:gs pos="50000">
                <a:srgbClr val="0070C0">
                  <a:tint val="44500"/>
                  <a:satMod val="160000"/>
                </a:srgbClr>
              </a:gs>
              <a:gs pos="100000">
                <a:srgbClr val="0070C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63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IN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BT</a:t>
            </a:r>
            <a:r>
              <a:rPr lang="en-IN" sz="8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FB6B5FA-1238-1B82-073D-5323B8FA1E83}"/>
              </a:ext>
            </a:extLst>
          </p:cNvPr>
          <p:cNvSpPr/>
          <p:nvPr/>
        </p:nvSpPr>
        <p:spPr>
          <a:xfrm>
            <a:off x="2044602" y="2975769"/>
            <a:ext cx="257175" cy="142875"/>
          </a:xfrm>
          <a:prstGeom prst="rect">
            <a:avLst/>
          </a:prstGeom>
          <a:gradFill flip="none" rotWithShape="1">
            <a:gsLst>
              <a:gs pos="0">
                <a:srgbClr val="0070C0">
                  <a:tint val="66000"/>
                  <a:satMod val="160000"/>
                </a:srgbClr>
              </a:gs>
              <a:gs pos="50000">
                <a:srgbClr val="0070C0">
                  <a:tint val="44500"/>
                  <a:satMod val="160000"/>
                </a:srgbClr>
              </a:gs>
              <a:gs pos="100000">
                <a:srgbClr val="0070C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63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IN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IN" sz="8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56" name="Flowchart: Connector 55">
            <a:extLst>
              <a:ext uri="{FF2B5EF4-FFF2-40B4-BE49-F238E27FC236}">
                <a16:creationId xmlns:a16="http://schemas.microsoft.com/office/drawing/2014/main" id="{27618DC8-F648-F874-4A33-20D7438A019C}"/>
              </a:ext>
            </a:extLst>
          </p:cNvPr>
          <p:cNvSpPr/>
          <p:nvPr/>
        </p:nvSpPr>
        <p:spPr>
          <a:xfrm>
            <a:off x="2136579" y="3290888"/>
            <a:ext cx="73221" cy="72827"/>
          </a:xfrm>
          <a:prstGeom prst="flowChartConnector">
            <a:avLst/>
          </a:prstGeom>
          <a:solidFill>
            <a:srgbClr val="FF0000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65B30D5-E53D-AE92-26F6-BBFF5229CE08}"/>
              </a:ext>
            </a:extLst>
          </p:cNvPr>
          <p:cNvCxnSpPr>
            <a:cxnSpLocks/>
            <a:stCxn id="55" idx="2"/>
            <a:endCxn id="56" idx="0"/>
          </p:cNvCxnSpPr>
          <p:nvPr/>
        </p:nvCxnSpPr>
        <p:spPr>
          <a:xfrm>
            <a:off x="2173190" y="3118644"/>
            <a:ext cx="0" cy="172244"/>
          </a:xfrm>
          <a:prstGeom prst="straightConnector1">
            <a:avLst/>
          </a:prstGeom>
          <a:ln>
            <a:headEnd type="none" w="med" len="med"/>
            <a:tailEnd type="stealth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A737377-3B1D-81CC-9C2A-4E6FD829B154}"/>
              </a:ext>
            </a:extLst>
          </p:cNvPr>
          <p:cNvCxnSpPr>
            <a:cxnSpLocks/>
            <a:endCxn id="56" idx="4"/>
          </p:cNvCxnSpPr>
          <p:nvPr/>
        </p:nvCxnSpPr>
        <p:spPr>
          <a:xfrm flipV="1">
            <a:off x="2173190" y="3363715"/>
            <a:ext cx="0" cy="172543"/>
          </a:xfrm>
          <a:prstGeom prst="straightConnector1">
            <a:avLst/>
          </a:prstGeom>
          <a:ln>
            <a:headEnd type="none" w="med" len="med"/>
            <a:tailEnd type="stealth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37AD3C83-3BEF-F58F-0137-29C98B8FB954}"/>
              </a:ext>
            </a:extLst>
          </p:cNvPr>
          <p:cNvSpPr/>
          <p:nvPr/>
        </p:nvSpPr>
        <p:spPr>
          <a:xfrm>
            <a:off x="2383002" y="3537349"/>
            <a:ext cx="257175" cy="142875"/>
          </a:xfrm>
          <a:prstGeom prst="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635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IN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BT</a:t>
            </a:r>
            <a:r>
              <a:rPr lang="en-IN" sz="8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IN" sz="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0B76F27-780D-B718-B553-69AA026B731B}"/>
              </a:ext>
            </a:extLst>
          </p:cNvPr>
          <p:cNvSpPr/>
          <p:nvPr/>
        </p:nvSpPr>
        <p:spPr>
          <a:xfrm>
            <a:off x="2383002" y="2975769"/>
            <a:ext cx="257175" cy="142875"/>
          </a:xfrm>
          <a:prstGeom prst="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635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IN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IN" sz="8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61" name="Flowchart: Connector 60">
            <a:extLst>
              <a:ext uri="{FF2B5EF4-FFF2-40B4-BE49-F238E27FC236}">
                <a16:creationId xmlns:a16="http://schemas.microsoft.com/office/drawing/2014/main" id="{FB744757-27BD-E2EB-8885-DA10BF3ADE19}"/>
              </a:ext>
            </a:extLst>
          </p:cNvPr>
          <p:cNvSpPr/>
          <p:nvPr/>
        </p:nvSpPr>
        <p:spPr>
          <a:xfrm>
            <a:off x="2474979" y="3290888"/>
            <a:ext cx="73221" cy="72827"/>
          </a:xfrm>
          <a:prstGeom prst="flowChartConnector">
            <a:avLst/>
          </a:prstGeom>
          <a:solidFill>
            <a:srgbClr val="FF0000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33A7E20-D55C-DF58-2FBC-68D113F79097}"/>
              </a:ext>
            </a:extLst>
          </p:cNvPr>
          <p:cNvCxnSpPr>
            <a:cxnSpLocks/>
            <a:stCxn id="60" idx="2"/>
            <a:endCxn id="61" idx="0"/>
          </p:cNvCxnSpPr>
          <p:nvPr/>
        </p:nvCxnSpPr>
        <p:spPr>
          <a:xfrm>
            <a:off x="2511590" y="3118644"/>
            <a:ext cx="0" cy="172244"/>
          </a:xfrm>
          <a:prstGeom prst="straightConnector1">
            <a:avLst/>
          </a:prstGeom>
          <a:ln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43EE9F6-45AB-97D8-96B1-35345AA60793}"/>
              </a:ext>
            </a:extLst>
          </p:cNvPr>
          <p:cNvCxnSpPr>
            <a:cxnSpLocks/>
            <a:endCxn id="61" idx="4"/>
          </p:cNvCxnSpPr>
          <p:nvPr/>
        </p:nvCxnSpPr>
        <p:spPr>
          <a:xfrm flipV="1">
            <a:off x="2511590" y="3363715"/>
            <a:ext cx="0" cy="172543"/>
          </a:xfrm>
          <a:prstGeom prst="straightConnector1">
            <a:avLst/>
          </a:prstGeom>
          <a:ln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26117567-3E66-096E-2019-49B3E78B149D}"/>
              </a:ext>
            </a:extLst>
          </p:cNvPr>
          <p:cNvSpPr/>
          <p:nvPr/>
        </p:nvSpPr>
        <p:spPr>
          <a:xfrm>
            <a:off x="2718895" y="3537349"/>
            <a:ext cx="257175" cy="142875"/>
          </a:xfrm>
          <a:prstGeom prst="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635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IN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BT</a:t>
            </a:r>
            <a:r>
              <a:rPr lang="en-IN" sz="8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IN" sz="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F21CBC4-2F9A-9DDC-2834-B4CE502373B2}"/>
              </a:ext>
            </a:extLst>
          </p:cNvPr>
          <p:cNvSpPr/>
          <p:nvPr/>
        </p:nvSpPr>
        <p:spPr>
          <a:xfrm>
            <a:off x="2718895" y="2975769"/>
            <a:ext cx="257175" cy="142875"/>
          </a:xfrm>
          <a:prstGeom prst="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635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IN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IN" sz="8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66" name="Flowchart: Connector 65">
            <a:extLst>
              <a:ext uri="{FF2B5EF4-FFF2-40B4-BE49-F238E27FC236}">
                <a16:creationId xmlns:a16="http://schemas.microsoft.com/office/drawing/2014/main" id="{FDF50ACF-E96B-FBE0-2B20-2FAFDF3A310E}"/>
              </a:ext>
            </a:extLst>
          </p:cNvPr>
          <p:cNvSpPr/>
          <p:nvPr/>
        </p:nvSpPr>
        <p:spPr>
          <a:xfrm>
            <a:off x="2810872" y="3290888"/>
            <a:ext cx="73221" cy="72827"/>
          </a:xfrm>
          <a:prstGeom prst="flowChartConnector">
            <a:avLst/>
          </a:prstGeom>
          <a:solidFill>
            <a:srgbClr val="FF0000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408A61F-A15B-7980-F7FF-AB46902DE04C}"/>
              </a:ext>
            </a:extLst>
          </p:cNvPr>
          <p:cNvCxnSpPr>
            <a:cxnSpLocks/>
            <a:stCxn id="65" idx="2"/>
            <a:endCxn id="66" idx="0"/>
          </p:cNvCxnSpPr>
          <p:nvPr/>
        </p:nvCxnSpPr>
        <p:spPr>
          <a:xfrm>
            <a:off x="2847483" y="3118644"/>
            <a:ext cx="0" cy="172244"/>
          </a:xfrm>
          <a:prstGeom prst="straightConnector1">
            <a:avLst/>
          </a:prstGeom>
          <a:ln>
            <a:solidFill>
              <a:srgbClr val="7030A0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581FEEDB-D968-8494-FF4C-837D662638EC}"/>
              </a:ext>
            </a:extLst>
          </p:cNvPr>
          <p:cNvCxnSpPr>
            <a:cxnSpLocks/>
            <a:endCxn id="66" idx="4"/>
          </p:cNvCxnSpPr>
          <p:nvPr/>
        </p:nvCxnSpPr>
        <p:spPr>
          <a:xfrm flipV="1">
            <a:off x="2847483" y="3363715"/>
            <a:ext cx="0" cy="172543"/>
          </a:xfrm>
          <a:prstGeom prst="straightConnector1">
            <a:avLst/>
          </a:prstGeom>
          <a:ln>
            <a:solidFill>
              <a:srgbClr val="7030A0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1FF876F-1CE5-8AE6-F114-95B7C3B28FCE}"/>
              </a:ext>
            </a:extLst>
          </p:cNvPr>
          <p:cNvCxnSpPr>
            <a:cxnSpLocks/>
            <a:stCxn id="8" idx="3"/>
            <a:endCxn id="50" idx="1"/>
          </p:cNvCxnSpPr>
          <p:nvPr/>
        </p:nvCxnSpPr>
        <p:spPr>
          <a:xfrm>
            <a:off x="1511904" y="3043044"/>
            <a:ext cx="208021" cy="4163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09D6840-1FAC-3EC8-7C99-3FAA116BAE13}"/>
              </a:ext>
            </a:extLst>
          </p:cNvPr>
          <p:cNvCxnSpPr>
            <a:cxnSpLocks/>
          </p:cNvCxnSpPr>
          <p:nvPr/>
        </p:nvCxnSpPr>
        <p:spPr>
          <a:xfrm flipV="1">
            <a:off x="1526396" y="3608786"/>
            <a:ext cx="208021" cy="5159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BA7B0D8-606A-0EC9-110A-06C5064220C3}"/>
              </a:ext>
            </a:extLst>
          </p:cNvPr>
          <p:cNvCxnSpPr>
            <a:cxnSpLocks/>
            <a:stCxn id="55" idx="1"/>
            <a:endCxn id="50" idx="3"/>
          </p:cNvCxnSpPr>
          <p:nvPr/>
        </p:nvCxnSpPr>
        <p:spPr>
          <a:xfrm flipH="1">
            <a:off x="1977100" y="3047207"/>
            <a:ext cx="675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0066632C-FCA4-19EF-93F6-1CE371CED3AE}"/>
              </a:ext>
            </a:extLst>
          </p:cNvPr>
          <p:cNvCxnSpPr>
            <a:cxnSpLocks/>
            <a:stCxn id="60" idx="1"/>
          </p:cNvCxnSpPr>
          <p:nvPr/>
        </p:nvCxnSpPr>
        <p:spPr>
          <a:xfrm flipH="1" flipV="1">
            <a:off x="2301777" y="3046412"/>
            <a:ext cx="81225" cy="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FA22CEE6-BAE8-0591-C4E3-24816EB32A47}"/>
              </a:ext>
            </a:extLst>
          </p:cNvPr>
          <p:cNvCxnSpPr>
            <a:cxnSpLocks/>
            <a:stCxn id="65" idx="1"/>
          </p:cNvCxnSpPr>
          <p:nvPr/>
        </p:nvCxnSpPr>
        <p:spPr>
          <a:xfrm flipH="1" flipV="1">
            <a:off x="2640177" y="3046412"/>
            <a:ext cx="78718" cy="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45F02664-D76F-19D6-A1FB-F77F27081609}"/>
              </a:ext>
            </a:extLst>
          </p:cNvPr>
          <p:cNvCxnSpPr>
            <a:cxnSpLocks/>
          </p:cNvCxnSpPr>
          <p:nvPr/>
        </p:nvCxnSpPr>
        <p:spPr>
          <a:xfrm flipH="1">
            <a:off x="1972231" y="3607197"/>
            <a:ext cx="675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BDBF0EC-598D-4F31-D91E-7E3A47BA081B}"/>
              </a:ext>
            </a:extLst>
          </p:cNvPr>
          <p:cNvCxnSpPr>
            <a:cxnSpLocks/>
          </p:cNvCxnSpPr>
          <p:nvPr/>
        </p:nvCxnSpPr>
        <p:spPr>
          <a:xfrm flipH="1" flipV="1">
            <a:off x="2296908" y="3606402"/>
            <a:ext cx="81225" cy="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223B91C0-0AD4-D449-64C5-1CFA011C17D8}"/>
              </a:ext>
            </a:extLst>
          </p:cNvPr>
          <p:cNvCxnSpPr>
            <a:cxnSpLocks/>
          </p:cNvCxnSpPr>
          <p:nvPr/>
        </p:nvCxnSpPr>
        <p:spPr>
          <a:xfrm flipH="1" flipV="1">
            <a:off x="2635308" y="3606402"/>
            <a:ext cx="78718" cy="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19C9D8D9-4817-6C1B-B186-0E2F9A6B7440}"/>
              </a:ext>
            </a:extLst>
          </p:cNvPr>
          <p:cNvCxnSpPr>
            <a:cxnSpLocks/>
          </p:cNvCxnSpPr>
          <p:nvPr/>
        </p:nvCxnSpPr>
        <p:spPr>
          <a:xfrm flipH="1">
            <a:off x="2976070" y="3046412"/>
            <a:ext cx="135891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C9385ED3-C25A-A4FD-2FD0-7AE22EFFC529}"/>
              </a:ext>
            </a:extLst>
          </p:cNvPr>
          <p:cNvSpPr txBox="1"/>
          <p:nvPr/>
        </p:nvSpPr>
        <p:spPr>
          <a:xfrm>
            <a:off x="3053186" y="2955132"/>
            <a:ext cx="53060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N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BE2B5E92-83F9-0F6A-79EC-FDB6F41CFA16}"/>
              </a:ext>
            </a:extLst>
          </p:cNvPr>
          <p:cNvCxnSpPr>
            <a:cxnSpLocks/>
          </p:cNvCxnSpPr>
          <p:nvPr/>
        </p:nvCxnSpPr>
        <p:spPr>
          <a:xfrm flipH="1">
            <a:off x="2973247" y="3606402"/>
            <a:ext cx="135891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CD4CC4D1-A1F2-5DE5-58ED-57A2B156F398}"/>
              </a:ext>
            </a:extLst>
          </p:cNvPr>
          <p:cNvSpPr txBox="1"/>
          <p:nvPr/>
        </p:nvSpPr>
        <p:spPr>
          <a:xfrm>
            <a:off x="3050363" y="3515122"/>
            <a:ext cx="53060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N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cxnSp>
        <p:nvCxnSpPr>
          <p:cNvPr id="81" name="Connector: Elbow 15595">
            <a:extLst>
              <a:ext uri="{FF2B5EF4-FFF2-40B4-BE49-F238E27FC236}">
                <a16:creationId xmlns:a16="http://schemas.microsoft.com/office/drawing/2014/main" id="{1074634C-7AA0-726E-A2C6-F2711F305A6A}"/>
              </a:ext>
            </a:extLst>
          </p:cNvPr>
          <p:cNvCxnSpPr>
            <a:cxnSpLocks/>
            <a:stCxn id="66" idx="6"/>
            <a:endCxn id="47" idx="1"/>
          </p:cNvCxnSpPr>
          <p:nvPr/>
        </p:nvCxnSpPr>
        <p:spPr>
          <a:xfrm flipV="1">
            <a:off x="2884093" y="3048000"/>
            <a:ext cx="486470" cy="279302"/>
          </a:xfrm>
          <a:prstGeom prst="bentConnector5">
            <a:avLst>
              <a:gd name="adj1" fmla="val 56975"/>
              <a:gd name="adj2" fmla="val 141776"/>
              <a:gd name="adj3" fmla="val 100000"/>
            </a:avLst>
          </a:prstGeom>
          <a:ln>
            <a:solidFill>
              <a:srgbClr val="7030A0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or: Elbow 15394">
            <a:extLst>
              <a:ext uri="{FF2B5EF4-FFF2-40B4-BE49-F238E27FC236}">
                <a16:creationId xmlns:a16="http://schemas.microsoft.com/office/drawing/2014/main" id="{88A8280B-A197-F6C1-052A-5904D3DD542C}"/>
              </a:ext>
            </a:extLst>
          </p:cNvPr>
          <p:cNvCxnSpPr>
            <a:cxnSpLocks/>
            <a:stCxn id="61" idx="6"/>
            <a:endCxn id="47" idx="2"/>
          </p:cNvCxnSpPr>
          <p:nvPr/>
        </p:nvCxnSpPr>
        <p:spPr>
          <a:xfrm flipV="1">
            <a:off x="2548200" y="3048000"/>
            <a:ext cx="965238" cy="279302"/>
          </a:xfrm>
          <a:prstGeom prst="bentConnector5">
            <a:avLst>
              <a:gd name="adj1" fmla="val 14537"/>
              <a:gd name="adj2" fmla="val 159679"/>
              <a:gd name="adj3" fmla="val 100000"/>
            </a:avLst>
          </a:prstGeom>
          <a:ln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Elbow 15402">
            <a:extLst>
              <a:ext uri="{FF2B5EF4-FFF2-40B4-BE49-F238E27FC236}">
                <a16:creationId xmlns:a16="http://schemas.microsoft.com/office/drawing/2014/main" id="{545CA326-7E8D-D10B-2C65-14EACB580CA9}"/>
              </a:ext>
            </a:extLst>
          </p:cNvPr>
          <p:cNvCxnSpPr>
            <a:cxnSpLocks/>
            <a:stCxn id="56" idx="6"/>
            <a:endCxn id="47" idx="3"/>
          </p:cNvCxnSpPr>
          <p:nvPr/>
        </p:nvCxnSpPr>
        <p:spPr>
          <a:xfrm flipV="1">
            <a:off x="2209800" y="3048000"/>
            <a:ext cx="1451276" cy="279302"/>
          </a:xfrm>
          <a:prstGeom prst="bentConnector5">
            <a:avLst>
              <a:gd name="adj1" fmla="val 9513"/>
              <a:gd name="adj2" fmla="val 182699"/>
              <a:gd name="adj3" fmla="val 100000"/>
            </a:avLst>
          </a:prstGeom>
          <a:ln>
            <a:headEnd type="none" w="med" len="med"/>
            <a:tailEnd type="stealth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4" name="Connector: Elbow 15409">
            <a:extLst>
              <a:ext uri="{FF2B5EF4-FFF2-40B4-BE49-F238E27FC236}">
                <a16:creationId xmlns:a16="http://schemas.microsoft.com/office/drawing/2014/main" id="{BDEEA4F0-4916-023F-ACE9-D5A476DC7059}"/>
              </a:ext>
            </a:extLst>
          </p:cNvPr>
          <p:cNvCxnSpPr>
            <a:cxnSpLocks/>
            <a:stCxn id="51" idx="6"/>
            <a:endCxn id="47" idx="4"/>
          </p:cNvCxnSpPr>
          <p:nvPr/>
        </p:nvCxnSpPr>
        <p:spPr>
          <a:xfrm flipV="1">
            <a:off x="1885123" y="3045619"/>
            <a:ext cx="1906922" cy="281683"/>
          </a:xfrm>
          <a:prstGeom prst="bentConnector5">
            <a:avLst>
              <a:gd name="adj1" fmla="val 6762"/>
              <a:gd name="adj2" fmla="val 204825"/>
              <a:gd name="adj3" fmla="val 100000"/>
            </a:avLst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stealth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FFF59242-3B94-59A3-7616-4E0D6EB06753}"/>
              </a:ext>
            </a:extLst>
          </p:cNvPr>
          <p:cNvCxnSpPr>
            <a:cxnSpLocks/>
          </p:cNvCxnSpPr>
          <p:nvPr/>
        </p:nvCxnSpPr>
        <p:spPr>
          <a:xfrm flipH="1">
            <a:off x="3801242" y="2794217"/>
            <a:ext cx="135891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38154409-4EEE-1690-25C8-10D8287EDD70}"/>
              </a:ext>
            </a:extLst>
          </p:cNvPr>
          <p:cNvSpPr txBox="1"/>
          <p:nvPr/>
        </p:nvSpPr>
        <p:spPr>
          <a:xfrm>
            <a:off x="3878358" y="2702937"/>
            <a:ext cx="53060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N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7EC09B7B-C17C-FD78-8FA1-5AB973F109B8}"/>
              </a:ext>
            </a:extLst>
          </p:cNvPr>
          <p:cNvCxnSpPr>
            <a:cxnSpLocks/>
          </p:cNvCxnSpPr>
          <p:nvPr/>
        </p:nvCxnSpPr>
        <p:spPr>
          <a:xfrm flipH="1">
            <a:off x="3280075" y="3360888"/>
            <a:ext cx="5110" cy="344139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stealth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A53ECF38-F43E-5C56-8396-5D7F4486E268}"/>
              </a:ext>
            </a:extLst>
          </p:cNvPr>
          <p:cNvCxnSpPr>
            <a:cxnSpLocks/>
          </p:cNvCxnSpPr>
          <p:nvPr/>
        </p:nvCxnSpPr>
        <p:spPr>
          <a:xfrm>
            <a:off x="3282630" y="3847902"/>
            <a:ext cx="0" cy="135533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stealth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3CBB830A-01F2-59CB-CFB5-D3406055669A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3266979" y="4139853"/>
            <a:ext cx="0" cy="155724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stealth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2A72EE2E-8921-3857-9B9F-A891073EE700}"/>
              </a:ext>
            </a:extLst>
          </p:cNvPr>
          <p:cNvCxnSpPr>
            <a:cxnSpLocks/>
          </p:cNvCxnSpPr>
          <p:nvPr/>
        </p:nvCxnSpPr>
        <p:spPr>
          <a:xfrm flipH="1">
            <a:off x="3625280" y="3365649"/>
            <a:ext cx="5110" cy="344139"/>
          </a:xfrm>
          <a:prstGeom prst="straightConnector1">
            <a:avLst/>
          </a:prstGeom>
          <a:ln>
            <a:solidFill>
              <a:schemeClr val="accent6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7ACA140E-89C7-AD6F-3886-0A88D41C6A2B}"/>
              </a:ext>
            </a:extLst>
          </p:cNvPr>
          <p:cNvCxnSpPr>
            <a:cxnSpLocks/>
          </p:cNvCxnSpPr>
          <p:nvPr/>
        </p:nvCxnSpPr>
        <p:spPr>
          <a:xfrm>
            <a:off x="3627835" y="3852663"/>
            <a:ext cx="0" cy="135533"/>
          </a:xfrm>
          <a:prstGeom prst="straightConnector1">
            <a:avLst/>
          </a:prstGeom>
          <a:ln>
            <a:solidFill>
              <a:schemeClr val="accent6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2A574FC5-74F5-7FB9-1420-ABA3DEBD4ECA}"/>
              </a:ext>
            </a:extLst>
          </p:cNvPr>
          <p:cNvCxnSpPr>
            <a:cxnSpLocks/>
          </p:cNvCxnSpPr>
          <p:nvPr/>
        </p:nvCxnSpPr>
        <p:spPr>
          <a:xfrm>
            <a:off x="3612184" y="4144614"/>
            <a:ext cx="0" cy="155724"/>
          </a:xfrm>
          <a:prstGeom prst="straightConnector1">
            <a:avLst/>
          </a:prstGeom>
          <a:ln>
            <a:solidFill>
              <a:schemeClr val="accent6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3959DC2D-5813-74FB-66D7-14B8B64178EE}"/>
              </a:ext>
            </a:extLst>
          </p:cNvPr>
          <p:cNvCxnSpPr>
            <a:cxnSpLocks/>
          </p:cNvCxnSpPr>
          <p:nvPr/>
        </p:nvCxnSpPr>
        <p:spPr>
          <a:xfrm flipH="1">
            <a:off x="3949258" y="3365649"/>
            <a:ext cx="5110" cy="344139"/>
          </a:xfrm>
          <a:prstGeom prst="straightConnector1">
            <a:avLst/>
          </a:prstGeom>
          <a:ln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6362A22D-9E8B-818D-2AC3-5653C3E30E57}"/>
              </a:ext>
            </a:extLst>
          </p:cNvPr>
          <p:cNvCxnSpPr>
            <a:cxnSpLocks/>
          </p:cNvCxnSpPr>
          <p:nvPr/>
        </p:nvCxnSpPr>
        <p:spPr>
          <a:xfrm>
            <a:off x="3951813" y="3852663"/>
            <a:ext cx="0" cy="135533"/>
          </a:xfrm>
          <a:prstGeom prst="straightConnector1">
            <a:avLst/>
          </a:prstGeom>
          <a:ln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D922202D-83D0-CE06-EBBD-0FEA2B90CDDD}"/>
              </a:ext>
            </a:extLst>
          </p:cNvPr>
          <p:cNvCxnSpPr>
            <a:cxnSpLocks/>
          </p:cNvCxnSpPr>
          <p:nvPr/>
        </p:nvCxnSpPr>
        <p:spPr>
          <a:xfrm>
            <a:off x="3936162" y="4144614"/>
            <a:ext cx="0" cy="155724"/>
          </a:xfrm>
          <a:prstGeom prst="straightConnector1">
            <a:avLst/>
          </a:prstGeom>
          <a:ln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6E77C50D-D5D1-E1F7-AF8D-BD74534100AC}"/>
              </a:ext>
            </a:extLst>
          </p:cNvPr>
          <p:cNvCxnSpPr>
            <a:cxnSpLocks/>
          </p:cNvCxnSpPr>
          <p:nvPr/>
        </p:nvCxnSpPr>
        <p:spPr>
          <a:xfrm flipH="1">
            <a:off x="4294399" y="3365603"/>
            <a:ext cx="5110" cy="344139"/>
          </a:xfrm>
          <a:prstGeom prst="straightConnector1">
            <a:avLst/>
          </a:prstGeom>
          <a:ln>
            <a:solidFill>
              <a:srgbClr val="7030A0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4DC9D9F-C5ED-2DD2-9007-74D21CB459F6}"/>
              </a:ext>
            </a:extLst>
          </p:cNvPr>
          <p:cNvCxnSpPr>
            <a:cxnSpLocks/>
          </p:cNvCxnSpPr>
          <p:nvPr/>
        </p:nvCxnSpPr>
        <p:spPr>
          <a:xfrm>
            <a:off x="4296954" y="3852617"/>
            <a:ext cx="0" cy="135533"/>
          </a:xfrm>
          <a:prstGeom prst="straightConnector1">
            <a:avLst/>
          </a:prstGeom>
          <a:ln>
            <a:solidFill>
              <a:srgbClr val="7030A0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1657C0CE-DF7F-4E9B-5913-C549AA6E0E6A}"/>
              </a:ext>
            </a:extLst>
          </p:cNvPr>
          <p:cNvCxnSpPr>
            <a:cxnSpLocks/>
          </p:cNvCxnSpPr>
          <p:nvPr/>
        </p:nvCxnSpPr>
        <p:spPr>
          <a:xfrm>
            <a:off x="4281303" y="4144568"/>
            <a:ext cx="0" cy="155724"/>
          </a:xfrm>
          <a:prstGeom prst="straightConnector1">
            <a:avLst/>
          </a:prstGeom>
          <a:ln>
            <a:solidFill>
              <a:srgbClr val="7030A0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0013E795-20A8-82BB-8A31-F8C0BE483FC9}"/>
              </a:ext>
            </a:extLst>
          </p:cNvPr>
          <p:cNvCxnSpPr>
            <a:cxnSpLocks/>
          </p:cNvCxnSpPr>
          <p:nvPr/>
        </p:nvCxnSpPr>
        <p:spPr>
          <a:xfrm flipH="1">
            <a:off x="6359963" y="4315220"/>
            <a:ext cx="135891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F6F3DD73-B627-174F-7535-1E89CE0330B0}"/>
              </a:ext>
            </a:extLst>
          </p:cNvPr>
          <p:cNvSpPr txBox="1"/>
          <p:nvPr/>
        </p:nvSpPr>
        <p:spPr>
          <a:xfrm>
            <a:off x="6437079" y="4223940"/>
            <a:ext cx="53060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N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0E0B4ECB-0F2E-0785-F320-EE45F7274BF2}"/>
              </a:ext>
            </a:extLst>
          </p:cNvPr>
          <p:cNvCxnSpPr>
            <a:cxnSpLocks/>
          </p:cNvCxnSpPr>
          <p:nvPr/>
        </p:nvCxnSpPr>
        <p:spPr>
          <a:xfrm rot="10800000" flipH="1">
            <a:off x="8077240" y="3181716"/>
            <a:ext cx="135891" cy="0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sysDot"/>
            <a:round/>
            <a:headEnd type="none" w="med" len="lg"/>
            <a:tailEnd type="stealth" w="med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22738117-49AC-4A00-2755-B53EF8D4CF44}"/>
              </a:ext>
            </a:extLst>
          </p:cNvPr>
          <p:cNvSpPr txBox="1"/>
          <p:nvPr/>
        </p:nvSpPr>
        <p:spPr>
          <a:xfrm>
            <a:off x="8116508" y="3089383"/>
            <a:ext cx="53060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N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1224B331-569C-1BFA-FA33-6D9052407B61}"/>
              </a:ext>
            </a:extLst>
          </p:cNvPr>
          <p:cNvCxnSpPr>
            <a:cxnSpLocks/>
          </p:cNvCxnSpPr>
          <p:nvPr/>
        </p:nvCxnSpPr>
        <p:spPr>
          <a:xfrm rot="10800000" flipH="1">
            <a:off x="8049105" y="4685614"/>
            <a:ext cx="135891" cy="0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sysDot"/>
            <a:round/>
            <a:headEnd type="none" w="med" len="lg"/>
            <a:tailEnd type="stealth" w="med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9C6EF739-524D-013C-CBA0-08D768236433}"/>
              </a:ext>
            </a:extLst>
          </p:cNvPr>
          <p:cNvSpPr txBox="1"/>
          <p:nvPr/>
        </p:nvSpPr>
        <p:spPr>
          <a:xfrm>
            <a:off x="8087076" y="4593281"/>
            <a:ext cx="53060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N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2AE99693-C6E5-B2B2-773B-F6E226AE9801}"/>
              </a:ext>
            </a:extLst>
          </p:cNvPr>
          <p:cNvCxnSpPr>
            <a:cxnSpLocks/>
          </p:cNvCxnSpPr>
          <p:nvPr/>
        </p:nvCxnSpPr>
        <p:spPr>
          <a:xfrm flipH="1">
            <a:off x="4441297" y="3811300"/>
            <a:ext cx="135891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5DD9A722-4040-5290-5C45-96C895D4259D}"/>
              </a:ext>
            </a:extLst>
          </p:cNvPr>
          <p:cNvSpPr txBox="1"/>
          <p:nvPr/>
        </p:nvSpPr>
        <p:spPr>
          <a:xfrm>
            <a:off x="4518413" y="3720020"/>
            <a:ext cx="53060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N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A836EB05-33E2-9886-2FB0-6C117492B012}"/>
              </a:ext>
            </a:extLst>
          </p:cNvPr>
          <p:cNvCxnSpPr>
            <a:cxnSpLocks/>
          </p:cNvCxnSpPr>
          <p:nvPr/>
        </p:nvCxnSpPr>
        <p:spPr>
          <a:xfrm flipH="1">
            <a:off x="4560757" y="4403325"/>
            <a:ext cx="135891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7B77ED6A-D92B-E685-CAE5-A975387F6CC3}"/>
              </a:ext>
            </a:extLst>
          </p:cNvPr>
          <p:cNvSpPr txBox="1"/>
          <p:nvPr/>
        </p:nvSpPr>
        <p:spPr>
          <a:xfrm>
            <a:off x="4637873" y="4312045"/>
            <a:ext cx="53060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N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B0742F6A-3278-033A-4929-6CC40589A720}"/>
              </a:ext>
            </a:extLst>
          </p:cNvPr>
          <p:cNvCxnSpPr>
            <a:cxnSpLocks/>
          </p:cNvCxnSpPr>
          <p:nvPr/>
        </p:nvCxnSpPr>
        <p:spPr>
          <a:xfrm flipH="1">
            <a:off x="3280074" y="4834302"/>
            <a:ext cx="176069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76E1EFC3-0674-6265-8FF3-6119728221B4}"/>
              </a:ext>
            </a:extLst>
          </p:cNvPr>
          <p:cNvSpPr txBox="1"/>
          <p:nvPr/>
        </p:nvSpPr>
        <p:spPr>
          <a:xfrm>
            <a:off x="3379203" y="4737974"/>
            <a:ext cx="116070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N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n-1</a:t>
            </a:r>
          </a:p>
        </p:txBody>
      </p:sp>
      <p:sp>
        <p:nvSpPr>
          <p:cNvPr id="113" name="Rectangle 15360">
            <a:extLst>
              <a:ext uri="{FF2B5EF4-FFF2-40B4-BE49-F238E27FC236}">
                <a16:creationId xmlns:a16="http://schemas.microsoft.com/office/drawing/2014/main" id="{99F5231A-6C3F-653D-6571-68C8EA21221B}"/>
              </a:ext>
            </a:extLst>
          </p:cNvPr>
          <p:cNvSpPr/>
          <p:nvPr/>
        </p:nvSpPr>
        <p:spPr>
          <a:xfrm>
            <a:off x="1670487" y="4721424"/>
            <a:ext cx="481015" cy="152994"/>
          </a:xfrm>
          <a:custGeom>
            <a:avLst/>
            <a:gdLst>
              <a:gd name="connsiteX0" fmla="*/ 0 w 481015"/>
              <a:gd name="connsiteY0" fmla="*/ 0 h 151208"/>
              <a:gd name="connsiteX1" fmla="*/ 481015 w 481015"/>
              <a:gd name="connsiteY1" fmla="*/ 0 h 151208"/>
              <a:gd name="connsiteX2" fmla="*/ 481015 w 481015"/>
              <a:gd name="connsiteY2" fmla="*/ 151208 h 151208"/>
              <a:gd name="connsiteX3" fmla="*/ 0 w 481015"/>
              <a:gd name="connsiteY3" fmla="*/ 151208 h 151208"/>
              <a:gd name="connsiteX4" fmla="*/ 0 w 481015"/>
              <a:gd name="connsiteY4" fmla="*/ 0 h 151208"/>
              <a:gd name="connsiteX0" fmla="*/ 0 w 481015"/>
              <a:gd name="connsiteY0" fmla="*/ 1786 h 152994"/>
              <a:gd name="connsiteX1" fmla="*/ 201219 w 481015"/>
              <a:gd name="connsiteY1" fmla="*/ 0 h 152994"/>
              <a:gd name="connsiteX2" fmla="*/ 481015 w 481015"/>
              <a:gd name="connsiteY2" fmla="*/ 1786 h 152994"/>
              <a:gd name="connsiteX3" fmla="*/ 481015 w 481015"/>
              <a:gd name="connsiteY3" fmla="*/ 152994 h 152994"/>
              <a:gd name="connsiteX4" fmla="*/ 0 w 481015"/>
              <a:gd name="connsiteY4" fmla="*/ 152994 h 152994"/>
              <a:gd name="connsiteX5" fmla="*/ 0 w 481015"/>
              <a:gd name="connsiteY5" fmla="*/ 1786 h 152994"/>
              <a:gd name="connsiteX0" fmla="*/ 0 w 481015"/>
              <a:gd name="connsiteY0" fmla="*/ 1786 h 152994"/>
              <a:gd name="connsiteX1" fmla="*/ 201219 w 481015"/>
              <a:gd name="connsiteY1" fmla="*/ 0 h 152994"/>
              <a:gd name="connsiteX2" fmla="*/ 481015 w 481015"/>
              <a:gd name="connsiteY2" fmla="*/ 1786 h 152994"/>
              <a:gd name="connsiteX3" fmla="*/ 481015 w 481015"/>
              <a:gd name="connsiteY3" fmla="*/ 152994 h 152994"/>
              <a:gd name="connsiteX4" fmla="*/ 0 w 481015"/>
              <a:gd name="connsiteY4" fmla="*/ 152994 h 152994"/>
              <a:gd name="connsiteX5" fmla="*/ 0 w 481015"/>
              <a:gd name="connsiteY5" fmla="*/ 1786 h 152994"/>
              <a:gd name="connsiteX0" fmla="*/ 0 w 481015"/>
              <a:gd name="connsiteY0" fmla="*/ 1786 h 152994"/>
              <a:gd name="connsiteX1" fmla="*/ 201219 w 481015"/>
              <a:gd name="connsiteY1" fmla="*/ 0 h 152994"/>
              <a:gd name="connsiteX2" fmla="*/ 275038 w 481015"/>
              <a:gd name="connsiteY2" fmla="*/ 0 h 152994"/>
              <a:gd name="connsiteX3" fmla="*/ 481015 w 481015"/>
              <a:gd name="connsiteY3" fmla="*/ 1786 h 152994"/>
              <a:gd name="connsiteX4" fmla="*/ 481015 w 481015"/>
              <a:gd name="connsiteY4" fmla="*/ 152994 h 152994"/>
              <a:gd name="connsiteX5" fmla="*/ 0 w 481015"/>
              <a:gd name="connsiteY5" fmla="*/ 152994 h 152994"/>
              <a:gd name="connsiteX6" fmla="*/ 0 w 481015"/>
              <a:gd name="connsiteY6" fmla="*/ 1786 h 152994"/>
              <a:gd name="connsiteX0" fmla="*/ 0 w 481015"/>
              <a:gd name="connsiteY0" fmla="*/ 1786 h 152994"/>
              <a:gd name="connsiteX1" fmla="*/ 129782 w 481015"/>
              <a:gd name="connsiteY1" fmla="*/ 0 h 152994"/>
              <a:gd name="connsiteX2" fmla="*/ 201219 w 481015"/>
              <a:gd name="connsiteY2" fmla="*/ 0 h 152994"/>
              <a:gd name="connsiteX3" fmla="*/ 275038 w 481015"/>
              <a:gd name="connsiteY3" fmla="*/ 0 h 152994"/>
              <a:gd name="connsiteX4" fmla="*/ 481015 w 481015"/>
              <a:gd name="connsiteY4" fmla="*/ 1786 h 152994"/>
              <a:gd name="connsiteX5" fmla="*/ 481015 w 481015"/>
              <a:gd name="connsiteY5" fmla="*/ 152994 h 152994"/>
              <a:gd name="connsiteX6" fmla="*/ 0 w 481015"/>
              <a:gd name="connsiteY6" fmla="*/ 152994 h 152994"/>
              <a:gd name="connsiteX7" fmla="*/ 0 w 481015"/>
              <a:gd name="connsiteY7" fmla="*/ 1786 h 152994"/>
              <a:gd name="connsiteX0" fmla="*/ 0 w 481015"/>
              <a:gd name="connsiteY0" fmla="*/ 1786 h 152994"/>
              <a:gd name="connsiteX1" fmla="*/ 129782 w 481015"/>
              <a:gd name="connsiteY1" fmla="*/ 0 h 152994"/>
              <a:gd name="connsiteX2" fmla="*/ 201219 w 481015"/>
              <a:gd name="connsiteY2" fmla="*/ 0 h 152994"/>
              <a:gd name="connsiteX3" fmla="*/ 275038 w 481015"/>
              <a:gd name="connsiteY3" fmla="*/ 0 h 152994"/>
              <a:gd name="connsiteX4" fmla="*/ 353619 w 481015"/>
              <a:gd name="connsiteY4" fmla="*/ 0 h 152994"/>
              <a:gd name="connsiteX5" fmla="*/ 481015 w 481015"/>
              <a:gd name="connsiteY5" fmla="*/ 1786 h 152994"/>
              <a:gd name="connsiteX6" fmla="*/ 481015 w 481015"/>
              <a:gd name="connsiteY6" fmla="*/ 152994 h 152994"/>
              <a:gd name="connsiteX7" fmla="*/ 0 w 481015"/>
              <a:gd name="connsiteY7" fmla="*/ 152994 h 152994"/>
              <a:gd name="connsiteX8" fmla="*/ 0 w 481015"/>
              <a:gd name="connsiteY8" fmla="*/ 1786 h 152994"/>
              <a:gd name="connsiteX0" fmla="*/ 0 w 481015"/>
              <a:gd name="connsiteY0" fmla="*/ 1786 h 152994"/>
              <a:gd name="connsiteX1" fmla="*/ 65488 w 481015"/>
              <a:gd name="connsiteY1" fmla="*/ 2381 h 152994"/>
              <a:gd name="connsiteX2" fmla="*/ 129782 w 481015"/>
              <a:gd name="connsiteY2" fmla="*/ 0 h 152994"/>
              <a:gd name="connsiteX3" fmla="*/ 201219 w 481015"/>
              <a:gd name="connsiteY3" fmla="*/ 0 h 152994"/>
              <a:gd name="connsiteX4" fmla="*/ 275038 w 481015"/>
              <a:gd name="connsiteY4" fmla="*/ 0 h 152994"/>
              <a:gd name="connsiteX5" fmla="*/ 353619 w 481015"/>
              <a:gd name="connsiteY5" fmla="*/ 0 h 152994"/>
              <a:gd name="connsiteX6" fmla="*/ 481015 w 481015"/>
              <a:gd name="connsiteY6" fmla="*/ 1786 h 152994"/>
              <a:gd name="connsiteX7" fmla="*/ 481015 w 481015"/>
              <a:gd name="connsiteY7" fmla="*/ 152994 h 152994"/>
              <a:gd name="connsiteX8" fmla="*/ 0 w 481015"/>
              <a:gd name="connsiteY8" fmla="*/ 152994 h 152994"/>
              <a:gd name="connsiteX9" fmla="*/ 0 w 481015"/>
              <a:gd name="connsiteY9" fmla="*/ 1786 h 152994"/>
              <a:gd name="connsiteX0" fmla="*/ 0 w 481015"/>
              <a:gd name="connsiteY0" fmla="*/ 1786 h 152994"/>
              <a:gd name="connsiteX1" fmla="*/ 65488 w 481015"/>
              <a:gd name="connsiteY1" fmla="*/ 2381 h 152994"/>
              <a:gd name="connsiteX2" fmla="*/ 129782 w 481015"/>
              <a:gd name="connsiteY2" fmla="*/ 0 h 152994"/>
              <a:gd name="connsiteX3" fmla="*/ 201219 w 481015"/>
              <a:gd name="connsiteY3" fmla="*/ 0 h 152994"/>
              <a:gd name="connsiteX4" fmla="*/ 275038 w 481015"/>
              <a:gd name="connsiteY4" fmla="*/ 0 h 152994"/>
              <a:gd name="connsiteX5" fmla="*/ 353619 w 481015"/>
              <a:gd name="connsiteY5" fmla="*/ 0 h 152994"/>
              <a:gd name="connsiteX6" fmla="*/ 408388 w 481015"/>
              <a:gd name="connsiteY6" fmla="*/ 0 h 152994"/>
              <a:gd name="connsiteX7" fmla="*/ 481015 w 481015"/>
              <a:gd name="connsiteY7" fmla="*/ 1786 h 152994"/>
              <a:gd name="connsiteX8" fmla="*/ 481015 w 481015"/>
              <a:gd name="connsiteY8" fmla="*/ 152994 h 152994"/>
              <a:gd name="connsiteX9" fmla="*/ 0 w 481015"/>
              <a:gd name="connsiteY9" fmla="*/ 152994 h 152994"/>
              <a:gd name="connsiteX10" fmla="*/ 0 w 481015"/>
              <a:gd name="connsiteY10" fmla="*/ 1786 h 152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81015" h="152994">
                <a:moveTo>
                  <a:pt x="0" y="1786"/>
                </a:moveTo>
                <a:lnTo>
                  <a:pt x="65488" y="2381"/>
                </a:lnTo>
                <a:lnTo>
                  <a:pt x="129782" y="0"/>
                </a:lnTo>
                <a:lnTo>
                  <a:pt x="201219" y="0"/>
                </a:lnTo>
                <a:lnTo>
                  <a:pt x="275038" y="0"/>
                </a:lnTo>
                <a:lnTo>
                  <a:pt x="353619" y="0"/>
                </a:lnTo>
                <a:lnTo>
                  <a:pt x="408388" y="0"/>
                </a:lnTo>
                <a:lnTo>
                  <a:pt x="481015" y="1786"/>
                </a:lnTo>
                <a:lnTo>
                  <a:pt x="481015" y="152994"/>
                </a:lnTo>
                <a:lnTo>
                  <a:pt x="0" y="152994"/>
                </a:lnTo>
                <a:lnTo>
                  <a:pt x="0" y="1786"/>
                </a:lnTo>
                <a:close/>
              </a:path>
            </a:pathLst>
          </a:cu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IN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X1</a:t>
            </a:r>
          </a:p>
        </p:txBody>
      </p:sp>
      <p:sp>
        <p:nvSpPr>
          <p:cNvPr id="114" name="Rectangle 15360">
            <a:extLst>
              <a:ext uri="{FF2B5EF4-FFF2-40B4-BE49-F238E27FC236}">
                <a16:creationId xmlns:a16="http://schemas.microsoft.com/office/drawing/2014/main" id="{5DFC70F0-A075-E8E7-8EC0-E92054B99081}"/>
              </a:ext>
            </a:extLst>
          </p:cNvPr>
          <p:cNvSpPr/>
          <p:nvPr/>
        </p:nvSpPr>
        <p:spPr>
          <a:xfrm>
            <a:off x="2228225" y="4721424"/>
            <a:ext cx="481015" cy="152994"/>
          </a:xfrm>
          <a:custGeom>
            <a:avLst/>
            <a:gdLst>
              <a:gd name="connsiteX0" fmla="*/ 0 w 481015"/>
              <a:gd name="connsiteY0" fmla="*/ 0 h 151208"/>
              <a:gd name="connsiteX1" fmla="*/ 481015 w 481015"/>
              <a:gd name="connsiteY1" fmla="*/ 0 h 151208"/>
              <a:gd name="connsiteX2" fmla="*/ 481015 w 481015"/>
              <a:gd name="connsiteY2" fmla="*/ 151208 h 151208"/>
              <a:gd name="connsiteX3" fmla="*/ 0 w 481015"/>
              <a:gd name="connsiteY3" fmla="*/ 151208 h 151208"/>
              <a:gd name="connsiteX4" fmla="*/ 0 w 481015"/>
              <a:gd name="connsiteY4" fmla="*/ 0 h 151208"/>
              <a:gd name="connsiteX0" fmla="*/ 0 w 481015"/>
              <a:gd name="connsiteY0" fmla="*/ 1786 h 152994"/>
              <a:gd name="connsiteX1" fmla="*/ 201219 w 481015"/>
              <a:gd name="connsiteY1" fmla="*/ 0 h 152994"/>
              <a:gd name="connsiteX2" fmla="*/ 481015 w 481015"/>
              <a:gd name="connsiteY2" fmla="*/ 1786 h 152994"/>
              <a:gd name="connsiteX3" fmla="*/ 481015 w 481015"/>
              <a:gd name="connsiteY3" fmla="*/ 152994 h 152994"/>
              <a:gd name="connsiteX4" fmla="*/ 0 w 481015"/>
              <a:gd name="connsiteY4" fmla="*/ 152994 h 152994"/>
              <a:gd name="connsiteX5" fmla="*/ 0 w 481015"/>
              <a:gd name="connsiteY5" fmla="*/ 1786 h 152994"/>
              <a:gd name="connsiteX0" fmla="*/ 0 w 481015"/>
              <a:gd name="connsiteY0" fmla="*/ 1786 h 152994"/>
              <a:gd name="connsiteX1" fmla="*/ 201219 w 481015"/>
              <a:gd name="connsiteY1" fmla="*/ 0 h 152994"/>
              <a:gd name="connsiteX2" fmla="*/ 481015 w 481015"/>
              <a:gd name="connsiteY2" fmla="*/ 1786 h 152994"/>
              <a:gd name="connsiteX3" fmla="*/ 481015 w 481015"/>
              <a:gd name="connsiteY3" fmla="*/ 152994 h 152994"/>
              <a:gd name="connsiteX4" fmla="*/ 0 w 481015"/>
              <a:gd name="connsiteY4" fmla="*/ 152994 h 152994"/>
              <a:gd name="connsiteX5" fmla="*/ 0 w 481015"/>
              <a:gd name="connsiteY5" fmla="*/ 1786 h 152994"/>
              <a:gd name="connsiteX0" fmla="*/ 0 w 481015"/>
              <a:gd name="connsiteY0" fmla="*/ 1786 h 152994"/>
              <a:gd name="connsiteX1" fmla="*/ 201219 w 481015"/>
              <a:gd name="connsiteY1" fmla="*/ 0 h 152994"/>
              <a:gd name="connsiteX2" fmla="*/ 275038 w 481015"/>
              <a:gd name="connsiteY2" fmla="*/ 0 h 152994"/>
              <a:gd name="connsiteX3" fmla="*/ 481015 w 481015"/>
              <a:gd name="connsiteY3" fmla="*/ 1786 h 152994"/>
              <a:gd name="connsiteX4" fmla="*/ 481015 w 481015"/>
              <a:gd name="connsiteY4" fmla="*/ 152994 h 152994"/>
              <a:gd name="connsiteX5" fmla="*/ 0 w 481015"/>
              <a:gd name="connsiteY5" fmla="*/ 152994 h 152994"/>
              <a:gd name="connsiteX6" fmla="*/ 0 w 481015"/>
              <a:gd name="connsiteY6" fmla="*/ 1786 h 152994"/>
              <a:gd name="connsiteX0" fmla="*/ 0 w 481015"/>
              <a:gd name="connsiteY0" fmla="*/ 1786 h 152994"/>
              <a:gd name="connsiteX1" fmla="*/ 129782 w 481015"/>
              <a:gd name="connsiteY1" fmla="*/ 0 h 152994"/>
              <a:gd name="connsiteX2" fmla="*/ 201219 w 481015"/>
              <a:gd name="connsiteY2" fmla="*/ 0 h 152994"/>
              <a:gd name="connsiteX3" fmla="*/ 275038 w 481015"/>
              <a:gd name="connsiteY3" fmla="*/ 0 h 152994"/>
              <a:gd name="connsiteX4" fmla="*/ 481015 w 481015"/>
              <a:gd name="connsiteY4" fmla="*/ 1786 h 152994"/>
              <a:gd name="connsiteX5" fmla="*/ 481015 w 481015"/>
              <a:gd name="connsiteY5" fmla="*/ 152994 h 152994"/>
              <a:gd name="connsiteX6" fmla="*/ 0 w 481015"/>
              <a:gd name="connsiteY6" fmla="*/ 152994 h 152994"/>
              <a:gd name="connsiteX7" fmla="*/ 0 w 481015"/>
              <a:gd name="connsiteY7" fmla="*/ 1786 h 152994"/>
              <a:gd name="connsiteX0" fmla="*/ 0 w 481015"/>
              <a:gd name="connsiteY0" fmla="*/ 1786 h 152994"/>
              <a:gd name="connsiteX1" fmla="*/ 129782 w 481015"/>
              <a:gd name="connsiteY1" fmla="*/ 0 h 152994"/>
              <a:gd name="connsiteX2" fmla="*/ 201219 w 481015"/>
              <a:gd name="connsiteY2" fmla="*/ 0 h 152994"/>
              <a:gd name="connsiteX3" fmla="*/ 275038 w 481015"/>
              <a:gd name="connsiteY3" fmla="*/ 0 h 152994"/>
              <a:gd name="connsiteX4" fmla="*/ 353619 w 481015"/>
              <a:gd name="connsiteY4" fmla="*/ 0 h 152994"/>
              <a:gd name="connsiteX5" fmla="*/ 481015 w 481015"/>
              <a:gd name="connsiteY5" fmla="*/ 1786 h 152994"/>
              <a:gd name="connsiteX6" fmla="*/ 481015 w 481015"/>
              <a:gd name="connsiteY6" fmla="*/ 152994 h 152994"/>
              <a:gd name="connsiteX7" fmla="*/ 0 w 481015"/>
              <a:gd name="connsiteY7" fmla="*/ 152994 h 152994"/>
              <a:gd name="connsiteX8" fmla="*/ 0 w 481015"/>
              <a:gd name="connsiteY8" fmla="*/ 1786 h 152994"/>
              <a:gd name="connsiteX0" fmla="*/ 0 w 481015"/>
              <a:gd name="connsiteY0" fmla="*/ 1786 h 152994"/>
              <a:gd name="connsiteX1" fmla="*/ 65488 w 481015"/>
              <a:gd name="connsiteY1" fmla="*/ 2381 h 152994"/>
              <a:gd name="connsiteX2" fmla="*/ 129782 w 481015"/>
              <a:gd name="connsiteY2" fmla="*/ 0 h 152994"/>
              <a:gd name="connsiteX3" fmla="*/ 201219 w 481015"/>
              <a:gd name="connsiteY3" fmla="*/ 0 h 152994"/>
              <a:gd name="connsiteX4" fmla="*/ 275038 w 481015"/>
              <a:gd name="connsiteY4" fmla="*/ 0 h 152994"/>
              <a:gd name="connsiteX5" fmla="*/ 353619 w 481015"/>
              <a:gd name="connsiteY5" fmla="*/ 0 h 152994"/>
              <a:gd name="connsiteX6" fmla="*/ 481015 w 481015"/>
              <a:gd name="connsiteY6" fmla="*/ 1786 h 152994"/>
              <a:gd name="connsiteX7" fmla="*/ 481015 w 481015"/>
              <a:gd name="connsiteY7" fmla="*/ 152994 h 152994"/>
              <a:gd name="connsiteX8" fmla="*/ 0 w 481015"/>
              <a:gd name="connsiteY8" fmla="*/ 152994 h 152994"/>
              <a:gd name="connsiteX9" fmla="*/ 0 w 481015"/>
              <a:gd name="connsiteY9" fmla="*/ 1786 h 152994"/>
              <a:gd name="connsiteX0" fmla="*/ 0 w 481015"/>
              <a:gd name="connsiteY0" fmla="*/ 1786 h 152994"/>
              <a:gd name="connsiteX1" fmla="*/ 65488 w 481015"/>
              <a:gd name="connsiteY1" fmla="*/ 2381 h 152994"/>
              <a:gd name="connsiteX2" fmla="*/ 129782 w 481015"/>
              <a:gd name="connsiteY2" fmla="*/ 0 h 152994"/>
              <a:gd name="connsiteX3" fmla="*/ 201219 w 481015"/>
              <a:gd name="connsiteY3" fmla="*/ 0 h 152994"/>
              <a:gd name="connsiteX4" fmla="*/ 275038 w 481015"/>
              <a:gd name="connsiteY4" fmla="*/ 0 h 152994"/>
              <a:gd name="connsiteX5" fmla="*/ 353619 w 481015"/>
              <a:gd name="connsiteY5" fmla="*/ 0 h 152994"/>
              <a:gd name="connsiteX6" fmla="*/ 408388 w 481015"/>
              <a:gd name="connsiteY6" fmla="*/ 0 h 152994"/>
              <a:gd name="connsiteX7" fmla="*/ 481015 w 481015"/>
              <a:gd name="connsiteY7" fmla="*/ 1786 h 152994"/>
              <a:gd name="connsiteX8" fmla="*/ 481015 w 481015"/>
              <a:gd name="connsiteY8" fmla="*/ 152994 h 152994"/>
              <a:gd name="connsiteX9" fmla="*/ 0 w 481015"/>
              <a:gd name="connsiteY9" fmla="*/ 152994 h 152994"/>
              <a:gd name="connsiteX10" fmla="*/ 0 w 481015"/>
              <a:gd name="connsiteY10" fmla="*/ 1786 h 152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81015" h="152994">
                <a:moveTo>
                  <a:pt x="0" y="1786"/>
                </a:moveTo>
                <a:lnTo>
                  <a:pt x="65488" y="2381"/>
                </a:lnTo>
                <a:lnTo>
                  <a:pt x="129782" y="0"/>
                </a:lnTo>
                <a:lnTo>
                  <a:pt x="201219" y="0"/>
                </a:lnTo>
                <a:lnTo>
                  <a:pt x="275038" y="0"/>
                </a:lnTo>
                <a:lnTo>
                  <a:pt x="353619" y="0"/>
                </a:lnTo>
                <a:lnTo>
                  <a:pt x="408388" y="0"/>
                </a:lnTo>
                <a:lnTo>
                  <a:pt x="481015" y="1786"/>
                </a:lnTo>
                <a:lnTo>
                  <a:pt x="481015" y="152994"/>
                </a:lnTo>
                <a:lnTo>
                  <a:pt x="0" y="152994"/>
                </a:lnTo>
                <a:lnTo>
                  <a:pt x="0" y="1786"/>
                </a:lnTo>
                <a:close/>
              </a:path>
            </a:pathLst>
          </a:cu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IN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X2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61BC9E56-EC71-80D6-6AF4-2311F8E64C59}"/>
              </a:ext>
            </a:extLst>
          </p:cNvPr>
          <p:cNvCxnSpPr>
            <a:cxnSpLocks/>
          </p:cNvCxnSpPr>
          <p:nvPr/>
        </p:nvCxnSpPr>
        <p:spPr>
          <a:xfrm rot="21420000" flipH="1">
            <a:off x="1799722" y="3680224"/>
            <a:ext cx="48435" cy="1041200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stealth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6" name="Straight Arrow Connector 15712">
            <a:extLst>
              <a:ext uri="{FF2B5EF4-FFF2-40B4-BE49-F238E27FC236}">
                <a16:creationId xmlns:a16="http://schemas.microsoft.com/office/drawing/2014/main" id="{DCA2CA83-9B00-6E5C-FE3B-4E79652C7FAF}"/>
              </a:ext>
            </a:extLst>
          </p:cNvPr>
          <p:cNvCxnSpPr>
            <a:cxnSpLocks/>
            <a:endCxn id="114" idx="1"/>
          </p:cNvCxnSpPr>
          <p:nvPr/>
        </p:nvCxnSpPr>
        <p:spPr>
          <a:xfrm rot="16200000" flipH="1">
            <a:off x="1601962" y="4032053"/>
            <a:ext cx="912505" cy="470997"/>
          </a:xfrm>
          <a:prstGeom prst="bentConnector4">
            <a:avLst>
              <a:gd name="adj1" fmla="val 288"/>
              <a:gd name="adj2" fmla="val 100253"/>
            </a:avLst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stealth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336CE47D-F1F1-163E-3DAC-2DFFD28A6B54}"/>
              </a:ext>
            </a:extLst>
          </p:cNvPr>
          <p:cNvCxnSpPr>
            <a:cxnSpLocks/>
          </p:cNvCxnSpPr>
          <p:nvPr/>
        </p:nvCxnSpPr>
        <p:spPr>
          <a:xfrm>
            <a:off x="1871706" y="3943351"/>
            <a:ext cx="0" cy="780454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stealth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E3FF2CEC-5F3D-35A7-73FB-E1FC0FFF7479}"/>
              </a:ext>
            </a:extLst>
          </p:cNvPr>
          <p:cNvCxnSpPr>
            <a:cxnSpLocks/>
          </p:cNvCxnSpPr>
          <p:nvPr/>
        </p:nvCxnSpPr>
        <p:spPr>
          <a:xfrm>
            <a:off x="2358007" y="3943351"/>
            <a:ext cx="0" cy="780454"/>
          </a:xfrm>
          <a:prstGeom prst="straightConnector1">
            <a:avLst/>
          </a:prstGeom>
          <a:ln>
            <a:headEnd type="none" w="med" len="med"/>
            <a:tailEnd type="stealth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F2267B10-D3CE-E21B-864D-023DF5A6F530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2851451" y="3943351"/>
            <a:ext cx="0" cy="780454"/>
          </a:xfrm>
          <a:prstGeom prst="straightConnector1">
            <a:avLst/>
          </a:prstGeom>
          <a:ln>
            <a:headEnd type="none" w="med" len="med"/>
            <a:tailEnd type="stealth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A3865FC1-260E-0F28-0B57-71224F5A27B1}"/>
              </a:ext>
            </a:extLst>
          </p:cNvPr>
          <p:cNvCxnSpPr>
            <a:cxnSpLocks/>
          </p:cNvCxnSpPr>
          <p:nvPr/>
        </p:nvCxnSpPr>
        <p:spPr>
          <a:xfrm flipH="1" flipV="1">
            <a:off x="1875138" y="3938588"/>
            <a:ext cx="972344" cy="2382"/>
          </a:xfrm>
          <a:prstGeom prst="line">
            <a:avLst/>
          </a:prstGeom>
          <a:ln>
            <a:solidFill>
              <a:srgbClr val="2E2ECB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757B042E-E5EB-7A96-77EF-404E4C69A5D9}"/>
              </a:ext>
            </a:extLst>
          </p:cNvPr>
          <p:cNvCxnSpPr>
            <a:cxnSpLocks/>
            <a:endCxn id="54" idx="2"/>
          </p:cNvCxnSpPr>
          <p:nvPr/>
        </p:nvCxnSpPr>
        <p:spPr>
          <a:xfrm flipV="1">
            <a:off x="2173190" y="3680224"/>
            <a:ext cx="0" cy="25836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C7EDD3D4-90C8-3E35-0C57-4524CCB3E7E2}"/>
              </a:ext>
            </a:extLst>
          </p:cNvPr>
          <p:cNvCxnSpPr>
            <a:cxnSpLocks/>
          </p:cNvCxnSpPr>
          <p:nvPr/>
        </p:nvCxnSpPr>
        <p:spPr>
          <a:xfrm rot="120000" flipV="1">
            <a:off x="4369570" y="3194448"/>
            <a:ext cx="244403" cy="10318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stealth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3" name="Straight Arrow Connector 7">
            <a:extLst>
              <a:ext uri="{FF2B5EF4-FFF2-40B4-BE49-F238E27FC236}">
                <a16:creationId xmlns:a16="http://schemas.microsoft.com/office/drawing/2014/main" id="{9268A582-B47E-8F42-1CD9-AFA0A2473D9A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4680522" y="3783009"/>
            <a:ext cx="125737" cy="109340"/>
          </a:xfrm>
          <a:prstGeom prst="bentConnector2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stealth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69AEFACD-B3B5-30BA-1E6E-621E0767E672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3615651" y="4792267"/>
            <a:ext cx="969748" cy="2578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stealth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5" name="Straight Arrow Connector 15712">
            <a:extLst>
              <a:ext uri="{FF2B5EF4-FFF2-40B4-BE49-F238E27FC236}">
                <a16:creationId xmlns:a16="http://schemas.microsoft.com/office/drawing/2014/main" id="{D672AE4B-94CA-5275-4CC1-E0298ECD529D}"/>
              </a:ext>
            </a:extLst>
          </p:cNvPr>
          <p:cNvCxnSpPr>
            <a:cxnSpLocks/>
          </p:cNvCxnSpPr>
          <p:nvPr/>
        </p:nvCxnSpPr>
        <p:spPr>
          <a:xfrm rot="16200000" flipH="1">
            <a:off x="5101477" y="3261417"/>
            <a:ext cx="542844" cy="470186"/>
          </a:xfrm>
          <a:prstGeom prst="bentConnector3">
            <a:avLst>
              <a:gd name="adj1" fmla="val 431"/>
            </a:avLst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stealth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989C644D-F589-D80D-BE48-C95E76865F6C}"/>
              </a:ext>
            </a:extLst>
          </p:cNvPr>
          <p:cNvCxnSpPr>
            <a:cxnSpLocks/>
          </p:cNvCxnSpPr>
          <p:nvPr/>
        </p:nvCxnSpPr>
        <p:spPr>
          <a:xfrm flipV="1">
            <a:off x="5547333" y="4110832"/>
            <a:ext cx="0" cy="113108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stealth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BD03BEBE-8108-060B-0C62-07BD5B66407C}"/>
              </a:ext>
            </a:extLst>
          </p:cNvPr>
          <p:cNvCxnSpPr>
            <a:cxnSpLocks/>
          </p:cNvCxnSpPr>
          <p:nvPr/>
        </p:nvCxnSpPr>
        <p:spPr>
          <a:xfrm flipV="1">
            <a:off x="5761646" y="4114997"/>
            <a:ext cx="0" cy="113108"/>
          </a:xfrm>
          <a:prstGeom prst="straightConnector1">
            <a:avLst/>
          </a:prstGeom>
          <a:ln>
            <a:solidFill>
              <a:schemeClr val="accent6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0F8F51A2-1DF6-4EEB-5060-65451DF8AA4A}"/>
              </a:ext>
            </a:extLst>
          </p:cNvPr>
          <p:cNvCxnSpPr>
            <a:cxnSpLocks/>
          </p:cNvCxnSpPr>
          <p:nvPr/>
        </p:nvCxnSpPr>
        <p:spPr>
          <a:xfrm flipV="1">
            <a:off x="6216464" y="4110832"/>
            <a:ext cx="0" cy="113108"/>
          </a:xfrm>
          <a:prstGeom prst="straightConnector1">
            <a:avLst/>
          </a:prstGeom>
          <a:ln>
            <a:solidFill>
              <a:schemeClr val="accent6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D2B9D0DB-F59B-28DF-6858-08952DC64952}"/>
              </a:ext>
            </a:extLst>
          </p:cNvPr>
          <p:cNvCxnSpPr>
            <a:cxnSpLocks/>
          </p:cNvCxnSpPr>
          <p:nvPr/>
        </p:nvCxnSpPr>
        <p:spPr>
          <a:xfrm flipV="1">
            <a:off x="6868927" y="4460876"/>
            <a:ext cx="0" cy="113108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stealth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4C15DAEE-0663-CE40-0288-4722D504DCDB}"/>
              </a:ext>
            </a:extLst>
          </p:cNvPr>
          <p:cNvCxnSpPr>
            <a:cxnSpLocks/>
          </p:cNvCxnSpPr>
          <p:nvPr/>
        </p:nvCxnSpPr>
        <p:spPr>
          <a:xfrm flipV="1">
            <a:off x="7218971" y="4460876"/>
            <a:ext cx="0" cy="113108"/>
          </a:xfrm>
          <a:prstGeom prst="straightConnector1">
            <a:avLst/>
          </a:prstGeom>
          <a:ln w="9525" cap="flat" cmpd="sng" algn="ctr">
            <a:solidFill>
              <a:srgbClr val="2E2ECB"/>
            </a:solidFill>
            <a:prstDash val="dash"/>
            <a:round/>
            <a:headEnd type="none" w="med" len="med"/>
            <a:tailEnd type="stealth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A7B1FEA4-F6BC-CDBB-D093-00CD5B202DFB}"/>
              </a:ext>
            </a:extLst>
          </p:cNvPr>
          <p:cNvCxnSpPr>
            <a:cxnSpLocks/>
          </p:cNvCxnSpPr>
          <p:nvPr/>
        </p:nvCxnSpPr>
        <p:spPr>
          <a:xfrm>
            <a:off x="7185633" y="3996135"/>
            <a:ext cx="0" cy="149026"/>
          </a:xfrm>
          <a:prstGeom prst="straightConnector1">
            <a:avLst/>
          </a:prstGeom>
          <a:ln w="9525" cap="flat" cmpd="sng" algn="ctr">
            <a:solidFill>
              <a:srgbClr val="2E2ECB"/>
            </a:solidFill>
            <a:prstDash val="dash"/>
            <a:round/>
            <a:headEnd type="none" w="med" len="med"/>
            <a:tailEnd type="stealth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716D1181-5818-846F-3810-0DCEDF18F497}"/>
              </a:ext>
            </a:extLst>
          </p:cNvPr>
          <p:cNvCxnSpPr>
            <a:cxnSpLocks/>
          </p:cNvCxnSpPr>
          <p:nvPr/>
        </p:nvCxnSpPr>
        <p:spPr>
          <a:xfrm>
            <a:off x="6837875" y="4005661"/>
            <a:ext cx="0" cy="149026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stealth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41DBB347-AEE7-F669-92E6-B58DFAC985D5}"/>
              </a:ext>
            </a:extLst>
          </p:cNvPr>
          <p:cNvCxnSpPr>
            <a:cxnSpLocks/>
          </p:cNvCxnSpPr>
          <p:nvPr/>
        </p:nvCxnSpPr>
        <p:spPr>
          <a:xfrm>
            <a:off x="7185633" y="3714751"/>
            <a:ext cx="0" cy="149026"/>
          </a:xfrm>
          <a:prstGeom prst="straightConnector1">
            <a:avLst/>
          </a:prstGeom>
          <a:ln w="9525" cap="flat" cmpd="sng" algn="ctr">
            <a:solidFill>
              <a:srgbClr val="2E2ECB"/>
            </a:solidFill>
            <a:prstDash val="dash"/>
            <a:round/>
            <a:headEnd type="none" w="med" len="med"/>
            <a:tailEnd type="stealth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461C1D1D-832F-41EF-C965-E5ECC2B54A2A}"/>
              </a:ext>
            </a:extLst>
          </p:cNvPr>
          <p:cNvCxnSpPr>
            <a:cxnSpLocks/>
          </p:cNvCxnSpPr>
          <p:nvPr/>
        </p:nvCxnSpPr>
        <p:spPr>
          <a:xfrm>
            <a:off x="6837875" y="3710434"/>
            <a:ext cx="0" cy="149026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stealth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6171EE0A-B730-BBD7-B079-6E8534C071D9}"/>
              </a:ext>
            </a:extLst>
          </p:cNvPr>
          <p:cNvCxnSpPr>
            <a:cxnSpLocks/>
          </p:cNvCxnSpPr>
          <p:nvPr/>
        </p:nvCxnSpPr>
        <p:spPr>
          <a:xfrm flipH="1">
            <a:off x="6845777" y="3220048"/>
            <a:ext cx="2025" cy="201412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stealth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2527FAC1-F469-22E5-4718-BA7A2246C689}"/>
              </a:ext>
            </a:extLst>
          </p:cNvPr>
          <p:cNvCxnSpPr>
            <a:cxnSpLocks/>
          </p:cNvCxnSpPr>
          <p:nvPr/>
        </p:nvCxnSpPr>
        <p:spPr>
          <a:xfrm flipH="1">
            <a:off x="7192493" y="3220048"/>
            <a:ext cx="2972" cy="201412"/>
          </a:xfrm>
          <a:prstGeom prst="straightConnector1">
            <a:avLst/>
          </a:prstGeom>
          <a:ln w="9525" cap="flat" cmpd="sng" algn="ctr">
            <a:solidFill>
              <a:srgbClr val="2E2ECB"/>
            </a:solidFill>
            <a:prstDash val="dash"/>
            <a:round/>
            <a:headEnd type="none" w="med" len="med"/>
            <a:tailEnd type="stealth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2765C6D4-1556-D8F4-2D8C-D13C36DFD335}"/>
              </a:ext>
            </a:extLst>
          </p:cNvPr>
          <p:cNvCxnSpPr>
            <a:cxnSpLocks/>
            <a:stCxn id="32" idx="1"/>
            <a:endCxn id="31" idx="3"/>
          </p:cNvCxnSpPr>
          <p:nvPr/>
        </p:nvCxnSpPr>
        <p:spPr>
          <a:xfrm flipH="1">
            <a:off x="6917635" y="3143250"/>
            <a:ext cx="1875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DDEB091C-1AF1-512D-448A-6C7EE3098A38}"/>
              </a:ext>
            </a:extLst>
          </p:cNvPr>
          <p:cNvCxnSpPr>
            <a:cxnSpLocks/>
            <a:stCxn id="33" idx="1"/>
            <a:endCxn id="32" idx="3"/>
          </p:cNvCxnSpPr>
          <p:nvPr/>
        </p:nvCxnSpPr>
        <p:spPr>
          <a:xfrm flipH="1">
            <a:off x="7286131" y="3143250"/>
            <a:ext cx="1875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2744B95B-95B2-8CEA-0EF5-6E5E6ACCE430}"/>
              </a:ext>
            </a:extLst>
          </p:cNvPr>
          <p:cNvCxnSpPr>
            <a:cxnSpLocks/>
            <a:stCxn id="34" idx="1"/>
            <a:endCxn id="33" idx="3"/>
          </p:cNvCxnSpPr>
          <p:nvPr/>
        </p:nvCxnSpPr>
        <p:spPr>
          <a:xfrm flipH="1">
            <a:off x="7654627" y="3143250"/>
            <a:ext cx="1875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EA82F4FE-A4F6-669F-BC04-C88A38C0FDB9}"/>
              </a:ext>
            </a:extLst>
          </p:cNvPr>
          <p:cNvCxnSpPr>
            <a:cxnSpLocks/>
          </p:cNvCxnSpPr>
          <p:nvPr/>
        </p:nvCxnSpPr>
        <p:spPr>
          <a:xfrm flipV="1">
            <a:off x="7832562" y="3996135"/>
            <a:ext cx="2844" cy="175416"/>
          </a:xfrm>
          <a:prstGeom prst="straightConnector1">
            <a:avLst/>
          </a:prstGeom>
          <a:ln>
            <a:prstDash val="dash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F1AC7934-0A57-5AF3-354B-1A7E0A69A1FB}"/>
              </a:ext>
            </a:extLst>
          </p:cNvPr>
          <p:cNvCxnSpPr>
            <a:cxnSpLocks/>
          </p:cNvCxnSpPr>
          <p:nvPr/>
        </p:nvCxnSpPr>
        <p:spPr>
          <a:xfrm rot="720000" flipV="1">
            <a:off x="7414310" y="4246357"/>
            <a:ext cx="242697" cy="55769"/>
          </a:xfrm>
          <a:prstGeom prst="straightConnector1">
            <a:avLst/>
          </a:prstGeom>
          <a:ln>
            <a:prstDash val="dash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8D423DF4-196E-FDBB-3141-E1E6BDD6EFE9}"/>
              </a:ext>
            </a:extLst>
          </p:cNvPr>
          <p:cNvCxnSpPr>
            <a:cxnSpLocks/>
            <a:stCxn id="39" idx="1"/>
            <a:endCxn id="38" idx="3"/>
          </p:cNvCxnSpPr>
          <p:nvPr/>
        </p:nvCxnSpPr>
        <p:spPr>
          <a:xfrm flipH="1">
            <a:off x="6968830" y="4648200"/>
            <a:ext cx="847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6DA16CED-4F2D-6611-DB33-990EC59FA8B9}"/>
              </a:ext>
            </a:extLst>
          </p:cNvPr>
          <p:cNvCxnSpPr>
            <a:cxnSpLocks/>
            <a:stCxn id="40" idx="1"/>
            <a:endCxn id="39" idx="3"/>
          </p:cNvCxnSpPr>
          <p:nvPr/>
        </p:nvCxnSpPr>
        <p:spPr>
          <a:xfrm flipH="1">
            <a:off x="7311164" y="4648200"/>
            <a:ext cx="847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A7365893-28D3-00B7-608B-05C25117F630}"/>
              </a:ext>
            </a:extLst>
          </p:cNvPr>
          <p:cNvCxnSpPr>
            <a:cxnSpLocks/>
            <a:stCxn id="41" idx="1"/>
            <a:endCxn id="40" idx="3"/>
          </p:cNvCxnSpPr>
          <p:nvPr/>
        </p:nvCxnSpPr>
        <p:spPr>
          <a:xfrm flipH="1">
            <a:off x="7653498" y="4648200"/>
            <a:ext cx="847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2DBBD1D3-6904-73BD-9498-DC98EBF88427}"/>
              </a:ext>
            </a:extLst>
          </p:cNvPr>
          <p:cNvCxnSpPr>
            <a:cxnSpLocks/>
            <a:stCxn id="28" idx="1"/>
            <a:endCxn id="27" idx="3"/>
          </p:cNvCxnSpPr>
          <p:nvPr/>
        </p:nvCxnSpPr>
        <p:spPr>
          <a:xfrm flipH="1">
            <a:off x="5638307" y="4295378"/>
            <a:ext cx="470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7317335A-1CF6-B744-EE38-D297DD1CCEDA}"/>
              </a:ext>
            </a:extLst>
          </p:cNvPr>
          <p:cNvCxnSpPr>
            <a:cxnSpLocks/>
            <a:stCxn id="29" idx="1"/>
            <a:endCxn id="28" idx="3"/>
          </p:cNvCxnSpPr>
          <p:nvPr/>
        </p:nvCxnSpPr>
        <p:spPr>
          <a:xfrm flipH="1">
            <a:off x="5866345" y="4295378"/>
            <a:ext cx="470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4C51DFCD-2C1C-F0DC-9A63-5C51CA5D3DF5}"/>
              </a:ext>
            </a:extLst>
          </p:cNvPr>
          <p:cNvCxnSpPr>
            <a:cxnSpLocks/>
            <a:stCxn id="30" idx="1"/>
            <a:endCxn id="29" idx="3"/>
          </p:cNvCxnSpPr>
          <p:nvPr/>
        </p:nvCxnSpPr>
        <p:spPr>
          <a:xfrm flipH="1">
            <a:off x="6094383" y="4295378"/>
            <a:ext cx="470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nector: Elbow 15583">
            <a:extLst>
              <a:ext uri="{FF2B5EF4-FFF2-40B4-BE49-F238E27FC236}">
                <a16:creationId xmlns:a16="http://schemas.microsoft.com/office/drawing/2014/main" id="{4AD75714-1E0E-BBE0-4ACE-DD97EABED50C}"/>
              </a:ext>
            </a:extLst>
          </p:cNvPr>
          <p:cNvCxnSpPr>
            <a:cxnSpLocks/>
            <a:stCxn id="43" idx="3"/>
            <a:endCxn id="38" idx="1"/>
          </p:cNvCxnSpPr>
          <p:nvPr/>
        </p:nvCxnSpPr>
        <p:spPr>
          <a:xfrm>
            <a:off x="6451107" y="4110832"/>
            <a:ext cx="260152" cy="537368"/>
          </a:xfrm>
          <a:prstGeom prst="bentConnector3">
            <a:avLst>
              <a:gd name="adj1" fmla="val 55492"/>
            </a:avLst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stealth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0" name="Connector: Elbow 15590">
            <a:extLst>
              <a:ext uri="{FF2B5EF4-FFF2-40B4-BE49-F238E27FC236}">
                <a16:creationId xmlns:a16="http://schemas.microsoft.com/office/drawing/2014/main" id="{25259FA7-B825-B8D2-05D9-D0245A9F4FB3}"/>
              </a:ext>
            </a:extLst>
          </p:cNvPr>
          <p:cNvCxnSpPr>
            <a:cxnSpLocks/>
            <a:stCxn id="49" idx="3"/>
            <a:endCxn id="46" idx="1"/>
          </p:cNvCxnSpPr>
          <p:nvPr/>
        </p:nvCxnSpPr>
        <p:spPr>
          <a:xfrm flipV="1">
            <a:off x="6305750" y="4302126"/>
            <a:ext cx="402736" cy="499069"/>
          </a:xfrm>
          <a:prstGeom prst="bentConnector3">
            <a:avLst>
              <a:gd name="adj1" fmla="val 58672"/>
            </a:avLst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594">
            <a:extLst>
              <a:ext uri="{FF2B5EF4-FFF2-40B4-BE49-F238E27FC236}">
                <a16:creationId xmlns:a16="http://schemas.microsoft.com/office/drawing/2014/main" id="{890C228C-84E6-3FA6-7F5E-8987553DCB07}"/>
              </a:ext>
            </a:extLst>
          </p:cNvPr>
          <p:cNvCxnSpPr>
            <a:cxnSpLocks/>
          </p:cNvCxnSpPr>
          <p:nvPr/>
        </p:nvCxnSpPr>
        <p:spPr>
          <a:xfrm>
            <a:off x="6847802" y="3278585"/>
            <a:ext cx="802198" cy="405549"/>
          </a:xfrm>
          <a:prstGeom prst="bentConnector3">
            <a:avLst>
              <a:gd name="adj1" fmla="val 100166"/>
            </a:avLst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stealth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2" name="Straight Arrow Connector 15594">
            <a:extLst>
              <a:ext uri="{FF2B5EF4-FFF2-40B4-BE49-F238E27FC236}">
                <a16:creationId xmlns:a16="http://schemas.microsoft.com/office/drawing/2014/main" id="{BDF79CCA-AC48-79A1-FB8A-E64A38EF432C}"/>
              </a:ext>
            </a:extLst>
          </p:cNvPr>
          <p:cNvCxnSpPr>
            <a:cxnSpLocks/>
          </p:cNvCxnSpPr>
          <p:nvPr/>
        </p:nvCxnSpPr>
        <p:spPr>
          <a:xfrm>
            <a:off x="7185310" y="3243362"/>
            <a:ext cx="537597" cy="448419"/>
          </a:xfrm>
          <a:prstGeom prst="bentConnector3">
            <a:avLst>
              <a:gd name="adj1" fmla="val 99905"/>
            </a:avLst>
          </a:prstGeom>
          <a:ln w="9525" cap="flat" cmpd="sng" algn="ctr">
            <a:solidFill>
              <a:srgbClr val="2E2ECB"/>
            </a:solidFill>
            <a:prstDash val="dash"/>
            <a:round/>
            <a:headEnd type="none" w="med" len="med"/>
            <a:tailEnd type="stealth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3" name="Connector: Elbow 15604">
            <a:extLst>
              <a:ext uri="{FF2B5EF4-FFF2-40B4-BE49-F238E27FC236}">
                <a16:creationId xmlns:a16="http://schemas.microsoft.com/office/drawing/2014/main" id="{86049FB7-EDB1-FFCD-98CA-115161D8C488}"/>
              </a:ext>
            </a:extLst>
          </p:cNvPr>
          <p:cNvCxnSpPr>
            <a:cxnSpLocks/>
            <a:stCxn id="45" idx="0"/>
          </p:cNvCxnSpPr>
          <p:nvPr/>
        </p:nvCxnSpPr>
        <p:spPr>
          <a:xfrm rot="16200000" flipV="1">
            <a:off x="7485377" y="3341342"/>
            <a:ext cx="522813" cy="173259"/>
          </a:xfrm>
          <a:prstGeom prst="bentConnector3">
            <a:avLst>
              <a:gd name="adj1" fmla="val 100102"/>
            </a:avLst>
          </a:prstGeom>
          <a:ln>
            <a:prstDash val="dash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or: Elbow 15408">
            <a:extLst>
              <a:ext uri="{FF2B5EF4-FFF2-40B4-BE49-F238E27FC236}">
                <a16:creationId xmlns:a16="http://schemas.microsoft.com/office/drawing/2014/main" id="{DB374A05-889E-8A34-766C-9DC58547B325}"/>
              </a:ext>
            </a:extLst>
          </p:cNvPr>
          <p:cNvCxnSpPr>
            <a:cxnSpLocks/>
            <a:stCxn id="11" idx="2"/>
            <a:endCxn id="27" idx="1"/>
          </p:cNvCxnSpPr>
          <p:nvPr/>
        </p:nvCxnSpPr>
        <p:spPr>
          <a:xfrm rot="16200000" flipH="1">
            <a:off x="5029103" y="3867148"/>
            <a:ext cx="205385" cy="651073"/>
          </a:xfrm>
          <a:prstGeom prst="bentConnector2">
            <a:avLst/>
          </a:prstGeom>
          <a:ln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ctor: Elbow 15618">
            <a:extLst>
              <a:ext uri="{FF2B5EF4-FFF2-40B4-BE49-F238E27FC236}">
                <a16:creationId xmlns:a16="http://schemas.microsoft.com/office/drawing/2014/main" id="{3CF7B14A-F6BA-4D77-1B4C-E21A2193A3E2}"/>
              </a:ext>
            </a:extLst>
          </p:cNvPr>
          <p:cNvCxnSpPr>
            <a:cxnSpLocks/>
            <a:endCxn id="31" idx="1"/>
          </p:cNvCxnSpPr>
          <p:nvPr/>
        </p:nvCxnSpPr>
        <p:spPr>
          <a:xfrm rot="5400000" flipH="1" flipV="1">
            <a:off x="6216990" y="3238801"/>
            <a:ext cx="615220" cy="424119"/>
          </a:xfrm>
          <a:prstGeom prst="bentConnector2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stealth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6" name="Straight Arrow Connector 15712">
            <a:extLst>
              <a:ext uri="{FF2B5EF4-FFF2-40B4-BE49-F238E27FC236}">
                <a16:creationId xmlns:a16="http://schemas.microsoft.com/office/drawing/2014/main" id="{CA7D8E8A-9AA2-47A4-B330-AA917F58EA3A}"/>
              </a:ext>
            </a:extLst>
          </p:cNvPr>
          <p:cNvCxnSpPr>
            <a:cxnSpLocks/>
          </p:cNvCxnSpPr>
          <p:nvPr/>
        </p:nvCxnSpPr>
        <p:spPr>
          <a:xfrm>
            <a:off x="5137807" y="3192347"/>
            <a:ext cx="580236" cy="566123"/>
          </a:xfrm>
          <a:prstGeom prst="bentConnector3">
            <a:avLst>
              <a:gd name="adj1" fmla="val 100068"/>
            </a:avLst>
          </a:prstGeom>
          <a:ln>
            <a:solidFill>
              <a:schemeClr val="accent6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712">
            <a:extLst>
              <a:ext uri="{FF2B5EF4-FFF2-40B4-BE49-F238E27FC236}">
                <a16:creationId xmlns:a16="http://schemas.microsoft.com/office/drawing/2014/main" id="{10218DB4-8143-D957-EB30-18F26C300E71}"/>
              </a:ext>
            </a:extLst>
          </p:cNvPr>
          <p:cNvCxnSpPr>
            <a:cxnSpLocks/>
          </p:cNvCxnSpPr>
          <p:nvPr/>
        </p:nvCxnSpPr>
        <p:spPr>
          <a:xfrm>
            <a:off x="5137806" y="3153652"/>
            <a:ext cx="674688" cy="612815"/>
          </a:xfrm>
          <a:prstGeom prst="bentConnector3">
            <a:avLst>
              <a:gd name="adj1" fmla="val 100118"/>
            </a:avLst>
          </a:prstGeom>
          <a:ln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12">
            <a:extLst>
              <a:ext uri="{FF2B5EF4-FFF2-40B4-BE49-F238E27FC236}">
                <a16:creationId xmlns:a16="http://schemas.microsoft.com/office/drawing/2014/main" id="{11F1F243-8879-3ADC-5A88-AC644C75A917}"/>
              </a:ext>
            </a:extLst>
          </p:cNvPr>
          <p:cNvCxnSpPr>
            <a:cxnSpLocks/>
          </p:cNvCxnSpPr>
          <p:nvPr/>
        </p:nvCxnSpPr>
        <p:spPr>
          <a:xfrm>
            <a:off x="5137806" y="3125930"/>
            <a:ext cx="801848" cy="632540"/>
          </a:xfrm>
          <a:prstGeom prst="bentConnector3">
            <a:avLst>
              <a:gd name="adj1" fmla="val 99891"/>
            </a:avLst>
          </a:prstGeom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stealth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AC9F5DD7-C8EC-132D-CC65-F1634443E77E}"/>
              </a:ext>
            </a:extLst>
          </p:cNvPr>
          <p:cNvCxnSpPr>
            <a:cxnSpLocks/>
          </p:cNvCxnSpPr>
          <p:nvPr/>
        </p:nvCxnSpPr>
        <p:spPr>
          <a:xfrm rot="21420000" flipH="1">
            <a:off x="2402581" y="3678055"/>
            <a:ext cx="48435" cy="1041200"/>
          </a:xfrm>
          <a:prstGeom prst="straightConnector1">
            <a:avLst/>
          </a:prstGeom>
          <a:ln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712">
            <a:extLst>
              <a:ext uri="{FF2B5EF4-FFF2-40B4-BE49-F238E27FC236}">
                <a16:creationId xmlns:a16="http://schemas.microsoft.com/office/drawing/2014/main" id="{708AACC5-6C3C-CF7E-6956-2BF74BE44E14}"/>
              </a:ext>
            </a:extLst>
          </p:cNvPr>
          <p:cNvCxnSpPr>
            <a:cxnSpLocks/>
          </p:cNvCxnSpPr>
          <p:nvPr/>
        </p:nvCxnSpPr>
        <p:spPr>
          <a:xfrm rot="16200000" flipH="1">
            <a:off x="2204821" y="4029884"/>
            <a:ext cx="912505" cy="470997"/>
          </a:xfrm>
          <a:prstGeom prst="bentConnector4">
            <a:avLst>
              <a:gd name="adj1" fmla="val 288"/>
              <a:gd name="adj2" fmla="val 100253"/>
            </a:avLst>
          </a:prstGeom>
          <a:ln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92B13E77-7588-DFB1-3F01-5F78F64EE2A8}"/>
              </a:ext>
            </a:extLst>
          </p:cNvPr>
          <p:cNvCxnSpPr>
            <a:cxnSpLocks/>
          </p:cNvCxnSpPr>
          <p:nvPr/>
        </p:nvCxnSpPr>
        <p:spPr>
          <a:xfrm rot="21420000" flipH="1">
            <a:off x="2921566" y="3684688"/>
            <a:ext cx="48435" cy="1041200"/>
          </a:xfrm>
          <a:prstGeom prst="straightConnector1">
            <a:avLst/>
          </a:prstGeom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stealth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2" name="Connector: Elbow 15691">
            <a:extLst>
              <a:ext uri="{FF2B5EF4-FFF2-40B4-BE49-F238E27FC236}">
                <a16:creationId xmlns:a16="http://schemas.microsoft.com/office/drawing/2014/main" id="{A8FBD222-1499-45C5-3A00-72EA80111270}"/>
              </a:ext>
            </a:extLst>
          </p:cNvPr>
          <p:cNvCxnSpPr>
            <a:cxnSpLocks/>
            <a:stCxn id="22" idx="1"/>
            <a:endCxn id="113" idx="4"/>
          </p:cNvCxnSpPr>
          <p:nvPr/>
        </p:nvCxnSpPr>
        <p:spPr>
          <a:xfrm rot="10800000" flipV="1">
            <a:off x="1945525" y="4367014"/>
            <a:ext cx="1151194" cy="354409"/>
          </a:xfrm>
          <a:prstGeom prst="bentConnector3">
            <a:avLst>
              <a:gd name="adj1" fmla="val 100058"/>
            </a:avLst>
          </a:prstGeom>
          <a:ln w="9525" cap="flat" cmpd="sng" algn="ctr">
            <a:solidFill>
              <a:srgbClr val="FF0000"/>
            </a:solidFill>
            <a:prstDash val="sysDash"/>
            <a:round/>
            <a:headEnd type="none" w="med" len="med"/>
            <a:tailEnd type="stealth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6ECE7982-11E0-14A1-33BC-04A08724D672}"/>
              </a:ext>
            </a:extLst>
          </p:cNvPr>
          <p:cNvCxnSpPr>
            <a:cxnSpLocks/>
          </p:cNvCxnSpPr>
          <p:nvPr/>
        </p:nvCxnSpPr>
        <p:spPr>
          <a:xfrm>
            <a:off x="2511590" y="4366815"/>
            <a:ext cx="0" cy="354609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ysDash"/>
            <a:round/>
            <a:headEnd type="none" w="med" len="med"/>
            <a:tailEnd type="stealth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F1AC7934-0A57-5AF3-354B-1A7E0A69A1FB}"/>
              </a:ext>
            </a:extLst>
          </p:cNvPr>
          <p:cNvCxnSpPr>
            <a:cxnSpLocks/>
            <a:endCxn id="40" idx="0"/>
          </p:cNvCxnSpPr>
          <p:nvPr/>
        </p:nvCxnSpPr>
        <p:spPr>
          <a:xfrm rot="16200000" flipH="1">
            <a:off x="7403302" y="4455351"/>
            <a:ext cx="147628" cy="95194"/>
          </a:xfrm>
          <a:prstGeom prst="bentConnector3">
            <a:avLst>
              <a:gd name="adj1" fmla="val 1610"/>
            </a:avLst>
          </a:prstGeom>
          <a:ln>
            <a:prstDash val="dash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Connector 289"/>
          <p:cNvCxnSpPr>
            <a:stCxn id="24" idx="2"/>
          </p:cNvCxnSpPr>
          <p:nvPr/>
        </p:nvCxnSpPr>
        <p:spPr bwMode="auto">
          <a:xfrm rot="16200000" flipH="1">
            <a:off x="3933541" y="4505053"/>
            <a:ext cx="133556" cy="353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92" name="Straight Connector 291"/>
          <p:cNvCxnSpPr/>
          <p:nvPr/>
        </p:nvCxnSpPr>
        <p:spPr bwMode="auto">
          <a:xfrm rot="10800000">
            <a:off x="2596503" y="4572008"/>
            <a:ext cx="1404000" cy="159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96" name="Straight Arrow Connector 295"/>
          <p:cNvCxnSpPr/>
          <p:nvPr/>
        </p:nvCxnSpPr>
        <p:spPr bwMode="auto">
          <a:xfrm rot="16200000" flipH="1">
            <a:off x="2511502" y="4643446"/>
            <a:ext cx="144000" cy="0"/>
          </a:xfrm>
          <a:prstGeom prst="straightConnector1">
            <a:avLst/>
          </a:prstGeom>
          <a:ln w="9525" cap="flat" cmpd="sng" algn="ctr">
            <a:solidFill>
              <a:srgbClr val="00B050"/>
            </a:solidFill>
            <a:prstDash val="sysDash"/>
            <a:round/>
            <a:headEnd type="none" w="med" len="med"/>
            <a:tailEnd type="stealth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7" name="Straight Arrow Connector 306"/>
          <p:cNvCxnSpPr/>
          <p:nvPr/>
        </p:nvCxnSpPr>
        <p:spPr bwMode="auto">
          <a:xfrm rot="5400000">
            <a:off x="2952000" y="4644008"/>
            <a:ext cx="144000" cy="0"/>
          </a:xfrm>
          <a:prstGeom prst="straightConnector1">
            <a:avLst/>
          </a:prstGeom>
          <a:ln>
            <a:solidFill>
              <a:srgbClr val="0070C0"/>
            </a:solidFill>
            <a:prstDash val="dash"/>
            <a:headEnd type="none" w="med" len="med"/>
            <a:tailEnd type="stealth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9" name="Straight Connector 308"/>
          <p:cNvCxnSpPr/>
          <p:nvPr/>
        </p:nvCxnSpPr>
        <p:spPr bwMode="auto">
          <a:xfrm rot="10800000">
            <a:off x="3214678" y="4608000"/>
            <a:ext cx="1143008" cy="1588"/>
          </a:xfrm>
          <a:prstGeom prst="line">
            <a:avLst/>
          </a:prstGeom>
          <a:noFill/>
          <a:ln w="9525" cap="flat" cmpd="sng" algn="ctr">
            <a:solidFill>
              <a:srgbClr val="7030A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10" name="Straight Connector 309"/>
          <p:cNvCxnSpPr>
            <a:cxnSpLocks/>
            <a:stCxn id="25" idx="2"/>
          </p:cNvCxnSpPr>
          <p:nvPr/>
        </p:nvCxnSpPr>
        <p:spPr bwMode="auto">
          <a:xfrm>
            <a:off x="4366725" y="4438452"/>
            <a:ext cx="1" cy="200997"/>
          </a:xfrm>
          <a:prstGeom prst="line">
            <a:avLst/>
          </a:prstGeom>
          <a:noFill/>
          <a:ln w="9525" cap="flat" cmpd="sng" algn="ctr">
            <a:solidFill>
              <a:srgbClr val="7030A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15" name="Straight Arrow Connector 314"/>
          <p:cNvCxnSpPr>
            <a:cxnSpLocks/>
          </p:cNvCxnSpPr>
          <p:nvPr/>
        </p:nvCxnSpPr>
        <p:spPr bwMode="auto">
          <a:xfrm rot="-600000" flipH="1">
            <a:off x="3194351" y="4608000"/>
            <a:ext cx="20327" cy="113424"/>
          </a:xfrm>
          <a:prstGeom prst="straightConnector1">
            <a:avLst/>
          </a:prstGeom>
          <a:ln w="9525" cap="flat" cmpd="sng" algn="ctr">
            <a:solidFill>
              <a:srgbClr val="7030A0"/>
            </a:solidFill>
            <a:prstDash val="dash"/>
            <a:round/>
            <a:headEnd type="none" w="med" len="med"/>
            <a:tailEnd type="stealth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6" name="Straight Connector 315"/>
          <p:cNvCxnSpPr/>
          <p:nvPr/>
        </p:nvCxnSpPr>
        <p:spPr bwMode="auto">
          <a:xfrm rot="10800000">
            <a:off x="2634744" y="4502158"/>
            <a:ext cx="1080000" cy="0"/>
          </a:xfrm>
          <a:prstGeom prst="line">
            <a:avLst/>
          </a:prstGeom>
          <a:noFill/>
          <a:ln w="9525" cap="flat" cmpd="sng" algn="ctr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17" name="Straight Connector 316"/>
          <p:cNvCxnSpPr/>
          <p:nvPr/>
        </p:nvCxnSpPr>
        <p:spPr bwMode="auto">
          <a:xfrm rot="5400000">
            <a:off x="3688064" y="4464853"/>
            <a:ext cx="71439" cy="0"/>
          </a:xfrm>
          <a:prstGeom prst="line">
            <a:avLst/>
          </a:prstGeom>
          <a:noFill/>
          <a:ln w="9525" cap="flat" cmpd="sng" algn="ctr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19" name="Straight Arrow Connector 318"/>
          <p:cNvCxnSpPr>
            <a:endCxn id="114" idx="6"/>
          </p:cNvCxnSpPr>
          <p:nvPr/>
        </p:nvCxnSpPr>
        <p:spPr bwMode="auto">
          <a:xfrm rot="5400000">
            <a:off x="2532747" y="4610997"/>
            <a:ext cx="220854" cy="0"/>
          </a:xfrm>
          <a:prstGeom prst="straightConnector1">
            <a:avLst/>
          </a:prstGeom>
          <a:ln>
            <a:solidFill>
              <a:srgbClr val="0070C0"/>
            </a:solidFill>
            <a:prstDash val="dash"/>
            <a:headEnd type="none" w="med" len="med"/>
            <a:tailEnd type="stealth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2" name="Straight Arrow Connector 321"/>
          <p:cNvCxnSpPr/>
          <p:nvPr/>
        </p:nvCxnSpPr>
        <p:spPr bwMode="auto">
          <a:xfrm rot="5400000">
            <a:off x="3024000" y="4610997"/>
            <a:ext cx="220854" cy="0"/>
          </a:xfrm>
          <a:prstGeom prst="straightConnector1">
            <a:avLst/>
          </a:prstGeom>
          <a:ln>
            <a:solidFill>
              <a:srgbClr val="0070C0"/>
            </a:solidFill>
            <a:prstDash val="dash"/>
            <a:headEnd type="none" w="med" len="med"/>
            <a:tailEnd type="stealth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3" name="Straight Connector 322"/>
          <p:cNvCxnSpPr/>
          <p:nvPr/>
        </p:nvCxnSpPr>
        <p:spPr bwMode="auto">
          <a:xfrm rot="10800000">
            <a:off x="2072970" y="4500570"/>
            <a:ext cx="571504" cy="1588"/>
          </a:xfrm>
          <a:prstGeom prst="line">
            <a:avLst/>
          </a:prstGeom>
          <a:noFill/>
          <a:ln w="9525" cap="flat" cmpd="sng" algn="ctr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28" name="Straight Arrow Connector 327"/>
          <p:cNvCxnSpPr/>
          <p:nvPr/>
        </p:nvCxnSpPr>
        <p:spPr bwMode="auto">
          <a:xfrm rot="5400000">
            <a:off x="1961243" y="4610997"/>
            <a:ext cx="220854" cy="0"/>
          </a:xfrm>
          <a:prstGeom prst="straightConnector1">
            <a:avLst/>
          </a:prstGeom>
          <a:ln>
            <a:solidFill>
              <a:srgbClr val="0070C0"/>
            </a:solidFill>
            <a:prstDash val="dash"/>
            <a:headEnd type="none" w="med" len="med"/>
            <a:tailEnd type="stealth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2" name="Rectangle: Rounded Corners 15379">
            <a:extLst>
              <a:ext uri="{FF2B5EF4-FFF2-40B4-BE49-F238E27FC236}">
                <a16:creationId xmlns:a16="http://schemas.microsoft.com/office/drawing/2014/main" id="{317A79DC-58C9-E35F-3A83-1A62AF7E96F7}"/>
              </a:ext>
            </a:extLst>
          </p:cNvPr>
          <p:cNvSpPr/>
          <p:nvPr/>
        </p:nvSpPr>
        <p:spPr>
          <a:xfrm>
            <a:off x="5169598" y="2526508"/>
            <a:ext cx="180975" cy="2483244"/>
          </a:xfrm>
          <a:prstGeom prst="round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6350">
            <a:solidFill>
              <a:srgbClr val="FF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IN" sz="9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Transmission (with information loss in stego-data)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46A5A8-2020-6475-145B-08EFEAA6A2D5}"/>
              </a:ext>
            </a:extLst>
          </p:cNvPr>
          <p:cNvSpPr txBox="1"/>
          <p:nvPr/>
        </p:nvSpPr>
        <p:spPr>
          <a:xfrm>
            <a:off x="1757774" y="1999703"/>
            <a:ext cx="2585177" cy="33855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Secret insertion process</a:t>
            </a:r>
            <a:endParaRPr lang="en-IN" sz="16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FEAB8C-D959-AB3D-2489-B35D72C83474}"/>
              </a:ext>
            </a:extLst>
          </p:cNvPr>
          <p:cNvSpPr txBox="1"/>
          <p:nvPr/>
        </p:nvSpPr>
        <p:spPr>
          <a:xfrm>
            <a:off x="5492063" y="1879838"/>
            <a:ext cx="2998187" cy="58477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Secret bit extraction process with third block missing</a:t>
            </a:r>
            <a:endParaRPr lang="en-IN" sz="16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98" name="Straight Connector 297">
            <a:extLst>
              <a:ext uri="{FF2B5EF4-FFF2-40B4-BE49-F238E27FC236}">
                <a16:creationId xmlns:a16="http://schemas.microsoft.com/office/drawing/2014/main" id="{0CC24F93-F696-C120-7A29-52AB5F52A2BC}"/>
              </a:ext>
            </a:extLst>
          </p:cNvPr>
          <p:cNvCxnSpPr>
            <a:cxnSpLocks/>
          </p:cNvCxnSpPr>
          <p:nvPr/>
        </p:nvCxnSpPr>
        <p:spPr>
          <a:xfrm flipH="1">
            <a:off x="5967509" y="3555384"/>
            <a:ext cx="135891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9" name="TextBox 298">
            <a:extLst>
              <a:ext uri="{FF2B5EF4-FFF2-40B4-BE49-F238E27FC236}">
                <a16:creationId xmlns:a16="http://schemas.microsoft.com/office/drawing/2014/main" id="{5891A6B6-2571-E80D-63E4-D4AAEDFF4036}"/>
              </a:ext>
            </a:extLst>
          </p:cNvPr>
          <p:cNvSpPr txBox="1"/>
          <p:nvPr/>
        </p:nvSpPr>
        <p:spPr>
          <a:xfrm>
            <a:off x="6044625" y="3464104"/>
            <a:ext cx="53060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N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871516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Department of IT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1066800" y="2895600"/>
            <a:ext cx="7772400" cy="1023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7500" lnSpcReduction="100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sz="3200" dirty="0"/>
              <a:t>ENCRYPTION: INSERTION OF SECRET BITS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4147906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45720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45720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45720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45720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2909</TotalTime>
  <Words>1854</Words>
  <Application>Microsoft Office PowerPoint</Application>
  <PresentationFormat>On-screen Show (4:3)</PresentationFormat>
  <Paragraphs>311</Paragraphs>
  <Slides>26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Wingdings</vt:lpstr>
      <vt:lpstr>Times New Roman</vt:lpstr>
      <vt:lpstr>Arial</vt:lpstr>
      <vt:lpstr>Cambria Math</vt:lpstr>
      <vt:lpstr>Verdana</vt:lpstr>
      <vt:lpstr>Default Design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LITERATURE SURVEY  SECURING DATA IN INTERNET OF THINGS (IOT) USING CRYPTOGRAPHY AND STEGANOGRAPHY TECHNIQUES</vt:lpstr>
      <vt:lpstr>PowerPoint Presentation</vt:lpstr>
      <vt:lpstr>PowerPoint Presentation</vt:lpstr>
      <vt:lpstr>PowerPoint Presentation</vt:lpstr>
      <vt:lpstr>ALGORITHM 1 - Secret Bit Insertion in Hermite Space</vt:lpstr>
      <vt:lpstr>PowerPoint Presentation</vt:lpstr>
      <vt:lpstr>DECRYPTION: EXTRACTION OF SECRET BITS</vt:lpstr>
      <vt:lpstr>PowerPoint Presentation</vt:lpstr>
      <vt:lpstr>cont’d.. </vt:lpstr>
      <vt:lpstr>MISSING BYTE AND BLOCK FEATURE ESTIMATION BY PSO</vt:lpstr>
      <vt:lpstr>PSO algorithm</vt:lpstr>
      <vt:lpstr>PSO algorithm cont’d…</vt:lpstr>
      <vt:lpstr>PREDICTION OF LOST STEGO-BLOCK USING SU-LSTM</vt:lpstr>
      <vt:lpstr>PowerPoint Presentation</vt:lpstr>
      <vt:lpstr>PERFORMANCE INDICES</vt:lpstr>
      <vt:lpstr>PERFORMANCE INDICES</vt:lpstr>
      <vt:lpstr>DATA SET</vt:lpstr>
      <vt:lpstr>HARDWARE SETUP</vt:lpstr>
      <vt:lpstr>HARDWARE SETUP</vt:lpstr>
      <vt:lpstr>References</vt:lpstr>
      <vt:lpstr>PowerPoint Presentation</vt:lpstr>
    </vt:vector>
  </TitlesOfParts>
  <Company>rightgen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rightgen2</dc:creator>
  <cp:lastModifiedBy>Rajasekar M</cp:lastModifiedBy>
  <cp:revision>325</cp:revision>
  <dcterms:created xsi:type="dcterms:W3CDTF">2001-09-21T16:07:35Z</dcterms:created>
  <dcterms:modified xsi:type="dcterms:W3CDTF">2023-10-21T04:02:04Z</dcterms:modified>
</cp:coreProperties>
</file>