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9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408A-2A0F-418A-89A6-BBD46113F6C1}" type="datetimeFigureOut">
              <a:rPr lang="en-GB" smtClean="0"/>
              <a:t>24/09/2016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2C82-418A-4A6E-81C5-F4A64A1DDBCC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0648"/>
            <a:ext cx="1524000" cy="8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8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408A-2A0F-418A-89A6-BBD46113F6C1}" type="datetimeFigureOut">
              <a:rPr lang="en-GB" smtClean="0"/>
              <a:t>24/09/2016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2C82-418A-4A6E-81C5-F4A64A1DD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48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408A-2A0F-418A-89A6-BBD46113F6C1}" type="datetimeFigureOut">
              <a:rPr lang="en-GB" smtClean="0"/>
              <a:t>24/09/2016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2C82-418A-4A6E-81C5-F4A64A1DD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37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408A-2A0F-418A-89A6-BBD46113F6C1}" type="datetimeFigureOut">
              <a:rPr lang="en-GB" smtClean="0"/>
              <a:t>24/09/2016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2C82-418A-4A6E-81C5-F4A64A1DDBCC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0648"/>
            <a:ext cx="1524000" cy="8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0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408A-2A0F-418A-89A6-BBD46113F6C1}" type="datetimeFigureOut">
              <a:rPr lang="en-GB" smtClean="0"/>
              <a:t>24/09/2016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2C82-418A-4A6E-81C5-F4A64A1DD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86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408A-2A0F-418A-89A6-BBD46113F6C1}" type="datetimeFigureOut">
              <a:rPr lang="en-GB" smtClean="0"/>
              <a:t>24/09/2016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2C82-418A-4A6E-81C5-F4A64A1DD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06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408A-2A0F-418A-89A6-BBD46113F6C1}" type="datetimeFigureOut">
              <a:rPr lang="en-GB" smtClean="0"/>
              <a:t>24/09/2016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2C82-418A-4A6E-81C5-F4A64A1DD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89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408A-2A0F-418A-89A6-BBD46113F6C1}" type="datetimeFigureOut">
              <a:rPr lang="en-GB" smtClean="0"/>
              <a:t>24/09/2016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2C82-418A-4A6E-81C5-F4A64A1DD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4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408A-2A0F-418A-89A6-BBD46113F6C1}" type="datetimeFigureOut">
              <a:rPr lang="en-GB" smtClean="0"/>
              <a:t>24/09/2016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2C82-418A-4A6E-81C5-F4A64A1DD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30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408A-2A0F-418A-89A6-BBD46113F6C1}" type="datetimeFigureOut">
              <a:rPr lang="en-GB" smtClean="0"/>
              <a:t>24/09/2016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2C82-418A-4A6E-81C5-F4A64A1DD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67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408A-2A0F-418A-89A6-BBD46113F6C1}" type="datetimeFigureOut">
              <a:rPr lang="en-GB" smtClean="0"/>
              <a:t>24/09/2016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2C82-418A-4A6E-81C5-F4A64A1DD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71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4408A-2A0F-418A-89A6-BBD46113F6C1}" type="datetimeFigureOut">
              <a:rPr lang="en-GB" smtClean="0"/>
              <a:t>24/09/2016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32C82-418A-4A6E-81C5-F4A64A1DD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17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em.org.uk/eser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esa.int/Education/CanSa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em.org.uk/community/groups/193523/sy200a16-cansat-teacher-workshop" TargetMode="External"/><Relationship Id="rId2" Type="http://schemas.openxmlformats.org/officeDocument/2006/relationships/hyperlink" Target="https://impacttoolkit.stem.org.uk/cpd-activiti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UK Cansat Competition 2016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Teachers’ workshop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5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5"/>
            </a:pPr>
            <a:r>
              <a:rPr lang="en-GB" dirty="0" smtClean="0"/>
              <a:t>Who </a:t>
            </a:r>
            <a:r>
              <a:rPr lang="en-GB" dirty="0"/>
              <a:t>pays for what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r>
              <a:rPr lang="en-GB" dirty="0" smtClean="0"/>
              <a:t>See section 5 of Guidelines document…plus</a:t>
            </a:r>
          </a:p>
          <a:p>
            <a:pPr marL="0" indent="0">
              <a:buNone/>
            </a:pPr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total budget of the </a:t>
            </a:r>
            <a:r>
              <a:rPr lang="en-GB" dirty="0" err="1"/>
              <a:t>CanSat</a:t>
            </a:r>
            <a:r>
              <a:rPr lang="en-GB" dirty="0"/>
              <a:t> should not exceed </a:t>
            </a:r>
            <a:r>
              <a:rPr lang="en-GB" dirty="0" smtClean="0"/>
              <a:t>£400.</a:t>
            </a:r>
          </a:p>
          <a:p>
            <a:pPr marL="0" indent="0">
              <a:buNone/>
            </a:pPr>
            <a:r>
              <a:rPr lang="en-GB" dirty="0" smtClean="0"/>
              <a:t>Cansat kits cost £100, so this leaves</a:t>
            </a:r>
          </a:p>
          <a:p>
            <a:pPr marL="0" indent="0">
              <a:buNone/>
            </a:pPr>
            <a:r>
              <a:rPr lang="en-GB" dirty="0" smtClean="0"/>
              <a:t>£300</a:t>
            </a:r>
          </a:p>
          <a:p>
            <a:endParaRPr lang="en-GB" dirty="0"/>
          </a:p>
        </p:txBody>
      </p:sp>
      <p:pic>
        <p:nvPicPr>
          <p:cNvPr id="6" name="Picture 5" descr="word_topalon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808" y="116632"/>
            <a:ext cx="6124575" cy="895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162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6.   CREST </a:t>
            </a:r>
            <a:r>
              <a:rPr lang="en-GB" dirty="0"/>
              <a:t>accreditation</a:t>
            </a:r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6" name="Picture 5" descr="word_topalon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808" y="116632"/>
            <a:ext cx="6124575" cy="895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404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7</a:t>
            </a:r>
            <a:r>
              <a:rPr lang="en-GB" dirty="0" smtClean="0"/>
              <a:t>.   Questions?</a:t>
            </a:r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6" name="Picture 5" descr="word_topalon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808" y="116632"/>
            <a:ext cx="6124575" cy="895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14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Background to ESERO and </a:t>
            </a:r>
            <a:r>
              <a:rPr lang="en-GB" dirty="0" err="1" smtClean="0"/>
              <a:t>CanSat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Workshop schedule, Housekeeping,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Impact Toolkit, Community Group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3. Competition guidelines</a:t>
            </a:r>
          </a:p>
          <a:p>
            <a:pPr lvl="1"/>
            <a:r>
              <a:rPr lang="en-GB" dirty="0" smtClean="0"/>
              <a:t>Reporting</a:t>
            </a:r>
          </a:p>
          <a:p>
            <a:pPr lvl="1"/>
            <a:r>
              <a:rPr lang="en-GB" dirty="0" smtClean="0"/>
              <a:t>“Launch” date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dirty="0" smtClean="0"/>
              <a:t>Reporting template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dirty="0" smtClean="0"/>
              <a:t>Who pays for what?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dirty="0" smtClean="0"/>
              <a:t>CREST accreditation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dirty="0" smtClean="0"/>
              <a:t>Questions?</a:t>
            </a:r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80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  <a:defRPr/>
            </a:pPr>
            <a:r>
              <a:rPr lang="en-GB" sz="4400" dirty="0" smtClean="0">
                <a:hlinkClick r:id="rId2"/>
              </a:rPr>
              <a:t>www.stem.org.uk/esero</a:t>
            </a:r>
            <a:r>
              <a:rPr lang="en-GB" sz="4400" dirty="0" smtClean="0"/>
              <a:t> </a:t>
            </a:r>
          </a:p>
          <a:p>
            <a:pPr>
              <a:lnSpc>
                <a:spcPct val="120000"/>
              </a:lnSpc>
              <a:defRPr/>
            </a:pPr>
            <a:r>
              <a:rPr lang="en-GB" sz="4400" dirty="0" smtClean="0"/>
              <a:t>Using </a:t>
            </a:r>
            <a:r>
              <a:rPr lang="en-GB" sz="4400" dirty="0"/>
              <a:t>a space context to support STEM teaching and </a:t>
            </a:r>
            <a:r>
              <a:rPr lang="en-GB" sz="4400" dirty="0" smtClean="0"/>
              <a:t>learning</a:t>
            </a:r>
            <a:endParaRPr lang="en-GB" sz="4400" dirty="0"/>
          </a:p>
          <a:p>
            <a:pPr>
              <a:lnSpc>
                <a:spcPct val="120000"/>
              </a:lnSpc>
              <a:defRPr/>
            </a:pPr>
            <a:r>
              <a:rPr lang="en-GB" sz="4400" dirty="0" smtClean="0"/>
              <a:t>7000 teachers trained</a:t>
            </a:r>
          </a:p>
          <a:p>
            <a:pPr>
              <a:lnSpc>
                <a:spcPct val="120000"/>
              </a:lnSpc>
              <a:defRPr/>
            </a:pPr>
            <a:r>
              <a:rPr lang="en-GB" sz="4400" dirty="0" smtClean="0"/>
              <a:t>200000 resource downloads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/>
              <a:t/>
            </a:r>
            <a:br>
              <a:rPr lang="en-GB" sz="3200" dirty="0"/>
            </a:br>
            <a:endParaRPr lang="en-GB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707904" y="404664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/>
              <a:t>ESERO-UK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0979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 smtClean="0"/>
              <a:t>European </a:t>
            </a:r>
            <a:r>
              <a:rPr lang="en-GB" dirty="0" err="1" smtClean="0"/>
              <a:t>CanSat</a:t>
            </a:r>
            <a:r>
              <a:rPr lang="en-GB" dirty="0"/>
              <a:t> competition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www.esa.int/Education/CanSat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National competitions </a:t>
            </a:r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707904" y="404664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err="1" smtClean="0"/>
              <a:t>CanSat</a:t>
            </a:r>
            <a:endParaRPr lang="en-GB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0630" t="26376" r="17901" b="26375"/>
          <a:stretch/>
        </p:blipFill>
        <p:spPr>
          <a:xfrm>
            <a:off x="1043608" y="3212976"/>
            <a:ext cx="669674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6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2. </a:t>
            </a:r>
            <a:r>
              <a:rPr lang="en-GB" dirty="0"/>
              <a:t>Workshop schedule and housekeeping</a:t>
            </a:r>
          </a:p>
          <a:p>
            <a:pPr lvl="1"/>
            <a:r>
              <a:rPr lang="en-GB" dirty="0" smtClean="0"/>
              <a:t>In the event of a fire</a:t>
            </a:r>
          </a:p>
          <a:p>
            <a:pPr lvl="1"/>
            <a:r>
              <a:rPr lang="en-GB" dirty="0" smtClean="0"/>
              <a:t>Water, coffee, getting in and out</a:t>
            </a:r>
          </a:p>
          <a:p>
            <a:pPr lvl="1"/>
            <a:r>
              <a:rPr lang="en-GB" dirty="0" smtClean="0"/>
              <a:t>Franklin House</a:t>
            </a:r>
          </a:p>
          <a:p>
            <a:pPr lvl="1"/>
            <a:r>
              <a:rPr lang="en-GB" dirty="0" smtClean="0">
                <a:hlinkClick r:id="rId2"/>
              </a:rPr>
              <a:t>Impact Toolkit</a:t>
            </a:r>
            <a:endParaRPr lang="en-GB" dirty="0" smtClean="0"/>
          </a:p>
          <a:p>
            <a:pPr lvl="1"/>
            <a:r>
              <a:rPr lang="en-GB" dirty="0" smtClean="0">
                <a:hlinkClick r:id="rId3"/>
              </a:rPr>
              <a:t>Community Group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7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3.   Competition guidelines</a:t>
            </a:r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75067"/>
              </p:ext>
            </p:extLst>
          </p:nvPr>
        </p:nvGraphicFramePr>
        <p:xfrm>
          <a:off x="1718310" y="2647791"/>
          <a:ext cx="6022042" cy="30854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94421"/>
                <a:gridCol w="1527621"/>
              </a:tblGrid>
              <a:tr h="23734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50">
                          <a:effectLst/>
                        </a:rPr>
                        <a:t>Phase 1: Call for proposals and team selection</a:t>
                      </a:r>
                      <a:endParaRPr lang="en-GB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373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50">
                          <a:effectLst/>
                        </a:rPr>
                        <a:t>Activity</a:t>
                      </a:r>
                      <a:endParaRPr lang="en-GB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50">
                          <a:effectLst/>
                        </a:rPr>
                        <a:t>Deadline</a:t>
                      </a:r>
                      <a:endParaRPr lang="en-GB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73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50">
                          <a:effectLst/>
                        </a:rPr>
                        <a:t>Call for proposals opens</a:t>
                      </a:r>
                      <a:endParaRPr lang="en-GB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50">
                          <a:effectLst/>
                        </a:rPr>
                        <a:t>May 2016</a:t>
                      </a:r>
                      <a:endParaRPr lang="en-GB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73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50">
                          <a:effectLst/>
                        </a:rPr>
                        <a:t>Deadline for proposals</a:t>
                      </a:r>
                      <a:endParaRPr lang="en-GB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50">
                          <a:effectLst/>
                        </a:rPr>
                        <a:t>8</a:t>
                      </a:r>
                      <a:r>
                        <a:rPr lang="en-GB" sz="950" baseline="30000">
                          <a:effectLst/>
                        </a:rPr>
                        <a:t>th</a:t>
                      </a:r>
                      <a:r>
                        <a:rPr lang="en-GB" sz="950">
                          <a:effectLst/>
                        </a:rPr>
                        <a:t> July 2016</a:t>
                      </a:r>
                      <a:endParaRPr lang="en-GB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73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50">
                          <a:effectLst/>
                        </a:rPr>
                        <a:t>Announcement of selected teams</a:t>
                      </a:r>
                      <a:endParaRPr lang="en-GB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50">
                          <a:effectLst/>
                        </a:rPr>
                        <a:t>22</a:t>
                      </a:r>
                      <a:r>
                        <a:rPr lang="en-GB" sz="950" baseline="30000">
                          <a:effectLst/>
                        </a:rPr>
                        <a:t>nd</a:t>
                      </a:r>
                      <a:r>
                        <a:rPr lang="en-GB" sz="950">
                          <a:effectLst/>
                        </a:rPr>
                        <a:t> July 2016</a:t>
                      </a:r>
                      <a:endParaRPr lang="en-GB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734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50">
                          <a:effectLst/>
                        </a:rPr>
                        <a:t>Phase 2: Teachers’ introductory workshop</a:t>
                      </a:r>
                      <a:endParaRPr lang="en-GB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373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50">
                          <a:effectLst/>
                        </a:rPr>
                        <a:t>Activity</a:t>
                      </a:r>
                      <a:endParaRPr lang="en-GB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50">
                          <a:effectLst/>
                        </a:rPr>
                        <a:t>Deadline</a:t>
                      </a:r>
                      <a:endParaRPr lang="en-GB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73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50">
                          <a:effectLst/>
                        </a:rPr>
                        <a:t>Teachers’ introductory workshop </a:t>
                      </a:r>
                      <a:endParaRPr lang="en-GB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50">
                          <a:effectLst/>
                        </a:rPr>
                        <a:t>23rd  September 2016</a:t>
                      </a:r>
                      <a:endParaRPr lang="en-GB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734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50">
                          <a:effectLst/>
                        </a:rPr>
                        <a:t>Phase 3: CanSat construction and test activities</a:t>
                      </a:r>
                      <a:endParaRPr lang="en-GB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373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50">
                          <a:effectLst/>
                        </a:rPr>
                        <a:t>Activity</a:t>
                      </a:r>
                      <a:endParaRPr lang="en-GB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50">
                          <a:effectLst/>
                        </a:rPr>
                        <a:t>Deadline</a:t>
                      </a:r>
                      <a:endParaRPr lang="en-GB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73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50">
                          <a:effectLst/>
                        </a:rPr>
                        <a:t>Progress report 1</a:t>
                      </a:r>
                      <a:endParaRPr lang="en-GB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50">
                          <a:effectLst/>
                        </a:rPr>
                        <a:t>31st October 2016 </a:t>
                      </a:r>
                      <a:endParaRPr lang="en-GB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73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50">
                          <a:effectLst/>
                        </a:rPr>
                        <a:t>Progress report 2</a:t>
                      </a:r>
                      <a:endParaRPr lang="en-GB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50">
                          <a:effectLst/>
                        </a:rPr>
                        <a:t>12th December 2016</a:t>
                      </a:r>
                      <a:endParaRPr lang="en-GB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73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50">
                          <a:effectLst/>
                        </a:rPr>
                        <a:t>Progress report 3 (as-built documentation)</a:t>
                      </a:r>
                      <a:endParaRPr lang="en-GB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50" dirty="0">
                          <a:effectLst/>
                        </a:rPr>
                        <a:t>28</a:t>
                      </a:r>
                      <a:r>
                        <a:rPr lang="en-GB" sz="950" baseline="30000" dirty="0">
                          <a:effectLst/>
                        </a:rPr>
                        <a:t>th</a:t>
                      </a:r>
                      <a:r>
                        <a:rPr lang="en-GB" sz="950" dirty="0">
                          <a:effectLst/>
                        </a:rPr>
                        <a:t> February 2017</a:t>
                      </a:r>
                      <a:endParaRPr lang="en-GB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4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3.   </a:t>
            </a:r>
            <a:r>
              <a:rPr lang="en-GB" dirty="0"/>
              <a:t>Competition guidelines</a:t>
            </a:r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697638"/>
              </p:ext>
            </p:extLst>
          </p:nvPr>
        </p:nvGraphicFramePr>
        <p:xfrm>
          <a:off x="899592" y="2492896"/>
          <a:ext cx="6408712" cy="1296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83004"/>
                <a:gridCol w="1625708"/>
              </a:tblGrid>
              <a:tr h="43204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50" dirty="0">
                          <a:effectLst/>
                        </a:rPr>
                        <a:t>Phase 4: Competition launch campaign and post-flight activities</a:t>
                      </a:r>
                      <a:endParaRPr lang="en-GB" sz="1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50">
                          <a:effectLst/>
                        </a:rPr>
                        <a:t>Activity</a:t>
                      </a:r>
                      <a:endParaRPr lang="en-GB" sz="10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50">
                          <a:effectLst/>
                        </a:rPr>
                        <a:t>Deadline</a:t>
                      </a:r>
                      <a:endParaRPr lang="en-GB" sz="10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50">
                          <a:effectLst/>
                        </a:rPr>
                        <a:t>Competition launch campaign and awards</a:t>
                      </a:r>
                      <a:endParaRPr lang="en-GB" sz="10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50" dirty="0">
                          <a:effectLst/>
                        </a:rPr>
                        <a:t> </a:t>
                      </a:r>
                      <a:r>
                        <a:rPr lang="en-GB" sz="950" dirty="0" smtClean="0">
                          <a:effectLst/>
                        </a:rPr>
                        <a:t>9-11 </a:t>
                      </a:r>
                      <a:r>
                        <a:rPr lang="en-GB" sz="950" dirty="0">
                          <a:effectLst/>
                        </a:rPr>
                        <a:t>March 2015 </a:t>
                      </a:r>
                      <a:endParaRPr lang="en-GB" sz="1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62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149800"/>
            <a:ext cx="3491880" cy="2330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32506"/>
            <a:ext cx="2766225" cy="1840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64" y="4221088"/>
            <a:ext cx="3510136" cy="23354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246315"/>
            <a:ext cx="3369367" cy="224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0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4.    </a:t>
            </a:r>
            <a:r>
              <a:rPr lang="en-GB" dirty="0"/>
              <a:t>Reporting </a:t>
            </a:r>
            <a:r>
              <a:rPr lang="en-GB" dirty="0" smtClean="0"/>
              <a:t>template / Design Doc</a:t>
            </a:r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4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251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Verdana</vt:lpstr>
      <vt:lpstr>Office Theme</vt:lpstr>
      <vt:lpstr>UK Cansat Competition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Cansat Competition 2013</dc:title>
  <dc:creator>Tom Lyons</dc:creator>
  <cp:lastModifiedBy>Tom Lyons</cp:lastModifiedBy>
  <cp:revision>24</cp:revision>
  <dcterms:created xsi:type="dcterms:W3CDTF">2013-09-17T12:12:37Z</dcterms:created>
  <dcterms:modified xsi:type="dcterms:W3CDTF">2016-09-24T09:21:51Z</dcterms:modified>
</cp:coreProperties>
</file>