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Space Mono" charset="1" panose="02000509040000020004"/>
      <p:regular r:id="rId10"/>
    </p:embeddedFont>
    <p:embeddedFont>
      <p:font typeface="Space Mono Bold" charset="1" panose="02000809030000020004"/>
      <p:regular r:id="rId11"/>
    </p:embeddedFont>
    <p:embeddedFont>
      <p:font typeface="Space Mono Italics" charset="1" panose="02000509090000090004"/>
      <p:regular r:id="rId12"/>
    </p:embeddedFont>
    <p:embeddedFont>
      <p:font typeface="Space Mono Bold Italics" charset="1" panose="02000809040000090004"/>
      <p:regular r:id="rId13"/>
    </p:embeddedFont>
    <p:embeddedFont>
      <p:font typeface="Be Vietnam" charset="1" panose="00000500000000000000"/>
      <p:regular r:id="rId14"/>
    </p:embeddedFont>
    <p:embeddedFont>
      <p:font typeface="Be Vietnam Italics" charset="1" panose="00000500000000000000"/>
      <p:regular r:id="rId15"/>
    </p:embeddedFont>
    <p:embeddedFont>
      <p:font typeface="Be Vietnam Thin" charset="1" panose="00000200000000000000"/>
      <p:regular r:id="rId16"/>
    </p:embeddedFont>
    <p:embeddedFont>
      <p:font typeface="Be Vietnam Thin Italics" charset="1" panose="00000300000000000000"/>
      <p:regular r:id="rId17"/>
    </p:embeddedFont>
    <p:embeddedFont>
      <p:font typeface="Be Vietnam Medium" charset="1" panose="00000600000000000000"/>
      <p:regular r:id="rId18"/>
    </p:embeddedFont>
    <p:embeddedFont>
      <p:font typeface="Be Vietnam Medium Italics" charset="1" panose="00000600000000000000"/>
      <p:regular r:id="rId19"/>
    </p:embeddedFont>
    <p:embeddedFont>
      <p:font typeface="Be Vietnam Ultra-Bold" charset="1" panose="00000900000000000000"/>
      <p:regular r:id="rId20"/>
    </p:embeddedFont>
    <p:embeddedFont>
      <p:font typeface="Be Vietnam Ultra-Bold Italics" charset="1" panose="000009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915041" y="1616010"/>
            <a:ext cx="3951704" cy="1200762"/>
            <a:chOff x="0" y="0"/>
            <a:chExt cx="4321090" cy="13130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1750" y="31750"/>
              <a:ext cx="4257590" cy="1249503"/>
            </a:xfrm>
            <a:custGeom>
              <a:avLst/>
              <a:gdLst/>
              <a:ahLst/>
              <a:cxnLst/>
              <a:rect r="r" b="b" t="t" l="l"/>
              <a:pathLst>
                <a:path h="1249503" w="4257590">
                  <a:moveTo>
                    <a:pt x="4164880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163610" y="0"/>
                  </a:lnTo>
                  <a:cubicBezTo>
                    <a:pt x="4214410" y="0"/>
                    <a:pt x="4256320" y="41910"/>
                    <a:pt x="4256320" y="92710"/>
                  </a:cubicBezTo>
                  <a:lnTo>
                    <a:pt x="4256320" y="1155523"/>
                  </a:lnTo>
                  <a:cubicBezTo>
                    <a:pt x="4257590" y="1207593"/>
                    <a:pt x="4215680" y="1249503"/>
                    <a:pt x="4164880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21091" cy="1313003"/>
            </a:xfrm>
            <a:custGeom>
              <a:avLst/>
              <a:gdLst/>
              <a:ahLst/>
              <a:cxnLst/>
              <a:rect r="r" b="b" t="t" l="l"/>
              <a:pathLst>
                <a:path h="1313003" w="4321091">
                  <a:moveTo>
                    <a:pt x="4196630" y="59690"/>
                  </a:moveTo>
                  <a:cubicBezTo>
                    <a:pt x="4232190" y="59690"/>
                    <a:pt x="4261400" y="88900"/>
                    <a:pt x="4261400" y="124460"/>
                  </a:cubicBezTo>
                  <a:lnTo>
                    <a:pt x="4261400" y="1188543"/>
                  </a:lnTo>
                  <a:cubicBezTo>
                    <a:pt x="4261400" y="1224103"/>
                    <a:pt x="4232190" y="1253313"/>
                    <a:pt x="4196630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196630" y="59690"/>
                  </a:lnTo>
                  <a:moveTo>
                    <a:pt x="41966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4196630" y="1313003"/>
                  </a:lnTo>
                  <a:cubicBezTo>
                    <a:pt x="4265210" y="1313003"/>
                    <a:pt x="4321091" y="1257123"/>
                    <a:pt x="4321091" y="1188543"/>
                  </a:cubicBezTo>
                  <a:lnTo>
                    <a:pt x="4321091" y="124460"/>
                  </a:lnTo>
                  <a:cubicBezTo>
                    <a:pt x="4321091" y="55880"/>
                    <a:pt x="4265210" y="0"/>
                    <a:pt x="41966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5900195" y="1921315"/>
            <a:ext cx="590151" cy="590151"/>
          </a:xfrm>
          <a:custGeom>
            <a:avLst/>
            <a:gdLst/>
            <a:ahLst/>
            <a:cxnLst/>
            <a:rect r="r" b="b" t="t" l="l"/>
            <a:pathLst>
              <a:path h="590151" w="590151">
                <a:moveTo>
                  <a:pt x="0" y="0"/>
                </a:moveTo>
                <a:lnTo>
                  <a:pt x="590152" y="0"/>
                </a:lnTo>
                <a:lnTo>
                  <a:pt x="590152" y="590151"/>
                </a:lnTo>
                <a:lnTo>
                  <a:pt x="0" y="5901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-2283375" y="-1951210"/>
            <a:ext cx="5959819" cy="5959819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-5081" y="-3810"/>
              <a:ext cx="6357621" cy="6353810"/>
            </a:xfrm>
            <a:custGeom>
              <a:avLst/>
              <a:gdLst/>
              <a:ahLst/>
              <a:cxnLst/>
              <a:rect r="r" b="b" t="t" l="l"/>
              <a:pathLst>
                <a:path h="6353810" w="6357621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  <a:solidFill>
              <a:srgbClr val="004A98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41910" y="40640"/>
              <a:ext cx="6263640" cy="6263640"/>
            </a:xfrm>
            <a:custGeom>
              <a:avLst/>
              <a:gdLst/>
              <a:ahLst/>
              <a:cxnLst/>
              <a:rect r="r" b="b" t="t" l="l"/>
              <a:pathLst>
                <a:path h="6263640" w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1306896" y="3196946"/>
            <a:ext cx="15674207" cy="5460169"/>
            <a:chOff x="0" y="0"/>
            <a:chExt cx="20898943" cy="7280226"/>
          </a:xfrm>
        </p:grpSpPr>
        <p:grpSp>
          <p:nvGrpSpPr>
            <p:cNvPr name="Group 11" id="11"/>
            <p:cNvGrpSpPr>
              <a:grpSpLocks noChangeAspect="true"/>
            </p:cNvGrpSpPr>
            <p:nvPr/>
          </p:nvGrpSpPr>
          <p:grpSpPr>
            <a:xfrm rot="0"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6" id="16"/>
            <p:cNvGrpSpPr>
              <a:grpSpLocks noChangeAspect="true"/>
            </p:cNvGrpSpPr>
            <p:nvPr/>
          </p:nvGrpSpPr>
          <p:grpSpPr>
            <a:xfrm rot="0"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9" id="19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21" id="21"/>
          <p:cNvGrpSpPr/>
          <p:nvPr/>
        </p:nvGrpSpPr>
        <p:grpSpPr>
          <a:xfrm rot="0">
            <a:off x="1306896" y="1643759"/>
            <a:ext cx="11066699" cy="1173012"/>
            <a:chOff x="0" y="0"/>
            <a:chExt cx="12452590" cy="131991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31750" y="31750"/>
              <a:ext cx="12389090" cy="1256409"/>
            </a:xfrm>
            <a:custGeom>
              <a:avLst/>
              <a:gdLst/>
              <a:ahLst/>
              <a:cxnLst/>
              <a:rect r="r" b="b" t="t" l="l"/>
              <a:pathLst>
                <a:path h="1256409" w="12389090">
                  <a:moveTo>
                    <a:pt x="12296380" y="1256409"/>
                  </a:moveTo>
                  <a:lnTo>
                    <a:pt x="92710" y="1256409"/>
                  </a:lnTo>
                  <a:cubicBezTo>
                    <a:pt x="41910" y="1256409"/>
                    <a:pt x="0" y="1214499"/>
                    <a:pt x="0" y="116369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295110" y="0"/>
                  </a:lnTo>
                  <a:cubicBezTo>
                    <a:pt x="12345910" y="0"/>
                    <a:pt x="12387821" y="41910"/>
                    <a:pt x="12387821" y="92710"/>
                  </a:cubicBezTo>
                  <a:lnTo>
                    <a:pt x="12387821" y="1162430"/>
                  </a:lnTo>
                  <a:cubicBezTo>
                    <a:pt x="12389090" y="1214499"/>
                    <a:pt x="12347180" y="1256409"/>
                    <a:pt x="12296380" y="12564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2452590" cy="1319910"/>
            </a:xfrm>
            <a:custGeom>
              <a:avLst/>
              <a:gdLst/>
              <a:ahLst/>
              <a:cxnLst/>
              <a:rect r="r" b="b" t="t" l="l"/>
              <a:pathLst>
                <a:path h="1319910" w="12452590">
                  <a:moveTo>
                    <a:pt x="12328130" y="59690"/>
                  </a:moveTo>
                  <a:cubicBezTo>
                    <a:pt x="12363690" y="59690"/>
                    <a:pt x="12392900" y="88900"/>
                    <a:pt x="12392900" y="124460"/>
                  </a:cubicBezTo>
                  <a:lnTo>
                    <a:pt x="12392900" y="1195450"/>
                  </a:lnTo>
                  <a:cubicBezTo>
                    <a:pt x="12392900" y="1231010"/>
                    <a:pt x="12363690" y="1260219"/>
                    <a:pt x="12328130" y="1260219"/>
                  </a:cubicBezTo>
                  <a:lnTo>
                    <a:pt x="124460" y="1260219"/>
                  </a:lnTo>
                  <a:cubicBezTo>
                    <a:pt x="88900" y="1260219"/>
                    <a:pt x="59690" y="1231010"/>
                    <a:pt x="59690" y="119545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328130" y="59690"/>
                  </a:lnTo>
                  <a:moveTo>
                    <a:pt x="123281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95450"/>
                  </a:lnTo>
                  <a:cubicBezTo>
                    <a:pt x="0" y="1264030"/>
                    <a:pt x="55880" y="1319910"/>
                    <a:pt x="124460" y="1319910"/>
                  </a:cubicBezTo>
                  <a:lnTo>
                    <a:pt x="12328130" y="1319910"/>
                  </a:lnTo>
                  <a:cubicBezTo>
                    <a:pt x="12396710" y="1319910"/>
                    <a:pt x="12452590" y="1264030"/>
                    <a:pt x="12452590" y="1195450"/>
                  </a:cubicBezTo>
                  <a:lnTo>
                    <a:pt x="12452590" y="124460"/>
                  </a:lnTo>
                  <a:cubicBezTo>
                    <a:pt x="12452590" y="55880"/>
                    <a:pt x="12396710" y="0"/>
                    <a:pt x="123281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173200" y="7282131"/>
            <a:ext cx="4114800" cy="4114800"/>
            <a:chOff x="0" y="0"/>
            <a:chExt cx="6350000" cy="635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4A98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886305" y="4657307"/>
            <a:ext cx="12238758" cy="3556897"/>
            <a:chOff x="0" y="0"/>
            <a:chExt cx="16318344" cy="4742529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133350"/>
              <a:ext cx="16318344" cy="33218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399"/>
                </a:lnSpc>
              </a:pPr>
              <a:r>
                <a:rPr lang="en-US" sz="6399">
                  <a:solidFill>
                    <a:srgbClr val="000000"/>
                  </a:solidFill>
                  <a:latin typeface="Space Mono Bold"/>
                </a:rPr>
                <a:t>Implementasi Jaringan Saraf Tiruan</a:t>
              </a:r>
            </a:p>
            <a:p>
              <a:pPr>
                <a:lnSpc>
                  <a:spcPts val="6399"/>
                </a:lnSpc>
              </a:pP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3623870"/>
              <a:ext cx="11630475" cy="1116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000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886305" y="1787765"/>
            <a:ext cx="7765317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 spc="67">
                <a:solidFill>
                  <a:srgbClr val="000000"/>
                </a:solidFill>
                <a:latin typeface="Be Vietnam"/>
              </a:rPr>
              <a:t>Bagaimana hasil nya?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345707" y="1921115"/>
            <a:ext cx="206332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44">
                <a:solidFill>
                  <a:srgbClr val="000000"/>
                </a:solidFill>
                <a:latin typeface="Be Vietnam"/>
              </a:rPr>
              <a:t>Pencarian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938502" y="6797943"/>
            <a:ext cx="980348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Be Vietnam"/>
              </a:rPr>
              <a:t>M Zaki Zamani (2108107010014)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59300" y="276167"/>
            <a:ext cx="7574892" cy="3401815"/>
          </a:xfrm>
          <a:custGeom>
            <a:avLst/>
            <a:gdLst/>
            <a:ahLst/>
            <a:cxnLst/>
            <a:rect r="r" b="b" t="t" l="l"/>
            <a:pathLst>
              <a:path h="3401815" w="7574892">
                <a:moveTo>
                  <a:pt x="0" y="0"/>
                </a:moveTo>
                <a:lnTo>
                  <a:pt x="7574892" y="0"/>
                </a:lnTo>
                <a:lnTo>
                  <a:pt x="7574892" y="3401815"/>
                </a:lnTo>
                <a:lnTo>
                  <a:pt x="0" y="3401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06896" y="3335505"/>
            <a:ext cx="15674207" cy="5460169"/>
            <a:chOff x="0" y="0"/>
            <a:chExt cx="20898943" cy="7280226"/>
          </a:xfrm>
        </p:grpSpPr>
        <p:grpSp>
          <p:nvGrpSpPr>
            <p:cNvPr name="Group 4" id="4"/>
            <p:cNvGrpSpPr>
              <a:grpSpLocks noChangeAspect="true"/>
            </p:cNvGrpSpPr>
            <p:nvPr/>
          </p:nvGrpSpPr>
          <p:grpSpPr>
            <a:xfrm rot="0"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7" id="7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9" id="9"/>
            <p:cNvGrpSpPr>
              <a:grpSpLocks noChangeAspect="true"/>
            </p:cNvGrpSpPr>
            <p:nvPr/>
          </p:nvGrpSpPr>
          <p:grpSpPr>
            <a:xfrm rot="0"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14" id="14"/>
          <p:cNvSpPr txBox="true"/>
          <p:nvPr/>
        </p:nvSpPr>
        <p:spPr>
          <a:xfrm rot="0">
            <a:off x="1886305" y="4798695"/>
            <a:ext cx="10387591" cy="661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60"/>
              </a:lnSpc>
            </a:pPr>
            <a:r>
              <a:rPr lang="en-US" sz="4200">
                <a:solidFill>
                  <a:srgbClr val="000000"/>
                </a:solidFill>
                <a:latin typeface="Be Vietnam Ultra-Bold"/>
              </a:rPr>
              <a:t>128 hidden nodes pada hidden layer.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306896" y="1273702"/>
            <a:ext cx="15559849" cy="1404363"/>
            <a:chOff x="0" y="0"/>
            <a:chExt cx="17014310" cy="153563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31750" y="31750"/>
              <a:ext cx="16950810" cy="1472137"/>
            </a:xfrm>
            <a:custGeom>
              <a:avLst/>
              <a:gdLst/>
              <a:ahLst/>
              <a:cxnLst/>
              <a:rect r="r" b="b" t="t" l="l"/>
              <a:pathLst>
                <a:path h="1472137" w="16950810">
                  <a:moveTo>
                    <a:pt x="16858100" y="1472137"/>
                  </a:moveTo>
                  <a:lnTo>
                    <a:pt x="92710" y="1472137"/>
                  </a:lnTo>
                  <a:cubicBezTo>
                    <a:pt x="41910" y="1472137"/>
                    <a:pt x="0" y="1430227"/>
                    <a:pt x="0" y="137942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6856830" y="0"/>
                  </a:lnTo>
                  <a:cubicBezTo>
                    <a:pt x="16907630" y="0"/>
                    <a:pt x="16949541" y="41910"/>
                    <a:pt x="16949541" y="92710"/>
                  </a:cubicBezTo>
                  <a:lnTo>
                    <a:pt x="16949541" y="1378157"/>
                  </a:lnTo>
                  <a:cubicBezTo>
                    <a:pt x="16950810" y="1430227"/>
                    <a:pt x="16908900" y="1472137"/>
                    <a:pt x="16858100" y="14721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014310" cy="1535637"/>
            </a:xfrm>
            <a:custGeom>
              <a:avLst/>
              <a:gdLst/>
              <a:ahLst/>
              <a:cxnLst/>
              <a:rect r="r" b="b" t="t" l="l"/>
              <a:pathLst>
                <a:path h="1535637" w="17014310">
                  <a:moveTo>
                    <a:pt x="16889850" y="59690"/>
                  </a:moveTo>
                  <a:cubicBezTo>
                    <a:pt x="16925410" y="59690"/>
                    <a:pt x="16954619" y="88900"/>
                    <a:pt x="16954619" y="124460"/>
                  </a:cubicBezTo>
                  <a:lnTo>
                    <a:pt x="16954619" y="1411177"/>
                  </a:lnTo>
                  <a:cubicBezTo>
                    <a:pt x="16954619" y="1446737"/>
                    <a:pt x="16925410" y="1475947"/>
                    <a:pt x="16889850" y="1475947"/>
                  </a:cubicBezTo>
                  <a:lnTo>
                    <a:pt x="124460" y="1475947"/>
                  </a:lnTo>
                  <a:cubicBezTo>
                    <a:pt x="88900" y="1475947"/>
                    <a:pt x="59690" y="1446737"/>
                    <a:pt x="59690" y="141117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889850" y="59690"/>
                  </a:lnTo>
                  <a:moveTo>
                    <a:pt x="1688985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411177"/>
                  </a:lnTo>
                  <a:cubicBezTo>
                    <a:pt x="0" y="1479757"/>
                    <a:pt x="55880" y="1535637"/>
                    <a:pt x="124460" y="1535637"/>
                  </a:cubicBezTo>
                  <a:lnTo>
                    <a:pt x="16889850" y="1535637"/>
                  </a:lnTo>
                  <a:cubicBezTo>
                    <a:pt x="16958430" y="1535637"/>
                    <a:pt x="17014310" y="1479757"/>
                    <a:pt x="17014310" y="1411177"/>
                  </a:cubicBezTo>
                  <a:lnTo>
                    <a:pt x="17014310" y="124460"/>
                  </a:lnTo>
                  <a:cubicBezTo>
                    <a:pt x="17014310" y="55880"/>
                    <a:pt x="16958430" y="0"/>
                    <a:pt x="1688985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886305" y="1438594"/>
            <a:ext cx="15707129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 spc="84">
                <a:solidFill>
                  <a:srgbClr val="000000"/>
                </a:solidFill>
                <a:latin typeface="Be Vietnam Ultra-Bold"/>
              </a:rPr>
              <a:t>Jumlah Total Hidden Node per Layer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5461386" y="1498431"/>
            <a:ext cx="954906" cy="954906"/>
          </a:xfrm>
          <a:custGeom>
            <a:avLst/>
            <a:gdLst/>
            <a:ahLst/>
            <a:cxnLst/>
            <a:rect r="r" b="b" t="t" l="l"/>
            <a:pathLst>
              <a:path h="954906" w="954906">
                <a:moveTo>
                  <a:pt x="0" y="0"/>
                </a:moveTo>
                <a:lnTo>
                  <a:pt x="954905" y="0"/>
                </a:lnTo>
                <a:lnTo>
                  <a:pt x="954905" y="954905"/>
                </a:lnTo>
                <a:lnTo>
                  <a:pt x="0" y="9549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886305" y="5776453"/>
            <a:ext cx="12499840" cy="134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60"/>
              </a:lnSpc>
            </a:pPr>
            <a:r>
              <a:rPr lang="en-US" sz="4200">
                <a:solidFill>
                  <a:srgbClr val="000000"/>
                </a:solidFill>
                <a:latin typeface="Be Vietnam"/>
              </a:rPr>
              <a:t>Dense(</a:t>
            </a:r>
            <a:r>
              <a:rPr lang="en-US" sz="4200">
                <a:solidFill>
                  <a:srgbClr val="000000"/>
                </a:solidFill>
                <a:latin typeface="Be Vietnam Ultra-Bold"/>
              </a:rPr>
              <a:t>128</a:t>
            </a:r>
            <a:r>
              <a:rPr lang="en-US" sz="4200">
                <a:solidFill>
                  <a:srgbClr val="000000"/>
                </a:solidFill>
                <a:latin typeface="Be Vietnam"/>
              </a:rPr>
              <a:t>, activation='relu', input_shape=(X_train.shape[1],)),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59300" y="276167"/>
            <a:ext cx="7574892" cy="3401815"/>
          </a:xfrm>
          <a:custGeom>
            <a:avLst/>
            <a:gdLst/>
            <a:ahLst/>
            <a:cxnLst/>
            <a:rect r="r" b="b" t="t" l="l"/>
            <a:pathLst>
              <a:path h="3401815" w="7574892">
                <a:moveTo>
                  <a:pt x="0" y="0"/>
                </a:moveTo>
                <a:lnTo>
                  <a:pt x="7574892" y="0"/>
                </a:lnTo>
                <a:lnTo>
                  <a:pt x="7574892" y="3401815"/>
                </a:lnTo>
                <a:lnTo>
                  <a:pt x="0" y="3401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06896" y="3335505"/>
            <a:ext cx="15674207" cy="5460169"/>
            <a:chOff x="0" y="0"/>
            <a:chExt cx="20898943" cy="7280226"/>
          </a:xfrm>
        </p:grpSpPr>
        <p:grpSp>
          <p:nvGrpSpPr>
            <p:cNvPr name="Group 4" id="4"/>
            <p:cNvGrpSpPr>
              <a:grpSpLocks noChangeAspect="true"/>
            </p:cNvGrpSpPr>
            <p:nvPr/>
          </p:nvGrpSpPr>
          <p:grpSpPr>
            <a:xfrm rot="0"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7" id="7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9" id="9"/>
            <p:cNvGrpSpPr>
              <a:grpSpLocks noChangeAspect="true"/>
            </p:cNvGrpSpPr>
            <p:nvPr/>
          </p:nvGrpSpPr>
          <p:grpSpPr>
            <a:xfrm rot="0"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14" id="14"/>
          <p:cNvSpPr txBox="true"/>
          <p:nvPr/>
        </p:nvSpPr>
        <p:spPr>
          <a:xfrm rot="0">
            <a:off x="1886305" y="4798695"/>
            <a:ext cx="10387591" cy="661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60"/>
              </a:lnSpc>
            </a:pPr>
            <a:r>
              <a:rPr lang="en-US" sz="4200">
                <a:solidFill>
                  <a:srgbClr val="000000"/>
                </a:solidFill>
                <a:latin typeface="Be Vietnam Ultra-Bold"/>
              </a:rPr>
              <a:t>Total bobot = 1281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306896" y="1273702"/>
            <a:ext cx="15559849" cy="1404363"/>
            <a:chOff x="0" y="0"/>
            <a:chExt cx="17014310" cy="153563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31750" y="31750"/>
              <a:ext cx="16950810" cy="1472137"/>
            </a:xfrm>
            <a:custGeom>
              <a:avLst/>
              <a:gdLst/>
              <a:ahLst/>
              <a:cxnLst/>
              <a:rect r="r" b="b" t="t" l="l"/>
              <a:pathLst>
                <a:path h="1472137" w="16950810">
                  <a:moveTo>
                    <a:pt x="16858100" y="1472137"/>
                  </a:moveTo>
                  <a:lnTo>
                    <a:pt x="92710" y="1472137"/>
                  </a:lnTo>
                  <a:cubicBezTo>
                    <a:pt x="41910" y="1472137"/>
                    <a:pt x="0" y="1430227"/>
                    <a:pt x="0" y="137942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6856830" y="0"/>
                  </a:lnTo>
                  <a:cubicBezTo>
                    <a:pt x="16907630" y="0"/>
                    <a:pt x="16949541" y="41910"/>
                    <a:pt x="16949541" y="92710"/>
                  </a:cubicBezTo>
                  <a:lnTo>
                    <a:pt x="16949541" y="1378157"/>
                  </a:lnTo>
                  <a:cubicBezTo>
                    <a:pt x="16950810" y="1430227"/>
                    <a:pt x="16908900" y="1472137"/>
                    <a:pt x="16858100" y="14721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014310" cy="1535637"/>
            </a:xfrm>
            <a:custGeom>
              <a:avLst/>
              <a:gdLst/>
              <a:ahLst/>
              <a:cxnLst/>
              <a:rect r="r" b="b" t="t" l="l"/>
              <a:pathLst>
                <a:path h="1535637" w="17014310">
                  <a:moveTo>
                    <a:pt x="16889850" y="59690"/>
                  </a:moveTo>
                  <a:cubicBezTo>
                    <a:pt x="16925410" y="59690"/>
                    <a:pt x="16954619" y="88900"/>
                    <a:pt x="16954619" y="124460"/>
                  </a:cubicBezTo>
                  <a:lnTo>
                    <a:pt x="16954619" y="1411177"/>
                  </a:lnTo>
                  <a:cubicBezTo>
                    <a:pt x="16954619" y="1446737"/>
                    <a:pt x="16925410" y="1475947"/>
                    <a:pt x="16889850" y="1475947"/>
                  </a:cubicBezTo>
                  <a:lnTo>
                    <a:pt x="124460" y="1475947"/>
                  </a:lnTo>
                  <a:cubicBezTo>
                    <a:pt x="88900" y="1475947"/>
                    <a:pt x="59690" y="1446737"/>
                    <a:pt x="59690" y="141117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889850" y="59690"/>
                  </a:lnTo>
                  <a:moveTo>
                    <a:pt x="1688985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411177"/>
                  </a:lnTo>
                  <a:cubicBezTo>
                    <a:pt x="0" y="1479757"/>
                    <a:pt x="55880" y="1535637"/>
                    <a:pt x="124460" y="1535637"/>
                  </a:cubicBezTo>
                  <a:lnTo>
                    <a:pt x="16889850" y="1535637"/>
                  </a:lnTo>
                  <a:cubicBezTo>
                    <a:pt x="16958430" y="1535637"/>
                    <a:pt x="17014310" y="1479757"/>
                    <a:pt x="17014310" y="1411177"/>
                  </a:cubicBezTo>
                  <a:lnTo>
                    <a:pt x="17014310" y="124460"/>
                  </a:lnTo>
                  <a:cubicBezTo>
                    <a:pt x="17014310" y="55880"/>
                    <a:pt x="16958430" y="0"/>
                    <a:pt x="1688985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886305" y="1438594"/>
            <a:ext cx="15707129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 spc="84">
                <a:solidFill>
                  <a:srgbClr val="000000"/>
                </a:solidFill>
                <a:latin typeface="Be Vietnam Ultra-Bold"/>
              </a:rPr>
              <a:t>Jumlah Total Bobot (Weight)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5461386" y="1498431"/>
            <a:ext cx="954906" cy="954906"/>
          </a:xfrm>
          <a:custGeom>
            <a:avLst/>
            <a:gdLst/>
            <a:ahLst/>
            <a:cxnLst/>
            <a:rect r="r" b="b" t="t" l="l"/>
            <a:pathLst>
              <a:path h="954906" w="954906">
                <a:moveTo>
                  <a:pt x="0" y="0"/>
                </a:moveTo>
                <a:lnTo>
                  <a:pt x="954905" y="0"/>
                </a:lnTo>
                <a:lnTo>
                  <a:pt x="954905" y="954905"/>
                </a:lnTo>
                <a:lnTo>
                  <a:pt x="0" y="9549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886305" y="5731337"/>
            <a:ext cx="12499840" cy="2032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60"/>
              </a:lnSpc>
            </a:pPr>
            <a:r>
              <a:rPr lang="en-US" sz="4200">
                <a:solidFill>
                  <a:srgbClr val="000000"/>
                </a:solidFill>
                <a:latin typeface="Be Vietnam"/>
              </a:rPr>
              <a:t>Jumlah total bobot dapat dilihat dengan menjalankan “model.summary()” untuk mendapatkannya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59300" y="276167"/>
            <a:ext cx="7574892" cy="3401815"/>
          </a:xfrm>
          <a:custGeom>
            <a:avLst/>
            <a:gdLst/>
            <a:ahLst/>
            <a:cxnLst/>
            <a:rect r="r" b="b" t="t" l="l"/>
            <a:pathLst>
              <a:path h="3401815" w="7574892">
                <a:moveTo>
                  <a:pt x="0" y="0"/>
                </a:moveTo>
                <a:lnTo>
                  <a:pt x="7574892" y="0"/>
                </a:lnTo>
                <a:lnTo>
                  <a:pt x="7574892" y="3401815"/>
                </a:lnTo>
                <a:lnTo>
                  <a:pt x="0" y="3401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61386" y="1498431"/>
            <a:ext cx="954906" cy="954906"/>
          </a:xfrm>
          <a:custGeom>
            <a:avLst/>
            <a:gdLst/>
            <a:ahLst/>
            <a:cxnLst/>
            <a:rect r="r" b="b" t="t" l="l"/>
            <a:pathLst>
              <a:path h="954906" w="954906">
                <a:moveTo>
                  <a:pt x="0" y="0"/>
                </a:moveTo>
                <a:lnTo>
                  <a:pt x="954905" y="0"/>
                </a:lnTo>
                <a:lnTo>
                  <a:pt x="954905" y="954905"/>
                </a:lnTo>
                <a:lnTo>
                  <a:pt x="0" y="9549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06896" y="2769285"/>
            <a:ext cx="15674207" cy="5460169"/>
            <a:chOff x="0" y="0"/>
            <a:chExt cx="20898943" cy="7280226"/>
          </a:xfrm>
        </p:grpSpPr>
        <p:grpSp>
          <p:nvGrpSpPr>
            <p:cNvPr name="Group 5" id="5"/>
            <p:cNvGrpSpPr>
              <a:grpSpLocks noChangeAspect="true"/>
            </p:cNvGrpSpPr>
            <p:nvPr/>
          </p:nvGrpSpPr>
          <p:grpSpPr>
            <a:xfrm rot="0"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15" id="15"/>
          <p:cNvGrpSpPr/>
          <p:nvPr/>
        </p:nvGrpSpPr>
        <p:grpSpPr>
          <a:xfrm rot="0">
            <a:off x="1886305" y="4041895"/>
            <a:ext cx="14052533" cy="3035832"/>
            <a:chOff x="0" y="0"/>
            <a:chExt cx="18736711" cy="4047776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329565"/>
              <a:ext cx="18736711" cy="2543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875"/>
                </a:lnSpc>
              </a:pPr>
              <a:r>
                <a:rPr lang="en-US" sz="13875">
                  <a:solidFill>
                    <a:srgbClr val="000000"/>
                  </a:solidFill>
                  <a:latin typeface="Space Mono Bold"/>
                </a:rPr>
                <a:t>Terima kasih!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3934985" y="3345890"/>
              <a:ext cx="10866741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59300" y="276167"/>
            <a:ext cx="7574892" cy="3401815"/>
          </a:xfrm>
          <a:custGeom>
            <a:avLst/>
            <a:gdLst/>
            <a:ahLst/>
            <a:cxnLst/>
            <a:rect r="r" b="b" t="t" l="l"/>
            <a:pathLst>
              <a:path h="3401815" w="7574892">
                <a:moveTo>
                  <a:pt x="0" y="0"/>
                </a:moveTo>
                <a:lnTo>
                  <a:pt x="7574892" y="0"/>
                </a:lnTo>
                <a:lnTo>
                  <a:pt x="7574892" y="3401815"/>
                </a:lnTo>
                <a:lnTo>
                  <a:pt x="0" y="3401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06896" y="3335505"/>
            <a:ext cx="15674207" cy="5460169"/>
            <a:chOff x="0" y="0"/>
            <a:chExt cx="20898943" cy="7280226"/>
          </a:xfrm>
        </p:grpSpPr>
        <p:grpSp>
          <p:nvGrpSpPr>
            <p:cNvPr name="Group 4" id="4"/>
            <p:cNvGrpSpPr>
              <a:grpSpLocks noChangeAspect="true"/>
            </p:cNvGrpSpPr>
            <p:nvPr/>
          </p:nvGrpSpPr>
          <p:grpSpPr>
            <a:xfrm rot="0"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7" id="7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9" id="9"/>
            <p:cNvGrpSpPr>
              <a:grpSpLocks noChangeAspect="true"/>
            </p:cNvGrpSpPr>
            <p:nvPr/>
          </p:nvGrpSpPr>
          <p:grpSpPr>
            <a:xfrm rot="0"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14" id="14"/>
          <p:cNvSpPr txBox="true"/>
          <p:nvPr/>
        </p:nvSpPr>
        <p:spPr>
          <a:xfrm rot="0">
            <a:off x="1886305" y="5133113"/>
            <a:ext cx="14052533" cy="183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600">
                <a:solidFill>
                  <a:srgbClr val="000000"/>
                </a:solidFill>
                <a:latin typeface="Be Vietnam"/>
              </a:rPr>
              <a:t>Klasifikasi Text </a:t>
            </a:r>
          </a:p>
          <a:p>
            <a:pPr algn="ctr">
              <a:lnSpc>
                <a:spcPts val="7280"/>
              </a:lnSpc>
            </a:pPr>
            <a:r>
              <a:rPr lang="en-US" sz="5600">
                <a:solidFill>
                  <a:srgbClr val="000000"/>
                </a:solidFill>
                <a:latin typeface="Be Vietnam"/>
              </a:rPr>
              <a:t>(Penyakit Diabetes)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306896" y="1273702"/>
            <a:ext cx="15559849" cy="1404363"/>
            <a:chOff x="0" y="0"/>
            <a:chExt cx="17014310" cy="153563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31750" y="31750"/>
              <a:ext cx="16950810" cy="1472137"/>
            </a:xfrm>
            <a:custGeom>
              <a:avLst/>
              <a:gdLst/>
              <a:ahLst/>
              <a:cxnLst/>
              <a:rect r="r" b="b" t="t" l="l"/>
              <a:pathLst>
                <a:path h="1472137" w="16950810">
                  <a:moveTo>
                    <a:pt x="16858100" y="1472137"/>
                  </a:moveTo>
                  <a:lnTo>
                    <a:pt x="92710" y="1472137"/>
                  </a:lnTo>
                  <a:cubicBezTo>
                    <a:pt x="41910" y="1472137"/>
                    <a:pt x="0" y="1430227"/>
                    <a:pt x="0" y="137942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6856830" y="0"/>
                  </a:lnTo>
                  <a:cubicBezTo>
                    <a:pt x="16907630" y="0"/>
                    <a:pt x="16949541" y="41910"/>
                    <a:pt x="16949541" y="92710"/>
                  </a:cubicBezTo>
                  <a:lnTo>
                    <a:pt x="16949541" y="1378157"/>
                  </a:lnTo>
                  <a:cubicBezTo>
                    <a:pt x="16950810" y="1430227"/>
                    <a:pt x="16908900" y="1472137"/>
                    <a:pt x="16858100" y="14721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014310" cy="1535637"/>
            </a:xfrm>
            <a:custGeom>
              <a:avLst/>
              <a:gdLst/>
              <a:ahLst/>
              <a:cxnLst/>
              <a:rect r="r" b="b" t="t" l="l"/>
              <a:pathLst>
                <a:path h="1535637" w="17014310">
                  <a:moveTo>
                    <a:pt x="16889850" y="59690"/>
                  </a:moveTo>
                  <a:cubicBezTo>
                    <a:pt x="16925410" y="59690"/>
                    <a:pt x="16954619" y="88900"/>
                    <a:pt x="16954619" y="124460"/>
                  </a:cubicBezTo>
                  <a:lnTo>
                    <a:pt x="16954619" y="1411177"/>
                  </a:lnTo>
                  <a:cubicBezTo>
                    <a:pt x="16954619" y="1446737"/>
                    <a:pt x="16925410" y="1475947"/>
                    <a:pt x="16889850" y="1475947"/>
                  </a:cubicBezTo>
                  <a:lnTo>
                    <a:pt x="124460" y="1475947"/>
                  </a:lnTo>
                  <a:cubicBezTo>
                    <a:pt x="88900" y="1475947"/>
                    <a:pt x="59690" y="1446737"/>
                    <a:pt x="59690" y="141117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889850" y="59690"/>
                  </a:lnTo>
                  <a:moveTo>
                    <a:pt x="1688985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411177"/>
                  </a:lnTo>
                  <a:cubicBezTo>
                    <a:pt x="0" y="1479757"/>
                    <a:pt x="55880" y="1535637"/>
                    <a:pt x="124460" y="1535637"/>
                  </a:cubicBezTo>
                  <a:lnTo>
                    <a:pt x="16889850" y="1535637"/>
                  </a:lnTo>
                  <a:cubicBezTo>
                    <a:pt x="16958430" y="1535637"/>
                    <a:pt x="17014310" y="1479757"/>
                    <a:pt x="17014310" y="1411177"/>
                  </a:cubicBezTo>
                  <a:lnTo>
                    <a:pt x="17014310" y="124460"/>
                  </a:lnTo>
                  <a:cubicBezTo>
                    <a:pt x="17014310" y="55880"/>
                    <a:pt x="16958430" y="0"/>
                    <a:pt x="1688985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886305" y="1438594"/>
            <a:ext cx="9210023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 spc="84">
                <a:solidFill>
                  <a:srgbClr val="000000"/>
                </a:solidFill>
                <a:latin typeface="Be Vietnam Ultra-Bold"/>
              </a:rPr>
              <a:t>Jenis Kasus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5461386" y="1498431"/>
            <a:ext cx="954906" cy="954906"/>
          </a:xfrm>
          <a:custGeom>
            <a:avLst/>
            <a:gdLst/>
            <a:ahLst/>
            <a:cxnLst/>
            <a:rect r="r" b="b" t="t" l="l"/>
            <a:pathLst>
              <a:path h="954906" w="954906">
                <a:moveTo>
                  <a:pt x="0" y="0"/>
                </a:moveTo>
                <a:lnTo>
                  <a:pt x="954905" y="0"/>
                </a:lnTo>
                <a:lnTo>
                  <a:pt x="954905" y="954905"/>
                </a:lnTo>
                <a:lnTo>
                  <a:pt x="0" y="9549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59300" y="276167"/>
            <a:ext cx="7574892" cy="3401815"/>
          </a:xfrm>
          <a:custGeom>
            <a:avLst/>
            <a:gdLst/>
            <a:ahLst/>
            <a:cxnLst/>
            <a:rect r="r" b="b" t="t" l="l"/>
            <a:pathLst>
              <a:path h="3401815" w="7574892">
                <a:moveTo>
                  <a:pt x="0" y="0"/>
                </a:moveTo>
                <a:lnTo>
                  <a:pt x="7574892" y="0"/>
                </a:lnTo>
                <a:lnTo>
                  <a:pt x="7574892" y="3401815"/>
                </a:lnTo>
                <a:lnTo>
                  <a:pt x="0" y="3401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06896" y="3335505"/>
            <a:ext cx="15674207" cy="5460169"/>
            <a:chOff x="0" y="0"/>
            <a:chExt cx="20898943" cy="7280226"/>
          </a:xfrm>
        </p:grpSpPr>
        <p:grpSp>
          <p:nvGrpSpPr>
            <p:cNvPr name="Group 4" id="4"/>
            <p:cNvGrpSpPr>
              <a:grpSpLocks noChangeAspect="true"/>
            </p:cNvGrpSpPr>
            <p:nvPr/>
          </p:nvGrpSpPr>
          <p:grpSpPr>
            <a:xfrm rot="0"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7" id="7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9" id="9"/>
            <p:cNvGrpSpPr>
              <a:grpSpLocks noChangeAspect="true"/>
            </p:cNvGrpSpPr>
            <p:nvPr/>
          </p:nvGrpSpPr>
          <p:grpSpPr>
            <a:xfrm rot="0"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14" id="14"/>
          <p:cNvSpPr txBox="true"/>
          <p:nvPr/>
        </p:nvSpPr>
        <p:spPr>
          <a:xfrm rot="0">
            <a:off x="2184089" y="4772650"/>
            <a:ext cx="7907354" cy="183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600">
                <a:solidFill>
                  <a:srgbClr val="000000"/>
                </a:solidFill>
                <a:latin typeface="Be Vietnam"/>
              </a:rPr>
              <a:t>Dataset "diabetes.csv"</a:t>
            </a:r>
          </a:p>
          <a:p>
            <a:pPr algn="ctr">
              <a:lnSpc>
                <a:spcPts val="7280"/>
              </a:lnSpc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1306896" y="1273702"/>
            <a:ext cx="15559849" cy="1404363"/>
            <a:chOff x="0" y="0"/>
            <a:chExt cx="17014310" cy="153563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31750" y="31750"/>
              <a:ext cx="16950810" cy="1472137"/>
            </a:xfrm>
            <a:custGeom>
              <a:avLst/>
              <a:gdLst/>
              <a:ahLst/>
              <a:cxnLst/>
              <a:rect r="r" b="b" t="t" l="l"/>
              <a:pathLst>
                <a:path h="1472137" w="16950810">
                  <a:moveTo>
                    <a:pt x="16858100" y="1472137"/>
                  </a:moveTo>
                  <a:lnTo>
                    <a:pt x="92710" y="1472137"/>
                  </a:lnTo>
                  <a:cubicBezTo>
                    <a:pt x="41910" y="1472137"/>
                    <a:pt x="0" y="1430227"/>
                    <a:pt x="0" y="137942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6856830" y="0"/>
                  </a:lnTo>
                  <a:cubicBezTo>
                    <a:pt x="16907630" y="0"/>
                    <a:pt x="16949541" y="41910"/>
                    <a:pt x="16949541" y="92710"/>
                  </a:cubicBezTo>
                  <a:lnTo>
                    <a:pt x="16949541" y="1378157"/>
                  </a:lnTo>
                  <a:cubicBezTo>
                    <a:pt x="16950810" y="1430227"/>
                    <a:pt x="16908900" y="1472137"/>
                    <a:pt x="16858100" y="14721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014310" cy="1535637"/>
            </a:xfrm>
            <a:custGeom>
              <a:avLst/>
              <a:gdLst/>
              <a:ahLst/>
              <a:cxnLst/>
              <a:rect r="r" b="b" t="t" l="l"/>
              <a:pathLst>
                <a:path h="1535637" w="17014310">
                  <a:moveTo>
                    <a:pt x="16889850" y="59690"/>
                  </a:moveTo>
                  <a:cubicBezTo>
                    <a:pt x="16925410" y="59690"/>
                    <a:pt x="16954619" y="88900"/>
                    <a:pt x="16954619" y="124460"/>
                  </a:cubicBezTo>
                  <a:lnTo>
                    <a:pt x="16954619" y="1411177"/>
                  </a:lnTo>
                  <a:cubicBezTo>
                    <a:pt x="16954619" y="1446737"/>
                    <a:pt x="16925410" y="1475947"/>
                    <a:pt x="16889850" y="1475947"/>
                  </a:cubicBezTo>
                  <a:lnTo>
                    <a:pt x="124460" y="1475947"/>
                  </a:lnTo>
                  <a:cubicBezTo>
                    <a:pt x="88900" y="1475947"/>
                    <a:pt x="59690" y="1446737"/>
                    <a:pt x="59690" y="141117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889850" y="59690"/>
                  </a:lnTo>
                  <a:moveTo>
                    <a:pt x="1688985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411177"/>
                  </a:lnTo>
                  <a:cubicBezTo>
                    <a:pt x="0" y="1479757"/>
                    <a:pt x="55880" y="1535637"/>
                    <a:pt x="124460" y="1535637"/>
                  </a:cubicBezTo>
                  <a:lnTo>
                    <a:pt x="16889850" y="1535637"/>
                  </a:lnTo>
                  <a:cubicBezTo>
                    <a:pt x="16958430" y="1535637"/>
                    <a:pt x="17014310" y="1479757"/>
                    <a:pt x="17014310" y="1411177"/>
                  </a:cubicBezTo>
                  <a:lnTo>
                    <a:pt x="17014310" y="124460"/>
                  </a:lnTo>
                  <a:cubicBezTo>
                    <a:pt x="17014310" y="55880"/>
                    <a:pt x="16958430" y="0"/>
                    <a:pt x="1688985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886305" y="1438594"/>
            <a:ext cx="9210023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 spc="84">
                <a:solidFill>
                  <a:srgbClr val="000000"/>
                </a:solidFill>
                <a:latin typeface="Be Vietnam Ultra-Bold"/>
              </a:rPr>
              <a:t>Dataset yang Digunakan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5461386" y="1498431"/>
            <a:ext cx="954906" cy="954906"/>
          </a:xfrm>
          <a:custGeom>
            <a:avLst/>
            <a:gdLst/>
            <a:ahLst/>
            <a:cxnLst/>
            <a:rect r="r" b="b" t="t" l="l"/>
            <a:pathLst>
              <a:path h="954906" w="954906">
                <a:moveTo>
                  <a:pt x="0" y="0"/>
                </a:moveTo>
                <a:lnTo>
                  <a:pt x="954905" y="0"/>
                </a:lnTo>
                <a:lnTo>
                  <a:pt x="954905" y="954905"/>
                </a:lnTo>
                <a:lnTo>
                  <a:pt x="0" y="9549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184089" y="6037014"/>
            <a:ext cx="8069781" cy="1559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60"/>
              </a:lnSpc>
            </a:pPr>
            <a:r>
              <a:rPr lang="en-US" sz="3200">
                <a:solidFill>
                  <a:srgbClr val="000000"/>
                </a:solidFill>
                <a:latin typeface="Be Vietnam Ultra-Bold"/>
              </a:rPr>
              <a:t>Link:</a:t>
            </a:r>
            <a:r>
              <a:rPr lang="en-US" sz="3200">
                <a:solidFill>
                  <a:srgbClr val="000000"/>
                </a:solidFill>
                <a:latin typeface="Be Vietnam"/>
              </a:rPr>
              <a:t> https://www.kaggle.com/datasets/mathchi/diabetes-data-set/code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59300" y="276167"/>
            <a:ext cx="7574892" cy="3401815"/>
          </a:xfrm>
          <a:custGeom>
            <a:avLst/>
            <a:gdLst/>
            <a:ahLst/>
            <a:cxnLst/>
            <a:rect r="r" b="b" t="t" l="l"/>
            <a:pathLst>
              <a:path h="3401815" w="7574892">
                <a:moveTo>
                  <a:pt x="0" y="0"/>
                </a:moveTo>
                <a:lnTo>
                  <a:pt x="7574892" y="0"/>
                </a:lnTo>
                <a:lnTo>
                  <a:pt x="7574892" y="3401815"/>
                </a:lnTo>
                <a:lnTo>
                  <a:pt x="0" y="3401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06896" y="3335505"/>
            <a:ext cx="15674207" cy="5460169"/>
            <a:chOff x="0" y="0"/>
            <a:chExt cx="20898943" cy="7280226"/>
          </a:xfrm>
        </p:grpSpPr>
        <p:grpSp>
          <p:nvGrpSpPr>
            <p:cNvPr name="Group 4" id="4"/>
            <p:cNvGrpSpPr>
              <a:grpSpLocks noChangeAspect="true"/>
            </p:cNvGrpSpPr>
            <p:nvPr/>
          </p:nvGrpSpPr>
          <p:grpSpPr>
            <a:xfrm rot="0"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7" id="7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9" id="9"/>
            <p:cNvGrpSpPr>
              <a:grpSpLocks noChangeAspect="true"/>
            </p:cNvGrpSpPr>
            <p:nvPr/>
          </p:nvGrpSpPr>
          <p:grpSpPr>
            <a:xfrm rot="0"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14" id="14"/>
          <p:cNvSpPr txBox="true"/>
          <p:nvPr/>
        </p:nvSpPr>
        <p:spPr>
          <a:xfrm rot="0">
            <a:off x="1886305" y="4470990"/>
            <a:ext cx="13277296" cy="2032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60"/>
              </a:lnSpc>
            </a:pPr>
            <a:r>
              <a:rPr lang="en-US" sz="4200">
                <a:solidFill>
                  <a:srgbClr val="000000"/>
                </a:solidFill>
                <a:latin typeface="Be Vietnam"/>
              </a:rPr>
              <a:t>9 fitur, yaitu Pregnancies, Glucose, BloodPressure, SkinThickness, Insulin, BMI, DiabetesPedigreeFun, Age, dan Outcome (label).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306896" y="1273702"/>
            <a:ext cx="15559849" cy="1404363"/>
            <a:chOff x="0" y="0"/>
            <a:chExt cx="17014310" cy="153563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31750" y="31750"/>
              <a:ext cx="16950810" cy="1472137"/>
            </a:xfrm>
            <a:custGeom>
              <a:avLst/>
              <a:gdLst/>
              <a:ahLst/>
              <a:cxnLst/>
              <a:rect r="r" b="b" t="t" l="l"/>
              <a:pathLst>
                <a:path h="1472137" w="16950810">
                  <a:moveTo>
                    <a:pt x="16858100" y="1472137"/>
                  </a:moveTo>
                  <a:lnTo>
                    <a:pt x="92710" y="1472137"/>
                  </a:lnTo>
                  <a:cubicBezTo>
                    <a:pt x="41910" y="1472137"/>
                    <a:pt x="0" y="1430227"/>
                    <a:pt x="0" y="137942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6856830" y="0"/>
                  </a:lnTo>
                  <a:cubicBezTo>
                    <a:pt x="16907630" y="0"/>
                    <a:pt x="16949541" y="41910"/>
                    <a:pt x="16949541" y="92710"/>
                  </a:cubicBezTo>
                  <a:lnTo>
                    <a:pt x="16949541" y="1378157"/>
                  </a:lnTo>
                  <a:cubicBezTo>
                    <a:pt x="16950810" y="1430227"/>
                    <a:pt x="16908900" y="1472137"/>
                    <a:pt x="16858100" y="14721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014310" cy="1535637"/>
            </a:xfrm>
            <a:custGeom>
              <a:avLst/>
              <a:gdLst/>
              <a:ahLst/>
              <a:cxnLst/>
              <a:rect r="r" b="b" t="t" l="l"/>
              <a:pathLst>
                <a:path h="1535637" w="17014310">
                  <a:moveTo>
                    <a:pt x="16889850" y="59690"/>
                  </a:moveTo>
                  <a:cubicBezTo>
                    <a:pt x="16925410" y="59690"/>
                    <a:pt x="16954619" y="88900"/>
                    <a:pt x="16954619" y="124460"/>
                  </a:cubicBezTo>
                  <a:lnTo>
                    <a:pt x="16954619" y="1411177"/>
                  </a:lnTo>
                  <a:cubicBezTo>
                    <a:pt x="16954619" y="1446737"/>
                    <a:pt x="16925410" y="1475947"/>
                    <a:pt x="16889850" y="1475947"/>
                  </a:cubicBezTo>
                  <a:lnTo>
                    <a:pt x="124460" y="1475947"/>
                  </a:lnTo>
                  <a:cubicBezTo>
                    <a:pt x="88900" y="1475947"/>
                    <a:pt x="59690" y="1446737"/>
                    <a:pt x="59690" y="141117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889850" y="59690"/>
                  </a:lnTo>
                  <a:moveTo>
                    <a:pt x="1688985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411177"/>
                  </a:lnTo>
                  <a:cubicBezTo>
                    <a:pt x="0" y="1479757"/>
                    <a:pt x="55880" y="1535637"/>
                    <a:pt x="124460" y="1535637"/>
                  </a:cubicBezTo>
                  <a:lnTo>
                    <a:pt x="16889850" y="1535637"/>
                  </a:lnTo>
                  <a:cubicBezTo>
                    <a:pt x="16958430" y="1535637"/>
                    <a:pt x="17014310" y="1479757"/>
                    <a:pt x="17014310" y="1411177"/>
                  </a:cubicBezTo>
                  <a:lnTo>
                    <a:pt x="17014310" y="124460"/>
                  </a:lnTo>
                  <a:cubicBezTo>
                    <a:pt x="17014310" y="55880"/>
                    <a:pt x="16958430" y="0"/>
                    <a:pt x="1688985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886305" y="1438594"/>
            <a:ext cx="9210023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 spc="84">
                <a:solidFill>
                  <a:srgbClr val="000000"/>
                </a:solidFill>
                <a:latin typeface="Be Vietnam Ultra-Bold"/>
              </a:rPr>
              <a:t>Jumlah Fitur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5461386" y="1498431"/>
            <a:ext cx="954906" cy="954906"/>
          </a:xfrm>
          <a:custGeom>
            <a:avLst/>
            <a:gdLst/>
            <a:ahLst/>
            <a:cxnLst/>
            <a:rect r="r" b="b" t="t" l="l"/>
            <a:pathLst>
              <a:path h="954906" w="954906">
                <a:moveTo>
                  <a:pt x="0" y="0"/>
                </a:moveTo>
                <a:lnTo>
                  <a:pt x="954905" y="0"/>
                </a:lnTo>
                <a:lnTo>
                  <a:pt x="954905" y="954905"/>
                </a:lnTo>
                <a:lnTo>
                  <a:pt x="0" y="9549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886305" y="7047758"/>
            <a:ext cx="13277296" cy="661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60"/>
              </a:lnSpc>
            </a:pPr>
            <a:r>
              <a:rPr lang="en-US" sz="4200">
                <a:solidFill>
                  <a:srgbClr val="000000"/>
                </a:solidFill>
                <a:latin typeface="Be Vietnam"/>
              </a:rPr>
              <a:t>Jumlah fitur tanpa label = 8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59300" y="276167"/>
            <a:ext cx="7574892" cy="3401815"/>
          </a:xfrm>
          <a:custGeom>
            <a:avLst/>
            <a:gdLst/>
            <a:ahLst/>
            <a:cxnLst/>
            <a:rect r="r" b="b" t="t" l="l"/>
            <a:pathLst>
              <a:path h="3401815" w="7574892">
                <a:moveTo>
                  <a:pt x="0" y="0"/>
                </a:moveTo>
                <a:lnTo>
                  <a:pt x="7574892" y="0"/>
                </a:lnTo>
                <a:lnTo>
                  <a:pt x="7574892" y="3401815"/>
                </a:lnTo>
                <a:lnTo>
                  <a:pt x="0" y="3401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06896" y="3335505"/>
            <a:ext cx="15674207" cy="5460169"/>
            <a:chOff x="0" y="0"/>
            <a:chExt cx="20898943" cy="7280226"/>
          </a:xfrm>
        </p:grpSpPr>
        <p:grpSp>
          <p:nvGrpSpPr>
            <p:cNvPr name="Group 4" id="4"/>
            <p:cNvGrpSpPr>
              <a:grpSpLocks noChangeAspect="true"/>
            </p:cNvGrpSpPr>
            <p:nvPr/>
          </p:nvGrpSpPr>
          <p:grpSpPr>
            <a:xfrm rot="0"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7" id="7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9" id="9"/>
            <p:cNvGrpSpPr>
              <a:grpSpLocks noChangeAspect="true"/>
            </p:cNvGrpSpPr>
            <p:nvPr/>
          </p:nvGrpSpPr>
          <p:grpSpPr>
            <a:xfrm rot="0"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14" id="14"/>
          <p:cNvSpPr txBox="true"/>
          <p:nvPr/>
        </p:nvSpPr>
        <p:spPr>
          <a:xfrm rot="0">
            <a:off x="1886305" y="4482465"/>
            <a:ext cx="10570169" cy="661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60"/>
              </a:lnSpc>
            </a:pPr>
            <a:r>
              <a:rPr lang="en-US" sz="4200">
                <a:solidFill>
                  <a:srgbClr val="000000"/>
                </a:solidFill>
                <a:latin typeface="Be Vietnam"/>
              </a:rPr>
              <a:t>1 label, yaitu Outcome (binary, 0 atau 1).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306896" y="1273702"/>
            <a:ext cx="15559849" cy="1404363"/>
            <a:chOff x="0" y="0"/>
            <a:chExt cx="17014310" cy="153563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31750" y="31750"/>
              <a:ext cx="16950810" cy="1472137"/>
            </a:xfrm>
            <a:custGeom>
              <a:avLst/>
              <a:gdLst/>
              <a:ahLst/>
              <a:cxnLst/>
              <a:rect r="r" b="b" t="t" l="l"/>
              <a:pathLst>
                <a:path h="1472137" w="16950810">
                  <a:moveTo>
                    <a:pt x="16858100" y="1472137"/>
                  </a:moveTo>
                  <a:lnTo>
                    <a:pt x="92710" y="1472137"/>
                  </a:lnTo>
                  <a:cubicBezTo>
                    <a:pt x="41910" y="1472137"/>
                    <a:pt x="0" y="1430227"/>
                    <a:pt x="0" y="137942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6856830" y="0"/>
                  </a:lnTo>
                  <a:cubicBezTo>
                    <a:pt x="16907630" y="0"/>
                    <a:pt x="16949541" y="41910"/>
                    <a:pt x="16949541" y="92710"/>
                  </a:cubicBezTo>
                  <a:lnTo>
                    <a:pt x="16949541" y="1378157"/>
                  </a:lnTo>
                  <a:cubicBezTo>
                    <a:pt x="16950810" y="1430227"/>
                    <a:pt x="16908900" y="1472137"/>
                    <a:pt x="16858100" y="14721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014310" cy="1535637"/>
            </a:xfrm>
            <a:custGeom>
              <a:avLst/>
              <a:gdLst/>
              <a:ahLst/>
              <a:cxnLst/>
              <a:rect r="r" b="b" t="t" l="l"/>
              <a:pathLst>
                <a:path h="1535637" w="17014310">
                  <a:moveTo>
                    <a:pt x="16889850" y="59690"/>
                  </a:moveTo>
                  <a:cubicBezTo>
                    <a:pt x="16925410" y="59690"/>
                    <a:pt x="16954619" y="88900"/>
                    <a:pt x="16954619" y="124460"/>
                  </a:cubicBezTo>
                  <a:lnTo>
                    <a:pt x="16954619" y="1411177"/>
                  </a:lnTo>
                  <a:cubicBezTo>
                    <a:pt x="16954619" y="1446737"/>
                    <a:pt x="16925410" y="1475947"/>
                    <a:pt x="16889850" y="1475947"/>
                  </a:cubicBezTo>
                  <a:lnTo>
                    <a:pt x="124460" y="1475947"/>
                  </a:lnTo>
                  <a:cubicBezTo>
                    <a:pt x="88900" y="1475947"/>
                    <a:pt x="59690" y="1446737"/>
                    <a:pt x="59690" y="141117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889850" y="59690"/>
                  </a:lnTo>
                  <a:moveTo>
                    <a:pt x="1688985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411177"/>
                  </a:lnTo>
                  <a:cubicBezTo>
                    <a:pt x="0" y="1479757"/>
                    <a:pt x="55880" y="1535637"/>
                    <a:pt x="124460" y="1535637"/>
                  </a:cubicBezTo>
                  <a:lnTo>
                    <a:pt x="16889850" y="1535637"/>
                  </a:lnTo>
                  <a:cubicBezTo>
                    <a:pt x="16958430" y="1535637"/>
                    <a:pt x="17014310" y="1479757"/>
                    <a:pt x="17014310" y="1411177"/>
                  </a:cubicBezTo>
                  <a:lnTo>
                    <a:pt x="17014310" y="124460"/>
                  </a:lnTo>
                  <a:cubicBezTo>
                    <a:pt x="17014310" y="55880"/>
                    <a:pt x="16958430" y="0"/>
                    <a:pt x="1688985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886305" y="1438594"/>
            <a:ext cx="9210023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 spc="84">
                <a:solidFill>
                  <a:srgbClr val="000000"/>
                </a:solidFill>
                <a:latin typeface="Be Vietnam Ultra-Bold"/>
              </a:rPr>
              <a:t>Jumlah Label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5461386" y="1498431"/>
            <a:ext cx="954906" cy="954906"/>
          </a:xfrm>
          <a:custGeom>
            <a:avLst/>
            <a:gdLst/>
            <a:ahLst/>
            <a:cxnLst/>
            <a:rect r="r" b="b" t="t" l="l"/>
            <a:pathLst>
              <a:path h="954906" w="954906">
                <a:moveTo>
                  <a:pt x="0" y="0"/>
                </a:moveTo>
                <a:lnTo>
                  <a:pt x="954905" y="0"/>
                </a:lnTo>
                <a:lnTo>
                  <a:pt x="954905" y="954905"/>
                </a:lnTo>
                <a:lnTo>
                  <a:pt x="0" y="9549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886305" y="6037014"/>
            <a:ext cx="10570169" cy="134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60"/>
              </a:lnSpc>
            </a:pPr>
            <a:r>
              <a:rPr lang="en-US" sz="4200">
                <a:solidFill>
                  <a:srgbClr val="000000"/>
                </a:solidFill>
                <a:latin typeface="Be Vietnam Ultra-Bold"/>
              </a:rPr>
              <a:t>1 </a:t>
            </a:r>
            <a:r>
              <a:rPr lang="en-US" sz="4200">
                <a:solidFill>
                  <a:srgbClr val="000000"/>
                </a:solidFill>
                <a:latin typeface="Be Vietnam"/>
              </a:rPr>
              <a:t>= Teridentifikasi Diabetes</a:t>
            </a:r>
          </a:p>
          <a:p>
            <a:pPr>
              <a:lnSpc>
                <a:spcPts val="5460"/>
              </a:lnSpc>
            </a:pPr>
            <a:r>
              <a:rPr lang="en-US" sz="4200">
                <a:solidFill>
                  <a:srgbClr val="000000"/>
                </a:solidFill>
                <a:latin typeface="Be Vietnam Ultra-Bold"/>
              </a:rPr>
              <a:t>0 </a:t>
            </a:r>
            <a:r>
              <a:rPr lang="en-US" sz="4200">
                <a:solidFill>
                  <a:srgbClr val="000000"/>
                </a:solidFill>
                <a:latin typeface="Be Vietnam"/>
              </a:rPr>
              <a:t>= Tidak teridentifikasi Diabetes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59300" y="276167"/>
            <a:ext cx="7574892" cy="3401815"/>
          </a:xfrm>
          <a:custGeom>
            <a:avLst/>
            <a:gdLst/>
            <a:ahLst/>
            <a:cxnLst/>
            <a:rect r="r" b="b" t="t" l="l"/>
            <a:pathLst>
              <a:path h="3401815" w="7574892">
                <a:moveTo>
                  <a:pt x="0" y="0"/>
                </a:moveTo>
                <a:lnTo>
                  <a:pt x="7574892" y="0"/>
                </a:lnTo>
                <a:lnTo>
                  <a:pt x="7574892" y="3401815"/>
                </a:lnTo>
                <a:lnTo>
                  <a:pt x="0" y="3401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06896" y="3335505"/>
            <a:ext cx="15674207" cy="5460169"/>
            <a:chOff x="0" y="0"/>
            <a:chExt cx="20898943" cy="7280226"/>
          </a:xfrm>
        </p:grpSpPr>
        <p:grpSp>
          <p:nvGrpSpPr>
            <p:cNvPr name="Group 4" id="4"/>
            <p:cNvGrpSpPr>
              <a:grpSpLocks noChangeAspect="true"/>
            </p:cNvGrpSpPr>
            <p:nvPr/>
          </p:nvGrpSpPr>
          <p:grpSpPr>
            <a:xfrm rot="0"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7" id="7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9" id="9"/>
            <p:cNvGrpSpPr>
              <a:grpSpLocks noChangeAspect="true"/>
            </p:cNvGrpSpPr>
            <p:nvPr/>
          </p:nvGrpSpPr>
          <p:grpSpPr>
            <a:xfrm rot="0"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14" id="14"/>
          <p:cNvSpPr txBox="true"/>
          <p:nvPr/>
        </p:nvSpPr>
        <p:spPr>
          <a:xfrm rot="0">
            <a:off x="2153727" y="4798695"/>
            <a:ext cx="10570169" cy="661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60"/>
              </a:lnSpc>
            </a:pPr>
            <a:r>
              <a:rPr lang="en-US" sz="4200">
                <a:solidFill>
                  <a:srgbClr val="000000"/>
                </a:solidFill>
                <a:latin typeface="Be Vietnam"/>
              </a:rPr>
              <a:t>Feed-forward Neural Network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306896" y="1273702"/>
            <a:ext cx="15559849" cy="1404363"/>
            <a:chOff x="0" y="0"/>
            <a:chExt cx="17014310" cy="153563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31750" y="31750"/>
              <a:ext cx="16950810" cy="1472137"/>
            </a:xfrm>
            <a:custGeom>
              <a:avLst/>
              <a:gdLst/>
              <a:ahLst/>
              <a:cxnLst/>
              <a:rect r="r" b="b" t="t" l="l"/>
              <a:pathLst>
                <a:path h="1472137" w="16950810">
                  <a:moveTo>
                    <a:pt x="16858100" y="1472137"/>
                  </a:moveTo>
                  <a:lnTo>
                    <a:pt x="92710" y="1472137"/>
                  </a:lnTo>
                  <a:cubicBezTo>
                    <a:pt x="41910" y="1472137"/>
                    <a:pt x="0" y="1430227"/>
                    <a:pt x="0" y="137942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6856830" y="0"/>
                  </a:lnTo>
                  <a:cubicBezTo>
                    <a:pt x="16907630" y="0"/>
                    <a:pt x="16949541" y="41910"/>
                    <a:pt x="16949541" y="92710"/>
                  </a:cubicBezTo>
                  <a:lnTo>
                    <a:pt x="16949541" y="1378157"/>
                  </a:lnTo>
                  <a:cubicBezTo>
                    <a:pt x="16950810" y="1430227"/>
                    <a:pt x="16908900" y="1472137"/>
                    <a:pt x="16858100" y="14721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014310" cy="1535637"/>
            </a:xfrm>
            <a:custGeom>
              <a:avLst/>
              <a:gdLst/>
              <a:ahLst/>
              <a:cxnLst/>
              <a:rect r="r" b="b" t="t" l="l"/>
              <a:pathLst>
                <a:path h="1535637" w="17014310">
                  <a:moveTo>
                    <a:pt x="16889850" y="59690"/>
                  </a:moveTo>
                  <a:cubicBezTo>
                    <a:pt x="16925410" y="59690"/>
                    <a:pt x="16954619" y="88900"/>
                    <a:pt x="16954619" y="124460"/>
                  </a:cubicBezTo>
                  <a:lnTo>
                    <a:pt x="16954619" y="1411177"/>
                  </a:lnTo>
                  <a:cubicBezTo>
                    <a:pt x="16954619" y="1446737"/>
                    <a:pt x="16925410" y="1475947"/>
                    <a:pt x="16889850" y="1475947"/>
                  </a:cubicBezTo>
                  <a:lnTo>
                    <a:pt x="124460" y="1475947"/>
                  </a:lnTo>
                  <a:cubicBezTo>
                    <a:pt x="88900" y="1475947"/>
                    <a:pt x="59690" y="1446737"/>
                    <a:pt x="59690" y="141117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889850" y="59690"/>
                  </a:lnTo>
                  <a:moveTo>
                    <a:pt x="1688985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411177"/>
                  </a:lnTo>
                  <a:cubicBezTo>
                    <a:pt x="0" y="1479757"/>
                    <a:pt x="55880" y="1535637"/>
                    <a:pt x="124460" y="1535637"/>
                  </a:cubicBezTo>
                  <a:lnTo>
                    <a:pt x="16889850" y="1535637"/>
                  </a:lnTo>
                  <a:cubicBezTo>
                    <a:pt x="16958430" y="1535637"/>
                    <a:pt x="17014310" y="1479757"/>
                    <a:pt x="17014310" y="1411177"/>
                  </a:cubicBezTo>
                  <a:lnTo>
                    <a:pt x="17014310" y="124460"/>
                  </a:lnTo>
                  <a:cubicBezTo>
                    <a:pt x="17014310" y="55880"/>
                    <a:pt x="16958430" y="0"/>
                    <a:pt x="1688985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886305" y="1438594"/>
            <a:ext cx="15707129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 spc="84">
                <a:solidFill>
                  <a:srgbClr val="000000"/>
                </a:solidFill>
                <a:latin typeface="Be Vietnam Ultra-Bold"/>
              </a:rPr>
              <a:t>Jenis Jaringan Saraf Tiruan 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5461386" y="1498431"/>
            <a:ext cx="954906" cy="954906"/>
          </a:xfrm>
          <a:custGeom>
            <a:avLst/>
            <a:gdLst/>
            <a:ahLst/>
            <a:cxnLst/>
            <a:rect r="r" b="b" t="t" l="l"/>
            <a:pathLst>
              <a:path h="954906" w="954906">
                <a:moveTo>
                  <a:pt x="0" y="0"/>
                </a:moveTo>
                <a:lnTo>
                  <a:pt x="954905" y="0"/>
                </a:lnTo>
                <a:lnTo>
                  <a:pt x="954905" y="954905"/>
                </a:lnTo>
                <a:lnTo>
                  <a:pt x="0" y="9549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153727" y="5685088"/>
            <a:ext cx="9706423" cy="2032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6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Be Vietnam"/>
              </a:rPr>
              <a:t>Merupakan model yang terdiri dari lapisan-lapisan seperti Embedding, Flatten, Dense, dan sebagainya.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59300" y="276167"/>
            <a:ext cx="7574892" cy="3401815"/>
          </a:xfrm>
          <a:custGeom>
            <a:avLst/>
            <a:gdLst/>
            <a:ahLst/>
            <a:cxnLst/>
            <a:rect r="r" b="b" t="t" l="l"/>
            <a:pathLst>
              <a:path h="3401815" w="7574892">
                <a:moveTo>
                  <a:pt x="0" y="0"/>
                </a:moveTo>
                <a:lnTo>
                  <a:pt x="7574892" y="0"/>
                </a:lnTo>
                <a:lnTo>
                  <a:pt x="7574892" y="3401815"/>
                </a:lnTo>
                <a:lnTo>
                  <a:pt x="0" y="3401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06896" y="3335505"/>
            <a:ext cx="15674207" cy="5460169"/>
            <a:chOff x="0" y="0"/>
            <a:chExt cx="20898943" cy="7280226"/>
          </a:xfrm>
        </p:grpSpPr>
        <p:grpSp>
          <p:nvGrpSpPr>
            <p:cNvPr name="Group 4" id="4"/>
            <p:cNvGrpSpPr>
              <a:grpSpLocks noChangeAspect="true"/>
            </p:cNvGrpSpPr>
            <p:nvPr/>
          </p:nvGrpSpPr>
          <p:grpSpPr>
            <a:xfrm rot="0"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7" id="7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9" id="9"/>
            <p:cNvGrpSpPr>
              <a:grpSpLocks noChangeAspect="true"/>
            </p:cNvGrpSpPr>
            <p:nvPr/>
          </p:nvGrpSpPr>
          <p:grpSpPr>
            <a:xfrm rot="0"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14" id="14"/>
          <p:cNvSpPr txBox="true"/>
          <p:nvPr/>
        </p:nvSpPr>
        <p:spPr>
          <a:xfrm rot="0">
            <a:off x="2153727" y="4798695"/>
            <a:ext cx="10570169" cy="661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60"/>
              </a:lnSpc>
            </a:pPr>
            <a:r>
              <a:rPr lang="en-US" sz="4200">
                <a:solidFill>
                  <a:srgbClr val="000000"/>
                </a:solidFill>
                <a:latin typeface="Be Vietnam"/>
              </a:rPr>
              <a:t>Adam optimizer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306896" y="1273702"/>
            <a:ext cx="15559849" cy="1404363"/>
            <a:chOff x="0" y="0"/>
            <a:chExt cx="17014310" cy="153563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31750" y="31750"/>
              <a:ext cx="16950810" cy="1472137"/>
            </a:xfrm>
            <a:custGeom>
              <a:avLst/>
              <a:gdLst/>
              <a:ahLst/>
              <a:cxnLst/>
              <a:rect r="r" b="b" t="t" l="l"/>
              <a:pathLst>
                <a:path h="1472137" w="16950810">
                  <a:moveTo>
                    <a:pt x="16858100" y="1472137"/>
                  </a:moveTo>
                  <a:lnTo>
                    <a:pt x="92710" y="1472137"/>
                  </a:lnTo>
                  <a:cubicBezTo>
                    <a:pt x="41910" y="1472137"/>
                    <a:pt x="0" y="1430227"/>
                    <a:pt x="0" y="137942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6856830" y="0"/>
                  </a:lnTo>
                  <a:cubicBezTo>
                    <a:pt x="16907630" y="0"/>
                    <a:pt x="16949541" y="41910"/>
                    <a:pt x="16949541" y="92710"/>
                  </a:cubicBezTo>
                  <a:lnTo>
                    <a:pt x="16949541" y="1378157"/>
                  </a:lnTo>
                  <a:cubicBezTo>
                    <a:pt x="16950810" y="1430227"/>
                    <a:pt x="16908900" y="1472137"/>
                    <a:pt x="16858100" y="14721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014310" cy="1535637"/>
            </a:xfrm>
            <a:custGeom>
              <a:avLst/>
              <a:gdLst/>
              <a:ahLst/>
              <a:cxnLst/>
              <a:rect r="r" b="b" t="t" l="l"/>
              <a:pathLst>
                <a:path h="1535637" w="17014310">
                  <a:moveTo>
                    <a:pt x="16889850" y="59690"/>
                  </a:moveTo>
                  <a:cubicBezTo>
                    <a:pt x="16925410" y="59690"/>
                    <a:pt x="16954619" y="88900"/>
                    <a:pt x="16954619" y="124460"/>
                  </a:cubicBezTo>
                  <a:lnTo>
                    <a:pt x="16954619" y="1411177"/>
                  </a:lnTo>
                  <a:cubicBezTo>
                    <a:pt x="16954619" y="1446737"/>
                    <a:pt x="16925410" y="1475947"/>
                    <a:pt x="16889850" y="1475947"/>
                  </a:cubicBezTo>
                  <a:lnTo>
                    <a:pt x="124460" y="1475947"/>
                  </a:lnTo>
                  <a:cubicBezTo>
                    <a:pt x="88900" y="1475947"/>
                    <a:pt x="59690" y="1446737"/>
                    <a:pt x="59690" y="141117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889850" y="59690"/>
                  </a:lnTo>
                  <a:moveTo>
                    <a:pt x="1688985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411177"/>
                  </a:lnTo>
                  <a:cubicBezTo>
                    <a:pt x="0" y="1479757"/>
                    <a:pt x="55880" y="1535637"/>
                    <a:pt x="124460" y="1535637"/>
                  </a:cubicBezTo>
                  <a:lnTo>
                    <a:pt x="16889850" y="1535637"/>
                  </a:lnTo>
                  <a:cubicBezTo>
                    <a:pt x="16958430" y="1535637"/>
                    <a:pt x="17014310" y="1479757"/>
                    <a:pt x="17014310" y="1411177"/>
                  </a:cubicBezTo>
                  <a:lnTo>
                    <a:pt x="17014310" y="124460"/>
                  </a:lnTo>
                  <a:cubicBezTo>
                    <a:pt x="17014310" y="55880"/>
                    <a:pt x="16958430" y="0"/>
                    <a:pt x="1688985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886305" y="1438594"/>
            <a:ext cx="15707129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 spc="84">
                <a:solidFill>
                  <a:srgbClr val="000000"/>
                </a:solidFill>
                <a:latin typeface="Be Vietnam Ultra-Bold"/>
              </a:rPr>
              <a:t>Jenis Optimisasi: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5461386" y="1498431"/>
            <a:ext cx="954906" cy="954906"/>
          </a:xfrm>
          <a:custGeom>
            <a:avLst/>
            <a:gdLst/>
            <a:ahLst/>
            <a:cxnLst/>
            <a:rect r="r" b="b" t="t" l="l"/>
            <a:pathLst>
              <a:path h="954906" w="954906">
                <a:moveTo>
                  <a:pt x="0" y="0"/>
                </a:moveTo>
                <a:lnTo>
                  <a:pt x="954905" y="0"/>
                </a:lnTo>
                <a:lnTo>
                  <a:pt x="954905" y="954905"/>
                </a:lnTo>
                <a:lnTo>
                  <a:pt x="0" y="9549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153727" y="5704323"/>
            <a:ext cx="14536322" cy="2032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6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Be Vietnam"/>
              </a:rPr>
              <a:t>merupakan algoritma optimisasi yang menggabung konsep dari dua metode optimisasi sebelumnya, yaitu Momentum optimization dan RMSprop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59300" y="276167"/>
            <a:ext cx="7574892" cy="3401815"/>
          </a:xfrm>
          <a:custGeom>
            <a:avLst/>
            <a:gdLst/>
            <a:ahLst/>
            <a:cxnLst/>
            <a:rect r="r" b="b" t="t" l="l"/>
            <a:pathLst>
              <a:path h="3401815" w="7574892">
                <a:moveTo>
                  <a:pt x="0" y="0"/>
                </a:moveTo>
                <a:lnTo>
                  <a:pt x="7574892" y="0"/>
                </a:lnTo>
                <a:lnTo>
                  <a:pt x="7574892" y="3401815"/>
                </a:lnTo>
                <a:lnTo>
                  <a:pt x="0" y="3401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06896" y="3335505"/>
            <a:ext cx="15674207" cy="5460169"/>
            <a:chOff x="0" y="0"/>
            <a:chExt cx="20898943" cy="7280226"/>
          </a:xfrm>
        </p:grpSpPr>
        <p:grpSp>
          <p:nvGrpSpPr>
            <p:cNvPr name="Group 4" id="4"/>
            <p:cNvGrpSpPr>
              <a:grpSpLocks noChangeAspect="true"/>
            </p:cNvGrpSpPr>
            <p:nvPr/>
          </p:nvGrpSpPr>
          <p:grpSpPr>
            <a:xfrm rot="0"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7" id="7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9" id="9"/>
            <p:cNvGrpSpPr>
              <a:grpSpLocks noChangeAspect="true"/>
            </p:cNvGrpSpPr>
            <p:nvPr/>
          </p:nvGrpSpPr>
          <p:grpSpPr>
            <a:xfrm rot="0"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14" id="14"/>
          <p:cNvSpPr txBox="true"/>
          <p:nvPr/>
        </p:nvSpPr>
        <p:spPr>
          <a:xfrm rot="0">
            <a:off x="2153727" y="4798695"/>
            <a:ext cx="10570169" cy="661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60"/>
              </a:lnSpc>
            </a:pPr>
            <a:r>
              <a:rPr lang="en-US" sz="4200">
                <a:solidFill>
                  <a:srgbClr val="000000"/>
                </a:solidFill>
                <a:latin typeface="Be Vietnam"/>
              </a:rPr>
              <a:t>ReLU &amp; Sigmoid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306896" y="1273702"/>
            <a:ext cx="15559849" cy="1404363"/>
            <a:chOff x="0" y="0"/>
            <a:chExt cx="17014310" cy="153563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31750" y="31750"/>
              <a:ext cx="16950810" cy="1472137"/>
            </a:xfrm>
            <a:custGeom>
              <a:avLst/>
              <a:gdLst/>
              <a:ahLst/>
              <a:cxnLst/>
              <a:rect r="r" b="b" t="t" l="l"/>
              <a:pathLst>
                <a:path h="1472137" w="16950810">
                  <a:moveTo>
                    <a:pt x="16858100" y="1472137"/>
                  </a:moveTo>
                  <a:lnTo>
                    <a:pt x="92710" y="1472137"/>
                  </a:lnTo>
                  <a:cubicBezTo>
                    <a:pt x="41910" y="1472137"/>
                    <a:pt x="0" y="1430227"/>
                    <a:pt x="0" y="137942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6856830" y="0"/>
                  </a:lnTo>
                  <a:cubicBezTo>
                    <a:pt x="16907630" y="0"/>
                    <a:pt x="16949541" y="41910"/>
                    <a:pt x="16949541" y="92710"/>
                  </a:cubicBezTo>
                  <a:lnTo>
                    <a:pt x="16949541" y="1378157"/>
                  </a:lnTo>
                  <a:cubicBezTo>
                    <a:pt x="16950810" y="1430227"/>
                    <a:pt x="16908900" y="1472137"/>
                    <a:pt x="16858100" y="14721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014310" cy="1535637"/>
            </a:xfrm>
            <a:custGeom>
              <a:avLst/>
              <a:gdLst/>
              <a:ahLst/>
              <a:cxnLst/>
              <a:rect r="r" b="b" t="t" l="l"/>
              <a:pathLst>
                <a:path h="1535637" w="17014310">
                  <a:moveTo>
                    <a:pt x="16889850" y="59690"/>
                  </a:moveTo>
                  <a:cubicBezTo>
                    <a:pt x="16925410" y="59690"/>
                    <a:pt x="16954619" y="88900"/>
                    <a:pt x="16954619" y="124460"/>
                  </a:cubicBezTo>
                  <a:lnTo>
                    <a:pt x="16954619" y="1411177"/>
                  </a:lnTo>
                  <a:cubicBezTo>
                    <a:pt x="16954619" y="1446737"/>
                    <a:pt x="16925410" y="1475947"/>
                    <a:pt x="16889850" y="1475947"/>
                  </a:cubicBezTo>
                  <a:lnTo>
                    <a:pt x="124460" y="1475947"/>
                  </a:lnTo>
                  <a:cubicBezTo>
                    <a:pt x="88900" y="1475947"/>
                    <a:pt x="59690" y="1446737"/>
                    <a:pt x="59690" y="141117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889850" y="59690"/>
                  </a:lnTo>
                  <a:moveTo>
                    <a:pt x="1688985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411177"/>
                  </a:lnTo>
                  <a:cubicBezTo>
                    <a:pt x="0" y="1479757"/>
                    <a:pt x="55880" y="1535637"/>
                    <a:pt x="124460" y="1535637"/>
                  </a:cubicBezTo>
                  <a:lnTo>
                    <a:pt x="16889850" y="1535637"/>
                  </a:lnTo>
                  <a:cubicBezTo>
                    <a:pt x="16958430" y="1535637"/>
                    <a:pt x="17014310" y="1479757"/>
                    <a:pt x="17014310" y="1411177"/>
                  </a:cubicBezTo>
                  <a:lnTo>
                    <a:pt x="17014310" y="124460"/>
                  </a:lnTo>
                  <a:cubicBezTo>
                    <a:pt x="17014310" y="55880"/>
                    <a:pt x="16958430" y="0"/>
                    <a:pt x="1688985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886305" y="1438594"/>
            <a:ext cx="15707129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 spc="84">
                <a:solidFill>
                  <a:srgbClr val="000000"/>
                </a:solidFill>
                <a:latin typeface="Be Vietnam Ultra-Bold"/>
              </a:rPr>
              <a:t>Jenis Fungsi aktivasi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5461386" y="1498431"/>
            <a:ext cx="954906" cy="954906"/>
          </a:xfrm>
          <a:custGeom>
            <a:avLst/>
            <a:gdLst/>
            <a:ahLst/>
            <a:cxnLst/>
            <a:rect r="r" b="b" t="t" l="l"/>
            <a:pathLst>
              <a:path h="954906" w="954906">
                <a:moveTo>
                  <a:pt x="0" y="0"/>
                </a:moveTo>
                <a:lnTo>
                  <a:pt x="954905" y="0"/>
                </a:lnTo>
                <a:lnTo>
                  <a:pt x="954905" y="954905"/>
                </a:lnTo>
                <a:lnTo>
                  <a:pt x="0" y="9549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153727" y="5712159"/>
            <a:ext cx="14713018" cy="2032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60"/>
              </a:lnSpc>
            </a:pPr>
            <a:r>
              <a:rPr lang="en-US" sz="4200">
                <a:solidFill>
                  <a:srgbClr val="000000"/>
                </a:solidFill>
                <a:latin typeface="Be Vietnam"/>
              </a:rPr>
              <a:t>Fungsi aktivasi ReLU digunakan pada hidden layer </a:t>
            </a:r>
          </a:p>
          <a:p>
            <a:pPr algn="just">
              <a:lnSpc>
                <a:spcPts val="5460"/>
              </a:lnSpc>
            </a:pPr>
            <a:r>
              <a:rPr lang="en-US" sz="4200">
                <a:solidFill>
                  <a:srgbClr val="000000"/>
                </a:solidFill>
                <a:latin typeface="Be Vietnam"/>
              </a:rPr>
              <a:t>Fungsi aktivasi sigmoid digunakan pada output layer</a:t>
            </a:r>
          </a:p>
          <a:p>
            <a:pPr algn="just">
              <a:lnSpc>
                <a:spcPts val="54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59300" y="276167"/>
            <a:ext cx="7574892" cy="3401815"/>
          </a:xfrm>
          <a:custGeom>
            <a:avLst/>
            <a:gdLst/>
            <a:ahLst/>
            <a:cxnLst/>
            <a:rect r="r" b="b" t="t" l="l"/>
            <a:pathLst>
              <a:path h="3401815" w="7574892">
                <a:moveTo>
                  <a:pt x="0" y="0"/>
                </a:moveTo>
                <a:lnTo>
                  <a:pt x="7574892" y="0"/>
                </a:lnTo>
                <a:lnTo>
                  <a:pt x="7574892" y="3401815"/>
                </a:lnTo>
                <a:lnTo>
                  <a:pt x="0" y="3401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06896" y="3335505"/>
            <a:ext cx="15674207" cy="5460169"/>
            <a:chOff x="0" y="0"/>
            <a:chExt cx="20898943" cy="7280226"/>
          </a:xfrm>
        </p:grpSpPr>
        <p:grpSp>
          <p:nvGrpSpPr>
            <p:cNvPr name="Group 4" id="4"/>
            <p:cNvGrpSpPr>
              <a:grpSpLocks noChangeAspect="true"/>
            </p:cNvGrpSpPr>
            <p:nvPr/>
          </p:nvGrpSpPr>
          <p:grpSpPr>
            <a:xfrm rot="0"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7" id="7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9" id="9"/>
            <p:cNvGrpSpPr>
              <a:grpSpLocks noChangeAspect="true"/>
            </p:cNvGrpSpPr>
            <p:nvPr/>
          </p:nvGrpSpPr>
          <p:grpSpPr>
            <a:xfrm rot="0"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14" id="14"/>
          <p:cNvSpPr txBox="true"/>
          <p:nvPr/>
        </p:nvSpPr>
        <p:spPr>
          <a:xfrm rot="0">
            <a:off x="1886305" y="4798695"/>
            <a:ext cx="3809271" cy="661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60"/>
              </a:lnSpc>
            </a:pPr>
            <a:r>
              <a:rPr lang="en-US" sz="4200">
                <a:solidFill>
                  <a:srgbClr val="000000"/>
                </a:solidFill>
                <a:latin typeface="Be Vietnam Ultra-Bold"/>
              </a:rPr>
              <a:t>1 hidden layer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306896" y="1273702"/>
            <a:ext cx="15559849" cy="1404363"/>
            <a:chOff x="0" y="0"/>
            <a:chExt cx="17014310" cy="153563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31750" y="31750"/>
              <a:ext cx="16950810" cy="1472137"/>
            </a:xfrm>
            <a:custGeom>
              <a:avLst/>
              <a:gdLst/>
              <a:ahLst/>
              <a:cxnLst/>
              <a:rect r="r" b="b" t="t" l="l"/>
              <a:pathLst>
                <a:path h="1472137" w="16950810">
                  <a:moveTo>
                    <a:pt x="16858100" y="1472137"/>
                  </a:moveTo>
                  <a:lnTo>
                    <a:pt x="92710" y="1472137"/>
                  </a:lnTo>
                  <a:cubicBezTo>
                    <a:pt x="41910" y="1472137"/>
                    <a:pt x="0" y="1430227"/>
                    <a:pt x="0" y="137942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6856830" y="0"/>
                  </a:lnTo>
                  <a:cubicBezTo>
                    <a:pt x="16907630" y="0"/>
                    <a:pt x="16949541" y="41910"/>
                    <a:pt x="16949541" y="92710"/>
                  </a:cubicBezTo>
                  <a:lnTo>
                    <a:pt x="16949541" y="1378157"/>
                  </a:lnTo>
                  <a:cubicBezTo>
                    <a:pt x="16950810" y="1430227"/>
                    <a:pt x="16908900" y="1472137"/>
                    <a:pt x="16858100" y="14721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014310" cy="1535637"/>
            </a:xfrm>
            <a:custGeom>
              <a:avLst/>
              <a:gdLst/>
              <a:ahLst/>
              <a:cxnLst/>
              <a:rect r="r" b="b" t="t" l="l"/>
              <a:pathLst>
                <a:path h="1535637" w="17014310">
                  <a:moveTo>
                    <a:pt x="16889850" y="59690"/>
                  </a:moveTo>
                  <a:cubicBezTo>
                    <a:pt x="16925410" y="59690"/>
                    <a:pt x="16954619" y="88900"/>
                    <a:pt x="16954619" y="124460"/>
                  </a:cubicBezTo>
                  <a:lnTo>
                    <a:pt x="16954619" y="1411177"/>
                  </a:lnTo>
                  <a:cubicBezTo>
                    <a:pt x="16954619" y="1446737"/>
                    <a:pt x="16925410" y="1475947"/>
                    <a:pt x="16889850" y="1475947"/>
                  </a:cubicBezTo>
                  <a:lnTo>
                    <a:pt x="124460" y="1475947"/>
                  </a:lnTo>
                  <a:cubicBezTo>
                    <a:pt x="88900" y="1475947"/>
                    <a:pt x="59690" y="1446737"/>
                    <a:pt x="59690" y="141117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889850" y="59690"/>
                  </a:lnTo>
                  <a:moveTo>
                    <a:pt x="1688985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411177"/>
                  </a:lnTo>
                  <a:cubicBezTo>
                    <a:pt x="0" y="1479757"/>
                    <a:pt x="55880" y="1535637"/>
                    <a:pt x="124460" y="1535637"/>
                  </a:cubicBezTo>
                  <a:lnTo>
                    <a:pt x="16889850" y="1535637"/>
                  </a:lnTo>
                  <a:cubicBezTo>
                    <a:pt x="16958430" y="1535637"/>
                    <a:pt x="17014310" y="1479757"/>
                    <a:pt x="17014310" y="1411177"/>
                  </a:cubicBezTo>
                  <a:lnTo>
                    <a:pt x="17014310" y="124460"/>
                  </a:lnTo>
                  <a:cubicBezTo>
                    <a:pt x="17014310" y="55880"/>
                    <a:pt x="16958430" y="0"/>
                    <a:pt x="1688985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886305" y="1438594"/>
            <a:ext cx="15707129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 spc="84">
                <a:solidFill>
                  <a:srgbClr val="000000"/>
                </a:solidFill>
                <a:latin typeface="Be Vietnam Ultra-Bold"/>
              </a:rPr>
              <a:t>Jumlah Hidden Layer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5461386" y="1498431"/>
            <a:ext cx="954906" cy="954906"/>
          </a:xfrm>
          <a:custGeom>
            <a:avLst/>
            <a:gdLst/>
            <a:ahLst/>
            <a:cxnLst/>
            <a:rect r="r" b="b" t="t" l="l"/>
            <a:pathLst>
              <a:path h="954906" w="954906">
                <a:moveTo>
                  <a:pt x="0" y="0"/>
                </a:moveTo>
                <a:lnTo>
                  <a:pt x="954905" y="0"/>
                </a:lnTo>
                <a:lnTo>
                  <a:pt x="954905" y="954905"/>
                </a:lnTo>
                <a:lnTo>
                  <a:pt x="0" y="9549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886305" y="5776453"/>
            <a:ext cx="12499840" cy="134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60"/>
              </a:lnSpc>
            </a:pPr>
            <a:r>
              <a:rPr lang="en-US" sz="4200">
                <a:solidFill>
                  <a:srgbClr val="000000"/>
                </a:solidFill>
                <a:latin typeface="Be Vietnam"/>
              </a:rPr>
              <a:t>Dense(128, activation='</a:t>
            </a:r>
            <a:r>
              <a:rPr lang="en-US" sz="4200">
                <a:solidFill>
                  <a:srgbClr val="000000"/>
                </a:solidFill>
                <a:latin typeface="Be Vietnam Ultra-Bold"/>
              </a:rPr>
              <a:t>relu</a:t>
            </a:r>
            <a:r>
              <a:rPr lang="en-US" sz="4200">
                <a:solidFill>
                  <a:srgbClr val="000000"/>
                </a:solidFill>
                <a:latin typeface="Be Vietnam"/>
              </a:rPr>
              <a:t>', input_shape=(X_train.shape[1],)),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DAF1RBLKjQA</dc:identifier>
  <dcterms:modified xsi:type="dcterms:W3CDTF">2011-08-01T06:04:30Z</dcterms:modified>
  <cp:revision>1</cp:revision>
  <dc:title>Abu-abu Biru dan Hitam Digitalisme Permainan Debat Kusir Kelompok Seru Presentasi</dc:title>
</cp:coreProperties>
</file>