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Be Vietnam" panose="020B0604020202020204" charset="0"/>
      <p:regular r:id="rId14"/>
    </p:embeddedFont>
    <p:embeddedFont>
      <p:font typeface="Be Vietnam Ultra-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pace Mon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15041" y="1616010"/>
            <a:ext cx="3951704" cy="1200762"/>
            <a:chOff x="0" y="0"/>
            <a:chExt cx="4321090" cy="1313003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4257590" cy="1249503"/>
            </a:xfrm>
            <a:custGeom>
              <a:avLst/>
              <a:gdLst/>
              <a:ahLst/>
              <a:cxnLst/>
              <a:rect l="l" t="t" r="r" b="b"/>
              <a:pathLst>
                <a:path w="4257590" h="1249503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321091" cy="1313003"/>
            </a:xfrm>
            <a:custGeom>
              <a:avLst/>
              <a:gdLst/>
              <a:ahLst/>
              <a:cxnLst/>
              <a:rect l="l" t="t" r="r" b="b"/>
              <a:pathLst>
                <a:path w="4321091" h="1313003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900195" y="1921315"/>
            <a:ext cx="590151" cy="590151"/>
          </a:xfrm>
          <a:custGeom>
            <a:avLst/>
            <a:gdLst/>
            <a:ahLst/>
            <a:cxnLst/>
            <a:rect l="l" t="t" r="r" b="b"/>
            <a:pathLst>
              <a:path w="590151" h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2283375" y="-1951210"/>
            <a:ext cx="5959819" cy="595981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l="l" t="t" r="r" b="b"/>
              <a:pathLst>
                <a:path w="6357621" h="6353810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l="l" t="t" r="r" b="b"/>
              <a:pathLst>
                <a:path w="6263640" h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4" name="Freeform 14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9" name="Freeform 19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21" name="Group 21"/>
          <p:cNvGrpSpPr/>
          <p:nvPr/>
        </p:nvGrpSpPr>
        <p:grpSpPr>
          <a:xfrm>
            <a:off x="1306896" y="1643759"/>
            <a:ext cx="11066699" cy="1173012"/>
            <a:chOff x="0" y="0"/>
            <a:chExt cx="12452590" cy="1319910"/>
          </a:xfrm>
        </p:grpSpPr>
        <p:sp>
          <p:nvSpPr>
            <p:cNvPr id="22" name="Freeform 22"/>
            <p:cNvSpPr/>
            <p:nvPr/>
          </p:nvSpPr>
          <p:spPr>
            <a:xfrm>
              <a:off x="31750" y="31750"/>
              <a:ext cx="12389090" cy="1256409"/>
            </a:xfrm>
            <a:custGeom>
              <a:avLst/>
              <a:gdLst/>
              <a:ahLst/>
              <a:cxnLst/>
              <a:rect l="l" t="t" r="r" b="b"/>
              <a:pathLst>
                <a:path w="12389090" h="1256409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2452590" cy="1319910"/>
            </a:xfrm>
            <a:custGeom>
              <a:avLst/>
              <a:gdLst/>
              <a:ahLst/>
              <a:cxnLst/>
              <a:rect l="l" t="t" r="r" b="b"/>
              <a:pathLst>
                <a:path w="12452590" h="131991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173200" y="7282131"/>
            <a:ext cx="4114800" cy="4114800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886305" y="4657307"/>
            <a:ext cx="12238758" cy="3556897"/>
            <a:chOff x="0" y="0"/>
            <a:chExt cx="16318344" cy="4742529"/>
          </a:xfrm>
        </p:grpSpPr>
        <p:sp>
          <p:nvSpPr>
            <p:cNvPr id="27" name="TextBox 27"/>
            <p:cNvSpPr txBox="1"/>
            <p:nvPr/>
          </p:nvSpPr>
          <p:spPr>
            <a:xfrm>
              <a:off x="0" y="133350"/>
              <a:ext cx="16318344" cy="332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99"/>
                </a:lnSpc>
              </a:pPr>
              <a:r>
                <a:rPr lang="en-US" sz="6399">
                  <a:solidFill>
                    <a:srgbClr val="000000"/>
                  </a:solidFill>
                  <a:latin typeface="Space Mono Bold"/>
                </a:rPr>
                <a:t>Implementasi Jaringan Saraf Tiruan</a:t>
              </a:r>
            </a:p>
            <a:p>
              <a:pPr>
                <a:lnSpc>
                  <a:spcPts val="6399"/>
                </a:lnSpc>
              </a:pPr>
              <a:endParaRPr lang="en-US" sz="6399">
                <a:solidFill>
                  <a:srgbClr val="000000"/>
                </a:solidFill>
                <a:latin typeface="Space Mono Bold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3623870"/>
              <a:ext cx="11630475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886305" y="1787765"/>
            <a:ext cx="776531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Bagaimana hasil nya?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345707" y="1921115"/>
            <a:ext cx="20633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Pencarian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38502" y="6797943"/>
            <a:ext cx="980348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Be Vietnam"/>
              </a:rPr>
              <a:t>M Zaki Zamani (2108107010014)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886305" y="4798695"/>
            <a:ext cx="10387591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128 hidden nodes pada hidden layer.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15707129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Total Hidden Node per Layer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886305" y="5776453"/>
            <a:ext cx="12499840" cy="134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Dense(</a:t>
            </a:r>
            <a:r>
              <a:rPr lang="en-US" sz="4200">
                <a:solidFill>
                  <a:srgbClr val="000000"/>
                </a:solidFill>
                <a:latin typeface="Be Vietnam Ultra-Bold"/>
              </a:rPr>
              <a:t>128</a:t>
            </a:r>
            <a:r>
              <a:rPr lang="en-US" sz="4200">
                <a:solidFill>
                  <a:srgbClr val="000000"/>
                </a:solidFill>
                <a:latin typeface="Be Vietnam"/>
              </a:rPr>
              <a:t>, activation='relu', input_shape=(X_train.shape[1],)),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886305" y="4798695"/>
            <a:ext cx="10387591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Total bobot = 1281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15707129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Total Bobot (Weight)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886305" y="5731337"/>
            <a:ext cx="12499840" cy="205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Jumlah</a:t>
            </a:r>
            <a:r>
              <a:rPr lang="en-US" sz="4200" dirty="0">
                <a:solidFill>
                  <a:srgbClr val="000000"/>
                </a:solidFill>
                <a:latin typeface="Be Vietnam"/>
              </a:rPr>
              <a:t> total </a:t>
            </a: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bobot</a:t>
            </a:r>
            <a:r>
              <a:rPr lang="en-US" sz="4200" dirty="0">
                <a:solidFill>
                  <a:srgbClr val="000000"/>
                </a:solidFill>
                <a:latin typeface="Be Vietnam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dapat</a:t>
            </a:r>
            <a:r>
              <a:rPr lang="en-US" sz="4200" dirty="0">
                <a:solidFill>
                  <a:srgbClr val="000000"/>
                </a:solidFill>
                <a:latin typeface="Be Vietnam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dilihat</a:t>
            </a:r>
            <a:r>
              <a:rPr lang="en-US" sz="4200" dirty="0">
                <a:solidFill>
                  <a:srgbClr val="000000"/>
                </a:solidFill>
                <a:latin typeface="Be Vietnam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dengan</a:t>
            </a:r>
            <a:r>
              <a:rPr lang="en-US" sz="4200" dirty="0">
                <a:solidFill>
                  <a:srgbClr val="000000"/>
                </a:solidFill>
                <a:latin typeface="Be Vietnam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menjalankan</a:t>
            </a:r>
            <a:r>
              <a:rPr lang="en-US" sz="4200" dirty="0">
                <a:solidFill>
                  <a:srgbClr val="000000"/>
                </a:solidFill>
                <a:latin typeface="Be Vietnam"/>
              </a:rPr>
              <a:t> “</a:t>
            </a: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model.count_param</a:t>
            </a:r>
            <a:r>
              <a:rPr lang="en-US" sz="4200" dirty="0">
                <a:solidFill>
                  <a:srgbClr val="000000"/>
                </a:solidFill>
                <a:latin typeface="Be Vietnam"/>
              </a:rPr>
              <a:t>()” </a:t>
            </a: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untuk</a:t>
            </a:r>
            <a:r>
              <a:rPr lang="en-US" sz="4200" dirty="0">
                <a:solidFill>
                  <a:srgbClr val="000000"/>
                </a:solidFill>
                <a:latin typeface="Be Vietnam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Be Vietnam"/>
              </a:rPr>
              <a:t>mendapatkannya</a:t>
            </a:r>
            <a:endParaRPr lang="en-US" sz="4200" dirty="0">
              <a:solidFill>
                <a:srgbClr val="000000"/>
              </a:solidFill>
              <a:latin typeface="Be Vietna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8" name="Freeform 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3" name="Freeform 13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15" name="Group 15"/>
          <p:cNvGrpSpPr/>
          <p:nvPr/>
        </p:nvGrpSpPr>
        <p:grpSpPr>
          <a:xfrm>
            <a:off x="1886305" y="4041895"/>
            <a:ext cx="14052533" cy="3035832"/>
            <a:chOff x="0" y="0"/>
            <a:chExt cx="18736711" cy="404777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329565"/>
              <a:ext cx="18736711" cy="2543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875"/>
                </a:lnSpc>
              </a:pPr>
              <a:r>
                <a:rPr lang="en-US" sz="13875">
                  <a:solidFill>
                    <a:srgbClr val="000000"/>
                  </a:solidFill>
                  <a:latin typeface="Space Mono Bold"/>
                </a:rPr>
                <a:t>Terima kasih!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934985" y="3345890"/>
              <a:ext cx="10866741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886305" y="5133113"/>
            <a:ext cx="14052533" cy="183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</a:rPr>
              <a:t>Klasifikasi Text </a:t>
            </a:r>
          </a:p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</a:rPr>
              <a:t>(Penyakit Diabetes)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921002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Jenis Kasus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2184089" y="4772650"/>
            <a:ext cx="7907354" cy="183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</a:rPr>
              <a:t>Dataset "diabetes.csv"</a:t>
            </a:r>
          </a:p>
          <a:p>
            <a:pPr algn="ctr">
              <a:lnSpc>
                <a:spcPts val="7280"/>
              </a:lnSpc>
            </a:pPr>
            <a:endParaRPr lang="en-US" sz="5600">
              <a:solidFill>
                <a:srgbClr val="000000"/>
              </a:solidFill>
              <a:latin typeface="Be Vietnam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921002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Dataset yang Digunakan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84089" y="6037014"/>
            <a:ext cx="8069781" cy="155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Be Vietnam Ultra-Bold"/>
              </a:rPr>
              <a:t>Link:</a:t>
            </a:r>
            <a:r>
              <a:rPr lang="en-US" sz="3200">
                <a:solidFill>
                  <a:srgbClr val="000000"/>
                </a:solidFill>
                <a:latin typeface="Be Vietnam"/>
              </a:rPr>
              <a:t> https://www.kaggle.com/datasets/mathchi/diabetes-data-set/code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886305" y="4470990"/>
            <a:ext cx="13277296" cy="203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9 fitur, yaitu Pregnancies, Glucose, BloodPressure, SkinThickness, Insulin, BMI, DiabetesPedigreeFun, Age, dan Outcome (label).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921002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Fitur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886305" y="7047758"/>
            <a:ext cx="13277296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Jumlah fitur tanpa label =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886305" y="4482465"/>
            <a:ext cx="10570169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1 label, yaitu Outcome (binary, 0 atau 1).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921002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Label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886305" y="6037014"/>
            <a:ext cx="10570169" cy="134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1 </a:t>
            </a:r>
            <a:r>
              <a:rPr lang="en-US" sz="4200">
                <a:solidFill>
                  <a:srgbClr val="000000"/>
                </a:solidFill>
                <a:latin typeface="Be Vietnam"/>
              </a:rPr>
              <a:t>= Teridentifikasi Diabetes</a:t>
            </a:r>
          </a:p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0 </a:t>
            </a:r>
            <a:r>
              <a:rPr lang="en-US" sz="4200">
                <a:solidFill>
                  <a:srgbClr val="000000"/>
                </a:solidFill>
                <a:latin typeface="Be Vietnam"/>
              </a:rPr>
              <a:t>= Tidak teridentifikasi Diabetes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2153727" y="4798695"/>
            <a:ext cx="10570169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Feed-forward Neural Network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15707129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Jenis Jaringan Saraf Tiruan 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3727" y="5685088"/>
            <a:ext cx="9706423" cy="203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Merupakan model yang terdiri dari lapisan-lapisan seperti Embedding, Flatten, Dense, dan sebagainya.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2153727" y="4798695"/>
            <a:ext cx="10570169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Adam optimizer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15707129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Jenis Optimisasi: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3727" y="5704323"/>
            <a:ext cx="14536322" cy="203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merupakan algoritma optimisasi yang menggabung konsep dari dua metode optimisasi sebelumnya, yaitu Momentum optimization dan RMSprop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2153727" y="4798695"/>
            <a:ext cx="10570169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ReLU &amp; Sigmoid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15707129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Jenis Fungsi aktivasi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3727" y="5712159"/>
            <a:ext cx="14713018" cy="203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Fungsi aktivasi ReLU digunakan pada hidden layer </a:t>
            </a:r>
          </a:p>
          <a:p>
            <a:pPr algn="just"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Fungsi aktivasi sigmoid digunakan pada output layer</a:t>
            </a:r>
          </a:p>
          <a:p>
            <a:pPr algn="just">
              <a:lnSpc>
                <a:spcPts val="5460"/>
              </a:lnSpc>
              <a:spcBef>
                <a:spcPct val="0"/>
              </a:spcBef>
            </a:pPr>
            <a:endParaRPr lang="en-US" sz="4200">
              <a:solidFill>
                <a:srgbClr val="000000"/>
              </a:solidFill>
              <a:latin typeface="Be Vietna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276167"/>
            <a:ext cx="7574892" cy="3401815"/>
          </a:xfrm>
          <a:custGeom>
            <a:avLst/>
            <a:gdLst/>
            <a:ahLst/>
            <a:cxnLst/>
            <a:rect l="l" t="t" r="r" b="b"/>
            <a:pathLst>
              <a:path w="7574892" h="3401815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id="12" name="Freeform 12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886305" y="4798695"/>
            <a:ext cx="3809271" cy="66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 Ultra-Bold"/>
              </a:rPr>
              <a:t>1 hidden layer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06896" y="1273702"/>
            <a:ext cx="15559849" cy="1404363"/>
            <a:chOff x="0" y="0"/>
            <a:chExt cx="17014310" cy="153563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6950810" cy="1472137"/>
            </a:xfrm>
            <a:custGeom>
              <a:avLst/>
              <a:gdLst/>
              <a:ahLst/>
              <a:cxnLst/>
              <a:rect l="l" t="t" r="r" b="b"/>
              <a:pathLst>
                <a:path w="16950810" h="1472137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7014310" cy="1535637"/>
            </a:xfrm>
            <a:custGeom>
              <a:avLst/>
              <a:gdLst/>
              <a:ahLst/>
              <a:cxnLst/>
              <a:rect l="l" t="t" r="r" b="b"/>
              <a:pathLst>
                <a:path w="17014310" h="1535637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86305" y="1438594"/>
            <a:ext cx="15707129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Jumlah Hidden Layer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1386" y="1498431"/>
            <a:ext cx="954906" cy="954906"/>
          </a:xfrm>
          <a:custGeom>
            <a:avLst/>
            <a:gdLst/>
            <a:ahLst/>
            <a:cxnLst/>
            <a:rect l="l" t="t" r="r" b="b"/>
            <a:pathLst>
              <a:path w="954906" h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886305" y="5776453"/>
            <a:ext cx="12499840" cy="134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Be Vietnam"/>
              </a:rPr>
              <a:t>Dense(128, activation='</a:t>
            </a:r>
            <a:r>
              <a:rPr lang="en-US" sz="4200">
                <a:solidFill>
                  <a:srgbClr val="000000"/>
                </a:solidFill>
                <a:latin typeface="Be Vietnam Ultra-Bold"/>
              </a:rPr>
              <a:t>relu</a:t>
            </a:r>
            <a:r>
              <a:rPr lang="en-US" sz="4200">
                <a:solidFill>
                  <a:srgbClr val="000000"/>
                </a:solidFill>
                <a:latin typeface="Be Vietnam"/>
              </a:rPr>
              <a:t>', input_shape=(X_train.shape[1],)),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Be Vietnam</vt:lpstr>
      <vt:lpstr>Calibri</vt:lpstr>
      <vt:lpstr>Arial</vt:lpstr>
      <vt:lpstr>Space Mono Bold</vt:lpstr>
      <vt:lpstr>Be Vietnam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Abu-abu Biru dan Hitam Digitalisme Permainan Debat Kusir Kelompok Seru Presentasi</dc:title>
  <cp:lastModifiedBy>eki zamani</cp:lastModifiedBy>
  <cp:revision>2</cp:revision>
  <dcterms:created xsi:type="dcterms:W3CDTF">2006-08-16T00:00:00Z</dcterms:created>
  <dcterms:modified xsi:type="dcterms:W3CDTF">2023-11-26T14:32:28Z</dcterms:modified>
  <dc:identifier>DAF1RBLKjQA</dc:identifier>
</cp:coreProperties>
</file>