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8FA"/>
    <a:srgbClr val="F2F2F2"/>
    <a:srgbClr val="8F8F8F"/>
    <a:srgbClr val="999999"/>
    <a:srgbClr val="1E4B62"/>
    <a:srgbClr val="33B7C6"/>
    <a:srgbClr val="929292"/>
    <a:srgbClr val="7B7B7B"/>
    <a:srgbClr val="0389CC"/>
    <a:srgbClr val="002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53" autoAdjust="0"/>
    <p:restoredTop sz="94660"/>
  </p:normalViewPr>
  <p:slideViewPr>
    <p:cSldViewPr snapToGrid="0">
      <p:cViewPr>
        <p:scale>
          <a:sx n="150" d="100"/>
          <a:sy n="150" d="100"/>
        </p:scale>
        <p:origin x="979" y="-3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C83F-F350-4C3F-87D1-20294B9B47BA}" type="datetimeFigureOut">
              <a:rPr lang="fr-FR" smtClean="0"/>
              <a:t>05/08/2025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7AE9-6FF0-4C92-9A73-26F61B5884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828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C83F-F350-4C3F-87D1-20294B9B47BA}" type="datetimeFigureOut">
              <a:rPr lang="fr-FR" smtClean="0"/>
              <a:t>05/08/2025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7AE9-6FF0-4C92-9A73-26F61B5884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40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C83F-F350-4C3F-87D1-20294B9B47BA}" type="datetimeFigureOut">
              <a:rPr lang="fr-FR" smtClean="0"/>
              <a:t>05/08/2025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7AE9-6FF0-4C92-9A73-26F61B5884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1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C83F-F350-4C3F-87D1-20294B9B47BA}" type="datetimeFigureOut">
              <a:rPr lang="fr-FR" smtClean="0"/>
              <a:t>05/08/2025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7AE9-6FF0-4C92-9A73-26F61B5884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821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C83F-F350-4C3F-87D1-20294B9B47BA}" type="datetimeFigureOut">
              <a:rPr lang="fr-FR" smtClean="0"/>
              <a:t>05/08/2025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7AE9-6FF0-4C92-9A73-26F61B5884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190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C83F-F350-4C3F-87D1-20294B9B47BA}" type="datetimeFigureOut">
              <a:rPr lang="fr-FR" smtClean="0"/>
              <a:t>05/08/2025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7AE9-6FF0-4C92-9A73-26F61B5884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64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C83F-F350-4C3F-87D1-20294B9B47BA}" type="datetimeFigureOut">
              <a:rPr lang="fr-FR" smtClean="0"/>
              <a:t>05/08/2025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7AE9-6FF0-4C92-9A73-26F61B5884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505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C83F-F350-4C3F-87D1-20294B9B47BA}" type="datetimeFigureOut">
              <a:rPr lang="fr-FR" smtClean="0"/>
              <a:t>05/08/2025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7AE9-6FF0-4C92-9A73-26F61B5884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16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C83F-F350-4C3F-87D1-20294B9B47BA}" type="datetimeFigureOut">
              <a:rPr lang="fr-FR" smtClean="0"/>
              <a:t>05/08/2025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7AE9-6FF0-4C92-9A73-26F61B5884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93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C83F-F350-4C3F-87D1-20294B9B47BA}" type="datetimeFigureOut">
              <a:rPr lang="fr-FR" smtClean="0"/>
              <a:t>05/08/2025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7AE9-6FF0-4C92-9A73-26F61B5884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687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9C83F-F350-4C3F-87D1-20294B9B47BA}" type="datetimeFigureOut">
              <a:rPr lang="fr-FR" smtClean="0"/>
              <a:t>05/08/2025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97AE9-6FF0-4C92-9A73-26F61B5884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83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9C83F-F350-4C3F-87D1-20294B9B47BA}" type="datetimeFigureOut">
              <a:rPr lang="fr-FR" smtClean="0"/>
              <a:t>05/08/2025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97AE9-6FF0-4C92-9A73-26F61B5884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497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762EB48F-5A1A-400B-ABDC-9290FBB59BA0}"/>
              </a:ext>
            </a:extLst>
          </p:cNvPr>
          <p:cNvSpPr/>
          <p:nvPr/>
        </p:nvSpPr>
        <p:spPr>
          <a:xfrm rot="5400000">
            <a:off x="2113461" y="2912821"/>
            <a:ext cx="201774" cy="148291"/>
          </a:xfrm>
          <a:prstGeom prst="triangle">
            <a:avLst>
              <a:gd name="adj" fmla="val 41743"/>
            </a:avLst>
          </a:prstGeom>
          <a:solidFill>
            <a:srgbClr val="13637C"/>
          </a:solidFill>
          <a:ln>
            <a:solidFill>
              <a:srgbClr val="1363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F6E5CE00-7483-46C1-8756-21E80FF73361}"/>
              </a:ext>
            </a:extLst>
          </p:cNvPr>
          <p:cNvSpPr/>
          <p:nvPr/>
        </p:nvSpPr>
        <p:spPr>
          <a:xfrm>
            <a:off x="4762" y="3131343"/>
            <a:ext cx="95249" cy="147638"/>
          </a:xfrm>
          <a:custGeom>
            <a:avLst/>
            <a:gdLst>
              <a:gd name="connsiteX0" fmla="*/ 107156 w 107156"/>
              <a:gd name="connsiteY0" fmla="*/ 0 h 164306"/>
              <a:gd name="connsiteX1" fmla="*/ 0 w 107156"/>
              <a:gd name="connsiteY1" fmla="*/ 61912 h 164306"/>
              <a:gd name="connsiteX2" fmla="*/ 0 w 107156"/>
              <a:gd name="connsiteY2" fmla="*/ 107156 h 164306"/>
              <a:gd name="connsiteX3" fmla="*/ 100013 w 107156"/>
              <a:gd name="connsiteY3" fmla="*/ 164306 h 164306"/>
              <a:gd name="connsiteX4" fmla="*/ 107156 w 107156"/>
              <a:gd name="connsiteY4" fmla="*/ 0 h 164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156" h="164306">
                <a:moveTo>
                  <a:pt x="107156" y="0"/>
                </a:moveTo>
                <a:lnTo>
                  <a:pt x="0" y="61912"/>
                </a:lnTo>
                <a:lnTo>
                  <a:pt x="0" y="107156"/>
                </a:lnTo>
                <a:lnTo>
                  <a:pt x="100013" y="164306"/>
                </a:lnTo>
                <a:lnTo>
                  <a:pt x="107156" y="0"/>
                </a:lnTo>
                <a:close/>
              </a:path>
            </a:pathLst>
          </a:custGeom>
          <a:solidFill>
            <a:srgbClr val="13637C"/>
          </a:solidFill>
          <a:ln>
            <a:solidFill>
              <a:srgbClr val="1363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9350D6-54BE-453A-9358-5C95FAF9BA9A}"/>
              </a:ext>
            </a:extLst>
          </p:cNvPr>
          <p:cNvSpPr/>
          <p:nvPr/>
        </p:nvSpPr>
        <p:spPr>
          <a:xfrm>
            <a:off x="2301832" y="-6350"/>
            <a:ext cx="4551408" cy="2453640"/>
          </a:xfrm>
          <a:prstGeom prst="rect">
            <a:avLst/>
          </a:prstGeom>
          <a:solidFill>
            <a:srgbClr val="F8F8F8"/>
          </a:solidFill>
          <a:ln>
            <a:solidFill>
              <a:srgbClr val="F8F8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A7BBD5-F183-474B-A2CB-81EFFE050D93}"/>
              </a:ext>
            </a:extLst>
          </p:cNvPr>
          <p:cNvSpPr/>
          <p:nvPr/>
        </p:nvSpPr>
        <p:spPr>
          <a:xfrm>
            <a:off x="97089" y="304800"/>
            <a:ext cx="2038350" cy="9601200"/>
          </a:xfrm>
          <a:prstGeom prst="rect">
            <a:avLst/>
          </a:prstGeom>
          <a:solidFill>
            <a:srgbClr val="053750"/>
          </a:solidFill>
          <a:ln>
            <a:solidFill>
              <a:srgbClr val="0537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9DEEBB-4D57-41FE-B1FE-90150AD181C2}"/>
              </a:ext>
            </a:extLst>
          </p:cNvPr>
          <p:cNvSpPr/>
          <p:nvPr/>
        </p:nvSpPr>
        <p:spPr>
          <a:xfrm>
            <a:off x="-2540" y="0"/>
            <a:ext cx="2293257" cy="1640114"/>
          </a:xfrm>
          <a:prstGeom prst="rect">
            <a:avLst/>
          </a:prstGeom>
          <a:solidFill>
            <a:srgbClr val="33B7C6"/>
          </a:solidFill>
          <a:ln>
            <a:solidFill>
              <a:srgbClr val="33B7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riangle rectangle 4">
            <a:extLst>
              <a:ext uri="{FF2B5EF4-FFF2-40B4-BE49-F238E27FC236}">
                <a16:creationId xmlns:a16="http://schemas.microsoft.com/office/drawing/2014/main" id="{1A40E881-B762-492B-B496-D4E02CE37291}"/>
              </a:ext>
            </a:extLst>
          </p:cNvPr>
          <p:cNvSpPr/>
          <p:nvPr/>
        </p:nvSpPr>
        <p:spPr>
          <a:xfrm rot="10800000">
            <a:off x="9524" y="1640114"/>
            <a:ext cx="2281351" cy="1320800"/>
          </a:xfrm>
          <a:prstGeom prst="rtTriangle">
            <a:avLst/>
          </a:prstGeom>
          <a:solidFill>
            <a:srgbClr val="33B7C6"/>
          </a:solidFill>
          <a:ln>
            <a:solidFill>
              <a:srgbClr val="33B7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Parallélogramme 8">
            <a:extLst>
              <a:ext uri="{FF2B5EF4-FFF2-40B4-BE49-F238E27FC236}">
                <a16:creationId xmlns:a16="http://schemas.microsoft.com/office/drawing/2014/main" id="{1CC285DF-DD8B-4842-B6CE-8D185E6F8402}"/>
              </a:ext>
            </a:extLst>
          </p:cNvPr>
          <p:cNvSpPr/>
          <p:nvPr/>
        </p:nvSpPr>
        <p:spPr>
          <a:xfrm rot="16200000">
            <a:off x="-531416" y="3774677"/>
            <a:ext cx="1241425" cy="169069"/>
          </a:xfrm>
          <a:prstGeom prst="parallelogram">
            <a:avLst>
              <a:gd name="adj" fmla="val 54673"/>
            </a:avLst>
          </a:prstGeom>
          <a:solidFill>
            <a:srgbClr val="33B7C6"/>
          </a:solidFill>
          <a:ln>
            <a:solidFill>
              <a:srgbClr val="33B7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rganigramme : Connecteur 13">
            <a:extLst>
              <a:ext uri="{FF2B5EF4-FFF2-40B4-BE49-F238E27FC236}">
                <a16:creationId xmlns:a16="http://schemas.microsoft.com/office/drawing/2014/main" id="{9B6A0368-BC28-47F1-8BD4-56352194C877}"/>
              </a:ext>
            </a:extLst>
          </p:cNvPr>
          <p:cNvSpPr/>
          <p:nvPr/>
        </p:nvSpPr>
        <p:spPr>
          <a:xfrm>
            <a:off x="152400" y="91440"/>
            <a:ext cx="1973580" cy="1958340"/>
          </a:xfrm>
          <a:prstGeom prst="flowChartConnector">
            <a:avLst/>
          </a:prstGeom>
          <a:noFill/>
          <a:ln w="57150">
            <a:solidFill>
              <a:srgbClr val="72CE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Organigramme : Connecteur 14">
            <a:extLst>
              <a:ext uri="{FF2B5EF4-FFF2-40B4-BE49-F238E27FC236}">
                <a16:creationId xmlns:a16="http://schemas.microsoft.com/office/drawing/2014/main" id="{4339BD7E-CB4B-49A6-8B46-415401824669}"/>
              </a:ext>
            </a:extLst>
          </p:cNvPr>
          <p:cNvSpPr/>
          <p:nvPr/>
        </p:nvSpPr>
        <p:spPr>
          <a:xfrm>
            <a:off x="230052" y="149316"/>
            <a:ext cx="1836420" cy="1836420"/>
          </a:xfrm>
          <a:prstGeom prst="flowChartConnector">
            <a:avLst/>
          </a:prstGeom>
          <a:solidFill>
            <a:srgbClr val="F7F8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3022183-B0D0-4861-BFA2-4A1F8DF610FE}"/>
              </a:ext>
            </a:extLst>
          </p:cNvPr>
          <p:cNvSpPr txBox="1"/>
          <p:nvPr/>
        </p:nvSpPr>
        <p:spPr>
          <a:xfrm>
            <a:off x="2581274" y="476248"/>
            <a:ext cx="3495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002A46"/>
                </a:solidFill>
                <a:latin typeface="Century Gothic" panose="020B0502020202020204" pitchFamily="34" charset="0"/>
              </a:rPr>
              <a:t>MILAGUEH BISILA EKO</a:t>
            </a:r>
          </a:p>
          <a:p>
            <a:r>
              <a:rPr lang="fr-FR" sz="1200" b="1" dirty="0" smtClean="0">
                <a:solidFill>
                  <a:srgbClr val="0389CC"/>
                </a:solidFill>
                <a:latin typeface="Century Gothic" panose="020B0502020202020204" pitchFamily="34" charset="0"/>
              </a:rPr>
              <a:t>ÉTUDIANT </a:t>
            </a:r>
            <a:r>
              <a:rPr lang="fr-FR" sz="1200" b="1" dirty="0">
                <a:solidFill>
                  <a:srgbClr val="0389CC"/>
                </a:solidFill>
                <a:latin typeface="Century Gothic" panose="020B0502020202020204" pitchFamily="34" charset="0"/>
              </a:rPr>
              <a:t>EN INGÉNIERIE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401BC1B-0F3F-4A6A-A79C-F5BEE8427B64}"/>
              </a:ext>
            </a:extLst>
          </p:cNvPr>
          <p:cNvSpPr txBox="1"/>
          <p:nvPr/>
        </p:nvSpPr>
        <p:spPr>
          <a:xfrm>
            <a:off x="190500" y="2625209"/>
            <a:ext cx="1695450" cy="3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33B7C6"/>
                </a:solidFill>
                <a:latin typeface="Century Gothic" panose="020B0502020202020204" pitchFamily="34" charset="0"/>
              </a:rPr>
              <a:t>CO</a:t>
            </a:r>
            <a:r>
              <a:rPr lang="fr-FR" b="1" spc="300" dirty="0">
                <a:solidFill>
                  <a:srgbClr val="33B7C6"/>
                </a:solidFill>
                <a:latin typeface="Century Gothic" panose="020B0502020202020204" pitchFamily="34" charset="0"/>
              </a:rPr>
              <a:t>NTACT</a:t>
            </a:r>
            <a:r>
              <a:rPr lang="fr-FR" b="1" spc="600" dirty="0">
                <a:solidFill>
                  <a:srgbClr val="33B7C6"/>
                </a:solidFill>
                <a:latin typeface="Century Gothic" panose="020B0502020202020204" pitchFamily="34" charset="0"/>
              </a:rPr>
              <a:t>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D28DC0B-26F0-4BD1-9D41-00ED2538CE62}"/>
              </a:ext>
            </a:extLst>
          </p:cNvPr>
          <p:cNvSpPr txBox="1"/>
          <p:nvPr/>
        </p:nvSpPr>
        <p:spPr>
          <a:xfrm>
            <a:off x="2581275" y="1390650"/>
            <a:ext cx="3990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rgbClr val="8F8F8F"/>
                </a:solidFill>
                <a:latin typeface="Century Gothic" panose="020B0502020202020204" pitchFamily="34" charset="0"/>
              </a:rPr>
              <a:t>Diplômé </a:t>
            </a:r>
            <a:r>
              <a:rPr lang="fr-FR" sz="1000" b="1" dirty="0" smtClean="0">
                <a:solidFill>
                  <a:srgbClr val="8F8F8F"/>
                </a:solidFill>
                <a:latin typeface="Century Gothic" panose="020B0502020202020204" pitchFamily="34" charset="0"/>
              </a:rPr>
              <a:t>d’un </a:t>
            </a:r>
            <a:r>
              <a:rPr lang="fr-FR" sz="1000" b="1" dirty="0">
                <a:solidFill>
                  <a:srgbClr val="8F8F8F"/>
                </a:solidFill>
                <a:latin typeface="Century Gothic" panose="020B0502020202020204" pitchFamily="34" charset="0"/>
              </a:rPr>
              <a:t>baccalauréat en science technologique industrielle </a:t>
            </a:r>
            <a:r>
              <a:rPr lang="fr-FR" sz="1000" b="1" dirty="0" smtClean="0">
                <a:solidFill>
                  <a:srgbClr val="8F8F8F"/>
                </a:solidFill>
                <a:latin typeface="Century Gothic" panose="020B0502020202020204" pitchFamily="34" charset="0"/>
              </a:rPr>
              <a:t>spatialité </a:t>
            </a:r>
            <a:r>
              <a:rPr lang="fr-FR" sz="1000" b="1" dirty="0">
                <a:solidFill>
                  <a:srgbClr val="8F8F8F"/>
                </a:solidFill>
                <a:latin typeface="Century Gothic" panose="020B0502020202020204" pitchFamily="34" charset="0"/>
              </a:rPr>
              <a:t>de génie mécanique option maintenance </a:t>
            </a:r>
            <a:r>
              <a:rPr lang="fr-FR" sz="1000" b="1" dirty="0" smtClean="0">
                <a:solidFill>
                  <a:srgbClr val="8F8F8F"/>
                </a:solidFill>
                <a:latin typeface="Century Gothic" panose="020B0502020202020204" pitchFamily="34" charset="0"/>
              </a:rPr>
              <a:t>industrielle. </a:t>
            </a:r>
            <a:r>
              <a:rPr lang="fr-FR" sz="1000" b="1" dirty="0">
                <a:solidFill>
                  <a:srgbClr val="8F8F8F"/>
                </a:solidFill>
                <a:latin typeface="Century Gothic" panose="020B0502020202020204" pitchFamily="34" charset="0"/>
              </a:rPr>
              <a:t>A</a:t>
            </a:r>
            <a:r>
              <a:rPr lang="fr-FR" sz="1000" b="1" dirty="0" smtClean="0">
                <a:solidFill>
                  <a:srgbClr val="8F8F8F"/>
                </a:solidFill>
                <a:latin typeface="Century Gothic" panose="020B0502020202020204" pitchFamily="34" charset="0"/>
              </a:rPr>
              <a:t>vec </a:t>
            </a:r>
            <a:r>
              <a:rPr lang="fr-FR" sz="1000" b="1" dirty="0">
                <a:solidFill>
                  <a:srgbClr val="8F8F8F"/>
                </a:solidFill>
                <a:latin typeface="Century Gothic" panose="020B0502020202020204" pitchFamily="34" charset="0"/>
              </a:rPr>
              <a:t>une autonomie </a:t>
            </a:r>
            <a:r>
              <a:rPr lang="fr-FR" sz="1000" b="1" dirty="0" smtClean="0">
                <a:solidFill>
                  <a:srgbClr val="8F8F8F"/>
                </a:solidFill>
                <a:latin typeface="Century Gothic" panose="020B0502020202020204" pitchFamily="34" charset="0"/>
              </a:rPr>
              <a:t>optimale, </a:t>
            </a:r>
            <a:r>
              <a:rPr lang="fr-FR" sz="1000" b="1" dirty="0">
                <a:solidFill>
                  <a:srgbClr val="8F8F8F"/>
                </a:solidFill>
                <a:latin typeface="Century Gothic" panose="020B0502020202020204" pitchFamily="34" charset="0"/>
              </a:rPr>
              <a:t>une </a:t>
            </a:r>
            <a:r>
              <a:rPr lang="fr-FR" sz="1000" b="1" dirty="0" smtClean="0">
                <a:solidFill>
                  <a:srgbClr val="8F8F8F"/>
                </a:solidFill>
                <a:latin typeface="Century Gothic" panose="020B0502020202020204" pitchFamily="34" charset="0"/>
              </a:rPr>
              <a:t>assez bonne </a:t>
            </a:r>
            <a:r>
              <a:rPr lang="fr-FR" sz="1000" b="1" dirty="0">
                <a:solidFill>
                  <a:srgbClr val="8F8F8F"/>
                </a:solidFill>
                <a:latin typeface="Century Gothic" panose="020B0502020202020204" pitchFamily="34" charset="0"/>
              </a:rPr>
              <a:t>gestion du temps  et un bonne esprit d’équipe.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1C55D0-B9A6-4F84-8F4E-E27BCDF7C8BB}"/>
              </a:ext>
            </a:extLst>
          </p:cNvPr>
          <p:cNvSpPr/>
          <p:nvPr/>
        </p:nvSpPr>
        <p:spPr>
          <a:xfrm>
            <a:off x="2568303" y="2678249"/>
            <a:ext cx="4078514" cy="68507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BE6A31-78F5-41D0-B056-918308672545}"/>
              </a:ext>
            </a:extLst>
          </p:cNvPr>
          <p:cNvSpPr/>
          <p:nvPr/>
        </p:nvSpPr>
        <p:spPr>
          <a:xfrm>
            <a:off x="2568303" y="2678249"/>
            <a:ext cx="4078514" cy="246742"/>
          </a:xfrm>
          <a:prstGeom prst="rect">
            <a:avLst/>
          </a:prstGeom>
          <a:solidFill>
            <a:srgbClr val="33B7C6"/>
          </a:solidFill>
          <a:ln>
            <a:solidFill>
              <a:srgbClr val="33B7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600" b="1" spc="300" dirty="0" smtClean="0">
                <a:latin typeface="Century Gothic" panose="020B0502020202020204" pitchFamily="34" charset="0"/>
              </a:rPr>
              <a:t>FORMATIONS</a:t>
            </a:r>
            <a:endParaRPr lang="fr-FR" sz="1600" b="1" spc="300" dirty="0">
              <a:latin typeface="Century Gothic" panose="020B0502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9179DB1-3B2C-40FB-83B6-BB9A96E0015F}"/>
              </a:ext>
            </a:extLst>
          </p:cNvPr>
          <p:cNvSpPr/>
          <p:nvPr/>
        </p:nvSpPr>
        <p:spPr>
          <a:xfrm>
            <a:off x="2568303" y="5276669"/>
            <a:ext cx="4078514" cy="246742"/>
          </a:xfrm>
          <a:prstGeom prst="rect">
            <a:avLst/>
          </a:prstGeom>
          <a:solidFill>
            <a:srgbClr val="002A46"/>
          </a:solidFill>
          <a:ln>
            <a:solidFill>
              <a:srgbClr val="002A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600" b="1" spc="300" dirty="0">
                <a:latin typeface="Century Gothic" panose="020B0502020202020204" pitchFamily="34" charset="0"/>
              </a:rPr>
              <a:t>WORK EXPERIENCE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D948C8F-67B6-40F4-A0D7-051FE5A0FE2A}"/>
              </a:ext>
            </a:extLst>
          </p:cNvPr>
          <p:cNvSpPr/>
          <p:nvPr/>
        </p:nvSpPr>
        <p:spPr>
          <a:xfrm>
            <a:off x="2568303" y="6901326"/>
            <a:ext cx="4078514" cy="246742"/>
          </a:xfrm>
          <a:prstGeom prst="rect">
            <a:avLst/>
          </a:prstGeom>
          <a:solidFill>
            <a:srgbClr val="33B7C6"/>
          </a:solidFill>
          <a:ln>
            <a:solidFill>
              <a:srgbClr val="33B7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fr-FR" sz="1600" b="1" spc="300" dirty="0" smtClean="0">
                <a:latin typeface="Century Gothic" panose="020B0502020202020204" pitchFamily="34" charset="0"/>
              </a:rPr>
              <a:t>SKILLS</a:t>
            </a:r>
            <a:endParaRPr lang="fr-FR" sz="1600" b="1" spc="300" dirty="0">
              <a:latin typeface="Century Gothic" panose="020B0502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07910D-5C92-46E6-A111-963B350674F7}"/>
              </a:ext>
            </a:extLst>
          </p:cNvPr>
          <p:cNvSpPr/>
          <p:nvPr/>
        </p:nvSpPr>
        <p:spPr>
          <a:xfrm>
            <a:off x="106680" y="2933700"/>
            <a:ext cx="2042160" cy="1379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Graphique 3" descr="Marqueur">
            <a:extLst>
              <a:ext uri="{FF2B5EF4-FFF2-40B4-BE49-F238E27FC236}">
                <a16:creationId xmlns:a16="http://schemas.microsoft.com/office/drawing/2014/main" id="{C4A5DE8E-D78D-4479-B5B2-967B66C45F6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82880" y="2971800"/>
            <a:ext cx="326305" cy="312420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54A774EE-FBC7-4DE9-9382-8488874E37FD}"/>
              </a:ext>
            </a:extLst>
          </p:cNvPr>
          <p:cNvSpPr txBox="1"/>
          <p:nvPr/>
        </p:nvSpPr>
        <p:spPr>
          <a:xfrm>
            <a:off x="390536" y="3004974"/>
            <a:ext cx="19448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H84J+635, </a:t>
            </a:r>
            <a:r>
              <a:rPr lang="fr-FR" sz="800" b="1" dirty="0" err="1" smtClean="0">
                <a:solidFill>
                  <a:schemeClr val="bg1"/>
                </a:solidFill>
                <a:latin typeface="Century Gothic" panose="020B0502020202020204" pitchFamily="34" charset="0"/>
              </a:rPr>
              <a:t>ferdaouss</a:t>
            </a:r>
            <a:r>
              <a:rPr lang="fr-FR" sz="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 </a:t>
            </a:r>
            <a:r>
              <a:rPr lang="fr-FR" sz="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Casablanca</a:t>
            </a:r>
          </a:p>
        </p:txBody>
      </p:sp>
      <p:pic>
        <p:nvPicPr>
          <p:cNvPr id="35" name="Graphique 6" descr="Enveloppe">
            <a:extLst>
              <a:ext uri="{FF2B5EF4-FFF2-40B4-BE49-F238E27FC236}">
                <a16:creationId xmlns:a16="http://schemas.microsoft.com/office/drawing/2014/main" id="{0A83E782-B267-4BF9-ADD6-6836CBFAE4AB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79139" y="3324792"/>
            <a:ext cx="184666" cy="184666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07632A2F-656F-48DE-8773-AD83F4EBD81A}"/>
              </a:ext>
            </a:extLst>
          </p:cNvPr>
          <p:cNvSpPr txBox="1"/>
          <p:nvPr/>
        </p:nvSpPr>
        <p:spPr>
          <a:xfrm>
            <a:off x="463805" y="3297192"/>
            <a:ext cx="1723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</a:rPr>
              <a:t>justevieeck5@gmail.com</a:t>
            </a:r>
            <a:endParaRPr lang="fr-FR" sz="6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7" name="Graphique 7" descr="Combiné">
            <a:extLst>
              <a:ext uri="{FF2B5EF4-FFF2-40B4-BE49-F238E27FC236}">
                <a16:creationId xmlns:a16="http://schemas.microsoft.com/office/drawing/2014/main" id="{EDC1D07D-6A1D-48FD-BB7D-083D0546CA6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869877">
            <a:off x="284220" y="3641807"/>
            <a:ext cx="196263" cy="196263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D041AB7B-0FCC-4587-AFD0-99EBE0740D61}"/>
              </a:ext>
            </a:extLst>
          </p:cNvPr>
          <p:cNvSpPr txBox="1"/>
          <p:nvPr/>
        </p:nvSpPr>
        <p:spPr>
          <a:xfrm>
            <a:off x="469467" y="3593396"/>
            <a:ext cx="1679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+212 07 96 42 712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55C6E03-E162-4A85-BD45-BCF2F293F14B}"/>
              </a:ext>
            </a:extLst>
          </p:cNvPr>
          <p:cNvSpPr txBox="1"/>
          <p:nvPr/>
        </p:nvSpPr>
        <p:spPr>
          <a:xfrm>
            <a:off x="2589295" y="3556508"/>
            <a:ext cx="4042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2022-2023</a:t>
            </a:r>
          </a:p>
          <a:p>
            <a:r>
              <a:rPr lang="fr-FR" sz="1000" b="1" dirty="0">
                <a:solidFill>
                  <a:srgbClr val="0389CC"/>
                </a:solidFill>
              </a:rPr>
              <a:t>Baccalauréat Technologique option Maintenance </a:t>
            </a:r>
            <a:r>
              <a:rPr lang="fr-FR" sz="1000" b="1" dirty="0" smtClean="0">
                <a:solidFill>
                  <a:srgbClr val="0389CC"/>
                </a:solidFill>
              </a:rPr>
              <a:t>industrielle</a:t>
            </a:r>
            <a:endParaRPr lang="fr-FR" sz="1000" b="1" dirty="0">
              <a:solidFill>
                <a:srgbClr val="0389CC"/>
              </a:solidFill>
            </a:endParaRPr>
          </a:p>
          <a:p>
            <a:r>
              <a:rPr lang="fr-FR" sz="1000" b="1" dirty="0">
                <a:solidFill>
                  <a:srgbClr val="929292"/>
                </a:solidFill>
                <a:latin typeface="Century Gothic" panose="020B0502020202020204" pitchFamily="34" charset="0"/>
              </a:rPr>
              <a:t>Lycée Technique Fulbert Bongotha de Moanda  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69B47C7-C42E-4007-80B9-ED24A329B6A1}"/>
              </a:ext>
            </a:extLst>
          </p:cNvPr>
          <p:cNvSpPr txBox="1"/>
          <p:nvPr/>
        </p:nvSpPr>
        <p:spPr>
          <a:xfrm>
            <a:off x="2589295" y="4080473"/>
            <a:ext cx="4042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2019-2020</a:t>
            </a:r>
          </a:p>
          <a:p>
            <a:r>
              <a:rPr lang="fr-FR" sz="1000" b="1" dirty="0">
                <a:solidFill>
                  <a:srgbClr val="0389CC"/>
                </a:solidFill>
              </a:rPr>
              <a:t>Brevet </a:t>
            </a:r>
            <a:r>
              <a:rPr lang="fr-FR" sz="1000" b="1" dirty="0" smtClean="0">
                <a:solidFill>
                  <a:srgbClr val="0389CC"/>
                </a:solidFill>
              </a:rPr>
              <a:t>d’Etudes </a:t>
            </a:r>
            <a:r>
              <a:rPr lang="fr-FR" sz="1000" b="1" dirty="0">
                <a:solidFill>
                  <a:srgbClr val="0389CC"/>
                </a:solidFill>
              </a:rPr>
              <a:t>du Premier Cycle</a:t>
            </a:r>
          </a:p>
          <a:p>
            <a:r>
              <a:rPr lang="fr-FR" sz="1000" b="1" dirty="0">
                <a:solidFill>
                  <a:srgbClr val="929292"/>
                </a:solidFill>
                <a:latin typeface="Century Gothic" panose="020B0502020202020204" pitchFamily="34" charset="0"/>
              </a:rPr>
              <a:t>Lycée Alliance Chrétienne rose Massombo.   </a:t>
            </a:r>
          </a:p>
          <a:p>
            <a:endParaRPr lang="fr-FR" sz="1000" b="1" dirty="0">
              <a:solidFill>
                <a:srgbClr val="0389CC"/>
              </a:solidFill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06B75A85-2542-4446-B685-6347FF7E17D9}"/>
              </a:ext>
            </a:extLst>
          </p:cNvPr>
          <p:cNvSpPr txBox="1"/>
          <p:nvPr/>
        </p:nvSpPr>
        <p:spPr>
          <a:xfrm>
            <a:off x="2584532" y="4623123"/>
            <a:ext cx="4042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2015-2016</a:t>
            </a:r>
          </a:p>
          <a:p>
            <a:r>
              <a:rPr lang="fr-FR" sz="1000" b="1" dirty="0">
                <a:solidFill>
                  <a:srgbClr val="0389CC"/>
                </a:solidFill>
              </a:rPr>
              <a:t>Certificat d’étude primaire </a:t>
            </a:r>
          </a:p>
          <a:p>
            <a:r>
              <a:rPr lang="fr-FR" sz="1000" b="1" dirty="0">
                <a:solidFill>
                  <a:srgbClr val="929292"/>
                </a:solidFill>
                <a:latin typeface="Century Gothic" panose="020B0502020202020204" pitchFamily="34" charset="0"/>
              </a:rPr>
              <a:t>Ecole Primaire Protestante Alliance Chrétienne </a:t>
            </a:r>
            <a:endParaRPr lang="fr-FR" sz="1000" b="1" dirty="0">
              <a:solidFill>
                <a:srgbClr val="0389CC"/>
              </a:solidFill>
              <a:latin typeface="Century Gothic" panose="020B0502020202020204" pitchFamily="34" charset="0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5A6F4AF-722C-4420-BD7E-023AB94EB185}"/>
              </a:ext>
            </a:extLst>
          </p:cNvPr>
          <p:cNvSpPr txBox="1"/>
          <p:nvPr/>
        </p:nvSpPr>
        <p:spPr>
          <a:xfrm>
            <a:off x="2585156" y="5575505"/>
            <a:ext cx="40426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Août 2021-Septembre 2021</a:t>
            </a:r>
          </a:p>
          <a:p>
            <a:r>
              <a:rPr lang="fr-FR" sz="1000" b="1" dirty="0">
                <a:solidFill>
                  <a:srgbClr val="0389CC"/>
                </a:solidFill>
              </a:rPr>
              <a:t>E.FE.E.CO – HSE </a:t>
            </a:r>
          </a:p>
          <a:p>
            <a:pPr algn="just"/>
            <a:r>
              <a:rPr lang="fr-FR" sz="1000" b="1" dirty="0">
                <a:solidFill>
                  <a:srgbClr val="929292"/>
                </a:solidFill>
                <a:latin typeface="Century Gothic" panose="020B0502020202020204" pitchFamily="34" charset="0"/>
              </a:rPr>
              <a:t>Surveiller les employés et assurer rigueur et rythme de travail optimaux pour améliorer la production</a:t>
            </a:r>
            <a:r>
              <a:rPr lang="fr-FR" sz="1000" b="1" dirty="0" smtClean="0">
                <a:solidFill>
                  <a:srgbClr val="0389CC"/>
                </a:solidFill>
              </a:rPr>
              <a:t> </a:t>
            </a:r>
            <a:endParaRPr lang="fr-FR" sz="1000" b="1" dirty="0">
              <a:solidFill>
                <a:srgbClr val="0389CC"/>
              </a:solidFill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D1412EE6-4340-44F3-AB74-C7F56CA0B421}"/>
              </a:ext>
            </a:extLst>
          </p:cNvPr>
          <p:cNvSpPr txBox="1"/>
          <p:nvPr/>
        </p:nvSpPr>
        <p:spPr>
          <a:xfrm>
            <a:off x="2585156" y="6296447"/>
            <a:ext cx="4042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/>
              <a:t>Juin 2021-Août 2021</a:t>
            </a:r>
          </a:p>
          <a:p>
            <a:r>
              <a:rPr lang="fr-FR" sz="1000" b="1" dirty="0">
                <a:solidFill>
                  <a:srgbClr val="0389CC"/>
                </a:solidFill>
              </a:rPr>
              <a:t>E.FE.E.CO – Rédacteur </a:t>
            </a:r>
            <a:r>
              <a:rPr lang="fr-FR" sz="1000" b="1" dirty="0" smtClean="0">
                <a:solidFill>
                  <a:srgbClr val="0389CC"/>
                </a:solidFill>
              </a:rPr>
              <a:t>Office </a:t>
            </a:r>
            <a:endParaRPr lang="fr-FR" sz="1000" b="1" dirty="0">
              <a:solidFill>
                <a:srgbClr val="0389CC"/>
              </a:solidFill>
            </a:endParaRPr>
          </a:p>
          <a:p>
            <a:r>
              <a:rPr lang="fr-FR" sz="800" b="1" dirty="0">
                <a:solidFill>
                  <a:srgbClr val="929292"/>
                </a:solidFill>
                <a:latin typeface="Century Gothic" panose="020B0502020202020204" pitchFamily="34" charset="0"/>
              </a:rPr>
              <a:t>Rédiger les mails, les contrats, les cahiers des charges et les documents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4D121EB-F0C0-4B94-A834-B1AABFC9B644}"/>
              </a:ext>
            </a:extLst>
          </p:cNvPr>
          <p:cNvSpPr txBox="1"/>
          <p:nvPr/>
        </p:nvSpPr>
        <p:spPr>
          <a:xfrm>
            <a:off x="2556580" y="7927308"/>
            <a:ext cx="4042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FRAMEWORK &amp; LOGICIEL</a:t>
            </a:r>
            <a:endParaRPr lang="fr-FR" sz="1000" b="1" dirty="0"/>
          </a:p>
          <a:p>
            <a:r>
              <a:rPr lang="fr-FR" sz="1000" b="1" dirty="0" smtClean="0">
                <a:solidFill>
                  <a:srgbClr val="0389CC"/>
                </a:solidFill>
              </a:rPr>
              <a:t>Logiciels de CAO et programmation de Microcontrôleurs</a:t>
            </a:r>
            <a:endParaRPr lang="fr-FR" sz="1000" b="1" dirty="0">
              <a:solidFill>
                <a:srgbClr val="0389CC"/>
              </a:solidFill>
            </a:endParaRPr>
          </a:p>
          <a:p>
            <a:r>
              <a:rPr lang="fr-FR" sz="1000" b="1" dirty="0">
                <a:solidFill>
                  <a:srgbClr val="0389CC"/>
                </a:solidFill>
              </a:rPr>
              <a:t> </a:t>
            </a:r>
            <a:r>
              <a:rPr lang="fr-FR" sz="1000" b="1" dirty="0" smtClean="0">
                <a:solidFill>
                  <a:srgbClr val="929292"/>
                </a:solidFill>
                <a:latin typeface="Century Gothic" panose="020B0502020202020204" pitchFamily="34" charset="0"/>
              </a:rPr>
              <a:t>Office, </a:t>
            </a:r>
            <a:r>
              <a:rPr lang="fr-FR" sz="1000" b="1" dirty="0" err="1" smtClean="0">
                <a:solidFill>
                  <a:srgbClr val="929292"/>
                </a:solidFill>
                <a:latin typeface="Century Gothic" panose="020B0502020202020204" pitchFamily="34" charset="0"/>
              </a:rPr>
              <a:t>Catia</a:t>
            </a:r>
            <a:r>
              <a:rPr lang="fr-FR" sz="1000" b="1" dirty="0" smtClean="0">
                <a:solidFill>
                  <a:srgbClr val="929292"/>
                </a:solidFill>
                <a:latin typeface="Century Gothic" panose="020B0502020202020204" pitchFamily="34" charset="0"/>
              </a:rPr>
              <a:t> V5, </a:t>
            </a:r>
            <a:r>
              <a:rPr lang="fr-FR" sz="1000" b="1" dirty="0" err="1" smtClean="0">
                <a:solidFill>
                  <a:srgbClr val="929292"/>
                </a:solidFill>
                <a:latin typeface="Century Gothic" panose="020B0502020202020204" pitchFamily="34" charset="0"/>
              </a:rPr>
              <a:t>Arduino</a:t>
            </a:r>
            <a:r>
              <a:rPr lang="fr-FR" sz="1000" b="1" dirty="0">
                <a:solidFill>
                  <a:srgbClr val="929292"/>
                </a:solidFill>
                <a:latin typeface="Century Gothic" panose="020B0502020202020204" pitchFamily="34" charset="0"/>
              </a:rPr>
              <a:t>,</a:t>
            </a:r>
            <a:r>
              <a:rPr lang="fr-FR" sz="1000" b="1" dirty="0" smtClean="0">
                <a:solidFill>
                  <a:srgbClr val="929292"/>
                </a:solidFill>
                <a:latin typeface="Century Gothic" panose="020B0502020202020204" pitchFamily="34" charset="0"/>
              </a:rPr>
              <a:t> </a:t>
            </a:r>
            <a:r>
              <a:rPr lang="fr-FR" sz="1000" b="1" dirty="0" err="1" smtClean="0">
                <a:solidFill>
                  <a:srgbClr val="929292"/>
                </a:solidFill>
                <a:latin typeface="Century Gothic" panose="020B0502020202020204" pitchFamily="34" charset="0"/>
              </a:rPr>
              <a:t>Raspberry</a:t>
            </a:r>
            <a:r>
              <a:rPr lang="fr-FR" sz="1000" b="1" dirty="0" smtClean="0">
                <a:solidFill>
                  <a:srgbClr val="929292"/>
                </a:solidFill>
                <a:latin typeface="Century Gothic" panose="020B0502020202020204" pitchFamily="34" charset="0"/>
              </a:rPr>
              <a:t> pi, PL7-2, ESP32, </a:t>
            </a:r>
            <a:r>
              <a:rPr lang="fr-FR" sz="1000" b="1" dirty="0" err="1" smtClean="0">
                <a:solidFill>
                  <a:srgbClr val="929292"/>
                </a:solidFill>
                <a:latin typeface="Century Gothic" panose="020B0502020202020204" pitchFamily="34" charset="0"/>
              </a:rPr>
              <a:t>EasyEDA</a:t>
            </a:r>
            <a:endParaRPr lang="fr-FR" sz="1000" dirty="0">
              <a:solidFill>
                <a:srgbClr val="929292"/>
              </a:solidFill>
              <a:latin typeface="Century Gothic" panose="020B0502020202020204" pitchFamily="34" charset="0"/>
            </a:endParaRP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AC3FBD82-1DA8-4A5F-AC17-B7BDC0F735DB}"/>
              </a:ext>
            </a:extLst>
          </p:cNvPr>
          <p:cNvSpPr txBox="1"/>
          <p:nvPr/>
        </p:nvSpPr>
        <p:spPr>
          <a:xfrm>
            <a:off x="220980" y="3954780"/>
            <a:ext cx="196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spc="300" dirty="0">
                <a:solidFill>
                  <a:srgbClr val="33B7C6"/>
                </a:solidFill>
                <a:latin typeface="Century Gothic" panose="020B0502020202020204" pitchFamily="34" charset="0"/>
              </a:rPr>
              <a:t>LANGUAGES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500D2636-E48C-412B-8D49-324AD4FAA3A3}"/>
              </a:ext>
            </a:extLst>
          </p:cNvPr>
          <p:cNvSpPr txBox="1"/>
          <p:nvPr/>
        </p:nvSpPr>
        <p:spPr>
          <a:xfrm>
            <a:off x="223836" y="4336196"/>
            <a:ext cx="1668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FRENCH	</a:t>
            </a:r>
            <a:r>
              <a:rPr lang="fr-FR" sz="105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C2</a:t>
            </a:r>
            <a:endParaRPr lang="fr-FR" sz="105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C2B9AE70-CB12-41DC-A17F-97699DCC5440}"/>
              </a:ext>
            </a:extLst>
          </p:cNvPr>
          <p:cNvSpPr txBox="1"/>
          <p:nvPr/>
        </p:nvSpPr>
        <p:spPr>
          <a:xfrm>
            <a:off x="217170" y="4550239"/>
            <a:ext cx="16687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ENGLISH  	</a:t>
            </a:r>
            <a:r>
              <a:rPr lang="fr-FR" sz="105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B1</a:t>
            </a:r>
            <a:endParaRPr lang="fr-FR" sz="105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E462FA1-6557-424D-89EC-FBB7C27D8CD0}"/>
              </a:ext>
            </a:extLst>
          </p:cNvPr>
          <p:cNvSpPr txBox="1"/>
          <p:nvPr/>
        </p:nvSpPr>
        <p:spPr>
          <a:xfrm>
            <a:off x="211458" y="4860607"/>
            <a:ext cx="196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spc="300" dirty="0" smtClean="0">
                <a:solidFill>
                  <a:srgbClr val="33B7C6"/>
                </a:solidFill>
                <a:latin typeface="Century Gothic" panose="020B0502020202020204" pitchFamily="34" charset="0"/>
              </a:rPr>
              <a:t>AWARDS</a:t>
            </a:r>
            <a:endParaRPr lang="fr-FR" sz="1600" b="1" spc="300" dirty="0">
              <a:solidFill>
                <a:srgbClr val="33B7C6"/>
              </a:solidFill>
              <a:latin typeface="Century Gothic" panose="020B0502020202020204" pitchFamily="34" charset="0"/>
            </a:endParaRP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114B106D-D3A2-4EE1-9442-6F5778DE67DF}"/>
              </a:ext>
            </a:extLst>
          </p:cNvPr>
          <p:cNvSpPr txBox="1"/>
          <p:nvPr/>
        </p:nvSpPr>
        <p:spPr>
          <a:xfrm>
            <a:off x="203764" y="5177343"/>
            <a:ext cx="19222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U11 Académie Vasco de </a:t>
            </a:r>
            <a:r>
              <a:rPr lang="fr-FR" sz="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</a:t>
            </a:r>
            <a:r>
              <a:rPr lang="fr-FR" sz="8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ama</a:t>
            </a:r>
            <a:endParaRPr lang="fr-FR" sz="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9ED30FBE-F789-4DDD-AA36-2540A7197C6C}"/>
              </a:ext>
            </a:extLst>
          </p:cNvPr>
          <p:cNvSpPr txBox="1"/>
          <p:nvPr/>
        </p:nvSpPr>
        <p:spPr>
          <a:xfrm>
            <a:off x="220980" y="5792049"/>
            <a:ext cx="196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spc="300" dirty="0">
                <a:solidFill>
                  <a:srgbClr val="33B7C6"/>
                </a:solidFill>
                <a:latin typeface="Century Gothic" panose="020B0502020202020204" pitchFamily="34" charset="0"/>
              </a:rPr>
              <a:t>HOBBIES 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35830E29-E993-49AA-AD28-57E58B7EBD8A}"/>
              </a:ext>
            </a:extLst>
          </p:cNvPr>
          <p:cNvSpPr txBox="1"/>
          <p:nvPr/>
        </p:nvSpPr>
        <p:spPr>
          <a:xfrm>
            <a:off x="87630" y="6082964"/>
            <a:ext cx="209931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Programmer, </a:t>
            </a:r>
            <a:r>
              <a:rPr lang="fr-FR" sz="6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Robotique</a:t>
            </a:r>
            <a:r>
              <a:rPr lang="fr-FR" sz="700" b="1" dirty="0" smtClean="0">
                <a:solidFill>
                  <a:schemeClr val="bg1"/>
                </a:solidFill>
                <a:latin typeface="Century Gothic" panose="020B0502020202020204" pitchFamily="34" charset="0"/>
              </a:rPr>
              <a:t>, randonnée, </a:t>
            </a:r>
            <a:r>
              <a:rPr lang="fr-FR" sz="700" b="1" dirty="0">
                <a:solidFill>
                  <a:schemeClr val="bg1"/>
                </a:solidFill>
                <a:latin typeface="Century Gothic" panose="020B0502020202020204" pitchFamily="34" charset="0"/>
              </a:rPr>
              <a:t>Football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0432685-DE72-44C6-B9D6-344B0B29659F}"/>
              </a:ext>
            </a:extLst>
          </p:cNvPr>
          <p:cNvSpPr txBox="1"/>
          <p:nvPr/>
        </p:nvSpPr>
        <p:spPr>
          <a:xfrm>
            <a:off x="2580393" y="7203070"/>
            <a:ext cx="40426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PROGRAMMATION</a:t>
            </a:r>
            <a:endParaRPr lang="fr-FR" sz="1000" b="1" dirty="0"/>
          </a:p>
          <a:p>
            <a:r>
              <a:rPr lang="fr-FR" sz="1000" b="1" dirty="0" smtClean="0">
                <a:solidFill>
                  <a:srgbClr val="0389CC"/>
                </a:solidFill>
              </a:rPr>
              <a:t>Langages de programmation, style  et Balisage</a:t>
            </a:r>
            <a:endParaRPr lang="fr-FR" sz="1000" b="1" dirty="0">
              <a:solidFill>
                <a:srgbClr val="0389CC"/>
              </a:solidFill>
            </a:endParaRPr>
          </a:p>
          <a:p>
            <a:r>
              <a:rPr lang="fr-FR" sz="1000" dirty="0" smtClean="0">
                <a:solidFill>
                  <a:srgbClr val="929292"/>
                </a:solidFill>
                <a:latin typeface="Century Gothic" panose="020B0502020202020204" pitchFamily="34" charset="0"/>
              </a:rPr>
              <a:t>C, Python, Assembleur, HTML, CSS, </a:t>
            </a:r>
            <a:r>
              <a:rPr lang="fr-FR" sz="1000" dirty="0" err="1" smtClean="0">
                <a:solidFill>
                  <a:srgbClr val="929292"/>
                </a:solidFill>
                <a:latin typeface="Century Gothic" panose="020B0502020202020204" pitchFamily="34" charset="0"/>
              </a:rPr>
              <a:t>Javascript</a:t>
            </a:r>
            <a:r>
              <a:rPr lang="fr-FR" sz="1000" dirty="0">
                <a:solidFill>
                  <a:srgbClr val="929292"/>
                </a:solidFill>
                <a:latin typeface="Century Gothic" panose="020B0502020202020204" pitchFamily="34" charset="0"/>
              </a:rPr>
              <a:t>,</a:t>
            </a:r>
            <a:r>
              <a:rPr lang="fr-FR" sz="1000" dirty="0" smtClean="0">
                <a:solidFill>
                  <a:srgbClr val="929292"/>
                </a:solidFill>
                <a:latin typeface="Century Gothic" panose="020B0502020202020204" pitchFamily="34" charset="0"/>
              </a:rPr>
              <a:t>  REACT, PHP </a:t>
            </a:r>
            <a:br>
              <a:rPr lang="fr-FR" sz="1000" dirty="0" smtClean="0">
                <a:solidFill>
                  <a:srgbClr val="929292"/>
                </a:solidFill>
                <a:latin typeface="Century Gothic" panose="020B0502020202020204" pitchFamily="34" charset="0"/>
              </a:rPr>
            </a:br>
            <a:r>
              <a:rPr lang="fr-FR" sz="1000" dirty="0" smtClean="0">
                <a:solidFill>
                  <a:srgbClr val="929292"/>
                </a:solidFill>
                <a:latin typeface="Century Gothic" panose="020B0502020202020204" pitchFamily="34" charset="0"/>
              </a:rPr>
              <a:t>MY SQL,  VBS, </a:t>
            </a:r>
            <a:r>
              <a:rPr lang="fr-FR" sz="1000" dirty="0" smtClean="0">
                <a:solidFill>
                  <a:srgbClr val="929292"/>
                </a:solidFill>
                <a:latin typeface="Century Gothic" panose="020B0502020202020204" pitchFamily="34" charset="0"/>
              </a:rPr>
              <a:t>Batch PowerShell, C</a:t>
            </a:r>
            <a:r>
              <a:rPr lang="fr-FR" sz="1000" dirty="0" smtClean="0">
                <a:solidFill>
                  <a:srgbClr val="929292"/>
                </a:solidFill>
                <a:latin typeface="Century Gothic" panose="020B0502020202020204" pitchFamily="34" charset="0"/>
              </a:rPr>
              <a:t>++</a:t>
            </a:r>
            <a:r>
              <a:rPr lang="fr-FR" sz="1000" dirty="0" err="1" smtClean="0">
                <a:solidFill>
                  <a:srgbClr val="929292"/>
                </a:solidFill>
                <a:latin typeface="Century Gothic" panose="020B0502020202020204" pitchFamily="34" charset="0"/>
              </a:rPr>
              <a:t>Arduino</a:t>
            </a:r>
            <a:r>
              <a:rPr lang="fr-FR" sz="1000" dirty="0" smtClean="0">
                <a:solidFill>
                  <a:srgbClr val="929292"/>
                </a:solidFill>
                <a:latin typeface="Century Gothic" panose="020B0502020202020204" pitchFamily="34" charset="0"/>
              </a:rPr>
              <a:t>/ESP32, Linux</a:t>
            </a:r>
            <a:endParaRPr lang="fr-FR" sz="1000" dirty="0">
              <a:solidFill>
                <a:srgbClr val="929292"/>
              </a:solidFill>
              <a:latin typeface="Century Gothic" panose="020B0502020202020204" pitchFamily="34" charset="0"/>
            </a:endParaRPr>
          </a:p>
          <a:p>
            <a:r>
              <a:rPr lang="fr-FR" sz="1000" b="1" dirty="0">
                <a:solidFill>
                  <a:srgbClr val="0389CC"/>
                </a:solidFill>
              </a:rPr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247494D-EAA8-4EF2-BD32-36D7752960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4682" y="189360"/>
            <a:ext cx="1046155" cy="1762882"/>
          </a:xfrm>
          <a:prstGeom prst="rect">
            <a:avLst/>
          </a:prstGeom>
        </p:spPr>
      </p:pic>
      <p:sp>
        <p:nvSpPr>
          <p:cNvPr id="115" name="ZoneTexte 114">
            <a:extLst>
              <a:ext uri="{FF2B5EF4-FFF2-40B4-BE49-F238E27FC236}">
                <a16:creationId xmlns:a16="http://schemas.microsoft.com/office/drawing/2014/main" id="{27CF74E0-5EB7-43FD-83EA-DDC96B961862}"/>
              </a:ext>
            </a:extLst>
          </p:cNvPr>
          <p:cNvSpPr txBox="1"/>
          <p:nvPr/>
        </p:nvSpPr>
        <p:spPr>
          <a:xfrm>
            <a:off x="2580393" y="8518926"/>
            <a:ext cx="40426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TECHNIQUE</a:t>
            </a:r>
            <a:endParaRPr lang="fr-FR" sz="1000" b="1" dirty="0"/>
          </a:p>
          <a:p>
            <a:r>
              <a:rPr lang="fr-FR" sz="1000" b="1" dirty="0" smtClean="0">
                <a:solidFill>
                  <a:srgbClr val="0389CC"/>
                </a:solidFill>
              </a:rPr>
              <a:t>Compétences et maîtrises des cours </a:t>
            </a:r>
            <a:endParaRPr lang="fr-FR" sz="1000" b="1" dirty="0">
              <a:solidFill>
                <a:srgbClr val="0389CC"/>
              </a:solidFill>
            </a:endParaRPr>
          </a:p>
          <a:p>
            <a:pPr algn="just"/>
            <a:r>
              <a:rPr lang="fr-FR" sz="1000" b="1" dirty="0" smtClean="0">
                <a:solidFill>
                  <a:srgbClr val="929292"/>
                </a:solidFill>
                <a:latin typeface="Century Gothic" panose="020B0502020202020204" pitchFamily="34" charset="0"/>
              </a:rPr>
              <a:t>Electronique Numérique/Analogique, Construction Mécanique (Dessin Technique &amp; RDM), Automatisme, Electrotechnique, Maintenance des systèmes motorisée/Automatisé; mécanique des fluides/Solides, Matériaux, Electromagnétisme, base de données, assembleur ARM cortex M3</a:t>
            </a:r>
            <a:endParaRPr lang="fr-FR" sz="1000" b="1" dirty="0">
              <a:solidFill>
                <a:srgbClr val="929292"/>
              </a:solidFill>
              <a:latin typeface="Century Gothic" panose="020B0502020202020204" pitchFamily="34" charset="0"/>
            </a:endParaRPr>
          </a:p>
        </p:txBody>
      </p:sp>
      <p:sp>
        <p:nvSpPr>
          <p:cNvPr id="116" name="ZoneTexte 115">
            <a:extLst>
              <a:ext uri="{FF2B5EF4-FFF2-40B4-BE49-F238E27FC236}">
                <a16:creationId xmlns:a16="http://schemas.microsoft.com/office/drawing/2014/main" id="{055C6E03-E162-4A85-BD45-BCF2F293F14B}"/>
              </a:ext>
            </a:extLst>
          </p:cNvPr>
          <p:cNvSpPr txBox="1"/>
          <p:nvPr/>
        </p:nvSpPr>
        <p:spPr>
          <a:xfrm>
            <a:off x="2589295" y="2971255"/>
            <a:ext cx="40426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/>
              <a:t>2024-2025</a:t>
            </a:r>
            <a:endParaRPr lang="fr-FR" sz="1000" b="1" dirty="0"/>
          </a:p>
          <a:p>
            <a:r>
              <a:rPr lang="fr-FR" sz="1000" b="1" dirty="0" smtClean="0">
                <a:solidFill>
                  <a:srgbClr val="0389CC"/>
                </a:solidFill>
              </a:rPr>
              <a:t>Etudiant en 2</a:t>
            </a:r>
            <a:r>
              <a:rPr lang="fr-FR" sz="1000" b="1" baseline="30000" dirty="0">
                <a:solidFill>
                  <a:srgbClr val="0389CC"/>
                </a:solidFill>
              </a:rPr>
              <a:t>e</a:t>
            </a:r>
            <a:r>
              <a:rPr lang="fr-FR" sz="1000" b="1" dirty="0" smtClean="0">
                <a:solidFill>
                  <a:srgbClr val="0389CC"/>
                </a:solidFill>
              </a:rPr>
              <a:t> Année Classe Préparatoire </a:t>
            </a:r>
            <a:endParaRPr lang="fr-FR" sz="1000" b="1" dirty="0">
              <a:solidFill>
                <a:srgbClr val="0389CC"/>
              </a:solidFill>
            </a:endParaRPr>
          </a:p>
          <a:p>
            <a:r>
              <a:rPr lang="fr-FR" sz="1000" b="1" dirty="0" smtClean="0">
                <a:solidFill>
                  <a:srgbClr val="929292"/>
                </a:solidFill>
                <a:latin typeface="Century Gothic" panose="020B0502020202020204" pitchFamily="34" charset="0"/>
              </a:rPr>
              <a:t>Université </a:t>
            </a:r>
            <a:r>
              <a:rPr lang="fr-FR" sz="1000" b="1" dirty="0" err="1" smtClean="0">
                <a:solidFill>
                  <a:srgbClr val="929292"/>
                </a:solidFill>
                <a:latin typeface="Century Gothic" panose="020B0502020202020204" pitchFamily="34" charset="0"/>
              </a:rPr>
              <a:t>Mundiapolis</a:t>
            </a:r>
            <a:r>
              <a:rPr lang="fr-FR" sz="1000" b="1" dirty="0" smtClean="0">
                <a:solidFill>
                  <a:srgbClr val="929292"/>
                </a:solidFill>
                <a:latin typeface="Century Gothic" panose="020B0502020202020204" pitchFamily="34" charset="0"/>
              </a:rPr>
              <a:t> de Casablanca  </a:t>
            </a:r>
            <a:endParaRPr lang="fr-FR" sz="1000" b="1" dirty="0">
              <a:solidFill>
                <a:srgbClr val="929292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4472" y="6378895"/>
            <a:ext cx="249994" cy="24999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4800" y="6341059"/>
            <a:ext cx="338255" cy="338255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65028" y="6386795"/>
            <a:ext cx="221003" cy="221003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36503" y="6378894"/>
            <a:ext cx="246445" cy="24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2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</TotalTime>
  <Words>248</Words>
  <Application>Microsoft Office PowerPoint</Application>
  <PresentationFormat>Format A4 (210 x 297 mm)</PresentationFormat>
  <Paragraphs>45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Century Gothic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justevieeck5@gmail.com</dc:creator>
  <cp:lastModifiedBy>EKO JUSTE-VIE</cp:lastModifiedBy>
  <cp:revision>52</cp:revision>
  <dcterms:created xsi:type="dcterms:W3CDTF">2023-12-08T09:51:40Z</dcterms:created>
  <dcterms:modified xsi:type="dcterms:W3CDTF">2025-08-05T18:22:18Z</dcterms:modified>
</cp:coreProperties>
</file>