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7" r:id="rId3"/>
    <p:sldId id="259" r:id="rId4"/>
    <p:sldId id="264" r:id="rId5"/>
    <p:sldId id="265" r:id="rId6"/>
    <p:sldId id="266" r:id="rId7"/>
    <p:sldId id="267" r:id="rId8"/>
    <p:sldId id="282" r:id="rId9"/>
    <p:sldId id="283" r:id="rId10"/>
    <p:sldId id="284" r:id="rId11"/>
    <p:sldId id="285" r:id="rId12"/>
    <p:sldId id="286" r:id="rId13"/>
    <p:sldId id="287" r:id="rId14"/>
    <p:sldId id="281" r:id="rId15"/>
    <p:sldId id="268" r:id="rId16"/>
    <p:sldId id="269" r:id="rId17"/>
    <p:sldId id="272" r:id="rId18"/>
    <p:sldId id="274" r:id="rId19"/>
    <p:sldId id="271" r:id="rId20"/>
    <p:sldId id="273" r:id="rId21"/>
    <p:sldId id="270" r:id="rId22"/>
    <p:sldId id="275" r:id="rId23"/>
    <p:sldId id="276" r:id="rId24"/>
    <p:sldId id="279" r:id="rId25"/>
    <p:sldId id="280" r:id="rId26"/>
    <p:sldId id="277" r:id="rId27"/>
    <p:sldId id="278" r:id="rId28"/>
    <p:sldId id="260" r:id="rId29"/>
    <p:sldId id="261" r:id="rId30"/>
    <p:sldId id="262" r:id="rId31"/>
    <p:sldId id="263" r:id="rId32"/>
    <p:sldId id="258"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100" d="100"/>
          <a:sy n="100" d="100"/>
        </p:scale>
        <p:origin x="99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39BEF-41DE-4F8F-A76E-8A56F3CDA1D9}" type="datetimeFigureOut">
              <a:rPr lang="zh-TW" altLang="en-US" smtClean="0"/>
              <a:t>2020/9/22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17303-7880-4EB0-BBD6-662AD90969CD}" type="slidenum">
              <a:rPr lang="zh-TW" altLang="en-US" smtClean="0"/>
              <a:t>‹#›</a:t>
            </a:fld>
            <a:endParaRPr lang="zh-TW" altLang="en-US"/>
          </a:p>
        </p:txBody>
      </p:sp>
    </p:spTree>
    <p:extLst>
      <p:ext uri="{BB962C8B-B14F-4D97-AF65-F5344CB8AC3E}">
        <p14:creationId xmlns:p14="http://schemas.microsoft.com/office/powerpoint/2010/main" val="282386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Paper</a:t>
            </a:r>
            <a:r>
              <a:rPr lang="zh-TW" altLang="en-US" dirty="0"/>
              <a:t>的公式是錯的。</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16</a:t>
            </a:fld>
            <a:endParaRPr lang="zh-TW" altLang="en-US"/>
          </a:p>
        </p:txBody>
      </p:sp>
    </p:spTree>
    <p:extLst>
      <p:ext uri="{BB962C8B-B14F-4D97-AF65-F5344CB8AC3E}">
        <p14:creationId xmlns:p14="http://schemas.microsoft.com/office/powerpoint/2010/main" val="1283517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但使用連續</a:t>
            </a:r>
            <a:r>
              <a:rPr lang="en-US" altLang="zh-TW" dirty="0"/>
              <a:t>scan</a:t>
            </a:r>
            <a:r>
              <a:rPr lang="zh-TW" altLang="en-US" dirty="0"/>
              <a:t>可降低外圍設備的功耗，因為可較快接收到</a:t>
            </a:r>
            <a:r>
              <a:rPr lang="en-US" altLang="zh-TW" dirty="0"/>
              <a:t>advertising</a:t>
            </a:r>
            <a:r>
              <a:rPr lang="zh-TW" altLang="en-US" dirty="0"/>
              <a:t>。</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18</a:t>
            </a:fld>
            <a:endParaRPr lang="zh-TW" altLang="en-US"/>
          </a:p>
        </p:txBody>
      </p:sp>
    </p:spTree>
    <p:extLst>
      <p:ext uri="{BB962C8B-B14F-4D97-AF65-F5344CB8AC3E}">
        <p14:creationId xmlns:p14="http://schemas.microsoft.com/office/powerpoint/2010/main" val="343078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Disconnection</a:t>
            </a:r>
            <a:r>
              <a:rPr lang="zh-TW" altLang="en-US" dirty="0"/>
              <a:t>要先傳資料給外圍設備通知他斷線。</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25</a:t>
            </a:fld>
            <a:endParaRPr lang="zh-TW" altLang="en-US"/>
          </a:p>
        </p:txBody>
      </p:sp>
    </p:spTree>
    <p:extLst>
      <p:ext uri="{BB962C8B-B14F-4D97-AF65-F5344CB8AC3E}">
        <p14:creationId xmlns:p14="http://schemas.microsoft.com/office/powerpoint/2010/main" val="177740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EA3F8-1216-4306-9543-9AC1537B26B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35CA521-A1AB-416D-B65B-9E84C4F9F3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E4AFFC3-E6FF-4F2F-99AF-AFD55D51E6F9}"/>
              </a:ext>
            </a:extLst>
          </p:cNvPr>
          <p:cNvSpPr>
            <a:spLocks noGrp="1"/>
          </p:cNvSpPr>
          <p:nvPr>
            <p:ph type="dt" sz="half" idx="10"/>
          </p:nvPr>
        </p:nvSpPr>
        <p:spPr/>
        <p:txBody>
          <a:bodyPr/>
          <a:lstStyle/>
          <a:p>
            <a:fld id="{BB9E5393-8897-45B1-A3D1-1ABF19E105F8}"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BA52765F-C83C-4DC3-800E-23B29FC1E85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5AB6893-69E0-4324-AA6C-F316365F56E9}"/>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045795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9BAABB-0ED3-4DD5-B456-605081EF4FD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E777960-6121-4847-8C16-7FC912B8BB3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524D851-A595-477D-8DD9-AA74794C8C2C}"/>
              </a:ext>
            </a:extLst>
          </p:cNvPr>
          <p:cNvSpPr>
            <a:spLocks noGrp="1"/>
          </p:cNvSpPr>
          <p:nvPr>
            <p:ph type="dt" sz="half" idx="10"/>
          </p:nvPr>
        </p:nvSpPr>
        <p:spPr/>
        <p:txBody>
          <a:bodyPr/>
          <a:lstStyle/>
          <a:p>
            <a:fld id="{8E943FCC-31C8-49C0-90F9-CEB0F3898C0C}"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D6314466-8532-45A7-9C37-99313E95836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F50F31D-01D0-4743-B74A-EDDC749A44C4}"/>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99156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24CF302-F284-4CCD-8F12-CD317C99703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7549F63-AEB5-4920-89D2-47F5C00120E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A232F45-ED88-415A-ADAE-287DA681DEB9}"/>
              </a:ext>
            </a:extLst>
          </p:cNvPr>
          <p:cNvSpPr>
            <a:spLocks noGrp="1"/>
          </p:cNvSpPr>
          <p:nvPr>
            <p:ph type="dt" sz="half" idx="10"/>
          </p:nvPr>
        </p:nvSpPr>
        <p:spPr/>
        <p:txBody>
          <a:bodyPr/>
          <a:lstStyle/>
          <a:p>
            <a:fld id="{7F39F772-6997-4B28-B9FA-E1FCD991DE74}"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BA9B1379-F1E4-431F-9C26-58B8781B6D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C841AC8-499B-4C9E-9C75-83CDFD877D5C}"/>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0304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49BDAC-9DE5-4928-BA63-F0D08CB2BA4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2CBE0A9-214F-498A-9793-1715EE02189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6B5357E-D05C-4331-A2B7-F2B44DA2833E}"/>
              </a:ext>
            </a:extLst>
          </p:cNvPr>
          <p:cNvSpPr>
            <a:spLocks noGrp="1"/>
          </p:cNvSpPr>
          <p:nvPr>
            <p:ph type="dt" sz="half" idx="10"/>
          </p:nvPr>
        </p:nvSpPr>
        <p:spPr/>
        <p:txBody>
          <a:bodyPr/>
          <a:lstStyle/>
          <a:p>
            <a:fld id="{BA8E6E87-E0C3-4CBE-B14B-0743312CAB5A}"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8DCDD2D5-6895-4FA2-B421-43BB3BC0FCE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1339E8C-987B-4B57-B3BA-04D1E5E6A6F0}"/>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425777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B64BB0-66BD-4259-A7E1-94B2730F1D4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3E0CE85-2BCB-405B-B17D-FDF969685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5035597-0050-4C2C-AF95-C31CD36DCD05}"/>
              </a:ext>
            </a:extLst>
          </p:cNvPr>
          <p:cNvSpPr>
            <a:spLocks noGrp="1"/>
          </p:cNvSpPr>
          <p:nvPr>
            <p:ph type="dt" sz="half" idx="10"/>
          </p:nvPr>
        </p:nvSpPr>
        <p:spPr/>
        <p:txBody>
          <a:bodyPr/>
          <a:lstStyle/>
          <a:p>
            <a:fld id="{468CBB1B-44AC-4743-A2E5-9BF127076473}"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32A1D742-69B0-4EE0-A2E2-5119C4B4B1D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4734E3E-11DD-437A-9EC6-9E6B1E9F73E5}"/>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36192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7332FE-57BC-4EE2-B8CA-42578EA3F3F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B05738C-3CE4-4E12-8E15-611E4424BC7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3611A15-726D-467D-86DA-45C687FDAA8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306B47A-B5CB-40BF-B931-21A5DA503FF5}"/>
              </a:ext>
            </a:extLst>
          </p:cNvPr>
          <p:cNvSpPr>
            <a:spLocks noGrp="1"/>
          </p:cNvSpPr>
          <p:nvPr>
            <p:ph type="dt" sz="half" idx="10"/>
          </p:nvPr>
        </p:nvSpPr>
        <p:spPr/>
        <p:txBody>
          <a:bodyPr/>
          <a:lstStyle/>
          <a:p>
            <a:fld id="{2F5C6D74-5274-44B5-A006-F820845CEFEC}" type="datetime1">
              <a:rPr lang="zh-TW" altLang="en-US" smtClean="0"/>
              <a:t>2020/9/22</a:t>
            </a:fld>
            <a:endParaRPr lang="zh-TW" altLang="en-US"/>
          </a:p>
        </p:txBody>
      </p:sp>
      <p:sp>
        <p:nvSpPr>
          <p:cNvPr id="6" name="頁尾版面配置區 5">
            <a:extLst>
              <a:ext uri="{FF2B5EF4-FFF2-40B4-BE49-F238E27FC236}">
                <a16:creationId xmlns:a16="http://schemas.microsoft.com/office/drawing/2014/main" id="{435B2447-1ABF-4870-8CD3-B3BE91F673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0C66B49-AC6D-4D05-9640-F743691AB9EF}"/>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29014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AED83C-E04F-453E-866B-445C835EA8C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A8640AD-F510-4230-87CC-5A177301D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C6B0996-6239-400C-82D5-090900B928C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0FA3C65-B42F-4581-96DF-3163D1A0F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FECC7E5-121E-4E61-AD82-3597DAABA07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872FA70-D6FB-40F6-9EBD-7ECF1ED7D19E}"/>
              </a:ext>
            </a:extLst>
          </p:cNvPr>
          <p:cNvSpPr>
            <a:spLocks noGrp="1"/>
          </p:cNvSpPr>
          <p:nvPr>
            <p:ph type="dt" sz="half" idx="10"/>
          </p:nvPr>
        </p:nvSpPr>
        <p:spPr/>
        <p:txBody>
          <a:bodyPr/>
          <a:lstStyle/>
          <a:p>
            <a:fld id="{558D5F2C-B160-40C8-BD28-826C831D1EC6}" type="datetime1">
              <a:rPr lang="zh-TW" altLang="en-US" smtClean="0"/>
              <a:t>2020/9/22</a:t>
            </a:fld>
            <a:endParaRPr lang="zh-TW" altLang="en-US"/>
          </a:p>
        </p:txBody>
      </p:sp>
      <p:sp>
        <p:nvSpPr>
          <p:cNvPr id="8" name="頁尾版面配置區 7">
            <a:extLst>
              <a:ext uri="{FF2B5EF4-FFF2-40B4-BE49-F238E27FC236}">
                <a16:creationId xmlns:a16="http://schemas.microsoft.com/office/drawing/2014/main" id="{A4A7019F-1963-4F37-A93F-D7809E72B20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CB34B06-97F9-4882-AE07-DFBBA16F5218}"/>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40647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A8CFFC-C698-4CA9-A3F9-19851B111EB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57D30B0-C3F4-47ED-AC71-0BE3DB5070BC}"/>
              </a:ext>
            </a:extLst>
          </p:cNvPr>
          <p:cNvSpPr>
            <a:spLocks noGrp="1"/>
          </p:cNvSpPr>
          <p:nvPr>
            <p:ph type="dt" sz="half" idx="10"/>
          </p:nvPr>
        </p:nvSpPr>
        <p:spPr/>
        <p:txBody>
          <a:bodyPr/>
          <a:lstStyle/>
          <a:p>
            <a:fld id="{AD185C7E-CEB0-42DF-A8D2-B0386B8928A2}" type="datetime1">
              <a:rPr lang="zh-TW" altLang="en-US" smtClean="0"/>
              <a:t>2020/9/22</a:t>
            </a:fld>
            <a:endParaRPr lang="zh-TW" altLang="en-US"/>
          </a:p>
        </p:txBody>
      </p:sp>
      <p:sp>
        <p:nvSpPr>
          <p:cNvPr id="4" name="頁尾版面配置區 3">
            <a:extLst>
              <a:ext uri="{FF2B5EF4-FFF2-40B4-BE49-F238E27FC236}">
                <a16:creationId xmlns:a16="http://schemas.microsoft.com/office/drawing/2014/main" id="{499A13AD-919D-4682-8219-2AAB8D27A59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03D32EA-7DBE-4E04-9420-88F4641A828A}"/>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28546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4E26BFE-A6E4-42FD-9577-795F6237AA68}"/>
              </a:ext>
            </a:extLst>
          </p:cNvPr>
          <p:cNvSpPr>
            <a:spLocks noGrp="1"/>
          </p:cNvSpPr>
          <p:nvPr>
            <p:ph type="dt" sz="half" idx="10"/>
          </p:nvPr>
        </p:nvSpPr>
        <p:spPr/>
        <p:txBody>
          <a:bodyPr/>
          <a:lstStyle/>
          <a:p>
            <a:fld id="{FE4DBAF5-FD8D-4E90-9CF5-72029209753D}" type="datetime1">
              <a:rPr lang="zh-TW" altLang="en-US" smtClean="0"/>
              <a:t>2020/9/22</a:t>
            </a:fld>
            <a:endParaRPr lang="zh-TW" altLang="en-US"/>
          </a:p>
        </p:txBody>
      </p:sp>
      <p:sp>
        <p:nvSpPr>
          <p:cNvPr id="3" name="頁尾版面配置區 2">
            <a:extLst>
              <a:ext uri="{FF2B5EF4-FFF2-40B4-BE49-F238E27FC236}">
                <a16:creationId xmlns:a16="http://schemas.microsoft.com/office/drawing/2014/main" id="{62DDA3AD-6474-4960-901F-7F8DD4081B8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A3BB2A9-478F-4507-9D35-527F583647C8}"/>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03871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88FBE4-5009-494D-B9E2-D474641F2F5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A6C1D38-6840-4617-AF8E-0847B68DA0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89F9E3B-46AE-4B01-956D-F75084C8F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8B62C93-1A3B-45BB-97D2-A2D1511D1EEC}"/>
              </a:ext>
            </a:extLst>
          </p:cNvPr>
          <p:cNvSpPr>
            <a:spLocks noGrp="1"/>
          </p:cNvSpPr>
          <p:nvPr>
            <p:ph type="dt" sz="half" idx="10"/>
          </p:nvPr>
        </p:nvSpPr>
        <p:spPr/>
        <p:txBody>
          <a:bodyPr/>
          <a:lstStyle/>
          <a:p>
            <a:fld id="{DF75CA09-95D6-4671-848C-AB01A38F26A2}" type="datetime1">
              <a:rPr lang="zh-TW" altLang="en-US" smtClean="0"/>
              <a:t>2020/9/22</a:t>
            </a:fld>
            <a:endParaRPr lang="zh-TW" altLang="en-US"/>
          </a:p>
        </p:txBody>
      </p:sp>
      <p:sp>
        <p:nvSpPr>
          <p:cNvPr id="6" name="頁尾版面配置區 5">
            <a:extLst>
              <a:ext uri="{FF2B5EF4-FFF2-40B4-BE49-F238E27FC236}">
                <a16:creationId xmlns:a16="http://schemas.microsoft.com/office/drawing/2014/main" id="{EDDB5981-45CC-4ED3-9E6B-10033C5FB41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5143860-9FBC-4BAF-8B3F-59722F0C78A2}"/>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99087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D1117D-C614-4082-A180-33BBE266321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8A148DE-4361-4054-940F-D32631209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9125B00-E694-40B1-89F5-A581ACEED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8CD6EEC-B361-4660-B7B7-14009B139281}"/>
              </a:ext>
            </a:extLst>
          </p:cNvPr>
          <p:cNvSpPr>
            <a:spLocks noGrp="1"/>
          </p:cNvSpPr>
          <p:nvPr>
            <p:ph type="dt" sz="half" idx="10"/>
          </p:nvPr>
        </p:nvSpPr>
        <p:spPr/>
        <p:txBody>
          <a:bodyPr/>
          <a:lstStyle/>
          <a:p>
            <a:fld id="{2F2DEADA-E7E9-4052-9C09-F77C8AC34E98}" type="datetime1">
              <a:rPr lang="zh-TW" altLang="en-US" smtClean="0"/>
              <a:t>2020/9/22</a:t>
            </a:fld>
            <a:endParaRPr lang="zh-TW" altLang="en-US"/>
          </a:p>
        </p:txBody>
      </p:sp>
      <p:sp>
        <p:nvSpPr>
          <p:cNvPr id="6" name="頁尾版面配置區 5">
            <a:extLst>
              <a:ext uri="{FF2B5EF4-FFF2-40B4-BE49-F238E27FC236}">
                <a16:creationId xmlns:a16="http://schemas.microsoft.com/office/drawing/2014/main" id="{6A4DFB56-3944-41C3-A2E2-4291BBF1633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F24467E-CB86-4584-84F3-EC78A01438EE}"/>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402268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4E53FB2-4669-4BCC-855F-6508C6339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F94DE0D-26C3-4171-84E2-DE123444A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27C6B44-AB97-45B4-B0FD-44962F73AD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F0749-A61F-452C-859B-E5D7531C0758}"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AE519203-0F5B-4F89-94AB-588CB880A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E95A3FE-3DFA-425D-8391-DA9E60E81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Light" panose="020B0604030504040204" pitchFamily="34" charset="-120"/>
                <a:ea typeface="Microsoft JhengHei Light" panose="020B0604030504040204" pitchFamily="34" charset="-120"/>
              </a:defRPr>
            </a:lvl1pPr>
          </a:lstStyle>
          <a:p>
            <a:fld id="{50029C49-A5A9-4A95-8BF0-94F73808DB5F}" type="slidenum">
              <a:rPr lang="zh-TW" altLang="en-US" smtClean="0"/>
              <a:pPr/>
              <a:t>‹#›</a:t>
            </a:fld>
            <a:endParaRPr lang="zh-TW" altLang="en-US" dirty="0"/>
          </a:p>
        </p:txBody>
      </p:sp>
    </p:spTree>
    <p:extLst>
      <p:ext uri="{BB962C8B-B14F-4D97-AF65-F5344CB8AC3E}">
        <p14:creationId xmlns:p14="http://schemas.microsoft.com/office/powerpoint/2010/main" val="3238270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4408C0-8769-41A3-B665-EF67FBEE4B6E}"/>
              </a:ext>
            </a:extLst>
          </p:cNvPr>
          <p:cNvSpPr>
            <a:spLocks noGrp="1"/>
          </p:cNvSpPr>
          <p:nvPr>
            <p:ph type="ctrTitle"/>
          </p:nvPr>
        </p:nvSpPr>
        <p:spPr>
          <a:xfrm>
            <a:off x="685800" y="390092"/>
            <a:ext cx="10820400" cy="3038908"/>
          </a:xfrm>
        </p:spPr>
        <p:txBody>
          <a:bodyPr>
            <a:noAutofit/>
          </a:bodyPr>
          <a:lstStyle/>
          <a:p>
            <a:r>
              <a:rPr lang="en-US" altLang="zh-TW" sz="4000" dirty="0"/>
              <a:t>A BLE-based multi-gateway network infrastructure </a:t>
            </a:r>
            <a:br>
              <a:rPr lang="en-US" altLang="zh-TW" sz="4000" dirty="0"/>
            </a:br>
            <a:r>
              <a:rPr lang="en-US" altLang="zh-TW" sz="4000" dirty="0"/>
              <a:t>with handover support for mobile BLE peripherals</a:t>
            </a:r>
            <a:endParaRPr lang="zh-TW" altLang="en-US" sz="4000" dirty="0"/>
          </a:p>
        </p:txBody>
      </p:sp>
      <p:sp>
        <p:nvSpPr>
          <p:cNvPr id="3" name="副標題 2">
            <a:extLst>
              <a:ext uri="{FF2B5EF4-FFF2-40B4-BE49-F238E27FC236}">
                <a16:creationId xmlns:a16="http://schemas.microsoft.com/office/drawing/2014/main" id="{D5E7986E-65D8-4E29-A4EA-B2AD44EF05E8}"/>
              </a:ext>
            </a:extLst>
          </p:cNvPr>
          <p:cNvSpPr>
            <a:spLocks noGrp="1"/>
          </p:cNvSpPr>
          <p:nvPr>
            <p:ph type="subTitle" idx="1"/>
          </p:nvPr>
        </p:nvSpPr>
        <p:spPr/>
        <p:txBody>
          <a:bodyPr/>
          <a:lstStyle/>
          <a:p>
            <a:pPr algn="r"/>
            <a:endParaRPr lang="en-US" altLang="zh-TW" dirty="0"/>
          </a:p>
          <a:p>
            <a:pPr algn="r"/>
            <a:r>
              <a:rPr lang="en-US" altLang="zh-TW" dirty="0"/>
              <a:t>SPEAKER : Jia-Wei Guo</a:t>
            </a:r>
          </a:p>
          <a:p>
            <a:pPr algn="r"/>
            <a:r>
              <a:rPr lang="en-US" altLang="zh-TW" dirty="0"/>
              <a:t>ADVISOR: DR. HO-TING WU</a:t>
            </a:r>
            <a:endParaRPr lang="zh-TW" altLang="en-US" dirty="0"/>
          </a:p>
        </p:txBody>
      </p:sp>
    </p:spTree>
    <p:extLst>
      <p:ext uri="{BB962C8B-B14F-4D97-AF65-F5344CB8AC3E}">
        <p14:creationId xmlns:p14="http://schemas.microsoft.com/office/powerpoint/2010/main" val="390735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lstStyle/>
          <a:p>
            <a:r>
              <a:rPr lang="en-US" altLang="zh-TW" dirty="0"/>
              <a:t>All collected RSSI values are forwarded to the controller. </a:t>
            </a:r>
          </a:p>
          <a:p>
            <a:endParaRPr lang="en-US" altLang="zh-TW" dirty="0"/>
          </a:p>
          <a:p>
            <a:r>
              <a:rPr lang="en-US" altLang="zh-TW" dirty="0"/>
              <a:t>The controller maintains a mapping table between the received RSSI values and the associated IoT GW and BLE peripheral. </a:t>
            </a:r>
          </a:p>
          <a:p>
            <a:endParaRPr lang="en-US" altLang="zh-TW" dirty="0"/>
          </a:p>
          <a:p>
            <a:r>
              <a:rPr lang="en-US" altLang="zh-TW" dirty="0"/>
              <a:t>Concurrently, this mapping table is used to monitor the current state of the BLE connections and decides whether a specific BLE peripheral should handover to another IoT GW.</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10</a:t>
            </a:fld>
            <a:endParaRPr lang="zh-TW" altLang="en-US"/>
          </a:p>
        </p:txBody>
      </p:sp>
    </p:spTree>
    <p:extLst>
      <p:ext uri="{BB962C8B-B14F-4D97-AF65-F5344CB8AC3E}">
        <p14:creationId xmlns:p14="http://schemas.microsoft.com/office/powerpoint/2010/main" val="137211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normAutofit fontScale="92500" lnSpcReduction="20000"/>
          </a:bodyPr>
          <a:lstStyle/>
          <a:p>
            <a:r>
              <a:rPr lang="en-US" altLang="zh-TW" dirty="0"/>
              <a:t>Such a handover decision is taken when two conditions are met: the connection to the current IoT GW is bad and a sufficiently good enough alternative IoT GW is available.</a:t>
            </a:r>
          </a:p>
          <a:p>
            <a:endParaRPr lang="en-US" altLang="zh-TW" dirty="0"/>
          </a:p>
          <a:p>
            <a:r>
              <a:rPr lang="en-US" altLang="zh-TW" dirty="0"/>
              <a:t>The connection can be considered bad once the RSSI exceeds a certain RSSI threshold, meaning that the peripheral is not too far from the GW for the connection to be lost, but far enough to be of insufficient quality.</a:t>
            </a:r>
          </a:p>
          <a:p>
            <a:endParaRPr lang="en-US" altLang="zh-TW" dirty="0"/>
          </a:p>
          <a:p>
            <a:r>
              <a:rPr lang="en-US" altLang="zh-TW" dirty="0"/>
              <a:t>Another GW can be considered a sufficient alternative, once its RSSI exceeds a certain threshold as well, indicating that the peripheral is actually close enough to that GW to establish a connection of sufficient quality. </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11</a:t>
            </a:fld>
            <a:endParaRPr lang="zh-TW" altLang="en-US"/>
          </a:p>
        </p:txBody>
      </p:sp>
    </p:spTree>
    <p:extLst>
      <p:ext uri="{BB962C8B-B14F-4D97-AF65-F5344CB8AC3E}">
        <p14:creationId xmlns:p14="http://schemas.microsoft.com/office/powerpoint/2010/main" val="1833578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normAutofit fontScale="92500" lnSpcReduction="10000"/>
          </a:bodyPr>
          <a:lstStyle/>
          <a:p>
            <a:r>
              <a:rPr lang="en-US" altLang="zh-TW" dirty="0"/>
              <a:t>When a handover decision is made, a disconnect message is sent by the controller to the old IoT GW and a connect message to the alternative IoT GW. </a:t>
            </a:r>
          </a:p>
          <a:p>
            <a:endParaRPr lang="en-US" altLang="zh-TW" dirty="0"/>
          </a:p>
          <a:p>
            <a:r>
              <a:rPr lang="en-US" altLang="zh-TW" dirty="0"/>
              <a:t>The old IoT GW forwards this request to the BLE peripheral and the peripheral immediately terminates the connection (independent of the supervision timeout). </a:t>
            </a:r>
          </a:p>
          <a:p>
            <a:endParaRPr lang="en-US" altLang="zh-TW" dirty="0"/>
          </a:p>
          <a:p>
            <a:r>
              <a:rPr lang="en-US" altLang="zh-TW" dirty="0"/>
              <a:t>Afterwards, the BLE advertisements can be answered with a connection request again, which is now done by the alternative gateway incited by the connect message.</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12</a:t>
            </a:fld>
            <a:endParaRPr lang="zh-TW" altLang="en-US"/>
          </a:p>
        </p:txBody>
      </p:sp>
    </p:spTree>
    <p:extLst>
      <p:ext uri="{BB962C8B-B14F-4D97-AF65-F5344CB8AC3E}">
        <p14:creationId xmlns:p14="http://schemas.microsoft.com/office/powerpoint/2010/main" val="227173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normAutofit/>
          </a:bodyPr>
          <a:lstStyle/>
          <a:p>
            <a:r>
              <a:rPr lang="en-US" altLang="zh-TW" dirty="0"/>
              <a:t>On top, when a BLE peripheral does not yet have a BLE connection with an IoT GW, the current best RSSI is can be used to find a suitable IoT GW and set up the connection. </a:t>
            </a:r>
          </a:p>
          <a:p>
            <a:endParaRPr lang="en-US" altLang="zh-TW" dirty="0"/>
          </a:p>
          <a:p>
            <a:r>
              <a:rPr lang="en-US" altLang="zh-TW"/>
              <a:t>When an IoT GW naturally loses a BLE connection, which can occur if no suitable alternative was available, or a BLE connection failed to be set up, the controller is also notified, such an event indicates that the BLE peripheral has moved out of range of the BLE-enabled infrastructure or the infrastructure contains a blind spot.</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13</a:t>
            </a:fld>
            <a:endParaRPr lang="zh-TW" altLang="en-US"/>
          </a:p>
        </p:txBody>
      </p:sp>
    </p:spTree>
    <p:extLst>
      <p:ext uri="{BB962C8B-B14F-4D97-AF65-F5344CB8AC3E}">
        <p14:creationId xmlns:p14="http://schemas.microsoft.com/office/powerpoint/2010/main" val="3385593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3EF638-2849-41FC-9ED3-28D8E0CE969E}"/>
              </a:ext>
            </a:extLst>
          </p:cNvPr>
          <p:cNvSpPr>
            <a:spLocks noGrp="1"/>
          </p:cNvSpPr>
          <p:nvPr>
            <p:ph type="title"/>
          </p:nvPr>
        </p:nvSpPr>
        <p:spPr/>
        <p:txBody>
          <a:bodyPr/>
          <a:lstStyle/>
          <a:p>
            <a:r>
              <a:rPr lang="en-US" altLang="zh-TW" dirty="0"/>
              <a:t>Implementation details</a:t>
            </a:r>
            <a:endParaRPr lang="zh-TW" altLang="en-US" dirty="0"/>
          </a:p>
        </p:txBody>
      </p:sp>
      <p:sp>
        <p:nvSpPr>
          <p:cNvPr id="3" name="內容版面配置區 2">
            <a:extLst>
              <a:ext uri="{FF2B5EF4-FFF2-40B4-BE49-F238E27FC236}">
                <a16:creationId xmlns:a16="http://schemas.microsoft.com/office/drawing/2014/main" id="{FE76078E-89DF-42BA-BFF0-0789F7A2DC49}"/>
              </a:ext>
            </a:extLst>
          </p:cNvPr>
          <p:cNvSpPr>
            <a:spLocks noGrp="1"/>
          </p:cNvSpPr>
          <p:nvPr>
            <p:ph idx="1"/>
          </p:nvPr>
        </p:nvSpPr>
        <p:spPr/>
        <p:txBody>
          <a:bodyPr>
            <a:normAutofit fontScale="92500" lnSpcReduction="10000"/>
          </a:bodyPr>
          <a:lstStyle/>
          <a:p>
            <a:r>
              <a:rPr lang="en-US" altLang="zh-TW" dirty="0"/>
              <a:t>The BLE peripheral’s role is enacted using a nRF52840 board and the other roles(</a:t>
            </a:r>
            <a:r>
              <a:rPr lang="en-US" altLang="zh-TW" dirty="0" err="1"/>
              <a:t>GW,Controller</a:t>
            </a:r>
            <a:r>
              <a:rPr lang="en-US" altLang="zh-TW" dirty="0"/>
              <a:t>) are enacted using Raspberry PI’s.</a:t>
            </a:r>
          </a:p>
          <a:p>
            <a:endParaRPr lang="en-US" altLang="zh-TW" dirty="0"/>
          </a:p>
          <a:p>
            <a:r>
              <a:rPr lang="en-US" altLang="zh-TW" b="1" dirty="0"/>
              <a:t>nRF52840</a:t>
            </a:r>
            <a:r>
              <a:rPr lang="en-US" altLang="zh-TW" dirty="0"/>
              <a:t> board is capable of implementing a complete BLE v5.0 supported stack as well as the IPv6 over BLE stack adjustment.</a:t>
            </a:r>
          </a:p>
          <a:p>
            <a:endParaRPr lang="en-US" altLang="zh-TW" dirty="0"/>
          </a:p>
          <a:p>
            <a:r>
              <a:rPr lang="en-US" altLang="zh-TW" dirty="0"/>
              <a:t>Use official Linux Bluetooth protocol stack(</a:t>
            </a:r>
            <a:r>
              <a:rPr lang="en-US" altLang="zh-TW" dirty="0" err="1"/>
              <a:t>BLueZ</a:t>
            </a:r>
            <a:r>
              <a:rPr lang="en-US" altLang="zh-TW" dirty="0"/>
              <a:t>) on Raspberry Pi.</a:t>
            </a:r>
          </a:p>
          <a:p>
            <a:endParaRPr lang="en-US" altLang="zh-TW" dirty="0"/>
          </a:p>
          <a:p>
            <a:r>
              <a:rPr lang="en-US" altLang="zh-TW" dirty="0"/>
              <a:t>To emulate a mobile BLE peripheral performing a handover from one gateway to another gateway, in a controller manner, a manual attenuator is used.</a:t>
            </a:r>
            <a:endParaRPr lang="zh-TW" altLang="en-US" dirty="0"/>
          </a:p>
        </p:txBody>
      </p:sp>
      <p:sp>
        <p:nvSpPr>
          <p:cNvPr id="4" name="投影片編號版面配置區 3">
            <a:extLst>
              <a:ext uri="{FF2B5EF4-FFF2-40B4-BE49-F238E27FC236}">
                <a16:creationId xmlns:a16="http://schemas.microsoft.com/office/drawing/2014/main" id="{AD1B4B23-F0A7-40BA-987D-16C4CCB324A1}"/>
              </a:ext>
            </a:extLst>
          </p:cNvPr>
          <p:cNvSpPr>
            <a:spLocks noGrp="1"/>
          </p:cNvSpPr>
          <p:nvPr>
            <p:ph type="sldNum" sz="quarter" idx="12"/>
          </p:nvPr>
        </p:nvSpPr>
        <p:spPr/>
        <p:txBody>
          <a:bodyPr/>
          <a:lstStyle/>
          <a:p>
            <a:fld id="{50029C49-A5A9-4A95-8BF0-94F73808DB5F}" type="slidenum">
              <a:rPr lang="zh-TW" altLang="en-US" smtClean="0"/>
              <a:t>14</a:t>
            </a:fld>
            <a:endParaRPr lang="zh-TW" altLang="en-US"/>
          </a:p>
        </p:txBody>
      </p:sp>
    </p:spTree>
    <p:extLst>
      <p:ext uri="{BB962C8B-B14F-4D97-AF65-F5344CB8AC3E}">
        <p14:creationId xmlns:p14="http://schemas.microsoft.com/office/powerpoint/2010/main" val="664417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lstStyle/>
          <a:p>
            <a:r>
              <a:rPr lang="en-US" altLang="zh-TW" dirty="0"/>
              <a:t>The performance of the handover process is predominantly impacted by two steps: disconnecting from the current GW and setting up a connection with the alternative GW.</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E50D0C3-38B0-420B-AA42-A979EDC25DED}"/>
              </a:ext>
            </a:extLst>
          </p:cNvPr>
          <p:cNvSpPr>
            <a:spLocks noGrp="1"/>
          </p:cNvSpPr>
          <p:nvPr>
            <p:ph type="sldNum" sz="quarter" idx="12"/>
          </p:nvPr>
        </p:nvSpPr>
        <p:spPr/>
        <p:txBody>
          <a:bodyPr/>
          <a:lstStyle/>
          <a:p>
            <a:fld id="{50029C49-A5A9-4A95-8BF0-94F73808DB5F}" type="slidenum">
              <a:rPr lang="zh-TW" altLang="en-US" smtClean="0"/>
              <a:t>15</a:t>
            </a:fld>
            <a:endParaRPr lang="zh-TW" altLang="en-US"/>
          </a:p>
        </p:txBody>
      </p:sp>
    </p:spTree>
    <p:extLst>
      <p:ext uri="{BB962C8B-B14F-4D97-AF65-F5344CB8AC3E}">
        <p14:creationId xmlns:p14="http://schemas.microsoft.com/office/powerpoint/2010/main" val="1801796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 </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fontScale="92500" lnSpcReduction="10000"/>
              </a:bodyPr>
              <a:lstStyle/>
              <a:p>
                <a:r>
                  <a:rPr lang="en-US" altLang="zh-TW" dirty="0"/>
                  <a:t>About disconnecting from current GW</a:t>
                </a:r>
              </a:p>
              <a:p>
                <a:endParaRPr lang="en-US" altLang="zh-TW" dirty="0"/>
              </a:p>
              <a:p>
                <a:r>
                  <a:rPr lang="en-US" altLang="zh-TW" dirty="0"/>
                  <a:t>The supervision timeout should not be too low , to avoid unnecessary triggering of the handover procedure.</a:t>
                </a:r>
              </a:p>
              <a:p>
                <a:endParaRPr lang="en-US" altLang="zh-TW" dirty="0"/>
              </a:p>
              <a:p>
                <a:r>
                  <a:rPr lang="en-US" altLang="zh-TW" dirty="0"/>
                  <a:t>However , a too high supervision timeout can have a significant impact on the handover latency.</a:t>
                </a:r>
              </a:p>
              <a:p>
                <a:endParaRPr lang="en-US" altLang="zh-TW" dirty="0"/>
              </a:p>
              <a:p>
                <a:r>
                  <a:rPr lang="en-US" altLang="zh-TW" dirty="0"/>
                  <a:t>According to the BLE standard, Supervision timeout should be larger than</a:t>
                </a:r>
              </a:p>
              <a:p>
                <a:pPr marL="0" indent="0" algn="ctr">
                  <a:buNone/>
                </a:pPr>
                <a14:m>
                  <m:oMathPara xmlns:m="http://schemas.openxmlformats.org/officeDocument/2006/math">
                    <m:oMathParaPr>
                      <m:jc m:val="centerGroup"/>
                    </m:oMathParaPr>
                    <m:oMath xmlns:m="http://schemas.openxmlformats.org/officeDocument/2006/math">
                      <m:r>
                        <a:rPr lang="en-US" altLang="zh-TW" i="1" dirty="0" smtClean="0">
                          <a:latin typeface="Cambria Math" panose="02040503050406030204" pitchFamily="18" charset="0"/>
                        </a:rPr>
                        <m:t> (1+</m:t>
                      </m:r>
                      <m:r>
                        <a:rPr lang="en-US" altLang="zh-TW" i="1" dirty="0" smtClean="0">
                          <a:latin typeface="Cambria Math" panose="02040503050406030204" pitchFamily="18" charset="0"/>
                        </a:rPr>
                        <m:t>𝑠𝑙𝑎𝑣𝑒</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𝑙𝑎𝑡𝑒𝑛𝑐𝑦</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𝑐𝑜𝑛𝑛𝑒𝑐𝑡𝑖𝑜𝑛</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𝑖𝑛𝑡𝑒𝑟𝑣𝑎𝑙</m:t>
                      </m:r>
                      <m:r>
                        <a:rPr lang="en-US" altLang="zh-TW" i="1" dirty="0" smtClean="0">
                          <a:latin typeface="Cambria Math" panose="02040503050406030204" pitchFamily="18" charset="0"/>
                        </a:rPr>
                        <m:t> </m:t>
                      </m:r>
                    </m:oMath>
                  </m:oMathPara>
                </a14:m>
                <a:endParaRPr lang="en-US" altLang="zh-TW" dirty="0"/>
              </a:p>
            </p:txBody>
          </p:sp>
        </mc:Choice>
        <mc:Fallback>
          <p:sp>
            <p:nvSpPr>
              <p:cNvPr id="3" name="內容版面配置區 2">
                <a:extLst>
                  <a:ext uri="{FF2B5EF4-FFF2-40B4-BE49-F238E27FC236}">
                    <a16:creationId xmlns:a16="http://schemas.microsoft.com/office/drawing/2014/main" id="{C1C16457-135B-42D6-BD5B-8AF9CCC2689E}"/>
                  </a:ext>
                </a:extLst>
              </p:cNvPr>
              <p:cNvSpPr>
                <a:spLocks noGrp="1" noRot="1" noChangeAspect="1" noMove="1" noResize="1" noEditPoints="1" noAdjustHandles="1" noChangeArrowheads="1" noChangeShapeType="1" noTextEdit="1"/>
              </p:cNvSpPr>
              <p:nvPr>
                <p:ph idx="1"/>
              </p:nvPr>
            </p:nvSpPr>
            <p:spPr>
              <a:blipFill>
                <a:blip r:embed="rId3"/>
                <a:stretch>
                  <a:fillRect l="-928" t="-2801"/>
                </a:stretch>
              </a:blipFill>
            </p:spPr>
            <p:txBody>
              <a:bodyPr/>
              <a:lstStyle/>
              <a:p>
                <a:r>
                  <a:rPr lang="zh-TW" altLang="en-US">
                    <a:noFill/>
                  </a:rPr>
                  <a:t> </a:t>
                </a:r>
              </a:p>
            </p:txBody>
          </p:sp>
        </mc:Fallback>
      </mc:AlternateContent>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16</a:t>
            </a:fld>
            <a:endParaRPr lang="zh-TW" altLang="en-US" dirty="0"/>
          </a:p>
        </p:txBody>
      </p:sp>
    </p:spTree>
    <p:extLst>
      <p:ext uri="{BB962C8B-B14F-4D97-AF65-F5344CB8AC3E}">
        <p14:creationId xmlns:p14="http://schemas.microsoft.com/office/powerpoint/2010/main" val="625403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setting up a connection with the alternative GW</a:t>
            </a:r>
          </a:p>
          <a:p>
            <a:endParaRPr lang="en-US" altLang="zh-TW" dirty="0"/>
          </a:p>
          <a:p>
            <a:r>
              <a:rPr lang="en-US" altLang="zh-TW" dirty="0"/>
              <a:t>Once the BLE peripheral’s supervision timeout has timed out, it transitions back to the advertising state, broadcasting connectable advertisements at a certain advertising interval.</a:t>
            </a:r>
          </a:p>
          <a:p>
            <a:endParaRPr lang="en-US" altLang="zh-TW" dirty="0"/>
          </a:p>
          <a:p>
            <a:r>
              <a:rPr lang="en-US" altLang="zh-TW" dirty="0"/>
              <a:t>A GW that is not in a connection or still has room for another BLE connection, is in the initiating state and attempts to set up a connection upon receiving the connectable advertisements from the BLE peripheral.</a:t>
            </a:r>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17</a:t>
            </a:fld>
            <a:endParaRPr lang="zh-TW" altLang="en-US" dirty="0"/>
          </a:p>
        </p:txBody>
      </p:sp>
    </p:spTree>
    <p:extLst>
      <p:ext uri="{BB962C8B-B14F-4D97-AF65-F5344CB8AC3E}">
        <p14:creationId xmlns:p14="http://schemas.microsoft.com/office/powerpoint/2010/main" val="2107489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BLE parameter combinations</a:t>
            </a:r>
          </a:p>
          <a:p>
            <a:endParaRPr lang="en-US" altLang="zh-TW" dirty="0"/>
          </a:p>
          <a:p>
            <a:r>
              <a:rPr lang="en-US" altLang="zh-TW" dirty="0"/>
              <a:t>The advertising interval should be smaller or equal to the scan window, because otherwise it cannot be guaranteed that the GW will be able to receive a connectable advertisement in an acceptable time window.</a:t>
            </a:r>
          </a:p>
          <a:p>
            <a:endParaRPr lang="en-US" altLang="zh-TW" dirty="0"/>
          </a:p>
          <a:p>
            <a:r>
              <a:rPr lang="en-US" altLang="zh-TW" dirty="0"/>
              <a:t>A higher scan duty cycle ( scan window/scan interval ) has a positive impact on the handover latency but a negative impact on the energy consumption of the GW. </a:t>
            </a:r>
          </a:p>
          <a:p>
            <a:endParaRPr lang="en-US" altLang="zh-TW" dirty="0"/>
          </a:p>
          <a:p>
            <a:endParaRPr lang="en-US" altLang="zh-TW" dirty="0"/>
          </a:p>
          <a:p>
            <a:endParaRPr lang="en-US" altLang="zh-TW" dirty="0"/>
          </a:p>
          <a:p>
            <a:endParaRPr lang="en-US" altLang="zh-TW" dirty="0"/>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18</a:t>
            </a:fld>
            <a:endParaRPr lang="zh-TW" altLang="en-US" dirty="0"/>
          </a:p>
        </p:txBody>
      </p:sp>
    </p:spTree>
    <p:extLst>
      <p:ext uri="{BB962C8B-B14F-4D97-AF65-F5344CB8AC3E}">
        <p14:creationId xmlns:p14="http://schemas.microsoft.com/office/powerpoint/2010/main" val="51591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lstStyle/>
          <a:p>
            <a:endParaRPr lang="en-US" altLang="zh-TW" dirty="0"/>
          </a:p>
        </p:txBody>
      </p:sp>
      <p:pic>
        <p:nvPicPr>
          <p:cNvPr id="5" name="圖片 4">
            <a:extLst>
              <a:ext uri="{FF2B5EF4-FFF2-40B4-BE49-F238E27FC236}">
                <a16:creationId xmlns:a16="http://schemas.microsoft.com/office/drawing/2014/main" id="{120F2FC4-72CD-4123-9F9B-A4D0862F8197}"/>
              </a:ext>
            </a:extLst>
          </p:cNvPr>
          <p:cNvPicPr>
            <a:picLocks noChangeAspect="1"/>
          </p:cNvPicPr>
          <p:nvPr/>
        </p:nvPicPr>
        <p:blipFill>
          <a:blip r:embed="rId2"/>
          <a:stretch>
            <a:fillRect/>
          </a:stretch>
        </p:blipFill>
        <p:spPr>
          <a:xfrm>
            <a:off x="1433945" y="1520017"/>
            <a:ext cx="9324109" cy="4972858"/>
          </a:xfrm>
          <a:prstGeom prst="rect">
            <a:avLst/>
          </a:prstGeom>
        </p:spPr>
      </p:pic>
      <p:sp>
        <p:nvSpPr>
          <p:cNvPr id="6" name="矩形 5">
            <a:extLst>
              <a:ext uri="{FF2B5EF4-FFF2-40B4-BE49-F238E27FC236}">
                <a16:creationId xmlns:a16="http://schemas.microsoft.com/office/drawing/2014/main" id="{3E4E9A0E-AE64-4FB1-8673-2DA6ED3339E6}"/>
              </a:ext>
            </a:extLst>
          </p:cNvPr>
          <p:cNvSpPr/>
          <p:nvPr/>
        </p:nvSpPr>
        <p:spPr>
          <a:xfrm>
            <a:off x="6206836" y="1830777"/>
            <a:ext cx="1787236"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2B005D59-9B13-475D-9737-ED5285C3FD9E}"/>
              </a:ext>
            </a:extLst>
          </p:cNvPr>
          <p:cNvSpPr/>
          <p:nvPr/>
        </p:nvSpPr>
        <p:spPr>
          <a:xfrm>
            <a:off x="7994072" y="1830777"/>
            <a:ext cx="803564"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AE7598D7-FEA4-44A6-B1B0-EA2D845DC0D7}"/>
              </a:ext>
            </a:extLst>
          </p:cNvPr>
          <p:cNvSpPr>
            <a:spLocks noGrp="1"/>
          </p:cNvSpPr>
          <p:nvPr>
            <p:ph type="sldNum" sz="quarter" idx="12"/>
          </p:nvPr>
        </p:nvSpPr>
        <p:spPr/>
        <p:txBody>
          <a:bodyPr/>
          <a:lstStyle/>
          <a:p>
            <a:fld id="{50029C49-A5A9-4A95-8BF0-94F73808DB5F}" type="slidenum">
              <a:rPr lang="zh-TW" altLang="en-US" smtClean="0"/>
              <a:t>19</a:t>
            </a:fld>
            <a:endParaRPr lang="zh-TW" altLang="en-US"/>
          </a:p>
        </p:txBody>
      </p:sp>
    </p:spTree>
    <p:extLst>
      <p:ext uri="{BB962C8B-B14F-4D97-AF65-F5344CB8AC3E}">
        <p14:creationId xmlns:p14="http://schemas.microsoft.com/office/powerpoint/2010/main" val="1628974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4CC6A4-7D80-460A-B3B0-D78C7AA4B27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E4C02B56-07BF-448C-BE47-03D13CE393B5}"/>
              </a:ext>
            </a:extLst>
          </p:cNvPr>
          <p:cNvSpPr>
            <a:spLocks noGrp="1"/>
          </p:cNvSpPr>
          <p:nvPr>
            <p:ph idx="1"/>
          </p:nvPr>
        </p:nvSpPr>
        <p:spPr/>
        <p:txBody>
          <a:bodyPr>
            <a:normAutofit lnSpcReduction="10000"/>
          </a:bodyPr>
          <a:lstStyle/>
          <a:p>
            <a:r>
              <a:rPr lang="en-US" altLang="zh-TW" dirty="0"/>
              <a:t>Introduction</a:t>
            </a:r>
          </a:p>
          <a:p>
            <a:r>
              <a:rPr lang="en-US" altLang="zh-TW" dirty="0"/>
              <a:t>Primer on BLE and BLE over IPv6</a:t>
            </a:r>
          </a:p>
          <a:p>
            <a:r>
              <a:rPr lang="en-US" altLang="zh-TW" dirty="0"/>
              <a:t>Related work</a:t>
            </a:r>
          </a:p>
          <a:p>
            <a:r>
              <a:rPr lang="en-US" altLang="zh-TW" dirty="0"/>
              <a:t>A BLE-based multi-Gateway network infrastructure</a:t>
            </a:r>
          </a:p>
          <a:p>
            <a:r>
              <a:rPr lang="en-US" altLang="zh-TW" dirty="0"/>
              <a:t>Handover approaches</a:t>
            </a:r>
          </a:p>
          <a:p>
            <a:r>
              <a:rPr lang="en-US" altLang="zh-TW" dirty="0"/>
              <a:t>Implementation details</a:t>
            </a:r>
          </a:p>
          <a:p>
            <a:r>
              <a:rPr lang="en-US" altLang="zh-TW" dirty="0"/>
              <a:t>Evaluation</a:t>
            </a:r>
          </a:p>
          <a:p>
            <a:r>
              <a:rPr lang="en-US" altLang="zh-TW" dirty="0"/>
              <a:t>Conclusion</a:t>
            </a:r>
          </a:p>
          <a:p>
            <a:r>
              <a:rPr lang="en-US" altLang="zh-TW" dirty="0"/>
              <a:t>References</a:t>
            </a:r>
          </a:p>
          <a:p>
            <a:endParaRPr lang="zh-TW" altLang="en-US" dirty="0"/>
          </a:p>
        </p:txBody>
      </p:sp>
      <p:sp>
        <p:nvSpPr>
          <p:cNvPr id="4" name="投影片編號版面配置區 3">
            <a:extLst>
              <a:ext uri="{FF2B5EF4-FFF2-40B4-BE49-F238E27FC236}">
                <a16:creationId xmlns:a16="http://schemas.microsoft.com/office/drawing/2014/main" id="{54C0367C-91A7-428B-B46E-60D3CE76CC93}"/>
              </a:ext>
            </a:extLst>
          </p:cNvPr>
          <p:cNvSpPr>
            <a:spLocks noGrp="1"/>
          </p:cNvSpPr>
          <p:nvPr>
            <p:ph type="sldNum" sz="quarter" idx="12"/>
          </p:nvPr>
        </p:nvSpPr>
        <p:spPr/>
        <p:txBody>
          <a:bodyPr/>
          <a:lstStyle/>
          <a:p>
            <a:fld id="{50029C49-A5A9-4A95-8BF0-94F73808DB5F}" type="slidenum">
              <a:rPr lang="zh-TW" altLang="en-US" smtClean="0"/>
              <a:t>2</a:t>
            </a:fld>
            <a:endParaRPr lang="zh-TW" altLang="en-US"/>
          </a:p>
        </p:txBody>
      </p:sp>
    </p:spTree>
    <p:extLst>
      <p:ext uri="{BB962C8B-B14F-4D97-AF65-F5344CB8AC3E}">
        <p14:creationId xmlns:p14="http://schemas.microsoft.com/office/powerpoint/2010/main" val="105146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6CD1ED4-5648-4D18-8194-FC038C8F6355}"/>
              </a:ext>
            </a:extLst>
          </p:cNvPr>
          <p:cNvPicPr>
            <a:picLocks noChangeAspect="1"/>
          </p:cNvPicPr>
          <p:nvPr/>
        </p:nvPicPr>
        <p:blipFill>
          <a:blip r:embed="rId2"/>
          <a:stretch>
            <a:fillRect/>
          </a:stretch>
        </p:blipFill>
        <p:spPr>
          <a:xfrm>
            <a:off x="1552575" y="700953"/>
            <a:ext cx="10639425" cy="6315075"/>
          </a:xfrm>
          <a:prstGeom prst="rect">
            <a:avLst/>
          </a:prstGeom>
        </p:spPr>
      </p:pic>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20</a:t>
            </a:fld>
            <a:endParaRPr lang="zh-TW" altLang="en-US" dirty="0"/>
          </a:p>
        </p:txBody>
      </p:sp>
      <p:sp>
        <p:nvSpPr>
          <p:cNvPr id="6" name="矩形 5">
            <a:extLst>
              <a:ext uri="{FF2B5EF4-FFF2-40B4-BE49-F238E27FC236}">
                <a16:creationId xmlns:a16="http://schemas.microsoft.com/office/drawing/2014/main" id="{E1C274C1-B685-4EC5-BBF2-CAAD65754987}"/>
              </a:ext>
            </a:extLst>
          </p:cNvPr>
          <p:cNvSpPr/>
          <p:nvPr/>
        </p:nvSpPr>
        <p:spPr>
          <a:xfrm>
            <a:off x="4197926" y="2026516"/>
            <a:ext cx="2563091" cy="32520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958F3D8D-B745-458D-9DCF-69231D6472FD}"/>
              </a:ext>
            </a:extLst>
          </p:cNvPr>
          <p:cNvSpPr/>
          <p:nvPr/>
        </p:nvSpPr>
        <p:spPr>
          <a:xfrm>
            <a:off x="6795654" y="2026516"/>
            <a:ext cx="2140528" cy="48314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76990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disconnecting from current GW</a:t>
            </a:r>
          </a:p>
          <a:p>
            <a:endParaRPr lang="en-US" altLang="zh-TW" dirty="0"/>
          </a:p>
          <a:p>
            <a:r>
              <a:rPr lang="en-US" altLang="zh-TW" dirty="0"/>
              <a:t>the current GW will receive a disconnection message from the controller once a roaming decision has made. </a:t>
            </a:r>
          </a:p>
          <a:p>
            <a:endParaRPr lang="en-US" altLang="zh-TW" dirty="0"/>
          </a:p>
          <a:p>
            <a:r>
              <a:rPr lang="en-US" altLang="zh-TW" dirty="0"/>
              <a:t>After receiving this message, the GW immediately attempts to send a disconnection request to the BLE peripheral. </a:t>
            </a:r>
          </a:p>
          <a:p>
            <a:endParaRPr lang="en-US" altLang="zh-TW" dirty="0"/>
          </a:p>
          <a:p>
            <a:r>
              <a:rPr lang="en-US" altLang="zh-TW" dirty="0"/>
              <a:t>Upon receiving this request, the peripheral answers with a disconnection acknowledgment.</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21</a:t>
            </a:fld>
            <a:endParaRPr lang="zh-TW" altLang="en-US"/>
          </a:p>
        </p:txBody>
      </p:sp>
    </p:spTree>
    <p:extLst>
      <p:ext uri="{BB962C8B-B14F-4D97-AF65-F5344CB8AC3E}">
        <p14:creationId xmlns:p14="http://schemas.microsoft.com/office/powerpoint/2010/main" val="127268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fontScale="92500" lnSpcReduction="10000"/>
          </a:bodyPr>
          <a:lstStyle/>
          <a:p>
            <a:r>
              <a:rPr lang="en-US" altLang="zh-TW" dirty="0"/>
              <a:t>About Setting up a connection with the alternative GW</a:t>
            </a:r>
          </a:p>
          <a:p>
            <a:endParaRPr lang="en-US" altLang="zh-TW" dirty="0"/>
          </a:p>
          <a:p>
            <a:r>
              <a:rPr lang="en-US" altLang="zh-TW" dirty="0"/>
              <a:t>Once the disconnection has been finalized, the BLE peripheral switches from a connection/advertising state to solely an advertising state, broadcasting connectable advertisements. </a:t>
            </a:r>
          </a:p>
          <a:p>
            <a:endParaRPr lang="en-US" altLang="zh-TW" dirty="0"/>
          </a:p>
          <a:p>
            <a:r>
              <a:rPr lang="en-US" altLang="zh-TW" dirty="0"/>
              <a:t>In the meantime, the alternative GW has received a connect message from the controller and has switched from </a:t>
            </a:r>
            <a:r>
              <a:rPr lang="en-US" altLang="zh-TW" dirty="0" err="1"/>
              <a:t>nonconnectable</a:t>
            </a:r>
            <a:r>
              <a:rPr lang="en-US" altLang="zh-TW" dirty="0"/>
              <a:t> to connectable scanning, specifically for the MAC address of the BLE peripheral at hand. </a:t>
            </a:r>
          </a:p>
          <a:p>
            <a:endParaRPr lang="en-US" altLang="zh-TW" dirty="0"/>
          </a:p>
          <a:p>
            <a:r>
              <a:rPr lang="en-US" altLang="zh-TW" dirty="0"/>
              <a:t>From this point, the handover process is similar to passive handover.</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22</a:t>
            </a:fld>
            <a:endParaRPr lang="zh-TW" altLang="en-US"/>
          </a:p>
        </p:txBody>
      </p:sp>
    </p:spTree>
    <p:extLst>
      <p:ext uri="{BB962C8B-B14F-4D97-AF65-F5344CB8AC3E}">
        <p14:creationId xmlns:p14="http://schemas.microsoft.com/office/powerpoint/2010/main" val="3783783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Potential Optimizations</a:t>
            </a:r>
          </a:p>
          <a:p>
            <a:endParaRPr lang="en-US" altLang="zh-TW" dirty="0"/>
          </a:p>
          <a:p>
            <a:r>
              <a:rPr lang="en-US" altLang="zh-TW" dirty="0"/>
              <a:t>The BLE peripheral constantly needs to advertise , This increases energy consumption and decreases the quality of the BLE connection as well.</a:t>
            </a:r>
          </a:p>
          <a:p>
            <a:endParaRPr lang="en-US" altLang="zh-TW" dirty="0"/>
          </a:p>
          <a:p>
            <a:r>
              <a:rPr lang="en-US" altLang="zh-TW" dirty="0"/>
              <a:t>A possible improvement could employ a proactive decision on when to start and stop advertising. The peripheral can monitor the quality of the current connection (i.e. via RSSI) and decide via these indicators whether it is necessary to advertise its presence or not.</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23</a:t>
            </a:fld>
            <a:endParaRPr lang="zh-TW" altLang="en-US"/>
          </a:p>
        </p:txBody>
      </p:sp>
    </p:spTree>
    <p:extLst>
      <p:ext uri="{BB962C8B-B14F-4D97-AF65-F5344CB8AC3E}">
        <p14:creationId xmlns:p14="http://schemas.microsoft.com/office/powerpoint/2010/main" val="3851096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pic>
        <p:nvPicPr>
          <p:cNvPr id="6" name="內容版面配置區 5">
            <a:extLst>
              <a:ext uri="{FF2B5EF4-FFF2-40B4-BE49-F238E27FC236}">
                <a16:creationId xmlns:a16="http://schemas.microsoft.com/office/drawing/2014/main" id="{A78F9D59-9703-400B-9573-CF8C8B02937D}"/>
              </a:ext>
            </a:extLst>
          </p:cNvPr>
          <p:cNvPicPr>
            <a:picLocks noGrp="1" noChangeAspect="1"/>
          </p:cNvPicPr>
          <p:nvPr>
            <p:ph idx="1"/>
          </p:nvPr>
        </p:nvPicPr>
        <p:blipFill>
          <a:blip r:embed="rId2"/>
          <a:stretch>
            <a:fillRect/>
          </a:stretch>
        </p:blipFill>
        <p:spPr>
          <a:xfrm>
            <a:off x="1397583" y="1489586"/>
            <a:ext cx="9103801" cy="4866763"/>
          </a:xfrm>
        </p:spPr>
      </p:pic>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24</a:t>
            </a:fld>
            <a:endParaRPr lang="zh-TW" altLang="en-US"/>
          </a:p>
        </p:txBody>
      </p:sp>
    </p:spTree>
    <p:extLst>
      <p:ext uri="{BB962C8B-B14F-4D97-AF65-F5344CB8AC3E}">
        <p14:creationId xmlns:p14="http://schemas.microsoft.com/office/powerpoint/2010/main" val="378226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A227DB98-E76B-40DC-818A-F931CB33AC63}"/>
              </a:ext>
            </a:extLst>
          </p:cNvPr>
          <p:cNvPicPr>
            <a:picLocks noChangeAspect="1"/>
          </p:cNvPicPr>
          <p:nvPr/>
        </p:nvPicPr>
        <p:blipFill>
          <a:blip r:embed="rId3"/>
          <a:stretch>
            <a:fillRect/>
          </a:stretch>
        </p:blipFill>
        <p:spPr>
          <a:xfrm>
            <a:off x="2212258" y="365125"/>
            <a:ext cx="9979742" cy="6411330"/>
          </a:xfrm>
          <a:prstGeom prst="rect">
            <a:avLst/>
          </a:prstGeom>
        </p:spPr>
      </p:pic>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25</a:t>
            </a:fld>
            <a:endParaRPr lang="zh-TW" altLang="en-US"/>
          </a:p>
        </p:txBody>
      </p:sp>
      <p:sp>
        <p:nvSpPr>
          <p:cNvPr id="10" name="矩形 9">
            <a:extLst>
              <a:ext uri="{FF2B5EF4-FFF2-40B4-BE49-F238E27FC236}">
                <a16:creationId xmlns:a16="http://schemas.microsoft.com/office/drawing/2014/main" id="{59271590-5250-47B3-AF03-FE596194ABEF}"/>
              </a:ext>
            </a:extLst>
          </p:cNvPr>
          <p:cNvSpPr/>
          <p:nvPr/>
        </p:nvSpPr>
        <p:spPr>
          <a:xfrm>
            <a:off x="4827360" y="1895475"/>
            <a:ext cx="1481570" cy="30894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5CFDDA2-8340-49C3-9778-09032582DF95}"/>
              </a:ext>
            </a:extLst>
          </p:cNvPr>
          <p:cNvSpPr/>
          <p:nvPr/>
        </p:nvSpPr>
        <p:spPr>
          <a:xfrm>
            <a:off x="6296025" y="1895475"/>
            <a:ext cx="1638300" cy="4686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5175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a:bodyPr>
          <a:lstStyle/>
          <a:p>
            <a:r>
              <a:rPr lang="en-US" altLang="zh-TW" dirty="0"/>
              <a:t>During a handover process, the BLE peripheral is not reachable from application servers. This implies possible data loss.</a:t>
            </a:r>
          </a:p>
          <a:p>
            <a:endParaRPr lang="en-US" altLang="zh-TW" dirty="0"/>
          </a:p>
          <a:p>
            <a:r>
              <a:rPr lang="en-US" altLang="zh-TW" dirty="0"/>
              <a:t>The newest BLE standard allows a BLE peripheral to be in a connection with multiple BLE centrals at once.</a:t>
            </a:r>
          </a:p>
          <a:p>
            <a:endParaRPr lang="en-US" altLang="zh-TW" dirty="0"/>
          </a:p>
          <a:p>
            <a:r>
              <a:rPr lang="en-US" altLang="zh-TW" dirty="0"/>
              <a:t>Allowing the current GW to keep its connection with the BLE peripheral, until the new connection with the alternative GW is established. </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26</a:t>
            </a:fld>
            <a:endParaRPr lang="zh-TW" altLang="en-US"/>
          </a:p>
        </p:txBody>
      </p:sp>
    </p:spTree>
    <p:extLst>
      <p:ext uri="{BB962C8B-B14F-4D97-AF65-F5344CB8AC3E}">
        <p14:creationId xmlns:p14="http://schemas.microsoft.com/office/powerpoint/2010/main" val="1590821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a:bodyPr>
          <a:lstStyle/>
          <a:p>
            <a:r>
              <a:rPr lang="en-US" altLang="zh-TW" dirty="0"/>
              <a:t>Finally, to avoid constant switching between connectable and non-connectable scanning, two separate BLE modules could be used on the same GW. </a:t>
            </a:r>
          </a:p>
          <a:p>
            <a:endParaRPr lang="en-US" altLang="zh-TW" dirty="0"/>
          </a:p>
          <a:p>
            <a:r>
              <a:rPr lang="en-US" altLang="zh-TW" dirty="0"/>
              <a:t>One module is in charge of connectable scanning and maintains existing BLE connections. </a:t>
            </a:r>
          </a:p>
          <a:p>
            <a:endParaRPr lang="en-US" altLang="zh-TW" dirty="0"/>
          </a:p>
          <a:p>
            <a:r>
              <a:rPr lang="en-US" altLang="zh-TW" dirty="0"/>
              <a:t>The other module performs only non-connectable scanning, continuously sending RSSI log messages to the controller.</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27</a:t>
            </a:fld>
            <a:endParaRPr lang="zh-TW" altLang="en-US"/>
          </a:p>
        </p:txBody>
      </p:sp>
    </p:spTree>
    <p:extLst>
      <p:ext uri="{BB962C8B-B14F-4D97-AF65-F5344CB8AC3E}">
        <p14:creationId xmlns:p14="http://schemas.microsoft.com/office/powerpoint/2010/main" val="1541052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lstStyle/>
          <a:p>
            <a:r>
              <a:rPr lang="en-US" altLang="zh-TW" dirty="0"/>
              <a:t>In this paper, two architectures are proposed to realize a BLE-based multi-GW network infrastructure that is able to provide bidirectional connectivity to mobile BLE peripherals. </a:t>
            </a:r>
          </a:p>
          <a:p>
            <a:endParaRPr lang="en-US" altLang="zh-TW" dirty="0"/>
          </a:p>
          <a:p>
            <a:r>
              <a:rPr lang="en-US" altLang="zh-TW" dirty="0"/>
              <a:t>The IP based architecture offers seamless end-to-end IP connectivity between a mobile BLE peripheral and an existing IP network. It limits custom implementation needs, but requires more resources from the already constrained mobile BLE peripheral. </a:t>
            </a:r>
            <a:endParaRPr lang="zh-TW" altLang="en-US" dirty="0"/>
          </a:p>
        </p:txBody>
      </p:sp>
      <p:sp>
        <p:nvSpPr>
          <p:cNvPr id="4" name="投影片編號版面配置區 3">
            <a:extLst>
              <a:ext uri="{FF2B5EF4-FFF2-40B4-BE49-F238E27FC236}">
                <a16:creationId xmlns:a16="http://schemas.microsoft.com/office/drawing/2014/main" id="{1897B375-7AA8-4235-9A04-A251C8228EE1}"/>
              </a:ext>
            </a:extLst>
          </p:cNvPr>
          <p:cNvSpPr>
            <a:spLocks noGrp="1"/>
          </p:cNvSpPr>
          <p:nvPr>
            <p:ph type="sldNum" sz="quarter" idx="12"/>
          </p:nvPr>
        </p:nvSpPr>
        <p:spPr/>
        <p:txBody>
          <a:bodyPr/>
          <a:lstStyle/>
          <a:p>
            <a:fld id="{50029C49-A5A9-4A95-8BF0-94F73808DB5F}" type="slidenum">
              <a:rPr lang="zh-TW" altLang="en-US" smtClean="0"/>
              <a:t>28</a:t>
            </a:fld>
            <a:endParaRPr lang="zh-TW" altLang="en-US"/>
          </a:p>
        </p:txBody>
      </p:sp>
    </p:spTree>
    <p:extLst>
      <p:ext uri="{BB962C8B-B14F-4D97-AF65-F5344CB8AC3E}">
        <p14:creationId xmlns:p14="http://schemas.microsoft.com/office/powerpoint/2010/main" val="3047592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lstStyle/>
          <a:p>
            <a:r>
              <a:rPr lang="en-US" altLang="zh-TW" dirty="0"/>
              <a:t>The non-IP based architecture requires less resources from the BLE peripheral as it employs native BLE communication towards the IoT gateway. However, custom implementation needs are much higher, as a dedicated controller is introduced within the existing network that needs to maintain the state of the infrastructure and the currently associated mobile BLE devices.</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027A15A-810A-49CD-86D5-0BC2EF69CCF7}"/>
              </a:ext>
            </a:extLst>
          </p:cNvPr>
          <p:cNvSpPr>
            <a:spLocks noGrp="1"/>
          </p:cNvSpPr>
          <p:nvPr>
            <p:ph type="sldNum" sz="quarter" idx="12"/>
          </p:nvPr>
        </p:nvSpPr>
        <p:spPr/>
        <p:txBody>
          <a:bodyPr/>
          <a:lstStyle/>
          <a:p>
            <a:fld id="{50029C49-A5A9-4A95-8BF0-94F73808DB5F}" type="slidenum">
              <a:rPr lang="zh-TW" altLang="en-US" smtClean="0"/>
              <a:t>29</a:t>
            </a:fld>
            <a:endParaRPr lang="zh-TW" altLang="en-US"/>
          </a:p>
        </p:txBody>
      </p:sp>
    </p:spTree>
    <p:extLst>
      <p:ext uri="{BB962C8B-B14F-4D97-AF65-F5344CB8AC3E}">
        <p14:creationId xmlns:p14="http://schemas.microsoft.com/office/powerpoint/2010/main" val="400531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69BF509B-CFE1-4421-99AF-8C1B621F1701}"/>
              </a:ext>
            </a:extLst>
          </p:cNvPr>
          <p:cNvSpPr>
            <a:spLocks noGrp="1"/>
          </p:cNvSpPr>
          <p:nvPr>
            <p:ph type="sldNum" sz="quarter" idx="12"/>
          </p:nvPr>
        </p:nvSpPr>
        <p:spPr/>
        <p:txBody>
          <a:bodyPr/>
          <a:lstStyle/>
          <a:p>
            <a:fld id="{50029C49-A5A9-4A95-8BF0-94F73808DB5F}" type="slidenum">
              <a:rPr lang="zh-TW" altLang="en-US" smtClean="0"/>
              <a:t>3</a:t>
            </a:fld>
            <a:endParaRPr lang="zh-TW" altLang="en-US"/>
          </a:p>
        </p:txBody>
      </p:sp>
    </p:spTree>
    <p:extLst>
      <p:ext uri="{BB962C8B-B14F-4D97-AF65-F5344CB8AC3E}">
        <p14:creationId xmlns:p14="http://schemas.microsoft.com/office/powerpoint/2010/main" val="2374265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normAutofit/>
          </a:bodyPr>
          <a:lstStyle/>
          <a:p>
            <a:r>
              <a:rPr lang="en-US" altLang="zh-TW" dirty="0"/>
              <a:t>Next to this, two approaches are considered to perform handover within these solutions. </a:t>
            </a:r>
          </a:p>
          <a:p>
            <a:endParaRPr lang="en-US" altLang="zh-TW" dirty="0"/>
          </a:p>
          <a:p>
            <a:r>
              <a:rPr lang="en-US" altLang="zh-TW" dirty="0"/>
              <a:t>The passive handover approach does not need any extra implementation, but the handover latency can become quite high and a bad BLE connection is still maintained even if a better alternative GW is avail-able nearby. </a:t>
            </a:r>
          </a:p>
        </p:txBody>
      </p:sp>
      <p:sp>
        <p:nvSpPr>
          <p:cNvPr id="4" name="投影片編號版面配置區 3">
            <a:extLst>
              <a:ext uri="{FF2B5EF4-FFF2-40B4-BE49-F238E27FC236}">
                <a16:creationId xmlns:a16="http://schemas.microsoft.com/office/drawing/2014/main" id="{F64AC039-730F-4EC0-B242-E7D527FA3228}"/>
              </a:ext>
            </a:extLst>
          </p:cNvPr>
          <p:cNvSpPr>
            <a:spLocks noGrp="1"/>
          </p:cNvSpPr>
          <p:nvPr>
            <p:ph type="sldNum" sz="quarter" idx="12"/>
          </p:nvPr>
        </p:nvSpPr>
        <p:spPr/>
        <p:txBody>
          <a:bodyPr/>
          <a:lstStyle/>
          <a:p>
            <a:fld id="{50029C49-A5A9-4A95-8BF0-94F73808DB5F}" type="slidenum">
              <a:rPr lang="zh-TW" altLang="en-US" smtClean="0"/>
              <a:t>30</a:t>
            </a:fld>
            <a:endParaRPr lang="zh-TW" altLang="en-US"/>
          </a:p>
        </p:txBody>
      </p:sp>
    </p:spTree>
    <p:extLst>
      <p:ext uri="{BB962C8B-B14F-4D97-AF65-F5344CB8AC3E}">
        <p14:creationId xmlns:p14="http://schemas.microsoft.com/office/powerpoint/2010/main" val="1788803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normAutofit/>
          </a:bodyPr>
          <a:lstStyle/>
          <a:p>
            <a:r>
              <a:rPr lang="en-US" altLang="zh-TW" dirty="0"/>
              <a:t>Active handover offers a solution by proactively terminating a bad connection when a better alternative GW is available. As such, it can limit the handover latency. Asa downside, this approach requires more extensive custom implementation, implies a higher energy consumption and can limit the available throughput.</a:t>
            </a:r>
            <a:endParaRPr lang="zh-TW" altLang="en-US" dirty="0"/>
          </a:p>
        </p:txBody>
      </p:sp>
      <p:sp>
        <p:nvSpPr>
          <p:cNvPr id="4" name="投影片編號版面配置區 3">
            <a:extLst>
              <a:ext uri="{FF2B5EF4-FFF2-40B4-BE49-F238E27FC236}">
                <a16:creationId xmlns:a16="http://schemas.microsoft.com/office/drawing/2014/main" id="{BFA29D48-9BE9-44B6-B04F-E6E702DC41D9}"/>
              </a:ext>
            </a:extLst>
          </p:cNvPr>
          <p:cNvSpPr>
            <a:spLocks noGrp="1"/>
          </p:cNvSpPr>
          <p:nvPr>
            <p:ph type="sldNum" sz="quarter" idx="12"/>
          </p:nvPr>
        </p:nvSpPr>
        <p:spPr/>
        <p:txBody>
          <a:bodyPr/>
          <a:lstStyle/>
          <a:p>
            <a:fld id="{50029C49-A5A9-4A95-8BF0-94F73808DB5F}" type="slidenum">
              <a:rPr lang="zh-TW" altLang="en-US" smtClean="0"/>
              <a:t>31</a:t>
            </a:fld>
            <a:endParaRPr lang="zh-TW" altLang="en-US"/>
          </a:p>
        </p:txBody>
      </p:sp>
    </p:spTree>
    <p:extLst>
      <p:ext uri="{BB962C8B-B14F-4D97-AF65-F5344CB8AC3E}">
        <p14:creationId xmlns:p14="http://schemas.microsoft.com/office/powerpoint/2010/main" val="493870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BD44E2-EFFF-43D9-A213-DE501B575689}"/>
              </a:ext>
            </a:extLst>
          </p:cNvPr>
          <p:cNvSpPr>
            <a:spLocks noGrp="1"/>
          </p:cNvSpPr>
          <p:nvPr>
            <p:ph type="title"/>
          </p:nvPr>
        </p:nvSpPr>
        <p:spPr/>
        <p:txBody>
          <a:bodyPr/>
          <a:lstStyle/>
          <a:p>
            <a:r>
              <a:rPr lang="en-US" altLang="zh-TW" dirty="0"/>
              <a:t>References</a:t>
            </a:r>
            <a:endParaRPr lang="zh-TW" altLang="en-US" dirty="0"/>
          </a:p>
        </p:txBody>
      </p:sp>
      <p:sp>
        <p:nvSpPr>
          <p:cNvPr id="3" name="內容版面配置區 2">
            <a:extLst>
              <a:ext uri="{FF2B5EF4-FFF2-40B4-BE49-F238E27FC236}">
                <a16:creationId xmlns:a16="http://schemas.microsoft.com/office/drawing/2014/main" id="{6C6870F8-5E25-41B8-BDBD-DC2867167899}"/>
              </a:ext>
            </a:extLst>
          </p:cNvPr>
          <p:cNvSpPr>
            <a:spLocks noGrp="1"/>
          </p:cNvSpPr>
          <p:nvPr>
            <p:ph idx="1"/>
          </p:nvPr>
        </p:nvSpPr>
        <p:spPr/>
        <p:txBody>
          <a:bodyPr>
            <a:normAutofit/>
          </a:bodyPr>
          <a:lstStyle/>
          <a:p>
            <a:r>
              <a:rPr lang="en-US" altLang="zh-TW" sz="2000" dirty="0"/>
              <a:t>Mathias </a:t>
            </a:r>
            <a:r>
              <a:rPr lang="en-US" altLang="zh-TW" sz="2000" dirty="0" err="1"/>
              <a:t>Baert</a:t>
            </a:r>
            <a:r>
              <a:rPr lang="en-US" altLang="zh-TW" sz="2000" dirty="0"/>
              <a:t>, </a:t>
            </a:r>
            <a:r>
              <a:rPr lang="en-US" altLang="zh-TW" sz="2000" dirty="0" err="1"/>
              <a:t>Pieterjan</a:t>
            </a:r>
            <a:r>
              <a:rPr lang="en-US" altLang="zh-TW" sz="2000" dirty="0"/>
              <a:t> </a:t>
            </a:r>
            <a:r>
              <a:rPr lang="en-US" altLang="zh-TW" sz="2000" dirty="0" err="1"/>
              <a:t>Camerlynck</a:t>
            </a:r>
            <a:r>
              <a:rPr lang="en-US" altLang="zh-TW" sz="2000" dirty="0"/>
              <a:t>, Pieter </a:t>
            </a:r>
            <a:r>
              <a:rPr lang="en-US" altLang="zh-TW" sz="2000" dirty="0" err="1"/>
              <a:t>Crombez</a:t>
            </a:r>
            <a:r>
              <a:rPr lang="en-US" altLang="zh-TW" sz="2000" dirty="0"/>
              <a:t>, Jeroen </a:t>
            </a:r>
            <a:r>
              <a:rPr lang="en-US" altLang="zh-TW" sz="2000" dirty="0" err="1"/>
              <a:t>Hoebeke</a:t>
            </a:r>
            <a:r>
              <a:rPr lang="en-US" altLang="zh-TW" sz="2000" dirty="0"/>
              <a:t>, “A BLE-Based Multi-Gateway Network Infrastructure with Handover Support for Mobile BLE Peripherals” </a:t>
            </a:r>
            <a:r>
              <a:rPr lang="en-US" altLang="zh-TW" sz="2000" i="1" dirty="0"/>
              <a:t>in IEEE </a:t>
            </a:r>
            <a:r>
              <a:rPr lang="en-US" altLang="zh-TW" sz="2000" i="1" dirty="0" err="1"/>
              <a:t>Internatonal</a:t>
            </a:r>
            <a:r>
              <a:rPr lang="en-US" altLang="zh-TW" sz="2000" i="1" dirty="0"/>
              <a:t> Conference on Mobile </a:t>
            </a:r>
            <a:r>
              <a:rPr lang="en-US" altLang="zh-TW" sz="2000" i="1" dirty="0" err="1"/>
              <a:t>Adhoc</a:t>
            </a:r>
            <a:r>
              <a:rPr lang="en-US" altLang="zh-TW" sz="2000" i="1" dirty="0"/>
              <a:t> and Sensor Systems (IEEE MASS 2019) </a:t>
            </a:r>
            <a:r>
              <a:rPr lang="en-US" altLang="zh-TW" sz="2000" dirty="0"/>
              <a:t>, DOI: 10.1109/MASS.2019.00020</a:t>
            </a:r>
          </a:p>
          <a:p>
            <a:endParaRPr lang="en-US" altLang="zh-TW" sz="2000" dirty="0"/>
          </a:p>
          <a:p>
            <a:r>
              <a:rPr lang="en-US" altLang="zh-TW" sz="2000" dirty="0"/>
              <a:t>M. </a:t>
            </a:r>
            <a:r>
              <a:rPr lang="en-US" altLang="zh-TW" sz="2000" dirty="0" err="1"/>
              <a:t>Nikodem</a:t>
            </a:r>
            <a:r>
              <a:rPr lang="en-US" altLang="zh-TW" sz="2000" dirty="0"/>
              <a:t>, M. </a:t>
            </a:r>
            <a:r>
              <a:rPr lang="en-US" altLang="zh-TW" sz="2000" dirty="0" err="1"/>
              <a:t>Bawiec</a:t>
            </a:r>
            <a:r>
              <a:rPr lang="en-US" altLang="zh-TW" sz="2000" dirty="0"/>
              <a:t>, “Experimental Evaluation of Advertisement-Based Bluetooth Low Energy Communication”, </a:t>
            </a:r>
            <a:r>
              <a:rPr lang="en-US" altLang="zh-TW" sz="2000" i="1" dirty="0"/>
              <a:t>MDPI Sensors 2020</a:t>
            </a:r>
            <a:r>
              <a:rPr lang="en-US" altLang="zh-TW" sz="2000" dirty="0"/>
              <a:t>, DOI:10.3390/s20010107</a:t>
            </a:r>
          </a:p>
          <a:p>
            <a:endParaRPr lang="en-US" altLang="zh-TW" sz="2000" dirty="0"/>
          </a:p>
          <a:p>
            <a:r>
              <a:rPr lang="en-US" altLang="zh-TW" sz="2000" dirty="0"/>
              <a:t>Tomohiro Kuroda, Haruo Noma, Kazuhiko Takase, </a:t>
            </a:r>
            <a:r>
              <a:rPr lang="en-US" altLang="zh-TW" sz="2000" dirty="0" err="1"/>
              <a:t>Shigeto</a:t>
            </a:r>
            <a:r>
              <a:rPr lang="en-US" altLang="zh-TW" sz="2000" dirty="0"/>
              <a:t> Sasaki, </a:t>
            </a:r>
            <a:r>
              <a:rPr lang="en-US" altLang="zh-TW" sz="2000" dirty="0" err="1"/>
              <a:t>Tadamasa</a:t>
            </a:r>
            <a:r>
              <a:rPr lang="en-US" altLang="zh-TW" sz="2000" dirty="0"/>
              <a:t> </a:t>
            </a:r>
            <a:r>
              <a:rPr lang="en-US" altLang="zh-TW" sz="2000" dirty="0" err="1"/>
              <a:t>Takemura</a:t>
            </a:r>
            <a:r>
              <a:rPr lang="en-US" altLang="zh-TW" sz="2000" dirty="0"/>
              <a:t>, “Bluetooth Roaming for Sensor Network System in Clinical Environment” , MEDINFO 2015: eHealth-enabled Health, DOI:10.3233/978-1-61499-564-7-198</a:t>
            </a:r>
            <a:endParaRPr lang="zh-TW" altLang="en-US" sz="2000" dirty="0"/>
          </a:p>
        </p:txBody>
      </p:sp>
      <p:sp>
        <p:nvSpPr>
          <p:cNvPr id="6" name="投影片編號版面配置區 5">
            <a:extLst>
              <a:ext uri="{FF2B5EF4-FFF2-40B4-BE49-F238E27FC236}">
                <a16:creationId xmlns:a16="http://schemas.microsoft.com/office/drawing/2014/main" id="{41672078-55B6-4EB2-A2A0-2A4BDCC09FF1}"/>
              </a:ext>
            </a:extLst>
          </p:cNvPr>
          <p:cNvSpPr>
            <a:spLocks noGrp="1"/>
          </p:cNvSpPr>
          <p:nvPr>
            <p:ph type="sldNum" sz="quarter" idx="12"/>
          </p:nvPr>
        </p:nvSpPr>
        <p:spPr/>
        <p:txBody>
          <a:bodyPr/>
          <a:lstStyle/>
          <a:p>
            <a:fld id="{50029C49-A5A9-4A95-8BF0-94F73808DB5F}" type="slidenum">
              <a:rPr lang="zh-TW" altLang="en-US" smtClean="0"/>
              <a:t>32</a:t>
            </a:fld>
            <a:endParaRPr lang="zh-TW" altLang="en-US"/>
          </a:p>
        </p:txBody>
      </p:sp>
    </p:spTree>
    <p:extLst>
      <p:ext uri="{BB962C8B-B14F-4D97-AF65-F5344CB8AC3E}">
        <p14:creationId xmlns:p14="http://schemas.microsoft.com/office/powerpoint/2010/main" val="277911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fontScale="92500" lnSpcReduction="10000"/>
          </a:bodyPr>
          <a:lstStyle/>
          <a:p>
            <a:r>
              <a:rPr lang="en-US" altLang="zh-TW" dirty="0"/>
              <a:t>Bluetooth Low Energy (BLE) was released in 2011 as part of the Classic Bluetooth specification and both technologies have coexisted and evolved independently since then.</a:t>
            </a:r>
          </a:p>
          <a:p>
            <a:endParaRPr lang="en-US" altLang="zh-TW" dirty="0"/>
          </a:p>
          <a:p>
            <a:r>
              <a:rPr lang="en-US" altLang="zh-TW" dirty="0"/>
              <a:t>BLE operates in the 2.4 GHz band, utilizing frequencies between 2402 and 2480MHz. The used spectrum is divided into 40 channels, each employing a space of 2 </a:t>
            </a:r>
            <a:r>
              <a:rPr lang="en-US" altLang="zh-TW" dirty="0" err="1"/>
              <a:t>MHz.</a:t>
            </a:r>
            <a:r>
              <a:rPr lang="en-US" altLang="zh-TW" dirty="0"/>
              <a:t> These channels are divided into</a:t>
            </a:r>
            <a:r>
              <a:rPr lang="zh-TW" altLang="en-US" dirty="0"/>
              <a:t> </a:t>
            </a:r>
            <a:r>
              <a:rPr lang="en-US" altLang="zh-TW" dirty="0"/>
              <a:t>3 primary advertisement channels and 37 connection-oriented channels. </a:t>
            </a:r>
          </a:p>
          <a:p>
            <a:endParaRPr lang="en-US" altLang="zh-TW" dirty="0"/>
          </a:p>
          <a:p>
            <a:r>
              <a:rPr lang="en-US" altLang="zh-TW" dirty="0"/>
              <a:t>BLE supports two different ways of communication : an advertising mode and a connection-oriented mode.</a:t>
            </a:r>
            <a:endParaRPr lang="zh-TW" altLang="en-US" dirty="0"/>
          </a:p>
        </p:txBody>
      </p:sp>
      <p:sp>
        <p:nvSpPr>
          <p:cNvPr id="4" name="投影片編號版面配置區 3">
            <a:extLst>
              <a:ext uri="{FF2B5EF4-FFF2-40B4-BE49-F238E27FC236}">
                <a16:creationId xmlns:a16="http://schemas.microsoft.com/office/drawing/2014/main" id="{A7079878-D19B-4E92-9126-06F4FF0BF1C0}"/>
              </a:ext>
            </a:extLst>
          </p:cNvPr>
          <p:cNvSpPr>
            <a:spLocks noGrp="1"/>
          </p:cNvSpPr>
          <p:nvPr>
            <p:ph type="sldNum" sz="quarter" idx="12"/>
          </p:nvPr>
        </p:nvSpPr>
        <p:spPr/>
        <p:txBody>
          <a:bodyPr/>
          <a:lstStyle/>
          <a:p>
            <a:fld id="{50029C49-A5A9-4A95-8BF0-94F73808DB5F}" type="slidenum">
              <a:rPr lang="zh-TW" altLang="en-US" smtClean="0"/>
              <a:t>4</a:t>
            </a:fld>
            <a:endParaRPr lang="zh-TW" altLang="en-US"/>
          </a:p>
        </p:txBody>
      </p:sp>
    </p:spTree>
    <p:extLst>
      <p:ext uri="{BB962C8B-B14F-4D97-AF65-F5344CB8AC3E}">
        <p14:creationId xmlns:p14="http://schemas.microsoft.com/office/powerpoint/2010/main" val="80997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endParaRPr lang="zh-TW" altLang="en-US" dirty="0"/>
          </a:p>
        </p:txBody>
      </p:sp>
      <p:pic>
        <p:nvPicPr>
          <p:cNvPr id="7" name="圖片 6">
            <a:extLst>
              <a:ext uri="{FF2B5EF4-FFF2-40B4-BE49-F238E27FC236}">
                <a16:creationId xmlns:a16="http://schemas.microsoft.com/office/drawing/2014/main" id="{D03360D8-0A34-4B9B-8EDF-94EF768549C8}"/>
              </a:ext>
            </a:extLst>
          </p:cNvPr>
          <p:cNvPicPr>
            <a:picLocks noChangeAspect="1"/>
          </p:cNvPicPr>
          <p:nvPr/>
        </p:nvPicPr>
        <p:blipFill>
          <a:blip r:embed="rId2"/>
          <a:stretch>
            <a:fillRect/>
          </a:stretch>
        </p:blipFill>
        <p:spPr>
          <a:xfrm>
            <a:off x="5694218" y="4657914"/>
            <a:ext cx="6497782" cy="2099352"/>
          </a:xfrm>
          <a:prstGeom prst="rect">
            <a:avLst/>
          </a:prstGeom>
        </p:spPr>
      </p:pic>
      <p:sp>
        <p:nvSpPr>
          <p:cNvPr id="9" name="投影片編號版面配置區 8">
            <a:extLst>
              <a:ext uri="{FF2B5EF4-FFF2-40B4-BE49-F238E27FC236}">
                <a16:creationId xmlns:a16="http://schemas.microsoft.com/office/drawing/2014/main" id="{3A06F46F-6C62-467F-8344-A07ED9AE7ACE}"/>
              </a:ext>
            </a:extLst>
          </p:cNvPr>
          <p:cNvSpPr>
            <a:spLocks noGrp="1"/>
          </p:cNvSpPr>
          <p:nvPr>
            <p:ph type="sldNum" sz="quarter" idx="12"/>
          </p:nvPr>
        </p:nvSpPr>
        <p:spPr/>
        <p:txBody>
          <a:bodyPr/>
          <a:lstStyle/>
          <a:p>
            <a:fld id="{50029C49-A5A9-4A95-8BF0-94F73808DB5F}" type="slidenum">
              <a:rPr lang="zh-TW" altLang="en-US" smtClean="0"/>
              <a:t>5</a:t>
            </a:fld>
            <a:endParaRPr lang="zh-TW" altLang="en-US"/>
          </a:p>
        </p:txBody>
      </p:sp>
    </p:spTree>
    <p:extLst>
      <p:ext uri="{BB962C8B-B14F-4D97-AF65-F5344CB8AC3E}">
        <p14:creationId xmlns:p14="http://schemas.microsoft.com/office/powerpoint/2010/main" val="164563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endParaRPr lang="zh-TW" altLang="en-US" dirty="0"/>
          </a:p>
        </p:txBody>
      </p:sp>
      <p:pic>
        <p:nvPicPr>
          <p:cNvPr id="7" name="圖片 6">
            <a:extLst>
              <a:ext uri="{FF2B5EF4-FFF2-40B4-BE49-F238E27FC236}">
                <a16:creationId xmlns:a16="http://schemas.microsoft.com/office/drawing/2014/main" id="{D03360D8-0A34-4B9B-8EDF-94EF768549C8}"/>
              </a:ext>
            </a:extLst>
          </p:cNvPr>
          <p:cNvPicPr>
            <a:picLocks noChangeAspect="1"/>
          </p:cNvPicPr>
          <p:nvPr/>
        </p:nvPicPr>
        <p:blipFill>
          <a:blip r:embed="rId2"/>
          <a:stretch>
            <a:fillRect/>
          </a:stretch>
        </p:blipFill>
        <p:spPr>
          <a:xfrm>
            <a:off x="5694218" y="4657914"/>
            <a:ext cx="6497782" cy="2099352"/>
          </a:xfrm>
          <a:prstGeom prst="rect">
            <a:avLst/>
          </a:prstGeom>
        </p:spPr>
      </p:pic>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6</a:t>
            </a:fld>
            <a:endParaRPr lang="zh-TW" altLang="en-US"/>
          </a:p>
        </p:txBody>
      </p:sp>
    </p:spTree>
    <p:extLst>
      <p:ext uri="{BB962C8B-B14F-4D97-AF65-F5344CB8AC3E}">
        <p14:creationId xmlns:p14="http://schemas.microsoft.com/office/powerpoint/2010/main" val="412435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C0BCD6-087B-4D00-8F2E-591BCB2E5170}"/>
              </a:ext>
            </a:extLst>
          </p:cNvPr>
          <p:cNvSpPr>
            <a:spLocks noGrp="1"/>
          </p:cNvSpPr>
          <p:nvPr>
            <p:ph type="title"/>
          </p:nvPr>
        </p:nvSpPr>
        <p:spPr/>
        <p:txBody>
          <a:bodyPr/>
          <a:lstStyle/>
          <a:p>
            <a:r>
              <a:rPr lang="en-US" altLang="zh-TW" dirty="0"/>
              <a:t>Related work</a:t>
            </a:r>
            <a:endParaRPr lang="zh-TW" altLang="en-US" dirty="0"/>
          </a:p>
        </p:txBody>
      </p:sp>
      <p:sp>
        <p:nvSpPr>
          <p:cNvPr id="3" name="內容版面配置區 2">
            <a:extLst>
              <a:ext uri="{FF2B5EF4-FFF2-40B4-BE49-F238E27FC236}">
                <a16:creationId xmlns:a16="http://schemas.microsoft.com/office/drawing/2014/main" id="{B269DE6C-D13D-406A-AEAF-21FE42659DB2}"/>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20364101-78A2-4D74-8E20-102D7AF997EA}"/>
              </a:ext>
            </a:extLst>
          </p:cNvPr>
          <p:cNvSpPr>
            <a:spLocks noGrp="1"/>
          </p:cNvSpPr>
          <p:nvPr>
            <p:ph type="sldNum" sz="quarter" idx="12"/>
          </p:nvPr>
        </p:nvSpPr>
        <p:spPr/>
        <p:txBody>
          <a:bodyPr/>
          <a:lstStyle/>
          <a:p>
            <a:fld id="{50029C49-A5A9-4A95-8BF0-94F73808DB5F}" type="slidenum">
              <a:rPr lang="zh-TW" altLang="en-US" smtClean="0"/>
              <a:t>7</a:t>
            </a:fld>
            <a:endParaRPr lang="zh-TW" altLang="en-US"/>
          </a:p>
        </p:txBody>
      </p:sp>
    </p:spTree>
    <p:extLst>
      <p:ext uri="{BB962C8B-B14F-4D97-AF65-F5344CB8AC3E}">
        <p14:creationId xmlns:p14="http://schemas.microsoft.com/office/powerpoint/2010/main" val="307470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31939"/>
            <a:ext cx="10515600" cy="5030787"/>
          </a:xfrm>
        </p:spPr>
        <p:txBody>
          <a:bodyPr>
            <a:normAutofit fontScale="92500" lnSpcReduction="10000"/>
          </a:bodyPr>
          <a:lstStyle/>
          <a:p>
            <a:r>
              <a:rPr lang="en-US" altLang="zh-TW" dirty="0"/>
              <a:t>About passive handover:</a:t>
            </a:r>
          </a:p>
          <a:p>
            <a:endParaRPr lang="en-US" altLang="zh-TW" dirty="0"/>
          </a:p>
          <a:p>
            <a:r>
              <a:rPr lang="en-US" altLang="zh-TW" dirty="0"/>
              <a:t>A BLE connection is terminated naturally after the supervision timeout has timed out. Only then, the BLE peripheral attempts to set up a new connection by advertising its presence using BLE advertisements.</a:t>
            </a:r>
          </a:p>
          <a:p>
            <a:endParaRPr lang="en-US" altLang="zh-TW" dirty="0"/>
          </a:p>
          <a:p>
            <a:r>
              <a:rPr lang="en-US" altLang="zh-TW" dirty="0"/>
              <a:t>When using the passive handover approach, a connection to a new and better GW will only be established when the previous connection was completely broken, i.e. when no traffic could be sent during the supervision timeout range. </a:t>
            </a:r>
          </a:p>
          <a:p>
            <a:endParaRPr lang="en-US" altLang="zh-TW" dirty="0"/>
          </a:p>
          <a:p>
            <a:r>
              <a:rPr lang="en-US" altLang="zh-TW" dirty="0"/>
              <a:t>As such, it might happen that a peripheral remains connected even when the link quality becomes very poor.</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8</a:t>
            </a:fld>
            <a:endParaRPr lang="zh-TW" altLang="en-US"/>
          </a:p>
        </p:txBody>
      </p:sp>
    </p:spTree>
    <p:extLst>
      <p:ext uri="{BB962C8B-B14F-4D97-AF65-F5344CB8AC3E}">
        <p14:creationId xmlns:p14="http://schemas.microsoft.com/office/powerpoint/2010/main" val="14432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lstStyle/>
          <a:p>
            <a:r>
              <a:rPr lang="en-US" altLang="zh-TW" dirty="0"/>
              <a:t>About active handover :</a:t>
            </a:r>
          </a:p>
          <a:p>
            <a:endParaRPr lang="en-US" altLang="zh-TW" dirty="0"/>
          </a:p>
          <a:p>
            <a:r>
              <a:rPr lang="en-US" altLang="zh-TW" dirty="0"/>
              <a:t>The BLE peripheral maintains an advertiser role at all times.</a:t>
            </a:r>
          </a:p>
          <a:p>
            <a:endParaRPr lang="en-US" altLang="zh-TW" dirty="0"/>
          </a:p>
          <a:p>
            <a:r>
              <a:rPr lang="en-US" altLang="zh-TW" dirty="0"/>
              <a:t>The IoT GWs use these periodic BLE advertisements to derive a Received Signal Strength Indicator (RSSI).</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9</a:t>
            </a:fld>
            <a:endParaRPr lang="zh-TW" altLang="en-US"/>
          </a:p>
        </p:txBody>
      </p:sp>
    </p:spTree>
    <p:extLst>
      <p:ext uri="{BB962C8B-B14F-4D97-AF65-F5344CB8AC3E}">
        <p14:creationId xmlns:p14="http://schemas.microsoft.com/office/powerpoint/2010/main" val="401501582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11612</TotalTime>
  <Words>1843</Words>
  <Application>Microsoft Office PowerPoint</Application>
  <PresentationFormat>寬螢幕</PresentationFormat>
  <Paragraphs>186</Paragraphs>
  <Slides>32</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32</vt:i4>
      </vt:variant>
    </vt:vector>
  </HeadingPairs>
  <TitlesOfParts>
    <vt:vector size="38" baseType="lpstr">
      <vt:lpstr>Microsoft JhengHei Light</vt:lpstr>
      <vt:lpstr>Arial</vt:lpstr>
      <vt:lpstr>Calibri</vt:lpstr>
      <vt:lpstr>Calibri Light</vt:lpstr>
      <vt:lpstr>Cambria Math</vt:lpstr>
      <vt:lpstr>Office 佈景主題</vt:lpstr>
      <vt:lpstr>A BLE-based multi-gateway network infrastructure  with handover support for mobile BLE peripherals</vt:lpstr>
      <vt:lpstr>Outline</vt:lpstr>
      <vt:lpstr>Introduction</vt:lpstr>
      <vt:lpstr>Primer on BLE and BLE over IPv6</vt:lpstr>
      <vt:lpstr>Primer on BLE and BLE over IPv6(cont’d)</vt:lpstr>
      <vt:lpstr>Primer on BLE and BLE over IPv6(cont’d)</vt:lpstr>
      <vt:lpstr>Related work</vt:lpstr>
      <vt:lpstr>Handover approaches</vt:lpstr>
      <vt:lpstr>Handover approaches(cont’d)</vt:lpstr>
      <vt:lpstr>Handover approaches(cont’d)</vt:lpstr>
      <vt:lpstr>Handover approaches(cont’d)</vt:lpstr>
      <vt:lpstr>Handover approaches(cont’d)</vt:lpstr>
      <vt:lpstr>Handover approaches(cont’d)</vt:lpstr>
      <vt:lpstr>Implementation details</vt:lpstr>
      <vt:lpstr>Evaluation</vt:lpstr>
      <vt:lpstr>Evaluation : passive handover </vt:lpstr>
      <vt:lpstr>Evaluation : passive handover(cont’d) </vt:lpstr>
      <vt:lpstr>Evaluation : passive handover(cont’d) </vt:lpstr>
      <vt:lpstr>Evaluation : passive handover(cont’d) </vt:lpstr>
      <vt:lpstr>Evaluation : passive handover(cont’d) </vt:lpstr>
      <vt:lpstr>Evaluation : active handover</vt:lpstr>
      <vt:lpstr>Evaluation : active handover(cont’d)</vt:lpstr>
      <vt:lpstr>Evaluation : active handover(cont’d)</vt:lpstr>
      <vt:lpstr>Evaluation : active handover(cont’d)</vt:lpstr>
      <vt:lpstr>Evaluation : active handover(cont’d)</vt:lpstr>
      <vt:lpstr>Evaluation(cont’d)</vt:lpstr>
      <vt:lpstr>Evaluation(cont’d)</vt:lpstr>
      <vt:lpstr>Conclusion</vt:lpstr>
      <vt:lpstr>Conclusion(cont’d)</vt:lpstr>
      <vt:lpstr>Conclusion(cont’d)</vt:lpstr>
      <vt:lpstr>Conclusion(cont’d)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郭家瑋</dc:creator>
  <cp:lastModifiedBy>郭家瑋</cp:lastModifiedBy>
  <cp:revision>56</cp:revision>
  <dcterms:created xsi:type="dcterms:W3CDTF">2020-09-15T00:34:08Z</dcterms:created>
  <dcterms:modified xsi:type="dcterms:W3CDTF">2020-09-23T02:06:39Z</dcterms:modified>
</cp:coreProperties>
</file>