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4" r:id="rId12"/>
    <p:sldId id="271" r:id="rId13"/>
    <p:sldId id="273" r:id="rId14"/>
    <p:sldId id="270" r:id="rId15"/>
    <p:sldId id="260" r:id="rId16"/>
    <p:sldId id="261" r:id="rId17"/>
    <p:sldId id="262" r:id="rId18"/>
    <p:sldId id="263" r:id="rId19"/>
    <p:sldId id="25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39BEF-41DE-4F8F-A76E-8A56F3CDA1D9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303-7880-4EB0-BBD6-662AD9096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6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但使用連續</a:t>
            </a:r>
            <a:r>
              <a:rPr lang="en-US" altLang="zh-TW" dirty="0"/>
              <a:t>scan</a:t>
            </a:r>
            <a:r>
              <a:rPr lang="zh-TW" altLang="en-US" dirty="0"/>
              <a:t>可降低外圍設備的功耗，因為可較快接收到</a:t>
            </a:r>
            <a:r>
              <a:rPr lang="en-US" altLang="zh-TW" dirty="0"/>
              <a:t>advertising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303-7880-4EB0-BBD6-662AD90969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7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EA3F8-1216-4306-9543-9AC1537B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CA521-A1AB-416D-B65B-9E84C4F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FFC3-E6FF-4F2F-99AF-AFD55D5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5393-8897-45B1-A3D1-1ABF19E105F8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2765F-C83C-4DC3-800E-23B29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B6893-69E0-4324-AA6C-F316365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AABB-0ED3-4DD5-B456-605081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77960-6121-4847-8C16-7FC912B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4D851-A595-477D-8DD9-AA747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3FCC-31C8-49C0-90F9-CEB0F3898C0C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14466-8532-45A7-9C37-99313E9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0F31D-01D0-4743-B74A-EDDC749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CF302-F284-4CCD-8F12-CD317C99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49F63-AEB5-4920-89D2-47F5C001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32F45-ED88-415A-ADAE-287DA68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772-6997-4B28-B9FA-E1FCD991DE74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1379-F1E4-431F-9C26-58B878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1AC8-499B-4C9E-9C75-83CDFD87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BDAC-9DE5-4928-BA63-F0D08CB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BE0A9-214F-498A-9793-1715EE0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5357E-D05C-4331-A2B7-F2B44DA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6E87-E0C3-4CBE-B14B-0743312CAB5A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DD2D5-6895-4FA2-B421-43BB3B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39E8C-987B-4B57-B3BA-04D1E5E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BB0-66BD-4259-A7E1-94B2730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0CE85-2BCB-405B-B17D-FDF9696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597-0050-4C2C-AF95-C31CD36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BB1B-44AC-4743-A2E5-9BF127076473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1D742-69B0-4EE0-A2E2-5119C4B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34E3E-11DD-437A-9EC6-9E6B1E9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332FE-57BC-4EE2-B8CA-42578EA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738C-3CE4-4E12-8E15-611E4424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11A15-726D-467D-86DA-45C687F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B47A-B5CB-40BF-B931-21A5DA5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D74-5274-44B5-A006-F820845CEFEC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B2447-1ABF-4870-8CD3-B3BE91F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66B49-AC6D-4D05-9640-F74369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D83C-E04F-453E-866B-445C835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640AD-F510-4230-87CC-5A17730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0996-6239-400C-82D5-090900B9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A3C65-B42F-4581-96DF-3163D1A0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CC7E5-121E-4E61-AD82-3597DAAB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72FA70-D6FB-40F6-9EBD-7ECF1ED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5F2C-B160-40C8-BD28-826C831D1EC6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7019F-1963-4F37-A93F-D7809E7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34B06-97F9-4882-AE07-DFBBA16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FFC-C698-4CA9-A3F9-19851B1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D30B0-C3F4-47ED-AC71-0BE3DB5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5C7E-CEB0-42DF-A8D2-B0386B8928A2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A13AD-919D-4682-8219-2AAB8D2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D32EA-7DBE-4E04-9420-88F4641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26BFE-A6E4-42FD-9577-795F623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BAF5-FD8D-4E90-9CF5-72029209753D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DA3AD-6474-4960-901F-7F8DD40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BB2A9-478F-4507-9D35-527F583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8FBE4-5009-494D-B9E2-D47464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C1D38-6840-4617-AF8E-0847B68D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F9E3B-46AE-4B01-956D-F75084C8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62C93-1A3B-45BB-97D2-A2D1511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A09-95D6-4671-848C-AB01A38F26A2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B5981-45CC-4ED3-9E6B-10033C5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43860-9FBC-4BAF-8B3F-59722F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1117D-C614-4082-A180-33BBE26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148DE-4361-4054-940F-D3263120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25B00-E694-40B1-89F5-A581ACEE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D6EEC-B361-4660-B7B7-14009B13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EADA-E7E9-4052-9C09-F77C8AC34E98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DFB56-3944-41C3-A2E2-4291BBF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4467E-CB86-4584-84F3-EC78A01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E53FB2-4669-4BCC-855F-6508C63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4DE0D-26C3-4171-84E2-DE123444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C6B44-AB97-45B4-B0FD-44962F7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0749-A61F-452C-859B-E5D7531C0758}" type="datetime1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19203-0F5B-4F89-94AB-588CB880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5A3FE-3DFA-425D-8391-DA9E60E8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Light" panose="020B0604030504040204" pitchFamily="34" charset="-120"/>
                <a:ea typeface="Microsoft JhengHei Light" panose="020B0604030504040204" pitchFamily="34" charset="-120"/>
              </a:defRPr>
            </a:lvl1pPr>
          </a:lstStyle>
          <a:p>
            <a:fld id="{50029C49-A5A9-4A95-8BF0-94F73808DB5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2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408C0-8769-41A3-B665-EF67FBE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90092"/>
            <a:ext cx="10820400" cy="303890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 BLE-based multi-gateway network infrastructure </a:t>
            </a:r>
            <a:br>
              <a:rPr lang="en-US" altLang="zh-TW" sz="4000" dirty="0"/>
            </a:br>
            <a:r>
              <a:rPr lang="en-US" altLang="zh-TW" sz="4000" dirty="0"/>
              <a:t>with handover support for mobile BLE peripherals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7986E-65D8-4E29-A4EA-B2AD44E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/>
          </a:p>
          <a:p>
            <a:pPr algn="r"/>
            <a:r>
              <a:rPr lang="en-US" altLang="zh-TW" dirty="0"/>
              <a:t>SPEAKER : Jia-Wei Guo</a:t>
            </a:r>
          </a:p>
          <a:p>
            <a:pPr algn="r"/>
            <a:r>
              <a:rPr lang="en-US" altLang="zh-TW" dirty="0"/>
              <a:t>ADVISOR: DR. HO-TING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5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passive handover(cont’d)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16457-135B-42D6-BD5B-8AF9CCC2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About setting up a connection with the alternative GW</a:t>
            </a:r>
          </a:p>
          <a:p>
            <a:endParaRPr lang="en-US" altLang="zh-TW" dirty="0"/>
          </a:p>
          <a:p>
            <a:r>
              <a:rPr lang="en-US" altLang="zh-TW" dirty="0"/>
              <a:t>Once the BLE peripheral’s supervision timeout has timed out, it transitions back to the advertising state, broadcasting connectable advertisements at a certain advertising interval.</a:t>
            </a:r>
          </a:p>
          <a:p>
            <a:endParaRPr lang="en-US" altLang="zh-TW" dirty="0"/>
          </a:p>
          <a:p>
            <a:r>
              <a:rPr lang="en-US" altLang="zh-TW" dirty="0"/>
              <a:t>A GW that is not in a connection or still has room for another BLE connection, is in the initiating state and attempts to set up a connection upon receiving the connectable advertisements from the BLE peripheral.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567620-92F9-4E3B-8423-A474721B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48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passive handover(cont’d)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16457-135B-42D6-BD5B-8AF9CCC2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About BLE parameter combinations</a:t>
            </a:r>
          </a:p>
          <a:p>
            <a:endParaRPr lang="en-US" altLang="zh-TW" dirty="0"/>
          </a:p>
          <a:p>
            <a:r>
              <a:rPr lang="en-US" altLang="zh-TW" dirty="0"/>
              <a:t>The advertising interval should be smaller or equal to the scan window, because otherwise it cannot be guaranteed that the GW will be able to receive a connectable advertisement in an acceptable time window.</a:t>
            </a:r>
          </a:p>
          <a:p>
            <a:endParaRPr lang="en-US" altLang="zh-TW" dirty="0"/>
          </a:p>
          <a:p>
            <a:r>
              <a:rPr lang="en-US" altLang="zh-TW" dirty="0"/>
              <a:t>A higher scan duty cycle ( scan window/scan interval ) has a positive impact on the handover latency but a negative impact on the energy consumption of the GW.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567620-92F9-4E3B-8423-A474721B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9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passive handover(cont’d)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16457-135B-42D6-BD5B-8AF9CCC2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0F2FC4-72CD-4123-9F9B-A4D0862F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1520017"/>
            <a:ext cx="9324109" cy="49728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4E9A0E-AE64-4FB1-8673-2DA6ED3339E6}"/>
              </a:ext>
            </a:extLst>
          </p:cNvPr>
          <p:cNvSpPr/>
          <p:nvPr/>
        </p:nvSpPr>
        <p:spPr>
          <a:xfrm>
            <a:off x="6206836" y="1830777"/>
            <a:ext cx="1787236" cy="281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005D59-9B13-475D-9737-ED5285C3FD9E}"/>
              </a:ext>
            </a:extLst>
          </p:cNvPr>
          <p:cNvSpPr/>
          <p:nvPr/>
        </p:nvSpPr>
        <p:spPr>
          <a:xfrm>
            <a:off x="7994072" y="1830777"/>
            <a:ext cx="803564" cy="281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7598D7-FEA4-44A6-B1B0-EA2D845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97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CD1ED4-5648-4D18-8194-FC038C8F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700953"/>
            <a:ext cx="10639425" cy="63150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passive handover(cont’d) 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567620-92F9-4E3B-8423-A474721B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274C1-B685-4EC5-BBF2-CAAD65754987}"/>
              </a:ext>
            </a:extLst>
          </p:cNvPr>
          <p:cNvSpPr/>
          <p:nvPr/>
        </p:nvSpPr>
        <p:spPr>
          <a:xfrm>
            <a:off x="4197926" y="2026516"/>
            <a:ext cx="2563091" cy="3252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F3D8D-B745-458D-9DCF-69231D6472FD}"/>
              </a:ext>
            </a:extLst>
          </p:cNvPr>
          <p:cNvSpPr/>
          <p:nvPr/>
        </p:nvSpPr>
        <p:spPr>
          <a:xfrm>
            <a:off x="6795654" y="2026516"/>
            <a:ext cx="2140528" cy="4831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9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active handover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16457-135B-42D6-BD5B-8AF9CCC2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34B57-2E7E-40BE-993E-5F460711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8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paper, two architectures are proposed to realize a BLE-based multi-GW network infrastructure that is able to provide bidirectional connectivity to mobile BLE peripherals. </a:t>
            </a:r>
          </a:p>
          <a:p>
            <a:endParaRPr lang="en-US" altLang="zh-TW" dirty="0"/>
          </a:p>
          <a:p>
            <a:r>
              <a:rPr lang="en-US" altLang="zh-TW" dirty="0"/>
              <a:t>The IP based architecture offers seamless end-to-end IP connectivity between a mobile BLE peripheral and an existing IP network. It limits custom implementation needs, but requires more resources from the already constrained mobile BLE peripheral.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7B375-7AA8-4235-9A04-A251C82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59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non-IP based architecture requires less resources from the BLE peripheral as it employs native BLE communication towards the IoT gateway. However, custom implementation needs are much higher, as a dedicated controller is introduced within the existing network that needs to maintain the state of the infrastructure and the currently associated mobile BLE devices.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27A15A-810A-49CD-86D5-0BC2EF69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1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Next to this, two approaches are considered to perform handover within these solutions. </a:t>
            </a:r>
          </a:p>
          <a:p>
            <a:endParaRPr lang="en-US" altLang="zh-TW" dirty="0"/>
          </a:p>
          <a:p>
            <a:r>
              <a:rPr lang="en-US" altLang="zh-TW" dirty="0"/>
              <a:t>The passive handover approach does not need any extra implementation, but the handover latency can become quite high and a bad BLE connection is still maintained even if a better alternative GW is avail-able nearby.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4AC039-730F-4EC0-B242-E7D527FA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80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Active handover offers a solution by proactively terminating a bad connection when a better alternative GW is available. As such, it can limit the handover latency. Asa downside, this approach requires more extensive custom implementation, implies a higher energy consumption and can limit the available throughput.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29D48-9BE9-44B6-B04F-E6E702DC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7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D44E2-EFFF-43D9-A213-DE501B5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70F8-5E25-41B8-BDBD-DC286716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Mathias </a:t>
            </a:r>
            <a:r>
              <a:rPr lang="en-US" altLang="zh-TW" sz="2000" dirty="0" err="1"/>
              <a:t>Baert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Pieterjan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Camerlynck</a:t>
            </a:r>
            <a:r>
              <a:rPr lang="en-US" altLang="zh-TW" sz="2000" dirty="0"/>
              <a:t>, Pieter </a:t>
            </a:r>
            <a:r>
              <a:rPr lang="en-US" altLang="zh-TW" sz="2000" dirty="0" err="1"/>
              <a:t>Crombez</a:t>
            </a:r>
            <a:r>
              <a:rPr lang="en-US" altLang="zh-TW" sz="2000" dirty="0"/>
              <a:t>, Jeroen </a:t>
            </a:r>
            <a:r>
              <a:rPr lang="en-US" altLang="zh-TW" sz="2000" dirty="0" err="1"/>
              <a:t>Hoebeke</a:t>
            </a:r>
            <a:r>
              <a:rPr lang="en-US" altLang="zh-TW" sz="2000" dirty="0"/>
              <a:t>, “A BLE-Based Multi-Gateway Network Infrastructure with Handover Support for Mobile BLE Peripherals” </a:t>
            </a:r>
            <a:r>
              <a:rPr lang="en-US" altLang="zh-TW" sz="2000" i="1" dirty="0"/>
              <a:t>in IEEE </a:t>
            </a:r>
            <a:r>
              <a:rPr lang="en-US" altLang="zh-TW" sz="2000" i="1" dirty="0" err="1"/>
              <a:t>Internatonal</a:t>
            </a:r>
            <a:r>
              <a:rPr lang="en-US" altLang="zh-TW" sz="2000" i="1" dirty="0"/>
              <a:t> Conference on Mobile </a:t>
            </a:r>
            <a:r>
              <a:rPr lang="en-US" altLang="zh-TW" sz="2000" i="1" dirty="0" err="1"/>
              <a:t>Adhoc</a:t>
            </a:r>
            <a:r>
              <a:rPr lang="en-US" altLang="zh-TW" sz="2000" i="1" dirty="0"/>
              <a:t> and Sensor Systems (IEEE MASS 2019) </a:t>
            </a:r>
            <a:r>
              <a:rPr lang="en-US" altLang="zh-TW" sz="2000" dirty="0"/>
              <a:t>, DOI: 10.1109/MASS.2019.00020</a:t>
            </a:r>
          </a:p>
          <a:p>
            <a:r>
              <a:rPr lang="en-US" altLang="zh-TW" sz="2000" dirty="0"/>
              <a:t>M. </a:t>
            </a:r>
            <a:r>
              <a:rPr lang="en-US" altLang="zh-TW" sz="2000" dirty="0" err="1"/>
              <a:t>Nikodem</a:t>
            </a:r>
            <a:r>
              <a:rPr lang="en-US" altLang="zh-TW" sz="2000" dirty="0"/>
              <a:t>, M. </a:t>
            </a:r>
            <a:r>
              <a:rPr lang="en-US" altLang="zh-TW" sz="2000" dirty="0" err="1"/>
              <a:t>Bawiec</a:t>
            </a:r>
            <a:r>
              <a:rPr lang="en-US" altLang="zh-TW" sz="2000" dirty="0"/>
              <a:t>, “Experimental Evaluation of Advertisement-Based Bluetooth Low Energy Communication”, </a:t>
            </a:r>
            <a:r>
              <a:rPr lang="en-US" altLang="zh-TW" sz="2000" i="1" dirty="0"/>
              <a:t>MDPI Sensors 2020</a:t>
            </a:r>
            <a:r>
              <a:rPr lang="en-US" altLang="zh-TW" sz="2000" dirty="0"/>
              <a:t>, DOI:10.3390/s20010107</a:t>
            </a:r>
            <a:endParaRPr lang="zh-TW" altLang="en-US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72078-55B6-4EB2-A2A0-2A4BDCC0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1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CC6A4-7D80-460A-B3B0-D78C7AA4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02B56-07BF-448C-BE47-03D13CE3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Primer on BLE and BLE over IPv6</a:t>
            </a:r>
          </a:p>
          <a:p>
            <a:r>
              <a:rPr lang="en-US" altLang="zh-TW" dirty="0"/>
              <a:t>Related work</a:t>
            </a:r>
          </a:p>
          <a:p>
            <a:r>
              <a:rPr lang="en-US" altLang="zh-TW" dirty="0"/>
              <a:t>A BLE-based multi-Gateway network infrastructure</a:t>
            </a:r>
          </a:p>
          <a:p>
            <a:r>
              <a:rPr lang="en-US" altLang="zh-TW" dirty="0"/>
              <a:t>Handover approaches</a:t>
            </a:r>
          </a:p>
          <a:p>
            <a:r>
              <a:rPr lang="en-US" altLang="zh-TW" dirty="0"/>
              <a:t>Implementation details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References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C0367C-91A7-428B-B46E-60D3CE76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BF509B-CFE1-4421-99AF-8C1B621F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Primer on BLE and BLE over IPv6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Bluetooth Low Energy (BLE) was released in 2011 as part of the Classic Bluetooth specification and both technologies have coexisted and evolved independently since then.</a:t>
            </a:r>
          </a:p>
          <a:p>
            <a:endParaRPr lang="en-US" altLang="zh-TW" dirty="0"/>
          </a:p>
          <a:p>
            <a:r>
              <a:rPr lang="en-US" altLang="zh-TW" dirty="0"/>
              <a:t>BLE operates in the 2.4 GHz band, utilizing frequencies between 2402 and 2480MHz. The used spectrum is divided into 40 channels, each employing a space of 2 </a:t>
            </a:r>
            <a:r>
              <a:rPr lang="en-US" altLang="zh-TW" dirty="0" err="1"/>
              <a:t>MHz.</a:t>
            </a:r>
            <a:r>
              <a:rPr lang="en-US" altLang="zh-TW" dirty="0"/>
              <a:t> These channels are divided into</a:t>
            </a:r>
            <a:r>
              <a:rPr lang="zh-TW" altLang="en-US" dirty="0"/>
              <a:t> </a:t>
            </a:r>
            <a:r>
              <a:rPr lang="en-US" altLang="zh-TW" dirty="0"/>
              <a:t>3 primary advertisement channels and 37 connection-oriented channels. </a:t>
            </a:r>
          </a:p>
          <a:p>
            <a:endParaRPr lang="en-US" altLang="zh-TW" dirty="0"/>
          </a:p>
          <a:p>
            <a:r>
              <a:rPr lang="en-US" altLang="zh-TW" dirty="0"/>
              <a:t>BLE supports two different ways of communication : an advertising mode and a connection-oriented mode.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079878-D19B-4E92-9126-06F4FF0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Primer on BLE and BLE over IPv6(cont’d)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3360D8-0A34-4B9B-8EDF-94EF768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8" y="4657914"/>
            <a:ext cx="6497782" cy="2099352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06F46F-6C62-467F-8344-A07ED9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Primer on BLE and BLE over IPv6(cont’d)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3360D8-0A34-4B9B-8EDF-94EF768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8" y="4657914"/>
            <a:ext cx="6497782" cy="209935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43CDC-E158-4BE6-85D8-16B7649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35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0BCD6-087B-4D00-8F2E-591BCB2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9DE6C-D13D-406A-AEAF-21FE4265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364101-78A2-4D74-8E20-102D7AF9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0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16457-135B-42D6-BD5B-8AF9CCC2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performance of the handover process is predominantly impacted by two steps: disconnecting from the current GW and setting up a connection with the alternative GW.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50D0C3-38B0-420B-AA42-A979EDC2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9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5D8BB-EDB2-42F3-9D92-4E6E7DC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passive handover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C16457-135B-42D6-BD5B-8AF9CCC26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About disconnecting from current GW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supervision timeout should not be too low , to avoid unnecessary triggering of the handover procedure.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However , a too high supervision timeout can have a significant impact on the handover latency.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(Supervision timeout should be larger than</a:t>
                </a:r>
                <a:br>
                  <a:rPr lang="en-US" altLang="zh-TW" dirty="0"/>
                </a:b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𝑠𝑙𝑎𝑣𝑒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𝑐𝑜𝑛𝑛𝑒𝑐𝑡𝑖𝑜𝑛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𝑖𝑛𝑡𝑒𝑟𝑣𝑎𝑙</m:t>
                    </m:r>
                  </m:oMath>
                </a14:m>
                <a:r>
                  <a:rPr lang="en-US" altLang="zh-TW" dirty="0"/>
                  <a:t>  )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C16457-135B-42D6-BD5B-8AF9CCC26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 b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567620-92F9-4E3B-8423-A474721B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4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794</Words>
  <Application>Microsoft Office PowerPoint</Application>
  <PresentationFormat>寬螢幕</PresentationFormat>
  <Paragraphs>86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Microsoft JhengHei Light</vt:lpstr>
      <vt:lpstr>Arial</vt:lpstr>
      <vt:lpstr>Calibri</vt:lpstr>
      <vt:lpstr>Calibri Light</vt:lpstr>
      <vt:lpstr>Cambria Math</vt:lpstr>
      <vt:lpstr>Office 佈景主題</vt:lpstr>
      <vt:lpstr>A BLE-based multi-gateway network infrastructure  with handover support for mobile BLE peripherals</vt:lpstr>
      <vt:lpstr>Outline</vt:lpstr>
      <vt:lpstr>Introduction</vt:lpstr>
      <vt:lpstr>Primer on BLE and BLE over IPv6</vt:lpstr>
      <vt:lpstr>Primer on BLE and BLE over IPv6(cont’d)</vt:lpstr>
      <vt:lpstr>Primer on BLE and BLE over IPv6(cont’d)</vt:lpstr>
      <vt:lpstr>Related work</vt:lpstr>
      <vt:lpstr>Evaluation</vt:lpstr>
      <vt:lpstr>Evaluation : passive handover </vt:lpstr>
      <vt:lpstr>Evaluation : passive handover(cont’d) </vt:lpstr>
      <vt:lpstr>Evaluation : passive handover(cont’d) </vt:lpstr>
      <vt:lpstr>Evaluation : passive handover(cont’d) </vt:lpstr>
      <vt:lpstr>Evaluation : passive handover(cont’d) </vt:lpstr>
      <vt:lpstr>Evaluation : active handover</vt:lpstr>
      <vt:lpstr>Conclusion</vt:lpstr>
      <vt:lpstr>Conclusion(cont’d)</vt:lpstr>
      <vt:lpstr>Conclusion(cont’d)</vt:lpstr>
      <vt:lpstr>Conclusion(cont’d)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郭家瑋</dc:creator>
  <cp:lastModifiedBy>郭家瑋</cp:lastModifiedBy>
  <cp:revision>28</cp:revision>
  <dcterms:created xsi:type="dcterms:W3CDTF">2020-09-15T00:34:08Z</dcterms:created>
  <dcterms:modified xsi:type="dcterms:W3CDTF">2020-09-22T02:30:08Z</dcterms:modified>
</cp:coreProperties>
</file>