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59" r:id="rId4"/>
    <p:sldId id="264" r:id="rId5"/>
    <p:sldId id="265" r:id="rId6"/>
    <p:sldId id="266" r:id="rId7"/>
    <p:sldId id="267" r:id="rId8"/>
    <p:sldId id="268" r:id="rId9"/>
    <p:sldId id="269" r:id="rId10"/>
    <p:sldId id="272" r:id="rId11"/>
    <p:sldId id="274" r:id="rId12"/>
    <p:sldId id="271" r:id="rId13"/>
    <p:sldId id="273" r:id="rId14"/>
    <p:sldId id="270" r:id="rId15"/>
    <p:sldId id="275" r:id="rId16"/>
    <p:sldId id="276" r:id="rId17"/>
    <p:sldId id="277" r:id="rId18"/>
    <p:sldId id="278" r:id="rId19"/>
    <p:sldId id="260" r:id="rId20"/>
    <p:sldId id="261" r:id="rId21"/>
    <p:sldId id="262" r:id="rId22"/>
    <p:sldId id="263" r:id="rId23"/>
    <p:sldId id="258"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5" d="100"/>
          <a:sy n="65" d="100"/>
        </p:scale>
        <p:origin x="11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9</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11</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EA3F8-1216-4306-9543-9AC1537B26B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35CA521-A1AB-416D-B65B-9E84C4F9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4AFFC3-E6FF-4F2F-99AF-AFD55D51E6F9}"/>
              </a:ext>
            </a:extLst>
          </p:cNvPr>
          <p:cNvSpPr>
            <a:spLocks noGrp="1"/>
          </p:cNvSpPr>
          <p:nvPr>
            <p:ph type="dt" sz="half" idx="10"/>
          </p:nvPr>
        </p:nvSpPr>
        <p:spPr/>
        <p:txBody>
          <a:bodyPr/>
          <a:lstStyle/>
          <a:p>
            <a:fld id="{BB9E5393-8897-45B1-A3D1-1ABF19E105F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52765F-C83C-4DC3-800E-23B29FC1E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AB6893-69E0-4324-AA6C-F316365F56E9}"/>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04579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BAABB-0ED3-4DD5-B456-605081EF4FD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777960-6121-4847-8C16-7FC912B8BB3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24D851-A595-477D-8DD9-AA74794C8C2C}"/>
              </a:ext>
            </a:extLst>
          </p:cNvPr>
          <p:cNvSpPr>
            <a:spLocks noGrp="1"/>
          </p:cNvSpPr>
          <p:nvPr>
            <p:ph type="dt" sz="half" idx="10"/>
          </p:nvPr>
        </p:nvSpPr>
        <p:spPr/>
        <p:txBody>
          <a:bodyPr/>
          <a:lstStyle/>
          <a:p>
            <a:fld id="{8E943FCC-31C8-49C0-90F9-CEB0F3898C0C}"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D6314466-8532-45A7-9C37-99313E9583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50F31D-01D0-4743-B74A-EDDC749A44C4}"/>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99156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24CF302-F284-4CCD-8F12-CD317C9970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549F63-AEB5-4920-89D2-47F5C00120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232F45-ED88-415A-ADAE-287DA681DEB9}"/>
              </a:ext>
            </a:extLst>
          </p:cNvPr>
          <p:cNvSpPr>
            <a:spLocks noGrp="1"/>
          </p:cNvSpPr>
          <p:nvPr>
            <p:ph type="dt" sz="half" idx="10"/>
          </p:nvPr>
        </p:nvSpPr>
        <p:spPr/>
        <p:txBody>
          <a:bodyPr/>
          <a:lstStyle/>
          <a:p>
            <a:fld id="{7F39F772-6997-4B28-B9FA-E1FCD991DE74}"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9B1379-F1E4-431F-9C26-58B8781B6D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C841AC8-499B-4C9E-9C75-83CDFD877D5C}"/>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030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49BDAC-9DE5-4928-BA63-F0D08CB2BA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CBE0A9-214F-498A-9793-1715EE0218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6B5357E-D05C-4331-A2B7-F2B44DA2833E}"/>
              </a:ext>
            </a:extLst>
          </p:cNvPr>
          <p:cNvSpPr>
            <a:spLocks noGrp="1"/>
          </p:cNvSpPr>
          <p:nvPr>
            <p:ph type="dt" sz="half" idx="10"/>
          </p:nvPr>
        </p:nvSpPr>
        <p:spPr/>
        <p:txBody>
          <a:bodyPr/>
          <a:lstStyle/>
          <a:p>
            <a:fld id="{BA8E6E87-E0C3-4CBE-B14B-0743312CAB5A}"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8DCDD2D5-6895-4FA2-B421-43BB3BC0FC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339E8C-987B-4B57-B3BA-04D1E5E6A6F0}"/>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2577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64BB0-66BD-4259-A7E1-94B2730F1D4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3E0CE85-2BCB-405B-B17D-FDF96968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5035597-0050-4C2C-AF95-C31CD36DCD05}"/>
              </a:ext>
            </a:extLst>
          </p:cNvPr>
          <p:cNvSpPr>
            <a:spLocks noGrp="1"/>
          </p:cNvSpPr>
          <p:nvPr>
            <p:ph type="dt" sz="half" idx="10"/>
          </p:nvPr>
        </p:nvSpPr>
        <p:spPr/>
        <p:txBody>
          <a:bodyPr/>
          <a:lstStyle/>
          <a:p>
            <a:fld id="{468CBB1B-44AC-4743-A2E5-9BF127076473}"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32A1D742-69B0-4EE0-A2E2-5119C4B4B1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734E3E-11DD-437A-9EC6-9E6B1E9F73E5}"/>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3619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7332FE-57BC-4EE2-B8CA-42578EA3F3F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05738C-3CE4-4E12-8E15-611E4424BC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611A15-726D-467D-86DA-45C687FDAA8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06B47A-B5CB-40BF-B931-21A5DA503FF5}"/>
              </a:ext>
            </a:extLst>
          </p:cNvPr>
          <p:cNvSpPr>
            <a:spLocks noGrp="1"/>
          </p:cNvSpPr>
          <p:nvPr>
            <p:ph type="dt" sz="half" idx="10"/>
          </p:nvPr>
        </p:nvSpPr>
        <p:spPr/>
        <p:txBody>
          <a:bodyPr/>
          <a:lstStyle/>
          <a:p>
            <a:fld id="{2F5C6D74-5274-44B5-A006-F820845CEFEC}"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435B2447-1ABF-4870-8CD3-B3BE91F673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C66B49-AC6D-4D05-9640-F743691AB9EF}"/>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901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ED83C-E04F-453E-866B-445C835EA8C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A8640AD-F510-4230-87CC-5A177301D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C6B0996-6239-400C-82D5-090900B928C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FA3C65-B42F-4581-96DF-3163D1A0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FECC7E5-121E-4E61-AD82-3597DAABA0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872FA70-D6FB-40F6-9EBD-7ECF1ED7D19E}"/>
              </a:ext>
            </a:extLst>
          </p:cNvPr>
          <p:cNvSpPr>
            <a:spLocks noGrp="1"/>
          </p:cNvSpPr>
          <p:nvPr>
            <p:ph type="dt" sz="half" idx="10"/>
          </p:nvPr>
        </p:nvSpPr>
        <p:spPr/>
        <p:txBody>
          <a:bodyPr/>
          <a:lstStyle/>
          <a:p>
            <a:fld id="{558D5F2C-B160-40C8-BD28-826C831D1EC6}" type="datetime1">
              <a:rPr lang="zh-TW" altLang="en-US" smtClean="0"/>
              <a:t>2020/9/22</a:t>
            </a:fld>
            <a:endParaRPr lang="zh-TW" altLang="en-US"/>
          </a:p>
        </p:txBody>
      </p:sp>
      <p:sp>
        <p:nvSpPr>
          <p:cNvPr id="8" name="頁尾版面配置區 7">
            <a:extLst>
              <a:ext uri="{FF2B5EF4-FFF2-40B4-BE49-F238E27FC236}">
                <a16:creationId xmlns:a16="http://schemas.microsoft.com/office/drawing/2014/main" id="{A4A7019F-1963-4F37-A93F-D7809E72B2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B34B06-97F9-4882-AE07-DFBBA16F521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4064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8CFFC-C698-4CA9-A3F9-19851B111EB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7D30B0-C3F4-47ED-AC71-0BE3DB5070BC}"/>
              </a:ext>
            </a:extLst>
          </p:cNvPr>
          <p:cNvSpPr>
            <a:spLocks noGrp="1"/>
          </p:cNvSpPr>
          <p:nvPr>
            <p:ph type="dt" sz="half" idx="10"/>
          </p:nvPr>
        </p:nvSpPr>
        <p:spPr/>
        <p:txBody>
          <a:bodyPr/>
          <a:lstStyle/>
          <a:p>
            <a:fld id="{AD185C7E-CEB0-42DF-A8D2-B0386B8928A2}" type="datetime1">
              <a:rPr lang="zh-TW" altLang="en-US" smtClean="0"/>
              <a:t>2020/9/22</a:t>
            </a:fld>
            <a:endParaRPr lang="zh-TW" altLang="en-US"/>
          </a:p>
        </p:txBody>
      </p:sp>
      <p:sp>
        <p:nvSpPr>
          <p:cNvPr id="4" name="頁尾版面配置區 3">
            <a:extLst>
              <a:ext uri="{FF2B5EF4-FFF2-40B4-BE49-F238E27FC236}">
                <a16:creationId xmlns:a16="http://schemas.microsoft.com/office/drawing/2014/main" id="{499A13AD-919D-4682-8219-2AAB8D27A59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3D32EA-7DBE-4E04-9420-88F4641A828A}"/>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854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4E26BFE-A6E4-42FD-9577-795F6237AA68}"/>
              </a:ext>
            </a:extLst>
          </p:cNvPr>
          <p:cNvSpPr>
            <a:spLocks noGrp="1"/>
          </p:cNvSpPr>
          <p:nvPr>
            <p:ph type="dt" sz="half" idx="10"/>
          </p:nvPr>
        </p:nvSpPr>
        <p:spPr/>
        <p:txBody>
          <a:bodyPr/>
          <a:lstStyle/>
          <a:p>
            <a:fld id="{FE4DBAF5-FD8D-4E90-9CF5-72029209753D}" type="datetime1">
              <a:rPr lang="zh-TW" altLang="en-US" smtClean="0"/>
              <a:t>2020/9/22</a:t>
            </a:fld>
            <a:endParaRPr lang="zh-TW" altLang="en-US"/>
          </a:p>
        </p:txBody>
      </p:sp>
      <p:sp>
        <p:nvSpPr>
          <p:cNvPr id="3" name="頁尾版面配置區 2">
            <a:extLst>
              <a:ext uri="{FF2B5EF4-FFF2-40B4-BE49-F238E27FC236}">
                <a16:creationId xmlns:a16="http://schemas.microsoft.com/office/drawing/2014/main" id="{62DDA3AD-6474-4960-901F-7F8DD4081B8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A3BB2A9-478F-4507-9D35-527F583647C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03871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8FBE4-5009-494D-B9E2-D474641F2F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6C1D38-6840-4617-AF8E-0847B68DA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89F9E3B-46AE-4B01-956D-F75084C8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B62C93-1A3B-45BB-97D2-A2D1511D1EEC}"/>
              </a:ext>
            </a:extLst>
          </p:cNvPr>
          <p:cNvSpPr>
            <a:spLocks noGrp="1"/>
          </p:cNvSpPr>
          <p:nvPr>
            <p:ph type="dt" sz="half" idx="10"/>
          </p:nvPr>
        </p:nvSpPr>
        <p:spPr/>
        <p:txBody>
          <a:bodyPr/>
          <a:lstStyle/>
          <a:p>
            <a:fld id="{DF75CA09-95D6-4671-848C-AB01A38F26A2}"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EDDB5981-45CC-4ED3-9E6B-10033C5FB4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143860-9FBC-4BAF-8B3F-59722F0C78A2}"/>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9087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1117D-C614-4082-A180-33BBE266321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8A148DE-4361-4054-940F-D32631209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9125B00-E694-40B1-89F5-A581ACEED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CD6EEC-B361-4660-B7B7-14009B139281}"/>
              </a:ext>
            </a:extLst>
          </p:cNvPr>
          <p:cNvSpPr>
            <a:spLocks noGrp="1"/>
          </p:cNvSpPr>
          <p:nvPr>
            <p:ph type="dt" sz="half" idx="10"/>
          </p:nvPr>
        </p:nvSpPr>
        <p:spPr/>
        <p:txBody>
          <a:bodyPr/>
          <a:lstStyle/>
          <a:p>
            <a:fld id="{2F2DEADA-E7E9-4052-9C09-F77C8AC34E98}"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6A4DFB56-3944-41C3-A2E2-4291BBF163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F24467E-CB86-4584-84F3-EC78A01438EE}"/>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02268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E53FB2-4669-4BCC-855F-6508C633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94DE0D-26C3-4171-84E2-DE123444A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7C6B44-AB97-45B4-B0FD-44962F73A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AE519203-0F5B-4F89-94AB-588CB880A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95A3FE-3DFA-425D-8391-DA9E60E81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Light" panose="020B0604030504040204" pitchFamily="34" charset="-120"/>
                <a:ea typeface="Microsoft JhengHei Light" panose="020B0604030504040204" pitchFamily="34" charset="-120"/>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32382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id="{D5E7986E-65D8-4E29-A4EA-B2AD44EF05E8}"/>
              </a:ext>
            </a:extLst>
          </p:cNvPr>
          <p:cNvSpPr>
            <a:spLocks noGrp="1"/>
          </p:cNvSpPr>
          <p:nvPr>
            <p:ph type="subTitle" idx="1"/>
          </p:nvPr>
        </p:nvSpPr>
        <p:spPr/>
        <p:txBody>
          <a:bodyPr/>
          <a:lstStyle/>
          <a:p>
            <a:pPr algn="r"/>
            <a:endParaRPr lang="en-US" altLang="zh-TW" dirty="0"/>
          </a:p>
          <a:p>
            <a:pPr algn="r"/>
            <a:r>
              <a:rPr lang="en-US" altLang="zh-TW" dirty="0"/>
              <a:t>SPEAKER : Jia-Wei Guo</a:t>
            </a:r>
          </a:p>
          <a:p>
            <a:pPr algn="r"/>
            <a:r>
              <a:rPr lang="en-US" altLang="zh-TW" dirty="0"/>
              <a:t>ADVISOR: DR. HO-TING WU</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10</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11</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endParaRPr lang="en-US" altLang="zh-TW" dirty="0"/>
          </a:p>
        </p:txBody>
      </p:sp>
      <p:pic>
        <p:nvPicPr>
          <p:cNvPr id="5" name="圖片 4">
            <a:extLst>
              <a:ext uri="{FF2B5EF4-FFF2-40B4-BE49-F238E27FC236}">
                <a16:creationId xmlns:a16="http://schemas.microsoft.com/office/drawing/2014/main"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AE7598D7-FEA4-44A6-B1B0-EA2D845DC0D7}"/>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6CD1ED4-5648-4D18-8194-FC038C8F6355}"/>
              </a:ext>
            </a:extLst>
          </p:cNvPr>
          <p:cNvPicPr>
            <a:picLocks noChangeAspect="1"/>
          </p:cNvPicPr>
          <p:nvPr/>
        </p:nvPicPr>
        <p:blipFill>
          <a:blip r:embed="rId2"/>
          <a:stretch>
            <a:fillRect/>
          </a:stretch>
        </p:blipFill>
        <p:spPr>
          <a:xfrm>
            <a:off x="1552575" y="700953"/>
            <a:ext cx="10639425" cy="6315075"/>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13</a:t>
            </a:fld>
            <a:endParaRPr lang="zh-TW" altLang="en-US" dirty="0"/>
          </a:p>
        </p:txBody>
      </p:sp>
      <p:sp>
        <p:nvSpPr>
          <p:cNvPr id="6" name="矩形 5">
            <a:extLst>
              <a:ext uri="{FF2B5EF4-FFF2-40B4-BE49-F238E27FC236}">
                <a16:creationId xmlns:a16="http://schemas.microsoft.com/office/drawing/2014/main" id="{E1C274C1-B685-4EC5-BBF2-CAAD65754987}"/>
              </a:ext>
            </a:extLst>
          </p:cNvPr>
          <p:cNvSpPr/>
          <p:nvPr/>
        </p:nvSpPr>
        <p:spPr>
          <a:xfrm>
            <a:off x="4197926" y="2026516"/>
            <a:ext cx="2563091" cy="3252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58F3D8D-B745-458D-9DCF-69231D6472FD}"/>
              </a:ext>
            </a:extLst>
          </p:cNvPr>
          <p:cNvSpPr/>
          <p:nvPr/>
        </p:nvSpPr>
        <p:spPr>
          <a:xfrm>
            <a:off x="6795654" y="2026516"/>
            <a:ext cx="2140528" cy="4831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Setting up a connection with the alternative GW</a:t>
            </a:r>
          </a:p>
          <a:p>
            <a:endParaRPr lang="en-US" altLang="zh-TW" dirty="0"/>
          </a:p>
          <a:p>
            <a:r>
              <a:rPr lang="en-US" altLang="zh-TW" dirty="0"/>
              <a:t>Once the disconnection has been finalized, the BLE peripheral switches from a connection/advertising state to solely an advertising state, broadcasting connectable advertisements. </a:t>
            </a:r>
          </a:p>
          <a:p>
            <a:endParaRPr lang="en-US" altLang="zh-TW" dirty="0"/>
          </a:p>
          <a:p>
            <a:r>
              <a:rPr lang="en-US" altLang="zh-TW" dirty="0"/>
              <a:t>In the meantime, the alternative GW has received a connect message from the controller and has switched from </a:t>
            </a:r>
            <a:r>
              <a:rPr lang="en-US" altLang="zh-TW" dirty="0" err="1"/>
              <a:t>nonconnectable</a:t>
            </a:r>
            <a:r>
              <a:rPr lang="en-US" altLang="zh-TW" dirty="0"/>
              <a:t> to connectable scanning, specifically for the MAC address of the BLE peripheral at hand. </a:t>
            </a:r>
          </a:p>
          <a:p>
            <a:endParaRPr lang="en-US" altLang="zh-TW" dirty="0"/>
          </a:p>
          <a:p>
            <a:r>
              <a:rPr lang="en-US" altLang="zh-TW" dirty="0"/>
              <a:t>From this point, the handover process is similar to passive handover.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15</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16</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17</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Finally, to avoid constant switching between connectable and non-connectable 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18</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In this paper,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id="{1897B375-7AA8-4235-9A04-A251C8228EE1}"/>
              </a:ext>
            </a:extLst>
          </p:cNvPr>
          <p:cNvSpPr>
            <a:spLocks noGrp="1"/>
          </p:cNvSpPr>
          <p:nvPr>
            <p:ph type="sldNum" sz="quarter" idx="12"/>
          </p:nvPr>
        </p:nvSpPr>
        <p:spPr/>
        <p:txBody>
          <a:bodyPr/>
          <a:lstStyle/>
          <a:p>
            <a:fld id="{50029C49-A5A9-4A95-8BF0-94F73808DB5F}" type="slidenum">
              <a:rPr lang="zh-TW" altLang="en-US" smtClean="0"/>
              <a:t>19</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4C02B56-07BF-448C-BE47-03D13CE393B5}"/>
              </a:ext>
            </a:extLst>
          </p:cNvPr>
          <p:cNvSpPr>
            <a:spLocks noGrp="1"/>
          </p:cNvSpPr>
          <p:nvPr>
            <p:ph idx="1"/>
          </p:nvPr>
        </p:nvSpPr>
        <p:spPr/>
        <p:txBody>
          <a:bodyPr>
            <a:normAutofit lnSpcReduction="10000"/>
          </a:bodyPr>
          <a:lstStyle/>
          <a:p>
            <a:r>
              <a:rPr lang="en-US" altLang="zh-TW" dirty="0"/>
              <a:t>Introduction</a:t>
            </a:r>
          </a:p>
          <a:p>
            <a:r>
              <a:rPr lang="en-US" altLang="zh-TW" dirty="0"/>
              <a:t>Primer on BLE and BLE over IPv6</a:t>
            </a:r>
          </a:p>
          <a:p>
            <a:r>
              <a:rPr lang="en-US" altLang="zh-TW" dirty="0"/>
              <a:t>Related work</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a:p>
            <a:endParaRPr lang="zh-TW" altLang="en-US" dirty="0"/>
          </a:p>
        </p:txBody>
      </p:sp>
      <p:sp>
        <p:nvSpPr>
          <p:cNvPr id="4" name="投影片編號版面配置區 3">
            <a:extLst>
              <a:ext uri="{FF2B5EF4-FFF2-40B4-BE49-F238E27FC236}">
                <a16:creationId xmlns:a16="http://schemas.microsoft.com/office/drawing/2014/main"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However, custom implementation needs are much higher, as a dedicated controller is introduced within the existing network that needs to maintain the state of the infrastructure and the currently associated mobile BLE devices.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27A15A-810A-49CD-86D5-0BC2EF69CCF7}"/>
              </a:ext>
            </a:extLst>
          </p:cNvPr>
          <p:cNvSpPr>
            <a:spLocks noGrp="1"/>
          </p:cNvSpPr>
          <p:nvPr>
            <p:ph type="sldNum" sz="quarter" idx="12"/>
          </p:nvPr>
        </p:nvSpPr>
        <p:spPr/>
        <p:txBody>
          <a:bodyPr/>
          <a:lstStyle/>
          <a:p>
            <a:fld id="{50029C49-A5A9-4A95-8BF0-94F73808DB5F}" type="slidenum">
              <a:rPr lang="zh-TW" altLang="en-US" smtClean="0"/>
              <a:t>20</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avail-able nearby. </a:t>
            </a:r>
          </a:p>
        </p:txBody>
      </p:sp>
      <p:sp>
        <p:nvSpPr>
          <p:cNvPr id="4" name="投影片編號版面配置區 3">
            <a:extLst>
              <a:ext uri="{FF2B5EF4-FFF2-40B4-BE49-F238E27FC236}">
                <a16:creationId xmlns:a16="http://schemas.microsoft.com/office/drawing/2014/main" id="{F64AC039-730F-4EC0-B242-E7D527FA3228}"/>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Asa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id="{BFA29D48-9BE9-44B6-B04F-E6E702DC41D9}"/>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C6870F8-5E25-41B8-BDBD-DC2867167899}"/>
              </a:ext>
            </a:extLst>
          </p:cNvPr>
          <p:cNvSpPr>
            <a:spLocks noGrp="1"/>
          </p:cNvSpPr>
          <p:nvPr>
            <p:ph idx="1"/>
          </p:nvPr>
        </p:nvSpPr>
        <p:spPr/>
        <p:txBody>
          <a:bodyPr>
            <a:normAutofit/>
          </a:bodyPr>
          <a:lstStyle/>
          <a:p>
            <a:r>
              <a:rPr lang="en-US" altLang="zh-TW" sz="2000" dirty="0"/>
              <a:t>Mathias </a:t>
            </a:r>
            <a:r>
              <a:rPr lang="en-US" altLang="zh-TW" sz="2000" dirty="0" err="1"/>
              <a:t>Baert</a:t>
            </a:r>
            <a:r>
              <a:rPr lang="en-US" altLang="zh-TW" sz="2000" dirty="0"/>
              <a:t>, </a:t>
            </a:r>
            <a:r>
              <a:rPr lang="en-US" altLang="zh-TW" sz="2000" dirty="0" err="1"/>
              <a:t>Pieterjan</a:t>
            </a:r>
            <a:r>
              <a:rPr lang="en-US" altLang="zh-TW" sz="2000" dirty="0"/>
              <a:t> </a:t>
            </a:r>
            <a:r>
              <a:rPr lang="en-US" altLang="zh-TW" sz="2000" dirty="0" err="1"/>
              <a:t>Camerlynck</a:t>
            </a:r>
            <a:r>
              <a:rPr lang="en-US" altLang="zh-TW" sz="2000" dirty="0"/>
              <a:t>, Pieter </a:t>
            </a:r>
            <a:r>
              <a:rPr lang="en-US" altLang="zh-TW" sz="2000" dirty="0" err="1"/>
              <a:t>Crombez</a:t>
            </a:r>
            <a:r>
              <a:rPr lang="en-US" altLang="zh-TW" sz="2000" dirty="0"/>
              <a:t>, Jeroen </a:t>
            </a:r>
            <a:r>
              <a:rPr lang="en-US" altLang="zh-TW" sz="2000" dirty="0" err="1"/>
              <a:t>Hoebeke</a:t>
            </a:r>
            <a:r>
              <a:rPr lang="en-US" altLang="zh-TW" sz="2000" dirty="0"/>
              <a:t>, “A BLE-Based Multi-Gateway Network Infrastructure with Handover Support for Mobile BLE Peripherals” </a:t>
            </a:r>
            <a:r>
              <a:rPr lang="en-US" altLang="zh-TW" sz="2000" i="1" dirty="0"/>
              <a:t>in IEEE </a:t>
            </a:r>
            <a:r>
              <a:rPr lang="en-US" altLang="zh-TW" sz="2000" i="1" dirty="0" err="1"/>
              <a:t>Internatonal</a:t>
            </a:r>
            <a:r>
              <a:rPr lang="en-US" altLang="zh-TW" sz="2000" i="1" dirty="0"/>
              <a:t> Conference on Mobile </a:t>
            </a:r>
            <a:r>
              <a:rPr lang="en-US" altLang="zh-TW" sz="2000" i="1" dirty="0" err="1"/>
              <a:t>Adhoc</a:t>
            </a:r>
            <a:r>
              <a:rPr lang="en-US" altLang="zh-TW" sz="2000" i="1" dirty="0"/>
              <a:t> and Sensor Systems (IEEE MASS 2019) </a:t>
            </a:r>
            <a:r>
              <a:rPr lang="en-US" altLang="zh-TW" sz="2000" dirty="0"/>
              <a:t>, DOI: 10.1109/MASS.2019.00020</a:t>
            </a:r>
          </a:p>
          <a:p>
            <a:r>
              <a:rPr lang="en-US" altLang="zh-TW" sz="2000" dirty="0"/>
              <a:t>M. </a:t>
            </a:r>
            <a:r>
              <a:rPr lang="en-US" altLang="zh-TW" sz="2000" dirty="0" err="1"/>
              <a:t>Nikodem</a:t>
            </a:r>
            <a:r>
              <a:rPr lang="en-US" altLang="zh-TW" sz="2000" dirty="0"/>
              <a:t>, M. </a:t>
            </a:r>
            <a:r>
              <a:rPr lang="en-US" altLang="zh-TW" sz="2000" dirty="0" err="1"/>
              <a:t>Bawiec</a:t>
            </a:r>
            <a:r>
              <a:rPr lang="en-US" altLang="zh-TW" sz="2000" dirty="0"/>
              <a:t>, “Experimental Evaluation of Advertisement-Based Bluetooth Low Energy Communication”, </a:t>
            </a:r>
            <a:r>
              <a:rPr lang="en-US" altLang="zh-TW" sz="2000" i="1" dirty="0"/>
              <a:t>MDPI Sensors 2020</a:t>
            </a:r>
            <a:r>
              <a:rPr lang="en-US" altLang="zh-TW" sz="2000" dirty="0"/>
              <a:t>, DOI:10.3390/s20010107</a:t>
            </a:r>
            <a:endParaRPr lang="zh-TW" altLang="en-US" sz="2000" dirty="0"/>
          </a:p>
        </p:txBody>
      </p:sp>
      <p:sp>
        <p:nvSpPr>
          <p:cNvPr id="6" name="投影片編號版面配置區 5">
            <a:extLst>
              <a:ext uri="{FF2B5EF4-FFF2-40B4-BE49-F238E27FC236}">
                <a16:creationId xmlns:a16="http://schemas.microsoft.com/office/drawing/2014/main" id="{41672078-55B6-4EB2-A2A0-2A4BDCC09FF1}"/>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id="{A7079878-D19B-4E92-9126-06F4FF0BF1C0}"/>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9" name="投影片編號版面配置區 8">
            <a:extLst>
              <a:ext uri="{FF2B5EF4-FFF2-40B4-BE49-F238E27FC236}">
                <a16:creationId xmlns:a16="http://schemas.microsoft.com/office/drawing/2014/main" id="{3A06F46F-6C62-467F-8344-A07ED9AE7ACE}"/>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164563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C0BCD6-087B-4D00-8F2E-591BCB2E5170}"/>
              </a:ext>
            </a:extLst>
          </p:cNvPr>
          <p:cNvSpPr>
            <a:spLocks noGrp="1"/>
          </p:cNvSpPr>
          <p:nvPr>
            <p:ph type="title"/>
          </p:nvPr>
        </p:nvSpPr>
        <p:spPr/>
        <p:txBody>
          <a:bodyPr/>
          <a:lstStyle/>
          <a:p>
            <a:r>
              <a:rPr lang="en-US" altLang="zh-TW" dirty="0"/>
              <a:t>Related work</a:t>
            </a:r>
            <a:endParaRPr lang="zh-TW" altLang="en-US" dirty="0"/>
          </a:p>
        </p:txBody>
      </p:sp>
      <p:sp>
        <p:nvSpPr>
          <p:cNvPr id="3" name="內容版面配置區 2">
            <a:extLst>
              <a:ext uri="{FF2B5EF4-FFF2-40B4-BE49-F238E27FC236}">
                <a16:creationId xmlns:a16="http://schemas.microsoft.com/office/drawing/2014/main" id="{B269DE6C-D13D-406A-AEAF-21FE42659DB2}"/>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0364101-78A2-4D74-8E20-102D7AF997EA}"/>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307470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E50D0C3-38B0-420B-AA42-A979EDC25DED}"/>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GW</a:t>
                </a:r>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p:sp>
            <p:nvSpPr>
              <p:cNvPr id="3" name="內容版面配置區 2">
                <a:extLst>
                  <a:ext uri="{FF2B5EF4-FFF2-40B4-BE49-F238E27FC236}">
                    <a16:creationId xmlns:a16="http://schemas.microsoft.com/office/drawing/2014/main" id="{C1C16457-135B-42D6-BD5B-8AF9CCC2689E}"/>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9</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10293</TotalTime>
  <Words>1165</Words>
  <Application>Microsoft Office PowerPoint</Application>
  <PresentationFormat>寬螢幕</PresentationFormat>
  <Paragraphs>126</Paragraphs>
  <Slides>23</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Microsoft JhengHei Light</vt:lpstr>
      <vt:lpstr>Arial</vt:lpstr>
      <vt:lpstr>Calibri</vt:lpstr>
      <vt:lpstr>Calibri Light</vt:lpstr>
      <vt:lpstr>Cambria Math</vt:lpstr>
      <vt:lpstr>Office 佈景主題</vt:lpstr>
      <vt:lpstr>A BLE-based multi-gateway network infrastructure  with handover support for mobile BLE peripherals</vt:lpstr>
      <vt:lpstr>Outline</vt:lpstr>
      <vt:lpstr>Introduction</vt:lpstr>
      <vt:lpstr>Primer on BLE and BLE over IPv6</vt:lpstr>
      <vt:lpstr>Primer on BLE and BLE over IPv6(cont’d)</vt:lpstr>
      <vt:lpstr>Primer on BLE and BLE over IPv6(cont’d)</vt:lpstr>
      <vt:lpstr>Related work</vt:lpstr>
      <vt:lpstr>Evaluation</vt:lpstr>
      <vt:lpstr>Evaluation : passive handover </vt:lpstr>
      <vt:lpstr>Evaluation : passive handover(cont’d) </vt:lpstr>
      <vt:lpstr>Evaluation : passive handover(cont’d) </vt:lpstr>
      <vt:lpstr>Evaluation : passive handover(cont’d) </vt:lpstr>
      <vt:lpstr>Evaluation : passive handover(cont’d) </vt:lpstr>
      <vt:lpstr>Evaluation : active handover</vt:lpstr>
      <vt:lpstr>Evaluation : active handover(cont’d)</vt:lpstr>
      <vt:lpstr>Evaluation : active handover(cont’d)</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郭家瑋</cp:lastModifiedBy>
  <cp:revision>39</cp:revision>
  <dcterms:created xsi:type="dcterms:W3CDTF">2020-09-15T00:34:08Z</dcterms:created>
  <dcterms:modified xsi:type="dcterms:W3CDTF">2020-09-22T04:07:51Z</dcterms:modified>
</cp:coreProperties>
</file>