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6" r:id="rId2"/>
    <p:sldId id="257" r:id="rId3"/>
    <p:sldId id="259" r:id="rId4"/>
    <p:sldId id="289" r:id="rId5"/>
    <p:sldId id="264" r:id="rId6"/>
    <p:sldId id="265" r:id="rId7"/>
    <p:sldId id="266" r:id="rId8"/>
    <p:sldId id="291" r:id="rId9"/>
    <p:sldId id="292" r:id="rId10"/>
    <p:sldId id="288" r:id="rId11"/>
    <p:sldId id="294" r:id="rId12"/>
    <p:sldId id="295" r:id="rId13"/>
    <p:sldId id="296" r:id="rId14"/>
    <p:sldId id="297" r:id="rId15"/>
    <p:sldId id="298" r:id="rId16"/>
    <p:sldId id="282" r:id="rId17"/>
    <p:sldId id="283" r:id="rId18"/>
    <p:sldId id="284" r:id="rId19"/>
    <p:sldId id="285" r:id="rId20"/>
    <p:sldId id="286" r:id="rId21"/>
    <p:sldId id="287" r:id="rId22"/>
    <p:sldId id="281" r:id="rId23"/>
    <p:sldId id="268" r:id="rId24"/>
    <p:sldId id="269" r:id="rId25"/>
    <p:sldId id="272" r:id="rId26"/>
    <p:sldId id="274" r:id="rId27"/>
    <p:sldId id="271" r:id="rId28"/>
    <p:sldId id="273" r:id="rId29"/>
    <p:sldId id="270" r:id="rId30"/>
    <p:sldId id="275" r:id="rId31"/>
    <p:sldId id="276" r:id="rId32"/>
    <p:sldId id="279" r:id="rId33"/>
    <p:sldId id="280" r:id="rId34"/>
    <p:sldId id="277" r:id="rId35"/>
    <p:sldId id="278" r:id="rId36"/>
    <p:sldId id="260" r:id="rId37"/>
    <p:sldId id="261" r:id="rId38"/>
    <p:sldId id="262" r:id="rId39"/>
    <p:sldId id="263"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4" autoAdjust="0"/>
    <p:restoredTop sz="94660"/>
  </p:normalViewPr>
  <p:slideViewPr>
    <p:cSldViewPr snapToGrid="0">
      <p:cViewPr varScale="1">
        <p:scale>
          <a:sx n="104" d="100"/>
          <a:sy n="104" d="100"/>
        </p:scale>
        <p:origin x="8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24</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26</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33</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B9E5393-8897-45B1-A3D1-1ABF19E105F8}" type="datetime1">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42946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943FCC-31C8-49C0-90F9-CEB0F3898C0C}" type="datetime1">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1986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39F772-6997-4B28-B9FA-E1FCD991DE74}" type="datetime1">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50331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A8E6E87-E0C3-4CBE-B14B-0743312CAB5A}" type="datetime1">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54573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8CBB1B-44AC-4743-A2E5-9BF127076473}" type="datetime1">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62529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F5C6D74-5274-44B5-A006-F820845CEFEC}" type="datetime1">
              <a:rPr lang="zh-TW" altLang="en-US" smtClean="0"/>
              <a:t>2020/9/24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33026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D5F2C-B160-40C8-BD28-826C831D1EC6}" type="datetime1">
              <a:rPr lang="zh-TW" altLang="en-US" smtClean="0"/>
              <a:t>2020/9/24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23977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D185C7E-CEB0-42DF-A8D2-B0386B8928A2}" type="datetime1">
              <a:rPr lang="zh-TW" altLang="en-US" smtClean="0"/>
              <a:t>2020/9/24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284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BAF5-FD8D-4E90-9CF5-72029209753D}" type="datetime1">
              <a:rPr lang="zh-TW" altLang="en-US" smtClean="0"/>
              <a:t>2020/9/24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18440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75CA09-95D6-4671-848C-AB01A38F26A2}" type="datetime1">
              <a:rPr lang="zh-TW" altLang="en-US" smtClean="0"/>
              <a:t>2020/9/24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8842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F2DEADA-E7E9-4052-9C09-F77C8AC34E98}" type="datetime1">
              <a:rPr lang="zh-TW" altLang="en-US" smtClean="0"/>
              <a:t>2020/9/24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7837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2020/9/24</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718839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normAutofit lnSpcReduction="10000"/>
          </a:bodyPr>
          <a:lstStyle/>
          <a:p>
            <a:pPr algn="r"/>
            <a:endParaRPr lang="en-US" altLang="zh-TW" dirty="0"/>
          </a:p>
          <a:p>
            <a:pPr algn="r"/>
            <a:r>
              <a:rPr lang="en-US" altLang="zh-TW" dirty="0"/>
              <a:t>SPEAKER : Jia-Wei Guo</a:t>
            </a:r>
          </a:p>
          <a:p>
            <a:pPr algn="r"/>
            <a:r>
              <a:rPr lang="en-US" altLang="zh-TW" dirty="0"/>
              <a:t>ADVISOR: DR. HO-TING WU</a:t>
            </a:r>
          </a:p>
          <a:p>
            <a:pPr algn="r"/>
            <a:r>
              <a:rPr lang="en-US" altLang="zh-TW" dirty="0"/>
              <a:t>Date: 2020/09/30</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6E6A7-FE05-4917-A87E-7BF8BF0EBEEE}"/>
              </a:ext>
            </a:extLst>
          </p:cNvPr>
          <p:cNvSpPr>
            <a:spLocks noGrp="1"/>
          </p:cNvSpPr>
          <p:nvPr>
            <p:ph type="title"/>
          </p:nvPr>
        </p:nvSpPr>
        <p:spPr/>
        <p:txBody>
          <a:bodyPr>
            <a:normAutofit/>
          </a:bodyPr>
          <a:lstStyle/>
          <a:p>
            <a:r>
              <a:rPr lang="en-US" altLang="zh-TW" sz="4000" dirty="0"/>
              <a:t>A BLE-based multi-Gateway network infrastructure</a:t>
            </a:r>
            <a:endParaRPr lang="zh-TW" altLang="en-US" sz="4000" dirty="0"/>
          </a:p>
        </p:txBody>
      </p:sp>
      <p:sp>
        <p:nvSpPr>
          <p:cNvPr id="3" name="內容版面配置區 2">
            <a:extLst>
              <a:ext uri="{FF2B5EF4-FFF2-40B4-BE49-F238E27FC236}">
                <a16:creationId xmlns:a16="http://schemas.microsoft.com/office/drawing/2014/main" id="{B1577AE8-6F11-40A6-B00F-FB48852FCF33}"/>
              </a:ext>
            </a:extLst>
          </p:cNvPr>
          <p:cNvSpPr>
            <a:spLocks noGrp="1"/>
          </p:cNvSpPr>
          <p:nvPr>
            <p:ph idx="1"/>
          </p:nvPr>
        </p:nvSpPr>
        <p:spPr/>
        <p:txBody>
          <a:bodyPr/>
          <a:lstStyle/>
          <a:p>
            <a:r>
              <a:rPr lang="en-US" altLang="zh-TW" dirty="0"/>
              <a:t>For the design of our BLE-based multi-GW network infrastructure, this paper considers two variants.</a:t>
            </a:r>
          </a:p>
          <a:p>
            <a:endParaRPr lang="en-US" altLang="zh-TW" dirty="0"/>
          </a:p>
          <a:p>
            <a:r>
              <a:rPr lang="en-US" altLang="zh-TW" dirty="0"/>
              <a:t>Further called IP and non-IP, should be able to achieve seamless handover within the network of IoT gateways. </a:t>
            </a:r>
          </a:p>
        </p:txBody>
      </p:sp>
      <p:sp>
        <p:nvSpPr>
          <p:cNvPr id="4" name="投影片編號版面配置區 3">
            <a:extLst>
              <a:ext uri="{FF2B5EF4-FFF2-40B4-BE49-F238E27FC236}">
                <a16:creationId xmlns:a16="http://schemas.microsoft.com/office/drawing/2014/main" id="{F1B9E5FA-CA35-4088-BDA1-B595C36087CD}"/>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322855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500" dirty="0">
                <a:effectLst/>
                <a:latin typeface="Calibri" panose="020F0502020204030204" pitchFamily="34" charset="0"/>
                <a:cs typeface="Calibri" panose="020F0502020204030204" pitchFamily="34" charset="0"/>
              </a:rPr>
              <a:t>IP based architecture</a:t>
            </a:r>
          </a:p>
          <a:p>
            <a:pPr marL="0" indent="0">
              <a:buNone/>
            </a:pPr>
            <a:endParaRPr lang="en-US" altLang="zh-TW" dirty="0">
              <a:latin typeface="Calibri" panose="020F0502020204030204" pitchFamily="34" charset="0"/>
              <a:cs typeface="Calibri" panose="020F0502020204030204" pitchFamily="34" charset="0"/>
            </a:endParaRPr>
          </a:p>
          <a:p>
            <a:r>
              <a:rPr lang="en-US" altLang="zh-TW" b="1" dirty="0">
                <a:effectLst/>
                <a:latin typeface="Calibri" panose="020F0502020204030204" pitchFamily="34" charset="0"/>
                <a:cs typeface="Calibri" panose="020F0502020204030204" pitchFamily="34" charset="0"/>
              </a:rPr>
              <a:t>BLE peripheral. </a:t>
            </a:r>
            <a:r>
              <a:rPr lang="en-US" altLang="zh-TW" dirty="0">
                <a:effectLst/>
                <a:latin typeface="Calibri" panose="020F0502020204030204" pitchFamily="34" charset="0"/>
                <a:cs typeface="Calibri" panose="020F0502020204030204" pitchFamily="34" charset="0"/>
              </a:rPr>
              <a:t>The BLE peripheral needs to mold its native BLE stack in order to support IPv6 over BLE.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peripheral generates a link-local address de-rived from the device’s BLE MAC address and a globalIPv6 address based on a common prefix.</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In order to move around inside a network of IoT GWs and perform handovers, the peripheral should always be in one of two states: </a:t>
            </a:r>
          </a:p>
          <a:p>
            <a:pPr lvl="1"/>
            <a:r>
              <a:rPr lang="en-US" altLang="zh-TW" dirty="0">
                <a:effectLst/>
                <a:latin typeface="Calibri" panose="020F0502020204030204" pitchFamily="34" charset="0"/>
                <a:cs typeface="Calibri" panose="020F0502020204030204" pitchFamily="34" charset="0"/>
              </a:rPr>
              <a:t>a) in connection with an IoT GW</a:t>
            </a:r>
          </a:p>
          <a:p>
            <a:pPr lvl="1"/>
            <a:r>
              <a:rPr lang="en-US" altLang="zh-TW" dirty="0">
                <a:effectLst/>
                <a:latin typeface="Calibri" panose="020F0502020204030204" pitchFamily="34" charset="0"/>
                <a:cs typeface="Calibri" panose="020F0502020204030204" pitchFamily="34" charset="0"/>
              </a:rPr>
              <a:t>b) advertising its presence to nearby IoT GWs using BLE advertisements.</a:t>
            </a:r>
          </a:p>
          <a:p>
            <a:pPr marL="0" indent="0" algn="ctr">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
        <p:nvSpPr>
          <p:cNvPr id="13" name="矩形 12">
            <a:extLst>
              <a:ext uri="{FF2B5EF4-FFF2-40B4-BE49-F238E27FC236}">
                <a16:creationId xmlns:a16="http://schemas.microsoft.com/office/drawing/2014/main" id="{356FDF4E-8FE8-420C-B0D0-EB535761A587}"/>
              </a:ext>
            </a:extLst>
          </p:cNvPr>
          <p:cNvSpPr/>
          <p:nvPr/>
        </p:nvSpPr>
        <p:spPr>
          <a:xfrm>
            <a:off x="377912" y="5132439"/>
            <a:ext cx="5093740" cy="92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3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IP based architecture(cont’d)</a:t>
            </a:r>
          </a:p>
          <a:p>
            <a:pPr marL="0" indent="0">
              <a:buNone/>
            </a:pPr>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IoT GW should be able to support theIPv6 over BLE stack, while at the same time taking on the role of IPv6 router and neighbor proxy towards the existing IPv6 network.</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 acquires a global IPv6 address usable within the IPv6 network, stateless address autoconfiguration is used.</a:t>
            </a: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
        <p:nvSpPr>
          <p:cNvPr id="13" name="矩形 12">
            <a:extLst>
              <a:ext uri="{FF2B5EF4-FFF2-40B4-BE49-F238E27FC236}">
                <a16:creationId xmlns:a16="http://schemas.microsoft.com/office/drawing/2014/main" id="{356FDF4E-8FE8-420C-B0D0-EB535761A587}"/>
              </a:ext>
            </a:extLst>
          </p:cNvPr>
          <p:cNvSpPr/>
          <p:nvPr/>
        </p:nvSpPr>
        <p:spPr>
          <a:xfrm>
            <a:off x="394133" y="3262627"/>
            <a:ext cx="5093740" cy="1501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942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As no IP is used , to set up IoT connectivity between the BLE peripheral and the controller, no extra implementation is needed on the peripheral apart from setting up native BLE communication.</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 In order to achieve seamless handover, the peripheral is in one of two states at all times:</a:t>
            </a:r>
          </a:p>
          <a:p>
            <a:pPr marL="457200" lvl="1" indent="0">
              <a:buNone/>
            </a:pPr>
            <a:r>
              <a:rPr lang="en-US" altLang="zh-TW" dirty="0">
                <a:effectLst/>
                <a:latin typeface="Calibri" panose="020F0502020204030204" pitchFamily="34" charset="0"/>
                <a:cs typeface="Calibri" panose="020F0502020204030204" pitchFamily="34" charset="0"/>
              </a:rPr>
              <a:t> a) in a BLE connection with an IoT GW, </a:t>
            </a:r>
          </a:p>
          <a:p>
            <a:pPr marL="457200" lvl="1" indent="0">
              <a:buNone/>
            </a:pPr>
            <a:r>
              <a:rPr lang="en-US" altLang="zh-TW" dirty="0">
                <a:effectLst/>
                <a:latin typeface="Calibri" panose="020F0502020204030204" pitchFamily="34" charset="0"/>
                <a:cs typeface="Calibri" panose="020F0502020204030204" pitchFamily="34" charset="0"/>
              </a:rPr>
              <a:t> b) advertising its presence using BLE advertisements.</a:t>
            </a:r>
          </a:p>
          <a:p>
            <a:endParaRPr lang="en-US" altLang="zh-TW" sz="3200" dirty="0">
              <a:latin typeface="Calibri" panose="020F0502020204030204" pitchFamily="34" charset="0"/>
              <a:cs typeface="Calibri" panose="020F0502020204030204" pitchFamily="34" charset="0"/>
            </a:endParaRPr>
          </a:p>
          <a:p>
            <a:endParaRPr lang="en-US" altLang="zh-TW" sz="3200" dirty="0">
              <a:effectLst/>
              <a:latin typeface="Calibri" panose="020F0502020204030204" pitchFamily="34" charset="0"/>
              <a:cs typeface="Calibri" panose="020F0502020204030204" pitchFamily="34" charset="0"/>
            </a:endParaRPr>
          </a:p>
          <a:p>
            <a:pPr marL="0" indent="0">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
        <p:nvSpPr>
          <p:cNvPr id="8" name="矩形 7">
            <a:extLst>
              <a:ext uri="{FF2B5EF4-FFF2-40B4-BE49-F238E27FC236}">
                <a16:creationId xmlns:a16="http://schemas.microsoft.com/office/drawing/2014/main" id="{F8B57BBF-7747-4AF6-AB6C-774CBDA1C3BF}"/>
              </a:ext>
            </a:extLst>
          </p:cNvPr>
          <p:cNvSpPr/>
          <p:nvPr/>
        </p:nvSpPr>
        <p:spPr>
          <a:xfrm>
            <a:off x="364637" y="4232787"/>
            <a:ext cx="5407786" cy="2488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665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IoT gateway , The gateway should expose the BLE peripheral towards the IP network in an application agnostic way.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Thus,the</a:t>
            </a:r>
            <a:r>
              <a:rPr lang="en-US" altLang="zh-TW" dirty="0">
                <a:latin typeface="Calibri" panose="020F0502020204030204" pitchFamily="34" charset="0"/>
                <a:cs typeface="Calibri" panose="020F0502020204030204" pitchFamily="34" charset="0"/>
              </a:rPr>
              <a:t> IoT GW only has a forwarding role and is unaware of the application layer connectivity between the BLE peripheral and the controller.</a:t>
            </a:r>
          </a:p>
          <a:p>
            <a:endParaRPr lang="en-US" altLang="zh-TW" sz="3200" dirty="0">
              <a:effectLst/>
              <a:latin typeface="Calibri" panose="020F0502020204030204" pitchFamily="34" charset="0"/>
              <a:cs typeface="Calibri" panose="020F0502020204030204" pitchFamily="34" charset="0"/>
            </a:endParaRPr>
          </a:p>
          <a:p>
            <a:pPr marL="0" indent="0">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
        <p:nvSpPr>
          <p:cNvPr id="8" name="矩形 7">
            <a:extLst>
              <a:ext uri="{FF2B5EF4-FFF2-40B4-BE49-F238E27FC236}">
                <a16:creationId xmlns:a16="http://schemas.microsoft.com/office/drawing/2014/main" id="{F8B57BBF-7747-4AF6-AB6C-774CBDA1C3BF}"/>
              </a:ext>
            </a:extLst>
          </p:cNvPr>
          <p:cNvSpPr/>
          <p:nvPr/>
        </p:nvSpPr>
        <p:spPr>
          <a:xfrm>
            <a:off x="258636" y="3731342"/>
            <a:ext cx="5407786" cy="604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8128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Controller.</a:t>
            </a:r>
          </a:p>
          <a:p>
            <a:r>
              <a:rPr lang="en-US" altLang="zh-TW" dirty="0">
                <a:latin typeface="Calibri" panose="020F0502020204030204" pitchFamily="34" charset="0"/>
                <a:cs typeface="Calibri" panose="020F0502020204030204" pitchFamily="34" charset="0"/>
              </a:rPr>
              <a:t>The IoT GWs notify the controller when a new connection is established or a disconnection occurs.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Therefore,the</a:t>
            </a:r>
            <a:r>
              <a:rPr lang="en-US" altLang="zh-TW" dirty="0">
                <a:latin typeface="Calibri" panose="020F0502020204030204" pitchFamily="34" charset="0"/>
                <a:cs typeface="Calibri" panose="020F0502020204030204" pitchFamily="34" charset="0"/>
              </a:rPr>
              <a:t> controller should keep a mapping table, linking each BLE peripheral to its current corresponding IoT GW. </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peripherals are identified via an implementation specific device ID. To expose the BLE peripheral to the Internet, the controller could act as a proxy or bridge, hereby translating the application layer to another protocol.</a:t>
            </a: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
        <p:nvSpPr>
          <p:cNvPr id="8" name="矩形 7">
            <a:extLst>
              <a:ext uri="{FF2B5EF4-FFF2-40B4-BE49-F238E27FC236}">
                <a16:creationId xmlns:a16="http://schemas.microsoft.com/office/drawing/2014/main" id="{F8B57BBF-7747-4AF6-AB6C-774CBDA1C3BF}"/>
              </a:ext>
            </a:extLst>
          </p:cNvPr>
          <p:cNvSpPr/>
          <p:nvPr/>
        </p:nvSpPr>
        <p:spPr>
          <a:xfrm>
            <a:off x="218456" y="1297857"/>
            <a:ext cx="5407786" cy="78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09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xmlns="">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24</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25</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26</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70872" y="0"/>
            <a:ext cx="11850255" cy="7033768"/>
          </a:xfrm>
          <a:prstGeom prst="rect">
            <a:avLst/>
          </a:prstGeom>
        </p:spPr>
      </p:pic>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28</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3096490" y="890442"/>
            <a:ext cx="2897910" cy="5967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5994399" y="890442"/>
            <a:ext cx="2401455" cy="5967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29</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Bluetooth Low Energy (BLE) is a popular technology within the Internet of Things. It allows low-power, star networks to be set up between a BLE gateway and multiple , power-constrained BLE devices. </a:t>
            </a:r>
          </a:p>
          <a:p>
            <a:endParaRPr lang="en-US" altLang="zh-TW" dirty="0"/>
          </a:p>
          <a:p>
            <a:r>
              <a:rPr lang="en-US" altLang="zh-TW" dirty="0"/>
              <a:t>However, these networks tend to be static, not supporting BLE devices that can freely move around  in  an  environment  of  multiple  interconnected  BLE gateways and perform handovers whenever necessary.</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32</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741293" y="-22096"/>
            <a:ext cx="10709414" cy="6880096"/>
          </a:xfrm>
          <a:prstGeom prst="rect">
            <a:avLst/>
          </a:prstGeo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33</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3598923" y="1149147"/>
            <a:ext cx="1508785" cy="5432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5107707" y="1149146"/>
            <a:ext cx="1874983" cy="5432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34</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35</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research,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36</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a:t>
            </a:r>
          </a:p>
          <a:p>
            <a:endParaRPr lang="en-US" altLang="zh-TW" dirty="0"/>
          </a:p>
          <a:p>
            <a:r>
              <a:rPr lang="en-US" altLang="zh-TW" dirty="0"/>
              <a:t>However, custom implementation needs are much higher, as a dedicated controller is introduced within the existing network that needs to maintain the state of the infrastructure and the currently associated mobile BLE devices.</a:t>
            </a:r>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37</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38</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t>
            </a:r>
          </a:p>
          <a:p>
            <a:endParaRPr lang="en-US" altLang="zh-TW" dirty="0"/>
          </a:p>
          <a:p>
            <a:r>
              <a:rPr lang="en-US" altLang="zh-TW" dirty="0"/>
              <a:t>As 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39</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This work proposes two alternative network architectures for mobile BLE peripherals. One leverages on IPv6 over BLE, whereas the other combines default BLE mechanisms with an additional custom controller. </a:t>
            </a:r>
          </a:p>
          <a:p>
            <a:endParaRPr lang="en-US" altLang="zh-TW" dirty="0"/>
          </a:p>
          <a:p>
            <a:r>
              <a:rPr lang="en-US" altLang="zh-TW" dirty="0"/>
              <a:t>On top, this team studies in detail the handover mechanism that must be present in both architectures and compare the performance of both a passive and active handover approach.</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237337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chor="ctr">
            <a:normAutofit fontScale="92500"/>
          </a:bodyPr>
          <a:lstStyle/>
          <a:p>
            <a:r>
              <a:rPr lang="en-US" altLang="zh-TW" sz="2400" dirty="0"/>
              <a:t>Mathias </a:t>
            </a:r>
            <a:r>
              <a:rPr lang="en-US" altLang="zh-TW" sz="2400" dirty="0" err="1"/>
              <a:t>Baert</a:t>
            </a:r>
            <a:r>
              <a:rPr lang="en-US" altLang="zh-TW" sz="2400" dirty="0"/>
              <a:t>, </a:t>
            </a:r>
            <a:r>
              <a:rPr lang="en-US" altLang="zh-TW" sz="2400" dirty="0" err="1"/>
              <a:t>Pieterjan</a:t>
            </a:r>
            <a:r>
              <a:rPr lang="en-US" altLang="zh-TW" sz="2400" dirty="0"/>
              <a:t> </a:t>
            </a:r>
            <a:r>
              <a:rPr lang="en-US" altLang="zh-TW" sz="2400" dirty="0" err="1"/>
              <a:t>Camerlynck</a:t>
            </a:r>
            <a:r>
              <a:rPr lang="en-US" altLang="zh-TW" sz="2400" dirty="0"/>
              <a:t>, Pieter </a:t>
            </a:r>
            <a:r>
              <a:rPr lang="en-US" altLang="zh-TW" sz="2400" dirty="0" err="1"/>
              <a:t>Crombez</a:t>
            </a:r>
            <a:r>
              <a:rPr lang="en-US" altLang="zh-TW" sz="2400" dirty="0"/>
              <a:t>, Jeroen </a:t>
            </a:r>
            <a:r>
              <a:rPr lang="en-US" altLang="zh-TW" sz="2400" dirty="0" err="1"/>
              <a:t>Hoebeke</a:t>
            </a:r>
            <a:r>
              <a:rPr lang="en-US" altLang="zh-TW" sz="2400" dirty="0"/>
              <a:t>, “A BLE-Based Multi-Gateway Network Infrastructure with Handover Support for Mobile BLE Peripherals” </a:t>
            </a:r>
            <a:r>
              <a:rPr lang="en-US" altLang="zh-TW" sz="2400" i="1" dirty="0"/>
              <a:t>in IEEE </a:t>
            </a:r>
            <a:r>
              <a:rPr lang="en-US" altLang="zh-TW" sz="2400" i="1" dirty="0" err="1"/>
              <a:t>Internatonal</a:t>
            </a:r>
            <a:r>
              <a:rPr lang="en-US" altLang="zh-TW" sz="2400" i="1" dirty="0"/>
              <a:t> Conference on Mobile </a:t>
            </a:r>
            <a:r>
              <a:rPr lang="en-US" altLang="zh-TW" sz="2400" i="1" dirty="0" err="1"/>
              <a:t>Adhoc</a:t>
            </a:r>
            <a:r>
              <a:rPr lang="en-US" altLang="zh-TW" sz="2400" i="1" dirty="0"/>
              <a:t> and Sensor Systems (IEEE MASS 2019) </a:t>
            </a:r>
            <a:r>
              <a:rPr lang="en-US" altLang="zh-TW" sz="2400" dirty="0"/>
              <a:t>, DOI: 10.1109/MASS.2019.00020</a:t>
            </a:r>
          </a:p>
          <a:p>
            <a:endParaRPr lang="en-US" altLang="zh-TW" sz="2400" dirty="0"/>
          </a:p>
          <a:p>
            <a:r>
              <a:rPr lang="en-US" altLang="zh-TW" sz="2400" dirty="0"/>
              <a:t>M. </a:t>
            </a:r>
            <a:r>
              <a:rPr lang="en-US" altLang="zh-TW" sz="2400" dirty="0" err="1"/>
              <a:t>Nikodem</a:t>
            </a:r>
            <a:r>
              <a:rPr lang="en-US" altLang="zh-TW" sz="2400" dirty="0"/>
              <a:t>, M. </a:t>
            </a:r>
            <a:r>
              <a:rPr lang="en-US" altLang="zh-TW" sz="2400" dirty="0" err="1"/>
              <a:t>Bawiec</a:t>
            </a:r>
            <a:r>
              <a:rPr lang="en-US" altLang="zh-TW" sz="2400" dirty="0"/>
              <a:t>, “Experimental Evaluation of Advertisement-Based Bluetooth Low Energy Communication”, </a:t>
            </a:r>
            <a:r>
              <a:rPr lang="en-US" altLang="zh-TW" sz="2400" i="1" dirty="0"/>
              <a:t>MDPI Sensors 2020</a:t>
            </a:r>
            <a:r>
              <a:rPr lang="en-US" altLang="zh-TW" sz="2400" dirty="0"/>
              <a:t>, DOI:10.3390/s20010107</a:t>
            </a:r>
          </a:p>
          <a:p>
            <a:endParaRPr lang="en-US" altLang="zh-TW" sz="2400" dirty="0"/>
          </a:p>
          <a:p>
            <a:r>
              <a:rPr lang="en-US" altLang="zh-TW" sz="2400" dirty="0"/>
              <a:t>Tomohiro Kuroda, Haruo Noma, Kazuhiko Takase, </a:t>
            </a:r>
            <a:r>
              <a:rPr lang="en-US" altLang="zh-TW" sz="2400" dirty="0" err="1"/>
              <a:t>Shigeto</a:t>
            </a:r>
            <a:r>
              <a:rPr lang="en-US" altLang="zh-TW" sz="2400" dirty="0"/>
              <a:t> Sasaki, </a:t>
            </a:r>
            <a:r>
              <a:rPr lang="en-US" altLang="zh-TW" sz="2400" dirty="0" err="1"/>
              <a:t>Tadamasa</a:t>
            </a:r>
            <a:r>
              <a:rPr lang="en-US" altLang="zh-TW" sz="2400" dirty="0"/>
              <a:t> </a:t>
            </a:r>
            <a:r>
              <a:rPr lang="en-US" altLang="zh-TW" sz="2400" dirty="0" err="1"/>
              <a:t>Takemura</a:t>
            </a:r>
            <a:r>
              <a:rPr lang="en-US" altLang="zh-TW" sz="2400" dirty="0"/>
              <a:t>, “Bluetooth Roaming for Sensor Network System in Clinical Environment” , MEDINFO 2015: eHealth-enabled Health, DOI:10.3233/978-1-61499-564-7-198</a:t>
            </a:r>
            <a:endParaRPr lang="zh-TW" altLang="en-US" sz="24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40</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In advertising mode , a device can either be in an advertising or scanning state. A BLE advertiser broad-casts advertisement packets on the 3 advertisement channels sequentially, at a certain interval. A BLE scanner scans one of these advertisement channels.</a:t>
            </a:r>
          </a:p>
        </p:txBody>
      </p:sp>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2010533" y="3716424"/>
            <a:ext cx="8170933" cy="2639926"/>
          </a:xfrm>
          <a:prstGeom prst="rect">
            <a:avLst/>
          </a:prstGeom>
        </p:spPr>
      </p:pic>
    </p:spTree>
    <p:extLst>
      <p:ext uri="{BB962C8B-B14F-4D97-AF65-F5344CB8AC3E}">
        <p14:creationId xmlns:p14="http://schemas.microsoft.com/office/powerpoint/2010/main" val="164563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effectLst/>
                <a:latin typeface="Calibri" panose="020F0502020204030204" pitchFamily="34" charset="0"/>
                <a:cs typeface="Calibri" panose="020F0502020204030204" pitchFamily="34" charset="0"/>
              </a:rPr>
              <a:t>In a BLE connection, one device acts as a BLE central and the other device acts as a BLE peripheral.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devices communicate within connection events, at a certain interval and initiated by the central.</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Use Frequency-hopping spread spectrum(FHSS) and Time division multiple access(TDMA) to </a:t>
            </a:r>
            <a:r>
              <a:rPr lang="en-US" altLang="zh-TW" dirty="0">
                <a:effectLst/>
                <a:latin typeface="Calibri" panose="020F0502020204030204" pitchFamily="34" charset="0"/>
                <a:cs typeface="Calibri" panose="020F0502020204030204" pitchFamily="34" charset="0"/>
              </a:rPr>
              <a:t>communicate.</a:t>
            </a:r>
            <a:endParaRPr lang="zh-TW" altLang="en-US"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About BLE over IPv6.</a:t>
            </a:r>
          </a:p>
          <a:p>
            <a:endParaRPr lang="en-US" altLang="zh-TW" dirty="0"/>
          </a:p>
          <a:p>
            <a:r>
              <a:rPr lang="en-US" altLang="zh-TW" dirty="0"/>
              <a:t>It exploits the existing BLE stack layers and adds a 6LoWPAN layer between the BLE layers and the IP layer.</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pic>
        <p:nvPicPr>
          <p:cNvPr id="6" name="圖片 5">
            <a:extLst>
              <a:ext uri="{FF2B5EF4-FFF2-40B4-BE49-F238E27FC236}">
                <a16:creationId xmlns:a16="http://schemas.microsoft.com/office/drawing/2014/main" id="{B099B0D4-00E5-4A5C-9CDD-DF793AB0B1DE}"/>
              </a:ext>
            </a:extLst>
          </p:cNvPr>
          <p:cNvPicPr>
            <a:picLocks noChangeAspect="1"/>
          </p:cNvPicPr>
          <p:nvPr/>
        </p:nvPicPr>
        <p:blipFill>
          <a:blip r:embed="rId2"/>
          <a:stretch>
            <a:fillRect/>
          </a:stretch>
        </p:blipFill>
        <p:spPr>
          <a:xfrm>
            <a:off x="7049727" y="3527898"/>
            <a:ext cx="3554669" cy="3011014"/>
          </a:xfrm>
          <a:prstGeom prst="rect">
            <a:avLst/>
          </a:prstGeom>
        </p:spPr>
      </p:pic>
    </p:spTree>
    <p:extLst>
      <p:ext uri="{BB962C8B-B14F-4D97-AF65-F5344CB8AC3E}">
        <p14:creationId xmlns:p14="http://schemas.microsoft.com/office/powerpoint/2010/main" val="3166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The BLE central acts as 6LoWPAN border router (6LBR) and one or more BLE peripherals as 6LoWPAN nodes (6LN), resulting in an isolated IPv6 over BLE subnet.</a:t>
            </a:r>
          </a:p>
          <a:p>
            <a:endParaRPr lang="en-US" altLang="zh-TW" dirty="0"/>
          </a:p>
          <a:p>
            <a:r>
              <a:rPr lang="en-US" altLang="zh-TW" dirty="0"/>
              <a:t>The 6LoWPAN border router can also be connected to the Internet, ultimately allowing end-to-end IPv6 connectivity between a BLE peripheral and any application server on the Internet.</a:t>
            </a:r>
            <a:endParaRPr lang="zh-TW" altLang="en-US" dirty="0"/>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spTree>
    <p:extLst>
      <p:ext uri="{BB962C8B-B14F-4D97-AF65-F5344CB8AC3E}">
        <p14:creationId xmlns:p14="http://schemas.microsoft.com/office/powerpoint/2010/main" val="1765233339"/>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15203</TotalTime>
  <Words>2592</Words>
  <Application>Microsoft Office PowerPoint</Application>
  <PresentationFormat>寬螢幕</PresentationFormat>
  <Paragraphs>257</Paragraphs>
  <Slides>40</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40</vt:i4>
      </vt:variant>
    </vt:vector>
  </HeadingPairs>
  <TitlesOfParts>
    <vt:vector size="45" baseType="lpstr">
      <vt:lpstr>Arial</vt:lpstr>
      <vt:lpstr>Calibri</vt:lpstr>
      <vt:lpstr>Calibri Light</vt:lpstr>
      <vt:lpstr>Cambria Math</vt:lpstr>
      <vt:lpstr>Office Theme</vt:lpstr>
      <vt:lpstr>A BLE-based multi-gateway network infrastructure  with handover support for mobile BLE peripherals</vt:lpstr>
      <vt:lpstr>Outline</vt:lpstr>
      <vt:lpstr>Introduction</vt:lpstr>
      <vt:lpstr>Introduction(cont’d)</vt:lpstr>
      <vt:lpstr>Primer on BLE and BLE over IPv6</vt:lpstr>
      <vt:lpstr>Primer on BLE and BLE over IPv6(cont’d)</vt:lpstr>
      <vt:lpstr>Primer on BLE and BLE over IPv6(cont’d)</vt:lpstr>
      <vt:lpstr>Primer on BLE and BLE over IPv6(cont’d)</vt:lpstr>
      <vt:lpstr>Primer on BLE and BLE over IPv6(cont’d)</vt:lpstr>
      <vt:lpstr>A BLE-based multi-Gateway network infrastructure</vt:lpstr>
      <vt:lpstr>PowerPoint 簡報</vt:lpstr>
      <vt:lpstr>PowerPoint 簡報</vt:lpstr>
      <vt:lpstr>PowerPoint 簡報</vt:lpstr>
      <vt:lpstr>PowerPoint 簡報</vt:lpstr>
      <vt:lpstr>PowerPoint 簡報</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PowerPoint 簡報</vt:lpstr>
      <vt:lpstr>Evaluation : active handover</vt:lpstr>
      <vt:lpstr>Evaluation : active handover(cont’d)</vt:lpstr>
      <vt:lpstr>Evaluation : active handover(cont’d)</vt:lpstr>
      <vt:lpstr>Evaluation : active handover(cont’d)</vt:lpstr>
      <vt:lpstr>PowerPoint 簡報</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99</cp:revision>
  <dcterms:created xsi:type="dcterms:W3CDTF">2020-09-15T00:34:08Z</dcterms:created>
  <dcterms:modified xsi:type="dcterms:W3CDTF">2020-09-26T07:53:12Z</dcterms:modified>
</cp:coreProperties>
</file>