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sldIdLst>
    <p:sldId id="256" r:id="rId2"/>
    <p:sldId id="257" r:id="rId3"/>
    <p:sldId id="259" r:id="rId4"/>
    <p:sldId id="289" r:id="rId5"/>
    <p:sldId id="264" r:id="rId6"/>
    <p:sldId id="299" r:id="rId7"/>
    <p:sldId id="301" r:id="rId8"/>
    <p:sldId id="302" r:id="rId9"/>
    <p:sldId id="265" r:id="rId10"/>
    <p:sldId id="266" r:id="rId11"/>
    <p:sldId id="291" r:id="rId12"/>
    <p:sldId id="292" r:id="rId13"/>
    <p:sldId id="288" r:id="rId14"/>
    <p:sldId id="294" r:id="rId15"/>
    <p:sldId id="295" r:id="rId16"/>
    <p:sldId id="296" r:id="rId17"/>
    <p:sldId id="297" r:id="rId18"/>
    <p:sldId id="298" r:id="rId19"/>
    <p:sldId id="282" r:id="rId20"/>
    <p:sldId id="283" r:id="rId21"/>
    <p:sldId id="284" r:id="rId22"/>
    <p:sldId id="285" r:id="rId23"/>
    <p:sldId id="286" r:id="rId24"/>
    <p:sldId id="287" r:id="rId25"/>
    <p:sldId id="300" r:id="rId26"/>
    <p:sldId id="281" r:id="rId27"/>
    <p:sldId id="268" r:id="rId28"/>
    <p:sldId id="269" r:id="rId29"/>
    <p:sldId id="272" r:id="rId30"/>
    <p:sldId id="274" r:id="rId31"/>
    <p:sldId id="271" r:id="rId32"/>
    <p:sldId id="273" r:id="rId33"/>
    <p:sldId id="270" r:id="rId34"/>
    <p:sldId id="275" r:id="rId35"/>
    <p:sldId id="276" r:id="rId36"/>
    <p:sldId id="279" r:id="rId37"/>
    <p:sldId id="280" r:id="rId38"/>
    <p:sldId id="277" r:id="rId39"/>
    <p:sldId id="278" r:id="rId40"/>
    <p:sldId id="260" r:id="rId41"/>
    <p:sldId id="261" r:id="rId42"/>
    <p:sldId id="262" r:id="rId43"/>
    <p:sldId id="263" r:id="rId44"/>
    <p:sldId id="25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4" autoAdjust="0"/>
    <p:restoredTop sz="82706" autoAdjust="0"/>
  </p:normalViewPr>
  <p:slideViewPr>
    <p:cSldViewPr snapToGrid="0">
      <p:cViewPr varScale="1">
        <p:scale>
          <a:sx n="109" d="100"/>
          <a:sy n="109" d="100"/>
        </p:scale>
        <p:origin x="6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39BEF-41DE-4F8F-A76E-8A56F3CDA1D9}" type="datetimeFigureOut">
              <a:rPr lang="zh-TW" altLang="en-US" smtClean="0"/>
              <a:t>2020/9/26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303-7880-4EB0-BBD6-662AD90969CD}" type="slidenum">
              <a:rPr lang="zh-TW" altLang="en-US" smtClean="0"/>
              <a:t>‹#›</a:t>
            </a:fld>
            <a:endParaRPr lang="zh-TW" altLang="en-US"/>
          </a:p>
        </p:txBody>
      </p:sp>
    </p:spTree>
    <p:extLst>
      <p:ext uri="{BB962C8B-B14F-4D97-AF65-F5344CB8AC3E}">
        <p14:creationId xmlns:p14="http://schemas.microsoft.com/office/powerpoint/2010/main" val="28238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a:t>
            </a:fld>
            <a:endParaRPr lang="zh-TW" altLang="en-US"/>
          </a:p>
        </p:txBody>
      </p:sp>
    </p:spTree>
    <p:extLst>
      <p:ext uri="{BB962C8B-B14F-4D97-AF65-F5344CB8AC3E}">
        <p14:creationId xmlns:p14="http://schemas.microsoft.com/office/powerpoint/2010/main" val="421002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BLE</a:t>
            </a:r>
            <a:r>
              <a:rPr lang="zh-TW" altLang="en-US" dirty="0" smtClean="0"/>
              <a:t>中心充當</a:t>
            </a:r>
            <a:r>
              <a:rPr lang="en-US" altLang="zh-TW" dirty="0" smtClean="0"/>
              <a:t>6LoWPAN</a:t>
            </a:r>
            <a:r>
              <a:rPr lang="zh-TW" altLang="en-US" dirty="0" smtClean="0"/>
              <a:t>邊界路由器（</a:t>
            </a:r>
            <a:r>
              <a:rPr lang="en-US" altLang="zh-TW" dirty="0" smtClean="0"/>
              <a:t>6LBR</a:t>
            </a:r>
            <a:r>
              <a:rPr lang="zh-TW" altLang="en-US" dirty="0" smtClean="0"/>
              <a:t>），一個或多個</a:t>
            </a:r>
            <a:r>
              <a:rPr lang="en-US" altLang="zh-TW" dirty="0" smtClean="0"/>
              <a:t>BLE</a:t>
            </a:r>
            <a:r>
              <a:rPr lang="zh-TW" altLang="en-US" dirty="0" smtClean="0"/>
              <a:t>外設充當</a:t>
            </a:r>
            <a:r>
              <a:rPr lang="en-US" altLang="zh-TW" dirty="0" smtClean="0"/>
              <a:t>6LoWPAN</a:t>
            </a:r>
            <a:r>
              <a:rPr lang="zh-TW" altLang="en-US" dirty="0" smtClean="0"/>
              <a:t>節點（</a:t>
            </a:r>
            <a:r>
              <a:rPr lang="en-US" altLang="zh-TW" dirty="0" smtClean="0"/>
              <a:t>6LN</a:t>
            </a:r>
            <a:r>
              <a:rPr lang="zh-TW" altLang="en-US" dirty="0" smtClean="0"/>
              <a:t>），從而在</a:t>
            </a:r>
            <a:r>
              <a:rPr lang="en-US" altLang="zh-TW" dirty="0" smtClean="0"/>
              <a:t>BLE</a:t>
            </a:r>
            <a:r>
              <a:rPr lang="zh-TW" altLang="en-US" dirty="0" smtClean="0"/>
              <a:t>子網路上形成隔離的</a:t>
            </a:r>
            <a:r>
              <a:rPr lang="en-US" altLang="zh-TW" dirty="0" smtClean="0"/>
              <a:t>IPv6</a:t>
            </a:r>
            <a:r>
              <a:rPr lang="zh-TW" altLang="en-US" dirty="0" smtClean="0"/>
              <a:t>。</a:t>
            </a:r>
          </a:p>
          <a:p>
            <a:endParaRPr lang="zh-TW" altLang="en-US" dirty="0" smtClean="0"/>
          </a:p>
          <a:p>
            <a:r>
              <a:rPr lang="en-US" altLang="zh-TW" dirty="0" smtClean="0"/>
              <a:t>6LoWPAN</a:t>
            </a:r>
            <a:r>
              <a:rPr lang="zh-TW" altLang="en-US" dirty="0" smtClean="0"/>
              <a:t>邊界路由器也可以連接到</a:t>
            </a:r>
            <a:r>
              <a:rPr lang="en-US" altLang="zh-TW" dirty="0" smtClean="0"/>
              <a:t>Internet</a:t>
            </a:r>
            <a:r>
              <a:rPr lang="zh-TW" altLang="en-US" dirty="0" smtClean="0"/>
              <a:t>，最終允許</a:t>
            </a:r>
            <a:r>
              <a:rPr lang="en-US" altLang="zh-TW" dirty="0" smtClean="0"/>
              <a:t>BLE</a:t>
            </a:r>
            <a:r>
              <a:rPr lang="zh-TW" altLang="en-US" dirty="0" smtClean="0"/>
              <a:t>周邊設備與</a:t>
            </a:r>
            <a:r>
              <a:rPr lang="en-US" altLang="zh-TW" dirty="0" smtClean="0"/>
              <a:t>Internet</a:t>
            </a:r>
            <a:r>
              <a:rPr lang="zh-TW" altLang="en-US" dirty="0" smtClean="0"/>
              <a:t>上任何應用程序服務器之間的</a:t>
            </a:r>
            <a:r>
              <a:rPr lang="en-US" altLang="zh-TW" dirty="0" smtClean="0"/>
              <a:t>end-to-end</a:t>
            </a:r>
            <a:r>
              <a:rPr lang="en-US" altLang="zh-TW" baseline="0" dirty="0" smtClean="0"/>
              <a:t> I</a:t>
            </a:r>
            <a:r>
              <a:rPr lang="en-US" altLang="zh-TW" dirty="0" smtClean="0"/>
              <a:t>Pv6</a:t>
            </a:r>
            <a:r>
              <a:rPr lang="zh-TW" altLang="en-US" dirty="0" smtClean="0"/>
              <a:t>連接。</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12</a:t>
            </a:fld>
            <a:endParaRPr lang="zh-TW" altLang="en-US"/>
          </a:p>
        </p:txBody>
      </p:sp>
    </p:spTree>
    <p:extLst>
      <p:ext uri="{BB962C8B-B14F-4D97-AF65-F5344CB8AC3E}">
        <p14:creationId xmlns:p14="http://schemas.microsoft.com/office/powerpoint/2010/main" val="3105905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對於基於</a:t>
            </a:r>
            <a:r>
              <a:rPr lang="en-US" altLang="zh-TW" dirty="0" smtClean="0"/>
              <a:t>BLE</a:t>
            </a:r>
            <a:r>
              <a:rPr lang="zh-TW" altLang="en-US" dirty="0" smtClean="0"/>
              <a:t>的</a:t>
            </a:r>
            <a:r>
              <a:rPr lang="en-US" altLang="zh-TW" dirty="0" smtClean="0"/>
              <a:t>multi-gateway</a:t>
            </a:r>
            <a:r>
              <a:rPr lang="zh-TW" altLang="en-US" dirty="0" smtClean="0"/>
              <a:t>網路基礎架構的設計，本研究考慮了兩種變體。</a:t>
            </a:r>
          </a:p>
          <a:p>
            <a:endParaRPr lang="zh-TW" altLang="en-US" dirty="0" smtClean="0"/>
          </a:p>
          <a:p>
            <a:r>
              <a:rPr lang="zh-TW" altLang="en-US" dirty="0" smtClean="0"/>
              <a:t>進一步稱為</a:t>
            </a:r>
            <a:r>
              <a:rPr lang="en-US" altLang="zh-TW" dirty="0" smtClean="0"/>
              <a:t>IP</a:t>
            </a:r>
            <a:r>
              <a:rPr lang="zh-TW" altLang="en-US" dirty="0" smtClean="0"/>
              <a:t>和非</a:t>
            </a:r>
            <a:r>
              <a:rPr lang="en-US" altLang="zh-TW" dirty="0" smtClean="0"/>
              <a:t>IP</a:t>
            </a:r>
            <a:r>
              <a:rPr lang="zh-TW" altLang="en-US" dirty="0" smtClean="0"/>
              <a:t>，應該能夠在</a:t>
            </a:r>
            <a:r>
              <a:rPr lang="en-US" altLang="zh-TW" dirty="0" err="1" smtClean="0"/>
              <a:t>IoT</a:t>
            </a:r>
            <a:r>
              <a:rPr lang="zh-TW" altLang="en-US" dirty="0" smtClean="0"/>
              <a:t> </a:t>
            </a:r>
            <a:r>
              <a:rPr lang="en-US" altLang="zh-TW" dirty="0" smtClean="0"/>
              <a:t>gateway</a:t>
            </a:r>
            <a:r>
              <a:rPr lang="zh-TW" altLang="en-US" dirty="0" smtClean="0"/>
              <a:t>網路內實現無縫切換。</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13</a:t>
            </a:fld>
            <a:endParaRPr lang="zh-TW" altLang="en-US"/>
          </a:p>
        </p:txBody>
      </p:sp>
    </p:spTree>
    <p:extLst>
      <p:ext uri="{BB962C8B-B14F-4D97-AF65-F5344CB8AC3E}">
        <p14:creationId xmlns:p14="http://schemas.microsoft.com/office/powerpoint/2010/main" val="2785853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a:t>
            </a:r>
            <a:r>
              <a:rPr lang="en-US" altLang="zh-TW" dirty="0" smtClean="0"/>
              <a:t>IP</a:t>
            </a:r>
            <a:r>
              <a:rPr lang="zh-TW" altLang="en-US" dirty="0" smtClean="0"/>
              <a:t>的架構</a:t>
            </a:r>
          </a:p>
          <a:p>
            <a:endParaRPr lang="zh-TW" altLang="en-US" dirty="0" smtClean="0"/>
          </a:p>
          <a:p>
            <a:r>
              <a:rPr lang="en-US" altLang="zh-TW" dirty="0" smtClean="0"/>
              <a:t>BLE</a:t>
            </a:r>
            <a:r>
              <a:rPr lang="zh-TW" altLang="en-US" dirty="0" smtClean="0"/>
              <a:t>周邊。 </a:t>
            </a:r>
            <a:r>
              <a:rPr lang="en-US" altLang="zh-TW" dirty="0" smtClean="0"/>
              <a:t>BLE</a:t>
            </a:r>
            <a:r>
              <a:rPr lang="zh-TW" altLang="en-US" dirty="0" smtClean="0"/>
              <a:t>周邊需要模製其本機</a:t>
            </a:r>
            <a:r>
              <a:rPr lang="en-US" altLang="zh-TW" dirty="0" smtClean="0"/>
              <a:t>BLE</a:t>
            </a:r>
            <a:r>
              <a:rPr lang="zh-TW" altLang="en-US" dirty="0" smtClean="0"/>
              <a:t>協議，以支持</a:t>
            </a:r>
            <a:r>
              <a:rPr lang="en-US" altLang="zh-TW" dirty="0" smtClean="0"/>
              <a:t>BLE</a:t>
            </a:r>
            <a:r>
              <a:rPr lang="zh-TW" altLang="en-US" dirty="0" smtClean="0"/>
              <a:t>上的</a:t>
            </a:r>
            <a:r>
              <a:rPr lang="en-US" altLang="zh-TW" dirty="0" smtClean="0"/>
              <a:t>IPv6</a:t>
            </a:r>
            <a:r>
              <a:rPr lang="zh-TW" altLang="en-US" dirty="0" smtClean="0"/>
              <a:t>。</a:t>
            </a:r>
          </a:p>
          <a:p>
            <a:endParaRPr lang="zh-TW" altLang="en-US" dirty="0" smtClean="0"/>
          </a:p>
          <a:p>
            <a:r>
              <a:rPr lang="zh-TW" altLang="en-US" dirty="0" smtClean="0"/>
              <a:t>周邊設備會根據設備的</a:t>
            </a:r>
            <a:r>
              <a:rPr lang="en-US" altLang="zh-TW" dirty="0" smtClean="0"/>
              <a:t>BLE MAC</a:t>
            </a:r>
            <a:r>
              <a:rPr lang="zh-TW" altLang="en-US" dirty="0" smtClean="0"/>
              <a:t>地址和基於通用前綴的全局</a:t>
            </a:r>
            <a:r>
              <a:rPr lang="en-US" altLang="zh-TW" dirty="0" smtClean="0"/>
              <a:t>IPv6</a:t>
            </a:r>
            <a:r>
              <a:rPr lang="zh-TW" altLang="en-US" dirty="0" smtClean="0"/>
              <a:t>地址生成一個本地鏈接地址。</a:t>
            </a:r>
          </a:p>
          <a:p>
            <a:endParaRPr lang="zh-TW" altLang="en-US" dirty="0" smtClean="0"/>
          </a:p>
          <a:p>
            <a:r>
              <a:rPr lang="zh-TW" altLang="en-US" dirty="0" smtClean="0"/>
              <a:t>為了在</a:t>
            </a:r>
            <a:r>
              <a:rPr lang="en-US" altLang="zh-TW" dirty="0" err="1" smtClean="0"/>
              <a:t>IoT</a:t>
            </a:r>
            <a:r>
              <a:rPr lang="en-US" altLang="zh-TW" dirty="0" smtClean="0"/>
              <a:t> GW</a:t>
            </a:r>
            <a:r>
              <a:rPr lang="zh-TW" altLang="en-US" dirty="0" smtClean="0"/>
              <a:t>網絡內部移動並執行切換，外圍設備應始終處於以下兩種狀態之一：</a:t>
            </a:r>
          </a:p>
          <a:p>
            <a:r>
              <a:rPr lang="en-US" altLang="zh-TW" dirty="0" smtClean="0"/>
              <a:t>a</a:t>
            </a:r>
            <a:r>
              <a:rPr lang="zh-TW" altLang="en-US" dirty="0" smtClean="0"/>
              <a:t>）與物聯網</a:t>
            </a:r>
            <a:r>
              <a:rPr lang="en-US" altLang="zh-TW" dirty="0" smtClean="0"/>
              <a:t>Gateway</a:t>
            </a:r>
            <a:r>
              <a:rPr lang="zh-TW" altLang="en-US" dirty="0" smtClean="0"/>
              <a:t>連接</a:t>
            </a:r>
          </a:p>
          <a:p>
            <a:r>
              <a:rPr lang="en-US" altLang="zh-TW" dirty="0" smtClean="0"/>
              <a:t>b</a:t>
            </a:r>
            <a:r>
              <a:rPr lang="zh-TW" altLang="en-US" dirty="0" smtClean="0"/>
              <a:t>）使用</a:t>
            </a:r>
            <a:r>
              <a:rPr lang="en-US" altLang="zh-TW" dirty="0" smtClean="0"/>
              <a:t>BLE</a:t>
            </a:r>
            <a:r>
              <a:rPr lang="zh-TW" altLang="en-US" dirty="0" smtClean="0"/>
              <a:t>廣告向附近的物聯網</a:t>
            </a:r>
            <a:r>
              <a:rPr lang="en-US" altLang="zh-TW" dirty="0" smtClean="0"/>
              <a:t>Gateway</a:t>
            </a:r>
            <a:r>
              <a:rPr lang="zh-TW" altLang="en-US" dirty="0" smtClean="0"/>
              <a:t>宣傳其存在。</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14</a:t>
            </a:fld>
            <a:endParaRPr lang="zh-TW" altLang="en-US"/>
          </a:p>
        </p:txBody>
      </p:sp>
    </p:spTree>
    <p:extLst>
      <p:ext uri="{BB962C8B-B14F-4D97-AF65-F5344CB8AC3E}">
        <p14:creationId xmlns:p14="http://schemas.microsoft.com/office/powerpoint/2010/main" val="10097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IoT</a:t>
            </a:r>
            <a:r>
              <a:rPr lang="en-US" altLang="zh-TW" dirty="0" smtClean="0"/>
              <a:t> gateway</a:t>
            </a:r>
            <a:r>
              <a:rPr lang="zh-TW" altLang="en-US" dirty="0" smtClean="0"/>
              <a:t>應該能夠支持</a:t>
            </a:r>
            <a:r>
              <a:rPr lang="en-US" altLang="zh-TW" dirty="0" smtClean="0"/>
              <a:t>BLE</a:t>
            </a:r>
            <a:r>
              <a:rPr lang="zh-TW" altLang="en-US" dirty="0" smtClean="0"/>
              <a:t>協議上的</a:t>
            </a:r>
            <a:r>
              <a:rPr lang="en-US" altLang="zh-TW" dirty="0" smtClean="0"/>
              <a:t>IPv6</a:t>
            </a:r>
            <a:r>
              <a:rPr lang="zh-TW" altLang="en-US" dirty="0" smtClean="0"/>
              <a:t>，同時擔當著</a:t>
            </a:r>
            <a:r>
              <a:rPr lang="en-US" altLang="zh-TW" dirty="0" smtClean="0"/>
              <a:t>IPv6</a:t>
            </a:r>
            <a:r>
              <a:rPr lang="zh-TW" altLang="en-US" dirty="0" smtClean="0"/>
              <a:t>路由器和針對現有</a:t>
            </a:r>
            <a:r>
              <a:rPr lang="en-US" altLang="zh-TW" dirty="0" smtClean="0"/>
              <a:t>IPv6</a:t>
            </a:r>
            <a:r>
              <a:rPr lang="zh-TW" altLang="en-US" dirty="0" smtClean="0"/>
              <a:t>網絡的鄰居代理的角色。</a:t>
            </a:r>
          </a:p>
          <a:p>
            <a:endParaRPr lang="zh-TW" altLang="en-US" dirty="0" smtClean="0"/>
          </a:p>
          <a:p>
            <a:r>
              <a:rPr lang="zh-TW" altLang="en-US" dirty="0" smtClean="0"/>
              <a:t>周邊設備</a:t>
            </a:r>
            <a:r>
              <a:rPr lang="zh-TW" altLang="en-US" dirty="0" smtClean="0"/>
              <a:t>使用無狀態地址自動配置。</a:t>
            </a:r>
            <a:r>
              <a:rPr lang="zh-TW" altLang="en-US" dirty="0" smtClean="0"/>
              <a:t>獲取可在</a:t>
            </a:r>
            <a:r>
              <a:rPr lang="en-US" altLang="zh-TW" dirty="0" smtClean="0"/>
              <a:t>IPv6</a:t>
            </a:r>
            <a:r>
              <a:rPr lang="zh-TW" altLang="en-US" dirty="0" smtClean="0"/>
              <a:t>網絡中使用的全局</a:t>
            </a:r>
            <a:r>
              <a:rPr lang="en-US" altLang="zh-TW" dirty="0" smtClean="0"/>
              <a:t>IPv6</a:t>
            </a:r>
            <a:r>
              <a:rPr lang="zh-TW" altLang="en-US" dirty="0" smtClean="0"/>
              <a:t>地址。</a:t>
            </a:r>
            <a:r>
              <a:rPr lang="en-US" altLang="zh-TW" dirty="0" smtClean="0"/>
              <a:t>(SLAAC)</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15</a:t>
            </a:fld>
            <a:endParaRPr lang="zh-TW" altLang="en-US"/>
          </a:p>
        </p:txBody>
      </p:sp>
    </p:spTree>
    <p:extLst>
      <p:ext uri="{BB962C8B-B14F-4D97-AF65-F5344CB8AC3E}">
        <p14:creationId xmlns:p14="http://schemas.microsoft.com/office/powerpoint/2010/main" val="140193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由於未使用</a:t>
            </a:r>
            <a:r>
              <a:rPr lang="en-US" altLang="zh-TW" dirty="0" smtClean="0"/>
              <a:t>IP</a:t>
            </a:r>
            <a:r>
              <a:rPr lang="zh-TW" altLang="en-US" dirty="0" smtClean="0"/>
              <a:t>，因此要在</a:t>
            </a:r>
            <a:r>
              <a:rPr lang="en-US" altLang="zh-TW" dirty="0" smtClean="0"/>
              <a:t>BLE</a:t>
            </a:r>
            <a:r>
              <a:rPr lang="zh-TW" altLang="en-US" dirty="0" smtClean="0"/>
              <a:t>周邊設備和控制器之間建立</a:t>
            </a:r>
            <a:r>
              <a:rPr lang="en-US" altLang="zh-TW" dirty="0" err="1" smtClean="0"/>
              <a:t>IoT</a:t>
            </a:r>
            <a:r>
              <a:rPr lang="zh-TW" altLang="en-US" dirty="0" smtClean="0"/>
              <a:t>連接，除了設置本機</a:t>
            </a:r>
            <a:r>
              <a:rPr lang="en-US" altLang="zh-TW" dirty="0" smtClean="0"/>
              <a:t>BLE</a:t>
            </a:r>
            <a:r>
              <a:rPr lang="zh-TW" altLang="en-US" dirty="0" smtClean="0"/>
              <a:t>通信外，無需在周邊設備上進行任何額外的實作。</a:t>
            </a:r>
          </a:p>
          <a:p>
            <a:endParaRPr lang="zh-TW" altLang="en-US" dirty="0" smtClean="0"/>
          </a:p>
          <a:p>
            <a:r>
              <a:rPr lang="zh-TW" altLang="en-US" dirty="0" smtClean="0"/>
              <a:t>  為了實現無縫切換，外圍設備始終處於兩種狀態之一：</a:t>
            </a:r>
          </a:p>
          <a:p>
            <a:r>
              <a:rPr lang="zh-TW" altLang="en-US" dirty="0" smtClean="0"/>
              <a:t>  </a:t>
            </a:r>
            <a:r>
              <a:rPr lang="en-US" altLang="zh-TW" dirty="0" smtClean="0"/>
              <a:t>a</a:t>
            </a:r>
            <a:r>
              <a:rPr lang="zh-TW" altLang="en-US" dirty="0" smtClean="0"/>
              <a:t>）與</a:t>
            </a:r>
            <a:r>
              <a:rPr lang="en-US" altLang="zh-TW" dirty="0" err="1" smtClean="0"/>
              <a:t>IoT</a:t>
            </a:r>
            <a:r>
              <a:rPr lang="en-US" altLang="zh-TW" dirty="0" smtClean="0"/>
              <a:t> gateway</a:t>
            </a:r>
            <a:r>
              <a:rPr lang="zh-TW" altLang="en-US" dirty="0" smtClean="0"/>
              <a:t>連接</a:t>
            </a:r>
          </a:p>
          <a:p>
            <a:r>
              <a:rPr lang="zh-TW" altLang="en-US" dirty="0" smtClean="0"/>
              <a:t>  </a:t>
            </a:r>
            <a:r>
              <a:rPr lang="en-US" altLang="zh-TW" dirty="0" smtClean="0"/>
              <a:t>b</a:t>
            </a:r>
            <a:r>
              <a:rPr lang="zh-TW" altLang="en-US" dirty="0" smtClean="0"/>
              <a:t>）使用</a:t>
            </a:r>
            <a:r>
              <a:rPr lang="en-US" altLang="zh-TW" dirty="0" smtClean="0"/>
              <a:t>BLE</a:t>
            </a:r>
            <a:r>
              <a:rPr lang="zh-TW" altLang="en-US" dirty="0" smtClean="0"/>
              <a:t>廣告來廣告自身存在。</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16</a:t>
            </a:fld>
            <a:endParaRPr lang="zh-TW" altLang="en-US"/>
          </a:p>
        </p:txBody>
      </p:sp>
    </p:spTree>
    <p:extLst>
      <p:ext uri="{BB962C8B-B14F-4D97-AF65-F5344CB8AC3E}">
        <p14:creationId xmlns:p14="http://schemas.microsoft.com/office/powerpoint/2010/main" val="41390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IoT</a:t>
            </a:r>
            <a:r>
              <a:rPr lang="zh-TW" altLang="en-US" baseline="0" dirty="0" smtClean="0"/>
              <a:t> </a:t>
            </a:r>
            <a:r>
              <a:rPr lang="en-US" altLang="zh-TW" baseline="0" dirty="0" smtClean="0"/>
              <a:t>gateway</a:t>
            </a:r>
            <a:r>
              <a:rPr lang="zh-TW" altLang="en-US" dirty="0" smtClean="0"/>
              <a:t>，</a:t>
            </a:r>
            <a:r>
              <a:rPr lang="en-US" altLang="zh-TW" dirty="0" smtClean="0"/>
              <a:t>Gateway</a:t>
            </a:r>
            <a:r>
              <a:rPr lang="zh-TW" altLang="en-US" dirty="0" smtClean="0"/>
              <a:t>應以與應用程序無關的方式向</a:t>
            </a:r>
            <a:r>
              <a:rPr lang="en-US" altLang="zh-TW" dirty="0" smtClean="0"/>
              <a:t>IP</a:t>
            </a:r>
            <a:r>
              <a:rPr lang="zh-TW" altLang="en-US" dirty="0" smtClean="0"/>
              <a:t>網路公開</a:t>
            </a:r>
            <a:r>
              <a:rPr lang="en-US" altLang="zh-TW" dirty="0" smtClean="0"/>
              <a:t>BLE</a:t>
            </a:r>
            <a:r>
              <a:rPr lang="zh-TW" altLang="en-US" dirty="0" smtClean="0"/>
              <a:t>外圍設備。</a:t>
            </a:r>
          </a:p>
          <a:p>
            <a:endParaRPr lang="zh-TW" altLang="en-US" dirty="0" smtClean="0"/>
          </a:p>
          <a:p>
            <a:r>
              <a:rPr lang="en-US" altLang="zh-TW" dirty="0" err="1" smtClean="0"/>
              <a:t>IoT</a:t>
            </a:r>
            <a:r>
              <a:rPr lang="en-US" altLang="zh-TW" dirty="0" smtClean="0"/>
              <a:t> gateway</a:t>
            </a:r>
            <a:r>
              <a:rPr lang="zh-TW" altLang="en-US" dirty="0" smtClean="0"/>
              <a:t>僅具有轉發作用，並且不知道</a:t>
            </a:r>
            <a:r>
              <a:rPr lang="en-US" altLang="zh-TW" dirty="0" smtClean="0"/>
              <a:t>BLE</a:t>
            </a:r>
            <a:r>
              <a:rPr lang="zh-TW" altLang="en-US" dirty="0" smtClean="0"/>
              <a:t>外圍設備與控制器之間的應用程序層連接。</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17</a:t>
            </a:fld>
            <a:endParaRPr lang="zh-TW" altLang="en-US"/>
          </a:p>
        </p:txBody>
      </p:sp>
    </p:spTree>
    <p:extLst>
      <p:ext uri="{BB962C8B-B14F-4D97-AF65-F5344CB8AC3E}">
        <p14:creationId xmlns:p14="http://schemas.microsoft.com/office/powerpoint/2010/main" val="3919231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控制器。</a:t>
            </a:r>
          </a:p>
          <a:p>
            <a:r>
              <a:rPr lang="zh-TW" altLang="en-US" dirty="0" smtClean="0"/>
              <a:t>建立新連接或發生斷開連接時，</a:t>
            </a:r>
            <a:r>
              <a:rPr lang="en-US" altLang="zh-TW" dirty="0" err="1" smtClean="0"/>
              <a:t>IoT</a:t>
            </a:r>
            <a:r>
              <a:rPr lang="en-US" altLang="zh-TW" dirty="0" smtClean="0"/>
              <a:t> gateway</a:t>
            </a:r>
            <a:r>
              <a:rPr lang="zh-TW" altLang="en-US" dirty="0" smtClean="0"/>
              <a:t>會通知控制器。</a:t>
            </a:r>
          </a:p>
          <a:p>
            <a:endParaRPr lang="zh-TW" altLang="en-US" dirty="0" smtClean="0"/>
          </a:p>
          <a:p>
            <a:r>
              <a:rPr lang="zh-TW" altLang="en-US" dirty="0" smtClean="0"/>
              <a:t>因此，控制器應保留一個映射表，將每個</a:t>
            </a:r>
            <a:r>
              <a:rPr lang="en-US" altLang="zh-TW" dirty="0" smtClean="0"/>
              <a:t>BLE</a:t>
            </a:r>
            <a:r>
              <a:rPr lang="zh-TW" altLang="en-US" dirty="0" smtClean="0"/>
              <a:t>周邊設備鏈接到其當前對應的</a:t>
            </a:r>
            <a:r>
              <a:rPr lang="en-US" altLang="zh-TW" dirty="0" err="1" smtClean="0"/>
              <a:t>IoT</a:t>
            </a:r>
            <a:r>
              <a:rPr lang="en-US" altLang="zh-TW" dirty="0" smtClean="0"/>
              <a:t> </a:t>
            </a:r>
            <a:r>
              <a:rPr lang="en-US" altLang="zh-TW" dirty="0" smtClean="0"/>
              <a:t>gateway</a:t>
            </a:r>
            <a:r>
              <a:rPr lang="zh-TW" altLang="en-US" dirty="0" smtClean="0"/>
              <a:t>。</a:t>
            </a:r>
          </a:p>
          <a:p>
            <a:endParaRPr lang="zh-TW" altLang="en-US" dirty="0" smtClean="0"/>
          </a:p>
          <a:p>
            <a:r>
              <a:rPr lang="zh-TW" altLang="en-US" dirty="0" smtClean="0"/>
              <a:t>周邊</a:t>
            </a:r>
            <a:r>
              <a:rPr lang="zh-TW" altLang="en-US" dirty="0" smtClean="0"/>
              <a:t>設備透過特定的設備</a:t>
            </a:r>
            <a:r>
              <a:rPr lang="en-US" altLang="zh-TW" dirty="0" smtClean="0"/>
              <a:t>ID</a:t>
            </a:r>
            <a:r>
              <a:rPr lang="zh-TW" altLang="en-US" dirty="0" smtClean="0"/>
              <a:t>進行標識。 為了將</a:t>
            </a:r>
            <a:r>
              <a:rPr lang="en-US" altLang="zh-TW" dirty="0" smtClean="0"/>
              <a:t>BLE</a:t>
            </a:r>
            <a:r>
              <a:rPr lang="zh-TW" altLang="en-US" dirty="0" smtClean="0"/>
              <a:t>周邊設備擺在</a:t>
            </a:r>
            <a:r>
              <a:rPr lang="en-US" altLang="zh-TW" dirty="0" smtClean="0"/>
              <a:t>Internet</a:t>
            </a:r>
            <a:r>
              <a:rPr lang="zh-TW" altLang="en-US" dirty="0" smtClean="0"/>
              <a:t>，控制器可以充當代理或橋接器，從而將應用程序層轉換為另一個協議。</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18</a:t>
            </a:fld>
            <a:endParaRPr lang="zh-TW" altLang="en-US"/>
          </a:p>
        </p:txBody>
      </p:sp>
    </p:spTree>
    <p:extLst>
      <p:ext uri="{BB962C8B-B14F-4D97-AF65-F5344CB8AC3E}">
        <p14:creationId xmlns:p14="http://schemas.microsoft.com/office/powerpoint/2010/main" val="2041973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關於被動切換：</a:t>
            </a:r>
          </a:p>
          <a:p>
            <a:endParaRPr lang="zh-TW" altLang="en-US" dirty="0" smtClean="0"/>
          </a:p>
          <a:p>
            <a:r>
              <a:rPr lang="zh-TW" altLang="en-US" dirty="0" smtClean="0"/>
              <a:t>監管超時後，</a:t>
            </a:r>
            <a:r>
              <a:rPr lang="en-US" altLang="zh-TW" dirty="0" smtClean="0"/>
              <a:t>BLE</a:t>
            </a:r>
            <a:r>
              <a:rPr lang="zh-TW" altLang="en-US" dirty="0" smtClean="0"/>
              <a:t>連接自然終止。 只有這樣，</a:t>
            </a:r>
            <a:r>
              <a:rPr lang="en-US" altLang="zh-TW" dirty="0" smtClean="0"/>
              <a:t>BLE</a:t>
            </a:r>
            <a:r>
              <a:rPr lang="zh-TW" altLang="en-US" dirty="0" smtClean="0"/>
              <a:t>周邊設備才會嘗試通過使用</a:t>
            </a:r>
            <a:r>
              <a:rPr lang="en-US" altLang="zh-TW" dirty="0" smtClean="0"/>
              <a:t>BLE</a:t>
            </a:r>
            <a:r>
              <a:rPr lang="zh-TW" altLang="en-US" dirty="0" smtClean="0"/>
              <a:t>廣告來廣告其存在來建立新連接。</a:t>
            </a:r>
          </a:p>
          <a:p>
            <a:endParaRPr lang="zh-TW" altLang="en-US" dirty="0" smtClean="0"/>
          </a:p>
          <a:p>
            <a:r>
              <a:rPr lang="zh-TW" altLang="en-US" dirty="0" smtClean="0"/>
              <a:t>當使用被動切換方法時，僅當先前的連接完全斷開時，即在監管超時範圍內無法發送流量時，才會建立與新的更好</a:t>
            </a:r>
            <a:r>
              <a:rPr lang="en-US" altLang="zh-TW" dirty="0" smtClean="0"/>
              <a:t>Gateway</a:t>
            </a:r>
            <a:r>
              <a:rPr lang="zh-TW" altLang="en-US" dirty="0" smtClean="0"/>
              <a:t>的連接。</a:t>
            </a:r>
          </a:p>
          <a:p>
            <a:endParaRPr lang="zh-TW" altLang="en-US" dirty="0" smtClean="0"/>
          </a:p>
          <a:p>
            <a:r>
              <a:rPr lang="zh-TW" altLang="en-US" dirty="0" smtClean="0"/>
              <a:t>這樣，即使鏈路質量非常差，外圍設備仍可能保持連接狀態。</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19</a:t>
            </a:fld>
            <a:endParaRPr lang="zh-TW" altLang="en-US"/>
          </a:p>
        </p:txBody>
      </p:sp>
    </p:spTree>
    <p:extLst>
      <p:ext uri="{BB962C8B-B14F-4D97-AF65-F5344CB8AC3E}">
        <p14:creationId xmlns:p14="http://schemas.microsoft.com/office/powerpoint/2010/main" val="3415587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關於主動切換：</a:t>
            </a:r>
          </a:p>
          <a:p>
            <a:endParaRPr lang="zh-TW" altLang="en-US" dirty="0" smtClean="0"/>
          </a:p>
          <a:p>
            <a:r>
              <a:rPr lang="en-US" altLang="zh-TW" dirty="0" smtClean="0"/>
              <a:t>BLE</a:t>
            </a:r>
            <a:r>
              <a:rPr lang="zh-TW" altLang="en-US" dirty="0" smtClean="0"/>
              <a:t>周邊設備始終保持廣告商角色。</a:t>
            </a:r>
          </a:p>
          <a:p>
            <a:endParaRPr lang="zh-TW" altLang="en-US" dirty="0" smtClean="0"/>
          </a:p>
          <a:p>
            <a:r>
              <a:rPr lang="en-US" altLang="zh-TW" dirty="0" err="1" smtClean="0"/>
              <a:t>IoT</a:t>
            </a:r>
            <a:r>
              <a:rPr lang="en-US" altLang="zh-TW" dirty="0" smtClean="0"/>
              <a:t> gateway</a:t>
            </a:r>
            <a:r>
              <a:rPr lang="zh-TW" altLang="en-US" dirty="0" smtClean="0"/>
              <a:t>使用這些週期性的</a:t>
            </a:r>
            <a:r>
              <a:rPr lang="en-US" altLang="zh-TW" dirty="0" smtClean="0"/>
              <a:t>BLE</a:t>
            </a:r>
            <a:r>
              <a:rPr lang="zh-TW" altLang="en-US" dirty="0" smtClean="0"/>
              <a:t>廣告來得出接收信號強度指示器（</a:t>
            </a:r>
            <a:r>
              <a:rPr lang="en-US" altLang="zh-TW" dirty="0" smtClean="0"/>
              <a:t>RSSI</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20</a:t>
            </a:fld>
            <a:endParaRPr lang="zh-TW" altLang="en-US"/>
          </a:p>
        </p:txBody>
      </p:sp>
    </p:spTree>
    <p:extLst>
      <p:ext uri="{BB962C8B-B14F-4D97-AF65-F5344CB8AC3E}">
        <p14:creationId xmlns:p14="http://schemas.microsoft.com/office/powerpoint/2010/main" val="1279978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所有收集的</a:t>
            </a:r>
            <a:r>
              <a:rPr lang="en-US" altLang="zh-TW" dirty="0" smtClean="0"/>
              <a:t>RSSI</a:t>
            </a:r>
            <a:r>
              <a:rPr lang="zh-TW" altLang="en-US" dirty="0" smtClean="0"/>
              <a:t>值都轉發到控制器。</a:t>
            </a:r>
          </a:p>
          <a:p>
            <a:endParaRPr lang="zh-TW" altLang="en-US" dirty="0" smtClean="0"/>
          </a:p>
          <a:p>
            <a:r>
              <a:rPr lang="zh-TW" altLang="en-US" dirty="0" smtClean="0"/>
              <a:t>控制器維護收到的</a:t>
            </a:r>
            <a:r>
              <a:rPr lang="en-US" altLang="zh-TW" dirty="0" smtClean="0"/>
              <a:t>RSSI</a:t>
            </a:r>
            <a:r>
              <a:rPr lang="zh-TW" altLang="en-US" dirty="0" smtClean="0"/>
              <a:t>值與關聯的</a:t>
            </a:r>
            <a:r>
              <a:rPr lang="en-US" altLang="zh-TW" dirty="0" err="1" smtClean="0"/>
              <a:t>IoT</a:t>
            </a:r>
            <a:r>
              <a:rPr lang="en-US" altLang="zh-TW" dirty="0" smtClean="0"/>
              <a:t> Gateway</a:t>
            </a:r>
            <a:r>
              <a:rPr lang="zh-TW" altLang="en-US" dirty="0" smtClean="0"/>
              <a:t>和</a:t>
            </a:r>
            <a:r>
              <a:rPr lang="en-US" altLang="zh-TW" dirty="0" smtClean="0"/>
              <a:t>BLE</a:t>
            </a:r>
            <a:r>
              <a:rPr lang="zh-TW" altLang="en-US" dirty="0" smtClean="0"/>
              <a:t>外設之間的映射表。</a:t>
            </a:r>
          </a:p>
          <a:p>
            <a:endParaRPr lang="zh-TW" altLang="en-US" dirty="0" smtClean="0"/>
          </a:p>
          <a:p>
            <a:r>
              <a:rPr lang="zh-TW" altLang="en-US" dirty="0" smtClean="0"/>
              <a:t>同時，此映射表用於監視</a:t>
            </a:r>
            <a:r>
              <a:rPr lang="en-US" altLang="zh-TW" dirty="0" smtClean="0"/>
              <a:t>BLE</a:t>
            </a:r>
            <a:r>
              <a:rPr lang="zh-TW" altLang="en-US" dirty="0" smtClean="0"/>
              <a:t>連接的當前狀態，並確定特定</a:t>
            </a:r>
            <a:r>
              <a:rPr lang="en-US" altLang="zh-TW" dirty="0" smtClean="0"/>
              <a:t>BLE</a:t>
            </a:r>
            <a:r>
              <a:rPr lang="zh-TW" altLang="en-US" dirty="0" smtClean="0"/>
              <a:t>周邊設備是否應切換到另一個</a:t>
            </a:r>
            <a:r>
              <a:rPr lang="en-US" altLang="zh-TW" dirty="0" err="1" smtClean="0"/>
              <a:t>IoT</a:t>
            </a:r>
            <a:r>
              <a:rPr lang="en-US" altLang="zh-TW" dirty="0" smtClean="0"/>
              <a:t> </a:t>
            </a:r>
            <a:r>
              <a:rPr lang="en-US" altLang="zh-TW" dirty="0" smtClean="0"/>
              <a:t>Gateway</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21</a:t>
            </a:fld>
            <a:endParaRPr lang="zh-TW" altLang="en-US"/>
          </a:p>
        </p:txBody>
      </p:sp>
    </p:spTree>
    <p:extLst>
      <p:ext uri="{BB962C8B-B14F-4D97-AF65-F5344CB8AC3E}">
        <p14:creationId xmlns:p14="http://schemas.microsoft.com/office/powerpoint/2010/main" val="298209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BLE</a:t>
            </a:r>
            <a:r>
              <a:rPr lang="zh-TW" altLang="en-US" dirty="0" smtClean="0"/>
              <a:t>是物聯網中的一種技術。 它允許在</a:t>
            </a:r>
            <a:r>
              <a:rPr lang="en-US" altLang="zh-TW" dirty="0" smtClean="0"/>
              <a:t>BLE</a:t>
            </a:r>
            <a:r>
              <a:rPr lang="zh-TW" altLang="en-US" baseline="0" dirty="0" smtClean="0"/>
              <a:t> </a:t>
            </a:r>
            <a:r>
              <a:rPr lang="en-US" altLang="zh-TW" baseline="0" dirty="0" smtClean="0"/>
              <a:t>gateway</a:t>
            </a:r>
            <a:r>
              <a:rPr lang="zh-TW" altLang="en-US" dirty="0" smtClean="0"/>
              <a:t>和多個功耗受限制的</a:t>
            </a:r>
            <a:r>
              <a:rPr lang="en-US" altLang="zh-TW" dirty="0" smtClean="0"/>
              <a:t>BLE</a:t>
            </a:r>
            <a:r>
              <a:rPr lang="zh-TW" altLang="en-US" dirty="0" smtClean="0"/>
              <a:t>設備之間建立低功耗星狀網路。</a:t>
            </a:r>
          </a:p>
          <a:p>
            <a:endParaRPr lang="zh-TW" altLang="en-US" dirty="0" smtClean="0"/>
          </a:p>
          <a:p>
            <a:r>
              <a:rPr lang="zh-TW" altLang="en-US" dirty="0" smtClean="0"/>
              <a:t>但是，這些網路往往是靜態的，不支持可在多個互連的</a:t>
            </a:r>
            <a:r>
              <a:rPr lang="en-US" altLang="zh-TW" dirty="0" smtClean="0"/>
              <a:t>BLE</a:t>
            </a:r>
            <a:r>
              <a:rPr lang="zh-TW" altLang="en-US" dirty="0" smtClean="0"/>
              <a:t> </a:t>
            </a:r>
            <a:r>
              <a:rPr lang="en-US" altLang="zh-TW" dirty="0" smtClean="0"/>
              <a:t>gateway </a:t>
            </a:r>
            <a:r>
              <a:rPr lang="zh-TW" altLang="en-US" dirty="0" smtClean="0"/>
              <a:t>環境中自由移動，並在必要時執行切換的</a:t>
            </a:r>
            <a:r>
              <a:rPr lang="en-US" altLang="zh-TW" dirty="0" smtClean="0"/>
              <a:t>BLE</a:t>
            </a:r>
            <a:r>
              <a:rPr lang="zh-TW" altLang="en-US" dirty="0" smtClean="0"/>
              <a:t>設備。</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a:t>
            </a:fld>
            <a:endParaRPr lang="zh-TW" altLang="en-US"/>
          </a:p>
        </p:txBody>
      </p:sp>
    </p:spTree>
    <p:extLst>
      <p:ext uri="{BB962C8B-B14F-4D97-AF65-F5344CB8AC3E}">
        <p14:creationId xmlns:p14="http://schemas.microsoft.com/office/powerpoint/2010/main" val="2561445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當滿足兩個條件時，將做出此類切換決策：與當前</a:t>
            </a:r>
            <a:r>
              <a:rPr lang="en-US" altLang="zh-TW" dirty="0" err="1" smtClean="0"/>
              <a:t>IoT</a:t>
            </a:r>
            <a:r>
              <a:rPr lang="en-US" altLang="zh-TW" dirty="0" smtClean="0"/>
              <a:t> Gateway</a:t>
            </a:r>
            <a:r>
              <a:rPr lang="zh-TW" altLang="en-US" dirty="0" smtClean="0"/>
              <a:t>的連接不良，並且有足夠好的替代物</a:t>
            </a:r>
            <a:r>
              <a:rPr lang="en-US" altLang="zh-TW" dirty="0" err="1" smtClean="0"/>
              <a:t>IoT</a:t>
            </a:r>
            <a:r>
              <a:rPr lang="en-US" altLang="zh-TW" dirty="0" smtClean="0"/>
              <a:t> </a:t>
            </a:r>
            <a:r>
              <a:rPr lang="en-US" altLang="zh-TW" dirty="0" smtClean="0"/>
              <a:t>Gateway</a:t>
            </a:r>
            <a:r>
              <a:rPr lang="zh-TW" altLang="en-US" dirty="0" smtClean="0"/>
              <a:t>可用。</a:t>
            </a:r>
          </a:p>
          <a:p>
            <a:endParaRPr lang="zh-TW" altLang="en-US" dirty="0" smtClean="0"/>
          </a:p>
          <a:p>
            <a:r>
              <a:rPr lang="zh-TW" altLang="en-US" dirty="0" smtClean="0"/>
              <a:t>一旦</a:t>
            </a:r>
            <a:r>
              <a:rPr lang="en-US" altLang="zh-TW" dirty="0" smtClean="0"/>
              <a:t>RSSI</a:t>
            </a:r>
            <a:r>
              <a:rPr lang="zh-TW" altLang="en-US" dirty="0" smtClean="0"/>
              <a:t>超過某個</a:t>
            </a:r>
            <a:r>
              <a:rPr lang="en-US" altLang="zh-TW" dirty="0" smtClean="0"/>
              <a:t>RSSI</a:t>
            </a:r>
            <a:r>
              <a:rPr lang="zh-TW" altLang="en-US" dirty="0" smtClean="0"/>
              <a:t>閾值，就可以認為該連接是不良的，這意味著外圍設備離</a:t>
            </a:r>
            <a:r>
              <a:rPr lang="en-US" altLang="zh-TW" dirty="0" smtClean="0"/>
              <a:t>Gateway</a:t>
            </a:r>
            <a:r>
              <a:rPr lang="zh-TW" altLang="en-US" dirty="0" smtClean="0"/>
              <a:t>不會太遠，以至於丟失連接，但是其質量足以不足。</a:t>
            </a:r>
          </a:p>
          <a:p>
            <a:endParaRPr lang="zh-TW" altLang="en-US" dirty="0" smtClean="0"/>
          </a:p>
          <a:p>
            <a:r>
              <a:rPr lang="zh-TW" altLang="en-US" dirty="0" smtClean="0"/>
              <a:t>一旦另一個</a:t>
            </a:r>
            <a:r>
              <a:rPr lang="en-US" altLang="zh-TW" dirty="0" smtClean="0"/>
              <a:t>Gateway</a:t>
            </a:r>
            <a:r>
              <a:rPr lang="zh-TW" altLang="en-US" dirty="0" smtClean="0"/>
              <a:t>的</a:t>
            </a:r>
            <a:r>
              <a:rPr lang="en-US" altLang="zh-TW" dirty="0" smtClean="0"/>
              <a:t>RSSI</a:t>
            </a:r>
            <a:r>
              <a:rPr lang="zh-TW" altLang="en-US" dirty="0" smtClean="0"/>
              <a:t>也超過某個閾值，就可以認為另一個</a:t>
            </a:r>
            <a:r>
              <a:rPr lang="en-US" altLang="zh-TW" dirty="0" smtClean="0"/>
              <a:t>Gateway</a:t>
            </a:r>
            <a:r>
              <a:rPr lang="zh-TW" altLang="en-US" dirty="0" smtClean="0"/>
              <a:t>是一個足夠的替代方案，這表明外圍設備實際上與該</a:t>
            </a:r>
            <a:r>
              <a:rPr lang="en-US" altLang="zh-TW" dirty="0" smtClean="0"/>
              <a:t>Gateway</a:t>
            </a:r>
            <a:r>
              <a:rPr lang="zh-TW" altLang="en-US" dirty="0" smtClean="0"/>
              <a:t>足夠接近，可以建立足夠質量的連接。</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22</a:t>
            </a:fld>
            <a:endParaRPr lang="zh-TW" altLang="en-US"/>
          </a:p>
        </p:txBody>
      </p:sp>
    </p:spTree>
    <p:extLst>
      <p:ext uri="{BB962C8B-B14F-4D97-AF65-F5344CB8AC3E}">
        <p14:creationId xmlns:p14="http://schemas.microsoft.com/office/powerpoint/2010/main" val="1608662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做出切換決定後，控制器將斷開消息發送到舊的</a:t>
            </a:r>
            <a:r>
              <a:rPr lang="en-US" altLang="zh-TW" dirty="0" err="1" smtClean="0"/>
              <a:t>IoT</a:t>
            </a:r>
            <a:r>
              <a:rPr lang="en-US" altLang="zh-TW" dirty="0" smtClean="0"/>
              <a:t> Gateway</a:t>
            </a:r>
            <a:r>
              <a:rPr lang="zh-TW" altLang="en-US" dirty="0" smtClean="0"/>
              <a:t>，將連接消息發送到備用</a:t>
            </a:r>
            <a:r>
              <a:rPr lang="en-US" altLang="zh-TW" dirty="0" err="1" smtClean="0"/>
              <a:t>IoT</a:t>
            </a:r>
            <a:r>
              <a:rPr lang="en-US" altLang="zh-TW" dirty="0" smtClean="0"/>
              <a:t> </a:t>
            </a:r>
            <a:r>
              <a:rPr lang="en-US" altLang="zh-TW" dirty="0" smtClean="0"/>
              <a:t>Gateway</a:t>
            </a:r>
            <a:r>
              <a:rPr lang="zh-TW" altLang="en-US" dirty="0" smtClean="0"/>
              <a:t>。</a:t>
            </a:r>
          </a:p>
          <a:p>
            <a:endParaRPr lang="zh-TW" altLang="en-US" dirty="0" smtClean="0"/>
          </a:p>
          <a:p>
            <a:r>
              <a:rPr lang="zh-TW" altLang="en-US" dirty="0" smtClean="0"/>
              <a:t>舊的</a:t>
            </a:r>
            <a:r>
              <a:rPr lang="en-US" altLang="zh-TW" dirty="0" err="1" smtClean="0"/>
              <a:t>IoT</a:t>
            </a:r>
            <a:r>
              <a:rPr lang="en-US" altLang="zh-TW" dirty="0" smtClean="0"/>
              <a:t> </a:t>
            </a:r>
            <a:r>
              <a:rPr lang="en-US" altLang="zh-TW" dirty="0" smtClean="0"/>
              <a:t>Gateway</a:t>
            </a:r>
            <a:r>
              <a:rPr lang="zh-TW" altLang="en-US" dirty="0" smtClean="0"/>
              <a:t>將該請求轉發到</a:t>
            </a:r>
            <a:r>
              <a:rPr lang="en-US" altLang="zh-TW" dirty="0" smtClean="0"/>
              <a:t>BLE</a:t>
            </a:r>
            <a:r>
              <a:rPr lang="zh-TW" altLang="en-US" dirty="0" smtClean="0"/>
              <a:t>周邊設備，立即終止連接（與監管超時無關）。</a:t>
            </a:r>
          </a:p>
          <a:p>
            <a:endParaRPr lang="zh-TW" altLang="en-US" dirty="0" smtClean="0"/>
          </a:p>
          <a:p>
            <a:r>
              <a:rPr lang="zh-TW" altLang="en-US" dirty="0" smtClean="0"/>
              <a:t>之後，可以再次通過連接請求來回答</a:t>
            </a:r>
            <a:r>
              <a:rPr lang="en-US" altLang="zh-TW" dirty="0" smtClean="0"/>
              <a:t>BLE</a:t>
            </a:r>
            <a:r>
              <a:rPr lang="zh-TW" altLang="en-US" dirty="0" smtClean="0"/>
              <a:t>通告，該請求現在由觸發連接消息的備用</a:t>
            </a:r>
            <a:r>
              <a:rPr lang="en-US" altLang="zh-TW" dirty="0" smtClean="0"/>
              <a:t>Gateway</a:t>
            </a:r>
            <a:r>
              <a:rPr lang="zh-TW" altLang="en-US" dirty="0" smtClean="0"/>
              <a:t>來完成。</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23</a:t>
            </a:fld>
            <a:endParaRPr lang="zh-TW" altLang="en-US"/>
          </a:p>
        </p:txBody>
      </p:sp>
    </p:spTree>
    <p:extLst>
      <p:ext uri="{BB962C8B-B14F-4D97-AF65-F5344CB8AC3E}">
        <p14:creationId xmlns:p14="http://schemas.microsoft.com/office/powerpoint/2010/main" val="915914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最重要的是，當</a:t>
            </a:r>
            <a:r>
              <a:rPr lang="en-US" altLang="zh-TW" dirty="0" smtClean="0"/>
              <a:t>BLE</a:t>
            </a:r>
            <a:r>
              <a:rPr lang="zh-TW" altLang="en-US" dirty="0" smtClean="0"/>
              <a:t>周邊設備尚未與</a:t>
            </a:r>
            <a:r>
              <a:rPr lang="en-US" altLang="zh-TW" dirty="0" err="1" smtClean="0"/>
              <a:t>IoT</a:t>
            </a:r>
            <a:r>
              <a:rPr lang="en-US" altLang="zh-TW" dirty="0" smtClean="0"/>
              <a:t> Gateway</a:t>
            </a:r>
            <a:r>
              <a:rPr lang="zh-TW" altLang="en-US" dirty="0" smtClean="0"/>
              <a:t>建立</a:t>
            </a:r>
            <a:r>
              <a:rPr lang="en-US" altLang="zh-TW" dirty="0" smtClean="0"/>
              <a:t>BLE</a:t>
            </a:r>
            <a:r>
              <a:rPr lang="zh-TW" altLang="en-US" dirty="0" smtClean="0"/>
              <a:t>連接時，可以使用當前最佳的</a:t>
            </a:r>
            <a:r>
              <a:rPr lang="en-US" altLang="zh-TW" dirty="0" smtClean="0"/>
              <a:t>RSSI</a:t>
            </a:r>
            <a:r>
              <a:rPr lang="zh-TW" altLang="en-US" dirty="0" smtClean="0"/>
              <a:t>來找到合適的</a:t>
            </a:r>
            <a:r>
              <a:rPr lang="en-US" altLang="zh-TW" dirty="0" err="1" smtClean="0"/>
              <a:t>IoT</a:t>
            </a:r>
            <a:r>
              <a:rPr lang="en-US" altLang="zh-TW" dirty="0" smtClean="0"/>
              <a:t> </a:t>
            </a:r>
            <a:r>
              <a:rPr lang="en-US" altLang="zh-TW" dirty="0" smtClean="0"/>
              <a:t>Gateway</a:t>
            </a:r>
            <a:r>
              <a:rPr lang="zh-TW" altLang="en-US" dirty="0" smtClean="0"/>
              <a:t>並建立連接。</a:t>
            </a:r>
          </a:p>
          <a:p>
            <a:endParaRPr lang="zh-TW" altLang="en-US" dirty="0" smtClean="0"/>
          </a:p>
          <a:p>
            <a:r>
              <a:rPr lang="zh-TW" altLang="en-US" dirty="0" smtClean="0"/>
              <a:t>當</a:t>
            </a:r>
            <a:r>
              <a:rPr lang="en-US" altLang="zh-TW" dirty="0" err="1" smtClean="0"/>
              <a:t>IoT</a:t>
            </a:r>
            <a:r>
              <a:rPr lang="en-US" altLang="zh-TW" dirty="0" smtClean="0"/>
              <a:t> </a:t>
            </a:r>
            <a:r>
              <a:rPr lang="en-US" altLang="zh-TW" dirty="0" smtClean="0"/>
              <a:t>Gateway</a:t>
            </a:r>
            <a:r>
              <a:rPr lang="zh-TW" altLang="en-US" dirty="0" smtClean="0"/>
              <a:t>自然失去</a:t>
            </a:r>
            <a:r>
              <a:rPr lang="en-US" altLang="zh-TW" dirty="0" smtClean="0"/>
              <a:t>BLE</a:t>
            </a:r>
            <a:r>
              <a:rPr lang="zh-TW" altLang="en-US" dirty="0" smtClean="0"/>
              <a:t>連接時（如果沒有合適的替代方案時可能發生），或者</a:t>
            </a:r>
            <a:r>
              <a:rPr lang="en-US" altLang="zh-TW" dirty="0" smtClean="0"/>
              <a:t>BLE</a:t>
            </a:r>
            <a:r>
              <a:rPr lang="zh-TW" altLang="en-US" dirty="0" smtClean="0"/>
              <a:t>連接建立失敗，也會通知控制器，這樣的事件表明</a:t>
            </a:r>
            <a:r>
              <a:rPr lang="en-US" altLang="zh-TW" dirty="0" smtClean="0"/>
              <a:t>BLE</a:t>
            </a:r>
            <a:r>
              <a:rPr lang="zh-TW" altLang="en-US" dirty="0" smtClean="0"/>
              <a:t>外圍設備已超出</a:t>
            </a:r>
            <a:r>
              <a:rPr lang="en-US" altLang="zh-TW" dirty="0" smtClean="0"/>
              <a:t>BLE</a:t>
            </a:r>
            <a:r>
              <a:rPr lang="zh-TW" altLang="en-US" dirty="0" smtClean="0"/>
              <a:t>範圍。 或基礎架構包含盲點。</a:t>
            </a:r>
            <a:endParaRPr lang="en-US" altLang="zh-TW" dirty="0" smtClean="0"/>
          </a:p>
          <a:p>
            <a:endParaRPr lang="en-US" altLang="zh-TW" dirty="0" smtClean="0"/>
          </a:p>
          <a:p>
            <a:r>
              <a:rPr lang="zh-TW" altLang="en-US" dirty="0" smtClean="0"/>
              <a:t>這邊的盲點是指，預期能在這一個範圍中的任何一處皆能連線，但實際上有一些地點會無法連線。</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24</a:t>
            </a:fld>
            <a:endParaRPr lang="zh-TW" altLang="en-US"/>
          </a:p>
        </p:txBody>
      </p:sp>
    </p:spTree>
    <p:extLst>
      <p:ext uri="{BB962C8B-B14F-4D97-AF65-F5344CB8AC3E}">
        <p14:creationId xmlns:p14="http://schemas.microsoft.com/office/powerpoint/2010/main" val="88953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BLE</a:t>
            </a:r>
            <a:r>
              <a:rPr lang="zh-TW" altLang="en-US" dirty="0" smtClean="0"/>
              <a:t>周邊設備的角色是通過</a:t>
            </a:r>
            <a:r>
              <a:rPr lang="en-US" altLang="zh-TW" dirty="0" smtClean="0"/>
              <a:t>nRF52840</a:t>
            </a:r>
            <a:r>
              <a:rPr lang="zh-TW" altLang="en-US" dirty="0" smtClean="0"/>
              <a:t>電路板製定的，其他角色（</a:t>
            </a:r>
            <a:r>
              <a:rPr lang="en-US" altLang="zh-TW" dirty="0" smtClean="0"/>
              <a:t>GW</a:t>
            </a:r>
            <a:r>
              <a:rPr lang="zh-TW" altLang="en-US" dirty="0" smtClean="0"/>
              <a:t>，控制器）是通過</a:t>
            </a:r>
            <a:r>
              <a:rPr lang="en-US" altLang="zh-TW" dirty="0" smtClean="0"/>
              <a:t>Raspberry PI</a:t>
            </a:r>
            <a:r>
              <a:rPr lang="zh-TW" altLang="en-US" dirty="0" smtClean="0"/>
              <a:t>制定的。</a:t>
            </a:r>
          </a:p>
          <a:p>
            <a:endParaRPr lang="zh-TW" altLang="en-US" dirty="0" smtClean="0"/>
          </a:p>
          <a:p>
            <a:r>
              <a:rPr lang="en-US" altLang="zh-TW" dirty="0" smtClean="0"/>
              <a:t>nRF52840</a:t>
            </a:r>
            <a:r>
              <a:rPr lang="zh-TW" altLang="en-US" dirty="0" smtClean="0"/>
              <a:t>板能夠實現完整的</a:t>
            </a:r>
            <a:r>
              <a:rPr lang="en-US" altLang="zh-TW" dirty="0" smtClean="0"/>
              <a:t>BLE v5.0</a:t>
            </a:r>
            <a:r>
              <a:rPr lang="zh-TW" altLang="en-US" dirty="0" smtClean="0"/>
              <a:t>協議</a:t>
            </a:r>
            <a:r>
              <a:rPr lang="zh-TW" altLang="en-US" dirty="0" smtClean="0"/>
              <a:t>以及</a:t>
            </a:r>
            <a:r>
              <a:rPr lang="en-US" altLang="zh-TW" dirty="0" smtClean="0"/>
              <a:t>IPv6 over BLE</a:t>
            </a:r>
            <a:r>
              <a:rPr lang="zh-TW" altLang="en-US" dirty="0" smtClean="0"/>
              <a:t>協議調整。</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25</a:t>
            </a:fld>
            <a:endParaRPr lang="zh-TW" altLang="en-US"/>
          </a:p>
        </p:txBody>
      </p:sp>
    </p:spTree>
    <p:extLst>
      <p:ext uri="{BB962C8B-B14F-4D97-AF65-F5344CB8AC3E}">
        <p14:creationId xmlns:p14="http://schemas.microsoft.com/office/powerpoint/2010/main" val="24320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Raspberry Pi</a:t>
            </a:r>
            <a:r>
              <a:rPr lang="zh-TW" altLang="en-US" dirty="0" smtClean="0"/>
              <a:t>上使用</a:t>
            </a:r>
            <a:r>
              <a:rPr lang="en-US" altLang="zh-TW" dirty="0" err="1" smtClean="0"/>
              <a:t>BlueZ</a:t>
            </a:r>
            <a:r>
              <a:rPr lang="zh-TW" altLang="en-US" dirty="0" smtClean="0"/>
              <a:t>。</a:t>
            </a:r>
          </a:p>
          <a:p>
            <a:endParaRPr lang="zh-TW" altLang="en-US" dirty="0" smtClean="0"/>
          </a:p>
          <a:p>
            <a:r>
              <a:rPr lang="en-US" altLang="zh-TW" dirty="0" err="1" smtClean="0"/>
              <a:t>BlueZ</a:t>
            </a:r>
            <a:r>
              <a:rPr lang="zh-TW" altLang="en-US" dirty="0" smtClean="0"/>
              <a:t>是官方的</a:t>
            </a:r>
            <a:r>
              <a:rPr lang="en-US" altLang="zh-TW" dirty="0" smtClean="0"/>
              <a:t>Linux</a:t>
            </a:r>
            <a:r>
              <a:rPr lang="zh-TW" altLang="en-US" dirty="0" smtClean="0"/>
              <a:t>藍牙協議。 它以模組化的方式提供對核心藍牙層和協議的支持。</a:t>
            </a:r>
          </a:p>
          <a:p>
            <a:endParaRPr lang="zh-TW" altLang="en-US" dirty="0" smtClean="0"/>
          </a:p>
          <a:p>
            <a:r>
              <a:rPr lang="zh-TW" altLang="en-US" dirty="0" smtClean="0"/>
              <a:t>為了模擬執行控制器從一個</a:t>
            </a:r>
            <a:r>
              <a:rPr lang="en-US" altLang="zh-TW" dirty="0" smtClean="0"/>
              <a:t>Gateway</a:t>
            </a:r>
            <a:r>
              <a:rPr lang="zh-TW" altLang="en-US" dirty="0" smtClean="0"/>
              <a:t>到另一</a:t>
            </a:r>
            <a:r>
              <a:rPr lang="en-US" altLang="zh-TW" dirty="0" smtClean="0"/>
              <a:t>Gateway</a:t>
            </a:r>
            <a:r>
              <a:rPr lang="zh-TW" altLang="en-US" dirty="0" smtClean="0"/>
              <a:t>的切換的</a:t>
            </a:r>
            <a:r>
              <a:rPr lang="en-US" altLang="zh-TW" dirty="0" smtClean="0"/>
              <a:t>BLE</a:t>
            </a:r>
            <a:r>
              <a:rPr lang="zh-TW" altLang="en-US" dirty="0" smtClean="0"/>
              <a:t>周邊設備，使用了手動衰減器。</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26</a:t>
            </a:fld>
            <a:endParaRPr lang="zh-TW" altLang="en-US"/>
          </a:p>
        </p:txBody>
      </p:sp>
    </p:spTree>
    <p:extLst>
      <p:ext uri="{BB962C8B-B14F-4D97-AF65-F5344CB8AC3E}">
        <p14:creationId xmlns:p14="http://schemas.microsoft.com/office/powerpoint/2010/main" val="432784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切換過程的性能主要受兩個步驟的影響：與當前</a:t>
            </a:r>
            <a:r>
              <a:rPr lang="en-US" altLang="zh-TW" dirty="0" smtClean="0"/>
              <a:t>Gateway</a:t>
            </a:r>
            <a:r>
              <a:rPr lang="zh-TW" altLang="en-US" dirty="0" smtClean="0"/>
              <a:t>斷開連接以及與備用</a:t>
            </a:r>
            <a:r>
              <a:rPr lang="en-US" altLang="zh-TW" dirty="0" smtClean="0"/>
              <a:t>Gateway</a:t>
            </a:r>
            <a:r>
              <a:rPr lang="zh-TW" altLang="en-US" dirty="0" smtClean="0"/>
              <a:t>建立連接。</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27</a:t>
            </a:fld>
            <a:endParaRPr lang="zh-TW" altLang="en-US"/>
          </a:p>
        </p:txBody>
      </p:sp>
    </p:spTree>
    <p:extLst>
      <p:ext uri="{BB962C8B-B14F-4D97-AF65-F5344CB8AC3E}">
        <p14:creationId xmlns:p14="http://schemas.microsoft.com/office/powerpoint/2010/main" val="2295761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關於與當前</a:t>
            </a:r>
            <a:r>
              <a:rPr lang="en-US" altLang="zh-TW" dirty="0" smtClean="0"/>
              <a:t>Gateway</a:t>
            </a:r>
            <a:r>
              <a:rPr lang="zh-TW" altLang="en-US" dirty="0" smtClean="0"/>
              <a:t>斷開連接</a:t>
            </a:r>
          </a:p>
          <a:p>
            <a:endParaRPr lang="zh-TW" altLang="en-US" dirty="0" smtClean="0"/>
          </a:p>
          <a:p>
            <a:r>
              <a:rPr lang="zh-TW" altLang="en-US" dirty="0" smtClean="0"/>
              <a:t>監督超時不應太低，以避免不必要地觸發切換過程。</a:t>
            </a:r>
          </a:p>
          <a:p>
            <a:endParaRPr lang="zh-TW" altLang="en-US" dirty="0" smtClean="0"/>
          </a:p>
          <a:p>
            <a:r>
              <a:rPr lang="zh-TW" altLang="en-US" dirty="0" smtClean="0"/>
              <a:t>但是，過高的監督超時可能會對切換延遲產生重大影響。</a:t>
            </a:r>
            <a:endParaRPr lang="en-US" altLang="zh-TW" dirty="0" smtClean="0"/>
          </a:p>
          <a:p>
            <a:endParaRPr lang="en-US" altLang="zh-TW" dirty="0" smtClean="0"/>
          </a:p>
          <a:p>
            <a:r>
              <a:rPr lang="en-US" altLang="zh-TW" dirty="0" smtClean="0"/>
              <a:t>Paper</a:t>
            </a:r>
            <a:r>
              <a:rPr lang="zh-TW" altLang="en-US" dirty="0"/>
              <a:t>的公式是錯的。</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28</a:t>
            </a:fld>
            <a:endParaRPr lang="zh-TW" altLang="en-US"/>
          </a:p>
        </p:txBody>
      </p:sp>
    </p:spTree>
    <p:extLst>
      <p:ext uri="{BB962C8B-B14F-4D97-AF65-F5344CB8AC3E}">
        <p14:creationId xmlns:p14="http://schemas.microsoft.com/office/powerpoint/2010/main" val="1283517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關於與備用</a:t>
            </a:r>
            <a:r>
              <a:rPr lang="en-US" altLang="zh-TW" dirty="0" smtClean="0"/>
              <a:t>Gateway</a:t>
            </a:r>
            <a:r>
              <a:rPr lang="zh-TW" altLang="en-US" dirty="0" smtClean="0"/>
              <a:t>建立連接</a:t>
            </a:r>
          </a:p>
          <a:p>
            <a:endParaRPr lang="zh-TW" altLang="en-US" dirty="0" smtClean="0"/>
          </a:p>
          <a:p>
            <a:r>
              <a:rPr lang="en-US" altLang="zh-TW" dirty="0" smtClean="0"/>
              <a:t>BLE</a:t>
            </a:r>
            <a:r>
              <a:rPr lang="zh-TW" altLang="en-US" dirty="0" smtClean="0"/>
              <a:t>周邊設備的監督超時超時後，它將轉換回廣告狀態，並在特定廣告間隔內廣播可連接的廣告。</a:t>
            </a:r>
          </a:p>
          <a:p>
            <a:endParaRPr lang="zh-TW" altLang="en-US" dirty="0" smtClean="0"/>
          </a:p>
          <a:p>
            <a:r>
              <a:rPr lang="zh-TW" altLang="en-US" dirty="0" smtClean="0"/>
              <a:t>未處於連接狀態或仍具有另一個</a:t>
            </a:r>
            <a:r>
              <a:rPr lang="en-US" altLang="zh-TW" dirty="0" smtClean="0"/>
              <a:t>BLE</a:t>
            </a:r>
            <a:r>
              <a:rPr lang="zh-TW" altLang="en-US" dirty="0" smtClean="0"/>
              <a:t>連接空閒的</a:t>
            </a:r>
            <a:r>
              <a:rPr lang="en-US" altLang="zh-TW" dirty="0" smtClean="0"/>
              <a:t>Gateway</a:t>
            </a:r>
            <a:r>
              <a:rPr lang="zh-TW" altLang="en-US" dirty="0" smtClean="0"/>
              <a:t>處於啟動狀態，並在從</a:t>
            </a:r>
            <a:r>
              <a:rPr lang="en-US" altLang="zh-TW" dirty="0" smtClean="0"/>
              <a:t>BLE</a:t>
            </a:r>
            <a:r>
              <a:rPr lang="zh-TW" altLang="en-US" dirty="0" smtClean="0"/>
              <a:t>周邊設備接收到可連接的通告後嘗試建立連接。</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29</a:t>
            </a:fld>
            <a:endParaRPr lang="zh-TW" altLang="en-US"/>
          </a:p>
        </p:txBody>
      </p:sp>
    </p:spTree>
    <p:extLst>
      <p:ext uri="{BB962C8B-B14F-4D97-AF65-F5344CB8AC3E}">
        <p14:creationId xmlns:p14="http://schemas.microsoft.com/office/powerpoint/2010/main" val="2408130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a:t>
            </a:r>
            <a:r>
              <a:rPr lang="en-US" altLang="zh-TW" dirty="0" smtClean="0"/>
              <a:t>BLE</a:t>
            </a:r>
            <a:r>
              <a:rPr lang="zh-TW" altLang="en-US" dirty="0" smtClean="0"/>
              <a:t>參數組合</a:t>
            </a:r>
          </a:p>
          <a:p>
            <a:endParaRPr lang="zh-TW" altLang="en-US" dirty="0" smtClean="0"/>
          </a:p>
          <a:p>
            <a:r>
              <a:rPr lang="zh-TW" altLang="en-US" dirty="0" smtClean="0"/>
              <a:t>廣告間隔應小於或等於掃描窗口，因為否則不能保證</a:t>
            </a:r>
            <a:r>
              <a:rPr lang="en-US" altLang="zh-TW" dirty="0" smtClean="0"/>
              <a:t>Gateway</a:t>
            </a:r>
            <a:r>
              <a:rPr lang="zh-TW" altLang="en-US" dirty="0" smtClean="0"/>
              <a:t>將能夠在可接受的</a:t>
            </a:r>
            <a:r>
              <a:rPr lang="en-US" altLang="zh-TW" dirty="0" smtClean="0"/>
              <a:t>time</a:t>
            </a:r>
            <a:r>
              <a:rPr lang="en-US" altLang="zh-TW" baseline="0" dirty="0" smtClean="0"/>
              <a:t> windows</a:t>
            </a:r>
            <a:r>
              <a:rPr lang="zh-TW" altLang="en-US" dirty="0" smtClean="0"/>
              <a:t>內接收可連接的廣告。</a:t>
            </a:r>
          </a:p>
          <a:p>
            <a:endParaRPr lang="zh-TW" altLang="en-US" dirty="0" smtClean="0"/>
          </a:p>
          <a:p>
            <a:r>
              <a:rPr lang="zh-TW" altLang="en-US" dirty="0" smtClean="0"/>
              <a:t>較高的掃描佔空比（</a:t>
            </a:r>
            <a:r>
              <a:rPr lang="en-US" altLang="zh-TW" dirty="0" smtClean="0"/>
              <a:t>scan window/scan</a:t>
            </a:r>
            <a:r>
              <a:rPr lang="en-US" altLang="zh-TW" baseline="0" dirty="0" smtClean="0"/>
              <a:t> interval</a:t>
            </a:r>
            <a:r>
              <a:rPr lang="zh-TW" altLang="en-US" dirty="0" smtClean="0"/>
              <a:t>）對切換延遲有正面影響，但對</a:t>
            </a:r>
            <a:r>
              <a:rPr lang="en-US" altLang="zh-TW" dirty="0" smtClean="0"/>
              <a:t>Gateway</a:t>
            </a:r>
            <a:r>
              <a:rPr lang="zh-TW" altLang="en-US" dirty="0" smtClean="0"/>
              <a:t>的能耗有負面影響。</a:t>
            </a:r>
            <a:endParaRPr lang="en-US" altLang="zh-TW" dirty="0" smtClean="0"/>
          </a:p>
          <a:p>
            <a:endParaRPr lang="en-US" altLang="zh-TW" dirty="0" smtClean="0"/>
          </a:p>
          <a:p>
            <a:r>
              <a:rPr lang="zh-TW" altLang="en-US" dirty="0" smtClean="0"/>
              <a:t>但較高的掃描佔空比可</a:t>
            </a:r>
            <a:r>
              <a:rPr lang="zh-TW" altLang="en-US" dirty="0"/>
              <a:t>降低外圍設備的功耗，因為可較快接收到</a:t>
            </a:r>
            <a:r>
              <a:rPr lang="en-US" altLang="zh-TW" dirty="0"/>
              <a:t>advertising</a:t>
            </a:r>
            <a:r>
              <a:rPr lang="zh-TW" altLang="en-US" dirty="0"/>
              <a:t>。</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30</a:t>
            </a:fld>
            <a:endParaRPr lang="zh-TW" altLang="en-US"/>
          </a:p>
        </p:txBody>
      </p:sp>
    </p:spTree>
    <p:extLst>
      <p:ext uri="{BB962C8B-B14F-4D97-AF65-F5344CB8AC3E}">
        <p14:creationId xmlns:p14="http://schemas.microsoft.com/office/powerpoint/2010/main" val="3430788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關於與當前</a:t>
            </a:r>
            <a:r>
              <a:rPr lang="en-US" altLang="zh-TW" dirty="0" smtClean="0"/>
              <a:t>Gateway</a:t>
            </a:r>
            <a:r>
              <a:rPr lang="zh-TW" altLang="en-US" dirty="0" smtClean="0"/>
              <a:t>斷開連接</a:t>
            </a:r>
          </a:p>
          <a:p>
            <a:endParaRPr lang="zh-TW" altLang="en-US" dirty="0" smtClean="0"/>
          </a:p>
          <a:p>
            <a:r>
              <a:rPr lang="zh-TW" altLang="en-US" dirty="0" smtClean="0"/>
              <a:t>一旦做出漫遊決定，當前</a:t>
            </a:r>
            <a:r>
              <a:rPr lang="en-US" altLang="zh-TW" dirty="0" smtClean="0"/>
              <a:t>Gateway</a:t>
            </a:r>
            <a:r>
              <a:rPr lang="zh-TW" altLang="en-US" dirty="0" smtClean="0"/>
              <a:t>將收到來自控制器的斷開連接消息。</a:t>
            </a:r>
          </a:p>
          <a:p>
            <a:endParaRPr lang="zh-TW" altLang="en-US" dirty="0" smtClean="0"/>
          </a:p>
          <a:p>
            <a:r>
              <a:rPr lang="zh-TW" altLang="en-US" dirty="0" smtClean="0"/>
              <a:t>收到此消息後，</a:t>
            </a:r>
            <a:r>
              <a:rPr lang="en-US" altLang="zh-TW" dirty="0" smtClean="0"/>
              <a:t>Gateway</a:t>
            </a:r>
            <a:r>
              <a:rPr lang="zh-TW" altLang="en-US" dirty="0" smtClean="0"/>
              <a:t>立即嘗試向</a:t>
            </a:r>
            <a:r>
              <a:rPr lang="en-US" altLang="zh-TW" dirty="0" smtClean="0"/>
              <a:t>BLE</a:t>
            </a:r>
            <a:r>
              <a:rPr lang="zh-TW" altLang="en-US" dirty="0" smtClean="0"/>
              <a:t>外圍設備發送斷開連接請求。</a:t>
            </a:r>
          </a:p>
          <a:p>
            <a:endParaRPr lang="zh-TW" altLang="en-US" dirty="0" smtClean="0"/>
          </a:p>
          <a:p>
            <a:r>
              <a:rPr lang="zh-TW" altLang="en-US" dirty="0" smtClean="0"/>
              <a:t>收到此請求後，周邊設備會以斷開確認的方式回應。</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33</a:t>
            </a:fld>
            <a:endParaRPr lang="zh-TW" altLang="en-US"/>
          </a:p>
        </p:txBody>
      </p:sp>
    </p:spTree>
    <p:extLst>
      <p:ext uri="{BB962C8B-B14F-4D97-AF65-F5344CB8AC3E}">
        <p14:creationId xmlns:p14="http://schemas.microsoft.com/office/powerpoint/2010/main" val="303690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這項研究針對行動</a:t>
            </a:r>
            <a:r>
              <a:rPr lang="en-US" altLang="zh-TW" dirty="0" smtClean="0"/>
              <a:t>BLE</a:t>
            </a:r>
            <a:r>
              <a:rPr lang="zh-TW" altLang="en-US" dirty="0" smtClean="0"/>
              <a:t>周邊設備提出了兩種替代網路架構。 一種利用</a:t>
            </a:r>
            <a:r>
              <a:rPr lang="en-US" altLang="zh-TW" dirty="0" smtClean="0"/>
              <a:t>BLE</a:t>
            </a:r>
            <a:r>
              <a:rPr lang="zh-TW" altLang="en-US" dirty="0" smtClean="0"/>
              <a:t>上的</a:t>
            </a:r>
            <a:r>
              <a:rPr lang="en-US" altLang="zh-TW" dirty="0" smtClean="0"/>
              <a:t>IPv6</a:t>
            </a:r>
            <a:r>
              <a:rPr lang="zh-TW" altLang="en-US" dirty="0" smtClean="0"/>
              <a:t>，而另一種則結合了原先的</a:t>
            </a:r>
            <a:r>
              <a:rPr lang="en-US" altLang="zh-TW" dirty="0" smtClean="0"/>
              <a:t>BLE</a:t>
            </a:r>
            <a:r>
              <a:rPr lang="zh-TW" altLang="en-US" dirty="0" smtClean="0"/>
              <a:t>機制和自定義的控制器。</a:t>
            </a:r>
          </a:p>
          <a:p>
            <a:endParaRPr lang="zh-TW" altLang="en-US" dirty="0" smtClean="0"/>
          </a:p>
          <a:p>
            <a:r>
              <a:rPr lang="zh-TW" altLang="en-US" dirty="0" smtClean="0"/>
              <a:t>最重要的是，該團隊詳細研究了兩種體系結構中都必須存在的切換機制，並比較了被動和主動切換方法的性能。</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4</a:t>
            </a:fld>
            <a:endParaRPr lang="zh-TW" altLang="en-US"/>
          </a:p>
        </p:txBody>
      </p:sp>
    </p:spTree>
    <p:extLst>
      <p:ext uri="{BB962C8B-B14F-4D97-AF65-F5344CB8AC3E}">
        <p14:creationId xmlns:p14="http://schemas.microsoft.com/office/powerpoint/2010/main" val="1545873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關於與備用</a:t>
            </a:r>
            <a:r>
              <a:rPr lang="en-US" altLang="zh-TW" dirty="0" smtClean="0"/>
              <a:t>Gateway</a:t>
            </a:r>
            <a:r>
              <a:rPr lang="zh-TW" altLang="en-US" dirty="0" smtClean="0"/>
              <a:t>建立連接</a:t>
            </a:r>
          </a:p>
          <a:p>
            <a:endParaRPr lang="zh-TW" altLang="en-US" dirty="0" smtClean="0"/>
          </a:p>
          <a:p>
            <a:r>
              <a:rPr lang="zh-TW" altLang="en-US" dirty="0" smtClean="0"/>
              <a:t>一旦斷開完成，</a:t>
            </a:r>
            <a:r>
              <a:rPr lang="en-US" altLang="zh-TW" dirty="0" smtClean="0"/>
              <a:t>BLE</a:t>
            </a:r>
            <a:r>
              <a:rPr lang="zh-TW" altLang="en-US" dirty="0" smtClean="0"/>
              <a:t>外圍設備將從連接</a:t>
            </a:r>
            <a:r>
              <a:rPr lang="en-US" altLang="zh-TW" dirty="0" smtClean="0"/>
              <a:t>/</a:t>
            </a:r>
            <a:r>
              <a:rPr lang="zh-TW" altLang="en-US" dirty="0" smtClean="0"/>
              <a:t>廣告狀態切換到僅廣告狀態，從而廣播可連接廣告。</a:t>
            </a:r>
          </a:p>
          <a:p>
            <a:endParaRPr lang="zh-TW" altLang="en-US" dirty="0" smtClean="0"/>
          </a:p>
          <a:p>
            <a:r>
              <a:rPr lang="zh-TW" altLang="en-US" dirty="0" smtClean="0"/>
              <a:t>同時，備用</a:t>
            </a:r>
            <a:r>
              <a:rPr lang="en-US" altLang="zh-TW" dirty="0" smtClean="0"/>
              <a:t>Gateway</a:t>
            </a:r>
            <a:r>
              <a:rPr lang="zh-TW" altLang="en-US" dirty="0" smtClean="0"/>
              <a:t>已從控制器接收到連接消息，並且已從不可連接掃描切換為可連接掃描，特別是針對當前</a:t>
            </a:r>
            <a:r>
              <a:rPr lang="en-US" altLang="zh-TW" dirty="0" smtClean="0"/>
              <a:t>BLE</a:t>
            </a:r>
            <a:r>
              <a:rPr lang="zh-TW" altLang="en-US" dirty="0" smtClean="0"/>
              <a:t>周邊設備的</a:t>
            </a:r>
            <a:r>
              <a:rPr lang="en-US" altLang="zh-TW" dirty="0" smtClean="0"/>
              <a:t>MAC</a:t>
            </a:r>
            <a:r>
              <a:rPr lang="zh-TW" altLang="en-US" dirty="0" smtClean="0"/>
              <a:t>位址。</a:t>
            </a:r>
          </a:p>
          <a:p>
            <a:endParaRPr lang="zh-TW" altLang="en-US" dirty="0" smtClean="0"/>
          </a:p>
          <a:p>
            <a:r>
              <a:rPr lang="zh-TW" altLang="en-US" dirty="0" smtClean="0"/>
              <a:t>從這一點來看，切換過程類似於被動切換。</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34</a:t>
            </a:fld>
            <a:endParaRPr lang="zh-TW" altLang="en-US"/>
          </a:p>
        </p:txBody>
      </p:sp>
    </p:spTree>
    <p:extLst>
      <p:ext uri="{BB962C8B-B14F-4D97-AF65-F5344CB8AC3E}">
        <p14:creationId xmlns:p14="http://schemas.microsoft.com/office/powerpoint/2010/main" val="3746885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潛在優化</a:t>
            </a:r>
          </a:p>
          <a:p>
            <a:endParaRPr lang="zh-TW" altLang="en-US" dirty="0" smtClean="0"/>
          </a:p>
          <a:p>
            <a:r>
              <a:rPr lang="en-US" altLang="zh-TW" dirty="0" smtClean="0"/>
              <a:t>BLE</a:t>
            </a:r>
            <a:r>
              <a:rPr lang="zh-TW" altLang="en-US" dirty="0" smtClean="0"/>
              <a:t>周邊設備經常需要做廣告，這會增加能耗並降低</a:t>
            </a:r>
            <a:r>
              <a:rPr lang="en-US" altLang="zh-TW" dirty="0" smtClean="0"/>
              <a:t>BLE</a:t>
            </a:r>
            <a:r>
              <a:rPr lang="zh-TW" altLang="en-US" dirty="0" smtClean="0"/>
              <a:t>連接的質量。</a:t>
            </a:r>
          </a:p>
          <a:p>
            <a:endParaRPr lang="zh-TW" altLang="en-US" dirty="0" smtClean="0"/>
          </a:p>
          <a:p>
            <a:r>
              <a:rPr lang="zh-TW" altLang="en-US" dirty="0" smtClean="0"/>
              <a:t>可能的改進可以採用主動決定何時開始和停止廣告。</a:t>
            </a:r>
            <a:r>
              <a:rPr lang="zh-TW" altLang="en-US" dirty="0" smtClean="0"/>
              <a:t>周邊設備</a:t>
            </a:r>
            <a:r>
              <a:rPr lang="zh-TW" altLang="en-US" dirty="0" smtClean="0"/>
              <a:t>可以監視當前連接的質量（即通過</a:t>
            </a:r>
            <a:r>
              <a:rPr lang="en-US" altLang="zh-TW" dirty="0" smtClean="0"/>
              <a:t>RSSI</a:t>
            </a:r>
            <a:r>
              <a:rPr lang="zh-TW" altLang="en-US" dirty="0" smtClean="0"/>
              <a:t>），並通過這些指示符來確定是否有必要通告其存在。</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35</a:t>
            </a:fld>
            <a:endParaRPr lang="zh-TW" altLang="en-US"/>
          </a:p>
        </p:txBody>
      </p:sp>
    </p:spTree>
    <p:extLst>
      <p:ext uri="{BB962C8B-B14F-4D97-AF65-F5344CB8AC3E}">
        <p14:creationId xmlns:p14="http://schemas.microsoft.com/office/powerpoint/2010/main" val="1726665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遲滯現象</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36</a:t>
            </a:fld>
            <a:endParaRPr lang="zh-TW" altLang="en-US"/>
          </a:p>
        </p:txBody>
      </p:sp>
    </p:spTree>
    <p:extLst>
      <p:ext uri="{BB962C8B-B14F-4D97-AF65-F5344CB8AC3E}">
        <p14:creationId xmlns:p14="http://schemas.microsoft.com/office/powerpoint/2010/main" val="3994428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Disconnection</a:t>
            </a:r>
            <a:r>
              <a:rPr lang="zh-TW" altLang="en-US" dirty="0"/>
              <a:t>要先傳資料給外圍設備通知他斷線。</a:t>
            </a:r>
          </a:p>
        </p:txBody>
      </p:sp>
      <p:sp>
        <p:nvSpPr>
          <p:cNvPr id="4" name="投影片編號版面配置區 3"/>
          <p:cNvSpPr>
            <a:spLocks noGrp="1"/>
          </p:cNvSpPr>
          <p:nvPr>
            <p:ph type="sldNum" sz="quarter" idx="5"/>
          </p:nvPr>
        </p:nvSpPr>
        <p:spPr/>
        <p:txBody>
          <a:bodyPr/>
          <a:lstStyle/>
          <a:p>
            <a:fld id="{48C17303-7880-4EB0-BBD6-662AD90969CD}" type="slidenum">
              <a:rPr lang="zh-TW" altLang="en-US" smtClean="0"/>
              <a:t>37</a:t>
            </a:fld>
            <a:endParaRPr lang="zh-TW" altLang="en-US"/>
          </a:p>
        </p:txBody>
      </p:sp>
    </p:spTree>
    <p:extLst>
      <p:ext uri="{BB962C8B-B14F-4D97-AF65-F5344CB8AC3E}">
        <p14:creationId xmlns:p14="http://schemas.microsoft.com/office/powerpoint/2010/main" val="1777408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在切換過程中，無法從應用程序服務器訪問</a:t>
            </a:r>
            <a:r>
              <a:rPr lang="en-US" altLang="zh-TW" dirty="0" smtClean="0"/>
              <a:t>BLE</a:t>
            </a:r>
            <a:r>
              <a:rPr lang="zh-TW" altLang="en-US" dirty="0" smtClean="0"/>
              <a:t>周邊設備。 這意味著可能會丟失數據。</a:t>
            </a:r>
          </a:p>
          <a:p>
            <a:endParaRPr lang="zh-TW" altLang="en-US" dirty="0" smtClean="0"/>
          </a:p>
          <a:p>
            <a:r>
              <a:rPr lang="zh-TW" altLang="en-US" dirty="0" smtClean="0"/>
              <a:t>最新的</a:t>
            </a:r>
            <a:r>
              <a:rPr lang="en-US" altLang="zh-TW" dirty="0" smtClean="0"/>
              <a:t>BLE</a:t>
            </a:r>
            <a:r>
              <a:rPr lang="zh-TW" altLang="en-US" dirty="0" smtClean="0"/>
              <a:t>標準允許</a:t>
            </a:r>
            <a:r>
              <a:rPr lang="en-US" altLang="zh-TW" dirty="0" smtClean="0"/>
              <a:t>BLE</a:t>
            </a:r>
            <a:r>
              <a:rPr lang="zh-TW" altLang="en-US" dirty="0" smtClean="0"/>
              <a:t>周邊</a:t>
            </a:r>
            <a:r>
              <a:rPr lang="zh-TW" altLang="en-US" dirty="0" smtClean="0"/>
              <a:t>設備一次與多個</a:t>
            </a:r>
            <a:r>
              <a:rPr lang="en-US" altLang="zh-TW" dirty="0" smtClean="0"/>
              <a:t>BLE</a:t>
            </a:r>
            <a:r>
              <a:rPr lang="zh-TW" altLang="en-US" dirty="0" smtClean="0"/>
              <a:t>中心連接。</a:t>
            </a:r>
            <a:r>
              <a:rPr lang="en-US" altLang="zh-TW" dirty="0" smtClean="0"/>
              <a:t>(BLE5.1)</a:t>
            </a:r>
            <a:endParaRPr lang="zh-TW" altLang="en-US" dirty="0" smtClean="0"/>
          </a:p>
          <a:p>
            <a:endParaRPr lang="zh-TW" altLang="en-US" dirty="0" smtClean="0"/>
          </a:p>
          <a:p>
            <a:r>
              <a:rPr lang="zh-TW" altLang="en-US" dirty="0" smtClean="0"/>
              <a:t>允許當前</a:t>
            </a:r>
            <a:r>
              <a:rPr lang="en-US" altLang="zh-TW" dirty="0" smtClean="0"/>
              <a:t>Gateway</a:t>
            </a:r>
            <a:r>
              <a:rPr lang="zh-TW" altLang="en-US" dirty="0" smtClean="0"/>
              <a:t>保持其與</a:t>
            </a:r>
            <a:r>
              <a:rPr lang="en-US" altLang="zh-TW" dirty="0" smtClean="0"/>
              <a:t>BLE</a:t>
            </a:r>
            <a:r>
              <a:rPr lang="zh-TW" altLang="en-US" dirty="0" smtClean="0"/>
              <a:t>周邊設備</a:t>
            </a:r>
            <a:r>
              <a:rPr lang="zh-TW" altLang="en-US" dirty="0" smtClean="0"/>
              <a:t>的連接，直到建立與備用</a:t>
            </a:r>
            <a:r>
              <a:rPr lang="en-US" altLang="zh-TW" dirty="0" smtClean="0"/>
              <a:t>Gateway</a:t>
            </a:r>
            <a:r>
              <a:rPr lang="zh-TW" altLang="en-US" dirty="0" smtClean="0"/>
              <a:t>的新連接為止。</a:t>
            </a:r>
            <a:endParaRPr lang="en-US" altLang="zh-TW" dirty="0" smtClean="0"/>
          </a:p>
          <a:p>
            <a:endParaRPr lang="en-US" altLang="zh-TW" dirty="0" smtClean="0"/>
          </a:p>
          <a:p>
            <a:r>
              <a:rPr lang="zh-TW" altLang="en-US" dirty="0" smtClean="0"/>
              <a:t>這樣，始終具有可以利用的</a:t>
            </a:r>
            <a:r>
              <a:rPr lang="en-US" altLang="zh-TW" dirty="0" smtClean="0"/>
              <a:t>BLE</a:t>
            </a:r>
            <a:r>
              <a:rPr lang="zh-TW" altLang="en-US" dirty="0" smtClean="0"/>
              <a:t>連接，因此不會發生數據丟失。</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38</a:t>
            </a:fld>
            <a:endParaRPr lang="zh-TW" altLang="en-US"/>
          </a:p>
        </p:txBody>
      </p:sp>
    </p:spTree>
    <p:extLst>
      <p:ext uri="{BB962C8B-B14F-4D97-AF65-F5344CB8AC3E}">
        <p14:creationId xmlns:p14="http://schemas.microsoft.com/office/powerpoint/2010/main" val="1680018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最後，為避免在可連接和不可連接掃描之間不斷切換，可以在同一</a:t>
            </a:r>
            <a:r>
              <a:rPr lang="en-US" altLang="zh-TW" dirty="0" smtClean="0"/>
              <a:t>Gateway</a:t>
            </a:r>
            <a:r>
              <a:rPr lang="zh-TW" altLang="en-US" dirty="0" smtClean="0"/>
              <a:t>上使用兩個單獨的</a:t>
            </a:r>
            <a:r>
              <a:rPr lang="en-US" altLang="zh-TW" dirty="0" smtClean="0"/>
              <a:t>BLE</a:t>
            </a:r>
            <a:r>
              <a:rPr lang="zh-TW" altLang="en-US" dirty="0" smtClean="0"/>
              <a:t>模組。</a:t>
            </a:r>
          </a:p>
          <a:p>
            <a:endParaRPr lang="zh-TW" altLang="en-US" dirty="0" smtClean="0"/>
          </a:p>
          <a:p>
            <a:r>
              <a:rPr lang="zh-TW" altLang="en-US" dirty="0" smtClean="0"/>
              <a:t>一個</a:t>
            </a:r>
            <a:r>
              <a:rPr lang="zh-TW" altLang="en-US" dirty="0" smtClean="0"/>
              <a:t>模組</a:t>
            </a:r>
            <a:r>
              <a:rPr lang="zh-TW" altLang="en-US" dirty="0" smtClean="0"/>
              <a:t>負責可連接的掃描，並維護現有的</a:t>
            </a:r>
            <a:r>
              <a:rPr lang="en-US" altLang="zh-TW" dirty="0" smtClean="0"/>
              <a:t>BLE</a:t>
            </a:r>
            <a:r>
              <a:rPr lang="zh-TW" altLang="en-US" dirty="0" smtClean="0"/>
              <a:t>連接。</a:t>
            </a:r>
          </a:p>
          <a:p>
            <a:endParaRPr lang="zh-TW" altLang="en-US" dirty="0" smtClean="0"/>
          </a:p>
          <a:p>
            <a:r>
              <a:rPr lang="zh-TW" altLang="en-US" dirty="0" smtClean="0"/>
              <a:t>另一個</a:t>
            </a:r>
            <a:r>
              <a:rPr lang="zh-TW" altLang="en-US" dirty="0" smtClean="0"/>
              <a:t>模組</a:t>
            </a:r>
            <a:r>
              <a:rPr lang="zh-TW" altLang="en-US" dirty="0" smtClean="0"/>
              <a:t>僅執行不可連接的掃描，連續向控制器發送</a:t>
            </a:r>
            <a:r>
              <a:rPr lang="en-US" altLang="zh-TW" dirty="0" smtClean="0"/>
              <a:t>RSSI</a:t>
            </a:r>
            <a:r>
              <a:rPr lang="zh-TW" altLang="en-US" dirty="0" smtClean="0"/>
              <a:t>日誌消息。</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39</a:t>
            </a:fld>
            <a:endParaRPr lang="zh-TW" altLang="en-US"/>
          </a:p>
        </p:txBody>
      </p:sp>
    </p:spTree>
    <p:extLst>
      <p:ext uri="{BB962C8B-B14F-4D97-AF65-F5344CB8AC3E}">
        <p14:creationId xmlns:p14="http://schemas.microsoft.com/office/powerpoint/2010/main" val="3574275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在這項研究中，提出了兩種架構來實現基於</a:t>
            </a:r>
            <a:r>
              <a:rPr lang="en-US" altLang="zh-TW" dirty="0" smtClean="0"/>
              <a:t>BLE</a:t>
            </a:r>
            <a:r>
              <a:rPr lang="zh-TW" altLang="en-US" dirty="0" smtClean="0"/>
              <a:t>的</a:t>
            </a:r>
            <a:r>
              <a:rPr lang="en-US" altLang="zh-TW" dirty="0" smtClean="0"/>
              <a:t>multi-Gateway</a:t>
            </a:r>
            <a:r>
              <a:rPr lang="zh-TW" altLang="en-US" dirty="0" smtClean="0"/>
              <a:t>網路基礎架構，該架構能夠提供與</a:t>
            </a:r>
            <a:r>
              <a:rPr lang="en-US" altLang="zh-TW" dirty="0" smtClean="0"/>
              <a:t>BLE</a:t>
            </a:r>
            <a:r>
              <a:rPr lang="zh-TW" altLang="en-US" dirty="0" smtClean="0"/>
              <a:t>周邊設備的雙向連接。</a:t>
            </a:r>
          </a:p>
          <a:p>
            <a:endParaRPr lang="zh-TW" altLang="en-US" dirty="0" smtClean="0"/>
          </a:p>
          <a:p>
            <a:r>
              <a:rPr lang="zh-TW" altLang="en-US" dirty="0" smtClean="0"/>
              <a:t>基於</a:t>
            </a:r>
            <a:r>
              <a:rPr lang="en-US" altLang="zh-TW" dirty="0" smtClean="0"/>
              <a:t>IP</a:t>
            </a:r>
            <a:r>
              <a:rPr lang="zh-TW" altLang="en-US" dirty="0" smtClean="0"/>
              <a:t>的體系結構在</a:t>
            </a:r>
            <a:r>
              <a:rPr lang="en-US" altLang="zh-TW" dirty="0" smtClean="0"/>
              <a:t>BLE</a:t>
            </a:r>
            <a:r>
              <a:rPr lang="zh-TW" altLang="en-US" dirty="0" smtClean="0"/>
              <a:t>周邊設備</a:t>
            </a:r>
            <a:r>
              <a:rPr lang="zh-TW" altLang="en-US" dirty="0" smtClean="0"/>
              <a:t>與現有</a:t>
            </a:r>
            <a:r>
              <a:rPr lang="en-US" altLang="zh-TW" dirty="0" smtClean="0"/>
              <a:t>IP</a:t>
            </a:r>
            <a:r>
              <a:rPr lang="zh-TW" altLang="en-US" dirty="0" smtClean="0"/>
              <a:t>網路之間提供了無縫的端到端</a:t>
            </a:r>
            <a:r>
              <a:rPr lang="en-US" altLang="zh-TW" dirty="0" smtClean="0"/>
              <a:t>IP</a:t>
            </a:r>
            <a:r>
              <a:rPr lang="zh-TW" altLang="en-US" dirty="0" smtClean="0"/>
              <a:t>連接。 它減少了自定義實現需求，但需要從已經受限的</a:t>
            </a:r>
            <a:r>
              <a:rPr lang="en-US" altLang="zh-TW" dirty="0" smtClean="0"/>
              <a:t>BLE</a:t>
            </a:r>
            <a:r>
              <a:rPr lang="zh-TW" altLang="en-US" dirty="0" smtClean="0"/>
              <a:t>周邊設備</a:t>
            </a:r>
            <a:r>
              <a:rPr lang="zh-TW" altLang="en-US" dirty="0" smtClean="0"/>
              <a:t>中獲取更多資源。</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40</a:t>
            </a:fld>
            <a:endParaRPr lang="zh-TW" altLang="en-US"/>
          </a:p>
        </p:txBody>
      </p:sp>
    </p:spTree>
    <p:extLst>
      <p:ext uri="{BB962C8B-B14F-4D97-AF65-F5344CB8AC3E}">
        <p14:creationId xmlns:p14="http://schemas.microsoft.com/office/powerpoint/2010/main" val="398176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基於非</a:t>
            </a:r>
            <a:r>
              <a:rPr lang="en-US" altLang="zh-TW" dirty="0" smtClean="0"/>
              <a:t>IP</a:t>
            </a:r>
            <a:r>
              <a:rPr lang="zh-TW" altLang="en-US" dirty="0" smtClean="0"/>
              <a:t>的體系結構由於採用了面向</a:t>
            </a:r>
            <a:r>
              <a:rPr lang="en-US" altLang="zh-TW" dirty="0" err="1" smtClean="0"/>
              <a:t>IoT</a:t>
            </a:r>
            <a:r>
              <a:rPr lang="zh-TW" altLang="en-US" dirty="0" smtClean="0"/>
              <a:t> </a:t>
            </a:r>
            <a:r>
              <a:rPr lang="en-US" altLang="zh-TW" dirty="0" smtClean="0"/>
              <a:t>Gateway</a:t>
            </a:r>
            <a:r>
              <a:rPr lang="zh-TW" altLang="en-US" dirty="0" smtClean="0"/>
              <a:t>的</a:t>
            </a:r>
            <a:r>
              <a:rPr lang="en-US" altLang="zh-TW" dirty="0" smtClean="0"/>
              <a:t>BLE</a:t>
            </a:r>
            <a:r>
              <a:rPr lang="zh-TW" altLang="en-US" dirty="0" smtClean="0"/>
              <a:t>連線，因此從</a:t>
            </a:r>
            <a:r>
              <a:rPr lang="en-US" altLang="zh-TW" dirty="0" smtClean="0"/>
              <a:t>BLE</a:t>
            </a:r>
            <a:r>
              <a:rPr lang="zh-TW" altLang="en-US" dirty="0" smtClean="0"/>
              <a:t>周邊設備需要的資源更少。</a:t>
            </a:r>
          </a:p>
          <a:p>
            <a:endParaRPr lang="zh-TW" altLang="en-US" dirty="0" smtClean="0"/>
          </a:p>
          <a:p>
            <a:r>
              <a:rPr lang="zh-TW" altLang="en-US" dirty="0" smtClean="0"/>
              <a:t>但是，自定義實現的需求要高得多，因為在現有網路中引入了專用控制器，該控制器需要維護基礎結構和當前關聯的</a:t>
            </a:r>
            <a:r>
              <a:rPr lang="en-US" altLang="zh-TW" dirty="0" smtClean="0"/>
              <a:t>BLE</a:t>
            </a:r>
            <a:r>
              <a:rPr lang="zh-TW" altLang="en-US" dirty="0" smtClean="0"/>
              <a:t>周邊設備</a:t>
            </a:r>
            <a:r>
              <a:rPr lang="zh-TW" altLang="en-US" dirty="0" smtClean="0"/>
              <a:t>的狀態。</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41</a:t>
            </a:fld>
            <a:endParaRPr lang="zh-TW" altLang="en-US"/>
          </a:p>
        </p:txBody>
      </p:sp>
    </p:spTree>
    <p:extLst>
      <p:ext uri="{BB962C8B-B14F-4D97-AF65-F5344CB8AC3E}">
        <p14:creationId xmlns:p14="http://schemas.microsoft.com/office/powerpoint/2010/main" val="551426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緊接著，在這些解決方案中考慮了兩種方法來執行切換。</a:t>
            </a:r>
          </a:p>
          <a:p>
            <a:endParaRPr lang="zh-TW" altLang="en-US" dirty="0" smtClean="0"/>
          </a:p>
          <a:p>
            <a:r>
              <a:rPr lang="zh-TW" altLang="en-US" dirty="0" smtClean="0"/>
              <a:t>被動切換方法不需要任何額外的實現，但是即使附近有更好的替代</a:t>
            </a:r>
            <a:r>
              <a:rPr lang="en-US" altLang="zh-TW" dirty="0" smtClean="0"/>
              <a:t>Gateway</a:t>
            </a:r>
            <a:r>
              <a:rPr lang="zh-TW" altLang="en-US" dirty="0" smtClean="0"/>
              <a:t>，切換等待時間也可能變得很高，並且</a:t>
            </a:r>
            <a:r>
              <a:rPr lang="en-US" altLang="zh-TW" dirty="0" smtClean="0"/>
              <a:t>BLE</a:t>
            </a:r>
            <a:r>
              <a:rPr lang="zh-TW" altLang="en-US" dirty="0" smtClean="0"/>
              <a:t>連接仍會保持不良。</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42</a:t>
            </a:fld>
            <a:endParaRPr lang="zh-TW" altLang="en-US"/>
          </a:p>
        </p:txBody>
      </p:sp>
    </p:spTree>
    <p:extLst>
      <p:ext uri="{BB962C8B-B14F-4D97-AF65-F5344CB8AC3E}">
        <p14:creationId xmlns:p14="http://schemas.microsoft.com/office/powerpoint/2010/main" val="2473353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主動切換通過在更好的替代</a:t>
            </a:r>
            <a:r>
              <a:rPr lang="en-US" altLang="zh-TW" dirty="0" smtClean="0"/>
              <a:t>Gateway</a:t>
            </a:r>
            <a:r>
              <a:rPr lang="zh-TW" altLang="en-US" dirty="0" smtClean="0"/>
              <a:t>可用時主動終止不良連接來提供解決方案。 這樣，它可以限制切換延遲。</a:t>
            </a:r>
          </a:p>
          <a:p>
            <a:endParaRPr lang="zh-TW" altLang="en-US" dirty="0" smtClean="0"/>
          </a:p>
          <a:p>
            <a:r>
              <a:rPr lang="zh-TW" altLang="en-US" dirty="0" smtClean="0"/>
              <a:t>不利的一面是，這種方法需要更多的自定義實現，這意味著更高的能耗並可能限制可用的吞吐量。</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43</a:t>
            </a:fld>
            <a:endParaRPr lang="zh-TW" altLang="en-US"/>
          </a:p>
        </p:txBody>
      </p:sp>
    </p:spTree>
    <p:extLst>
      <p:ext uri="{BB962C8B-B14F-4D97-AF65-F5344CB8AC3E}">
        <p14:creationId xmlns:p14="http://schemas.microsoft.com/office/powerpoint/2010/main" val="66507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藍牙低功耗（</a:t>
            </a:r>
            <a:r>
              <a:rPr lang="en-US" altLang="zh-TW" dirty="0" smtClean="0"/>
              <a:t>BLE</a:t>
            </a:r>
            <a:r>
              <a:rPr lang="zh-TW" altLang="en-US" dirty="0" smtClean="0"/>
              <a:t>）於</a:t>
            </a:r>
            <a:r>
              <a:rPr lang="en-US" altLang="zh-TW" dirty="0" smtClean="0"/>
              <a:t>2011</a:t>
            </a:r>
            <a:r>
              <a:rPr lang="zh-TW" altLang="en-US" dirty="0" smtClean="0"/>
              <a:t>年發布，是</a:t>
            </a:r>
            <a:r>
              <a:rPr lang="en-US" altLang="zh-TW" dirty="0" smtClean="0"/>
              <a:t>Bluetooth classic</a:t>
            </a:r>
            <a:r>
              <a:rPr lang="zh-TW" altLang="en-US" dirty="0" smtClean="0"/>
              <a:t>規範的一部分。</a:t>
            </a:r>
            <a:endParaRPr lang="en-US" altLang="zh-TW" dirty="0" smtClean="0"/>
          </a:p>
          <a:p>
            <a:endParaRPr lang="zh-TW" altLang="en-US" dirty="0" smtClean="0"/>
          </a:p>
          <a:p>
            <a:r>
              <a:rPr lang="en-US" altLang="zh-TW" dirty="0" smtClean="0"/>
              <a:t>BLE</a:t>
            </a:r>
            <a:r>
              <a:rPr lang="zh-TW" altLang="en-US" dirty="0" smtClean="0"/>
              <a:t>在</a:t>
            </a:r>
            <a:r>
              <a:rPr lang="en-US" altLang="zh-TW" dirty="0" smtClean="0"/>
              <a:t>2.4 GHz</a:t>
            </a:r>
            <a:r>
              <a:rPr lang="zh-TW" altLang="en-US" dirty="0" smtClean="0"/>
              <a:t>頻段內使用</a:t>
            </a:r>
            <a:r>
              <a:rPr lang="en-US" altLang="zh-TW" dirty="0" smtClean="0"/>
              <a:t>2402</a:t>
            </a:r>
            <a:r>
              <a:rPr lang="zh-TW" altLang="en-US" dirty="0" smtClean="0"/>
              <a:t>和</a:t>
            </a:r>
            <a:r>
              <a:rPr lang="en-US" altLang="zh-TW" dirty="0" smtClean="0"/>
              <a:t>2480MHz</a:t>
            </a:r>
            <a:r>
              <a:rPr lang="zh-TW" altLang="en-US" dirty="0" smtClean="0"/>
              <a:t>之間的頻率工作。 使用的頻譜分為</a:t>
            </a:r>
            <a:r>
              <a:rPr lang="en-US" altLang="zh-TW" dirty="0" smtClean="0"/>
              <a:t>40</a:t>
            </a:r>
            <a:r>
              <a:rPr lang="zh-TW" altLang="en-US" dirty="0" smtClean="0"/>
              <a:t>個通道，每個通道佔用</a:t>
            </a:r>
            <a:r>
              <a:rPr lang="en-US" altLang="zh-TW" dirty="0" smtClean="0"/>
              <a:t>2 MHz</a:t>
            </a:r>
            <a:r>
              <a:rPr lang="zh-TW" altLang="en-US" dirty="0" smtClean="0"/>
              <a:t>的空間。 這些頻道分為</a:t>
            </a:r>
            <a:r>
              <a:rPr lang="en-US" altLang="zh-TW" dirty="0" smtClean="0"/>
              <a:t>3</a:t>
            </a:r>
            <a:r>
              <a:rPr lang="zh-TW" altLang="en-US" dirty="0" smtClean="0"/>
              <a:t>個主要廣告頻道和</a:t>
            </a:r>
            <a:r>
              <a:rPr lang="en-US" altLang="zh-TW" dirty="0" smtClean="0"/>
              <a:t>37</a:t>
            </a:r>
            <a:r>
              <a:rPr lang="zh-TW" altLang="en-US" dirty="0" smtClean="0"/>
              <a:t>個面向連接的頻道。</a:t>
            </a:r>
          </a:p>
          <a:p>
            <a:endParaRPr lang="zh-TW" altLang="en-US" dirty="0" smtClean="0"/>
          </a:p>
          <a:p>
            <a:r>
              <a:rPr lang="en-US" altLang="zh-TW" dirty="0" smtClean="0"/>
              <a:t>BLE</a:t>
            </a:r>
            <a:r>
              <a:rPr lang="zh-TW" altLang="en-US" dirty="0" smtClean="0"/>
              <a:t>支持兩種不同的通信方式：廣告模式和面向連接的模式。</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5</a:t>
            </a:fld>
            <a:endParaRPr lang="zh-TW" altLang="en-US"/>
          </a:p>
        </p:txBody>
      </p:sp>
    </p:spTree>
    <p:extLst>
      <p:ext uri="{BB962C8B-B14F-4D97-AF65-F5344CB8AC3E}">
        <p14:creationId xmlns:p14="http://schemas.microsoft.com/office/powerpoint/2010/main" val="651394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在廣告模式下，設備可以處於廣告或掃描狀態。 </a:t>
            </a:r>
            <a:r>
              <a:rPr lang="en-US" altLang="zh-TW" dirty="0" smtClean="0"/>
              <a:t>BLE</a:t>
            </a:r>
            <a:r>
              <a:rPr lang="zh-TW" altLang="en-US" dirty="0" smtClean="0"/>
              <a:t>廣告客戶以一定間隔在三個廣告頻道上順序廣播廣告包。</a:t>
            </a:r>
          </a:p>
          <a:p>
            <a:endParaRPr lang="zh-TW" altLang="en-US" dirty="0" smtClean="0"/>
          </a:p>
          <a:p>
            <a:r>
              <a:rPr lang="en-US" altLang="zh-TW" dirty="0" smtClean="0"/>
              <a:t>BLE</a:t>
            </a:r>
            <a:r>
              <a:rPr lang="zh-TW" altLang="en-US" dirty="0" smtClean="0"/>
              <a:t> </a:t>
            </a:r>
            <a:r>
              <a:rPr lang="en-US" altLang="zh-TW" dirty="0" smtClean="0"/>
              <a:t>scanner </a:t>
            </a:r>
            <a:r>
              <a:rPr lang="zh-TW" altLang="en-US" dirty="0" smtClean="0"/>
              <a:t>掃描這些廣告頻道之一，並以一定間隔在它們之間切換。</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6</a:t>
            </a:fld>
            <a:endParaRPr lang="zh-TW" altLang="en-US"/>
          </a:p>
        </p:txBody>
      </p:sp>
    </p:spTree>
    <p:extLst>
      <p:ext uri="{BB962C8B-B14F-4D97-AF65-F5344CB8AC3E}">
        <p14:creationId xmlns:p14="http://schemas.microsoft.com/office/powerpoint/2010/main" val="307812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a:t>
            </a:r>
            <a:r>
              <a:rPr lang="en-US" altLang="zh-TW" dirty="0" smtClean="0"/>
              <a:t>BLE</a:t>
            </a:r>
            <a:r>
              <a:rPr lang="zh-TW" altLang="en-US" dirty="0" smtClean="0"/>
              <a:t> </a:t>
            </a:r>
            <a:r>
              <a:rPr lang="en-US" altLang="zh-TW" dirty="0" smtClean="0"/>
              <a:t>scanner</a:t>
            </a:r>
            <a:r>
              <a:rPr lang="zh-TW" altLang="en-US" dirty="0" smtClean="0"/>
              <a:t>設定為偵聽可連接的廣告，則意味著，它打算使用這些廣告來啟動與正在廣播可連接廣告的</a:t>
            </a:r>
            <a:r>
              <a:rPr lang="en-US" altLang="zh-TW" dirty="0" smtClean="0"/>
              <a:t>BLE</a:t>
            </a:r>
            <a:r>
              <a:rPr lang="zh-TW" altLang="en-US" dirty="0" smtClean="0"/>
              <a:t>設備連接。</a:t>
            </a:r>
          </a:p>
          <a:p>
            <a:endParaRPr lang="zh-TW" altLang="en-US" dirty="0" smtClean="0"/>
          </a:p>
          <a:p>
            <a:r>
              <a:rPr lang="zh-TW" altLang="en-US" dirty="0" smtClean="0"/>
              <a:t>為了建立這樣的連接，發起方使用接收可連接廣告的廣告頻道將連接請求發送回廣播設備。</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7</a:t>
            </a:fld>
            <a:endParaRPr lang="zh-TW" altLang="en-US"/>
          </a:p>
        </p:txBody>
      </p:sp>
    </p:spTree>
    <p:extLst>
      <p:ext uri="{BB962C8B-B14F-4D97-AF65-F5344CB8AC3E}">
        <p14:creationId xmlns:p14="http://schemas.microsoft.com/office/powerpoint/2010/main" val="4196658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為了能夠接收連接請求，使用</a:t>
            </a:r>
            <a:r>
              <a:rPr lang="en-US" altLang="zh-TW" dirty="0" smtClean="0"/>
              <a:t>broadcast</a:t>
            </a:r>
            <a:r>
              <a:rPr lang="zh-TW" altLang="en-US" dirty="0" smtClean="0"/>
              <a:t>的設備也應該在該廣告頻道上收聽。</a:t>
            </a:r>
          </a:p>
          <a:p>
            <a:endParaRPr lang="zh-TW" altLang="en-US" dirty="0" smtClean="0"/>
          </a:p>
          <a:p>
            <a:r>
              <a:rPr lang="zh-TW" altLang="en-US" dirty="0" smtClean="0"/>
              <a:t>因此，在廣告頻道上發送可連接廣告後，</a:t>
            </a:r>
            <a:r>
              <a:rPr lang="en-US" altLang="zh-TW" dirty="0" smtClean="0"/>
              <a:t>BLE</a:t>
            </a:r>
            <a:r>
              <a:rPr lang="zh-TW" altLang="en-US" dirty="0" smtClean="0"/>
              <a:t>廣告客戶會在該頻道上進行監聽，直到該廣告頻道的廣告事件部分結束為止。</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8</a:t>
            </a:fld>
            <a:endParaRPr lang="zh-TW" altLang="en-US"/>
          </a:p>
        </p:txBody>
      </p:sp>
    </p:spTree>
    <p:extLst>
      <p:ext uri="{BB962C8B-B14F-4D97-AF65-F5344CB8AC3E}">
        <p14:creationId xmlns:p14="http://schemas.microsoft.com/office/powerpoint/2010/main" val="11297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在面向連接模式下，一個設備充當</a:t>
            </a:r>
            <a:r>
              <a:rPr lang="en-US" altLang="zh-TW" dirty="0" smtClean="0"/>
              <a:t>BLE</a:t>
            </a:r>
            <a:r>
              <a:rPr lang="zh-TW" altLang="en-US" dirty="0" smtClean="0"/>
              <a:t>中心，另一設備充當</a:t>
            </a:r>
            <a:r>
              <a:rPr lang="en-US" altLang="zh-TW" dirty="0" smtClean="0"/>
              <a:t>BLE</a:t>
            </a:r>
            <a:r>
              <a:rPr lang="zh-TW" altLang="en-US" dirty="0" smtClean="0"/>
              <a:t>周邊。</a:t>
            </a:r>
          </a:p>
          <a:p>
            <a:endParaRPr lang="zh-TW" altLang="en-US" dirty="0" smtClean="0"/>
          </a:p>
          <a:p>
            <a:r>
              <a:rPr lang="zh-TW" altLang="en-US" dirty="0" smtClean="0"/>
              <a:t>設備在連接事件中以一定的時間間隔進行通信，並由中心發起。</a:t>
            </a:r>
          </a:p>
          <a:p>
            <a:endParaRPr lang="zh-TW" altLang="en-US" dirty="0" smtClean="0"/>
          </a:p>
          <a:p>
            <a:r>
              <a:rPr lang="zh-TW" altLang="en-US" dirty="0" smtClean="0"/>
              <a:t>使用跳頻展頻（</a:t>
            </a:r>
            <a:r>
              <a:rPr lang="en-US" altLang="zh-TW" dirty="0" smtClean="0"/>
              <a:t>FHSS</a:t>
            </a:r>
            <a:r>
              <a:rPr lang="zh-TW" altLang="en-US" dirty="0" smtClean="0"/>
              <a:t>）和</a:t>
            </a:r>
            <a:r>
              <a:rPr lang="zh-TW" altLang="en-US" sz="1200" b="0" i="0" kern="1200" dirty="0" smtClean="0">
                <a:solidFill>
                  <a:schemeClr val="tx1"/>
                </a:solidFill>
                <a:effectLst/>
                <a:latin typeface="+mn-lt"/>
                <a:ea typeface="+mn-ea"/>
                <a:cs typeface="+mn-cs"/>
              </a:rPr>
              <a:t>分時多工</a:t>
            </a:r>
            <a:r>
              <a:rPr lang="zh-TW" altLang="en-US" dirty="0" smtClean="0"/>
              <a:t>（</a:t>
            </a:r>
            <a:r>
              <a:rPr lang="en-US" altLang="zh-TW" dirty="0" smtClean="0"/>
              <a:t>TDMA</a:t>
            </a:r>
            <a:r>
              <a:rPr lang="zh-TW" altLang="en-US" dirty="0" smtClean="0"/>
              <a:t>）進行通信。</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10</a:t>
            </a:fld>
            <a:endParaRPr lang="zh-TW" altLang="en-US"/>
          </a:p>
        </p:txBody>
      </p:sp>
    </p:spTree>
    <p:extLst>
      <p:ext uri="{BB962C8B-B14F-4D97-AF65-F5344CB8AC3E}">
        <p14:creationId xmlns:p14="http://schemas.microsoft.com/office/powerpoint/2010/main" val="175799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關於</a:t>
            </a:r>
            <a:r>
              <a:rPr lang="en-US" altLang="zh-TW" dirty="0" smtClean="0"/>
              <a:t>BLE over IPv6</a:t>
            </a:r>
            <a:r>
              <a:rPr lang="zh-TW" altLang="en-US" dirty="0" smtClean="0"/>
              <a:t>。</a:t>
            </a:r>
          </a:p>
          <a:p>
            <a:endParaRPr lang="zh-TW" altLang="en-US" dirty="0" smtClean="0"/>
          </a:p>
          <a:p>
            <a:r>
              <a:rPr lang="zh-TW" altLang="en-US" dirty="0" smtClean="0"/>
              <a:t>它利用現有的</a:t>
            </a:r>
            <a:r>
              <a:rPr lang="en-US" altLang="zh-TW" dirty="0" smtClean="0"/>
              <a:t>BLE</a:t>
            </a:r>
            <a:r>
              <a:rPr lang="zh-TW" altLang="en-US" dirty="0" smtClean="0"/>
              <a:t>協議，並在</a:t>
            </a:r>
            <a:r>
              <a:rPr lang="en-US" altLang="zh-TW" dirty="0" smtClean="0"/>
              <a:t>BLE</a:t>
            </a:r>
            <a:r>
              <a:rPr lang="zh-TW" altLang="en-US" dirty="0" smtClean="0"/>
              <a:t>層和</a:t>
            </a:r>
            <a:r>
              <a:rPr lang="en-US" altLang="zh-TW" dirty="0" smtClean="0"/>
              <a:t>IP</a:t>
            </a:r>
            <a:r>
              <a:rPr lang="zh-TW" altLang="en-US" dirty="0" smtClean="0"/>
              <a:t>層之間添加</a:t>
            </a:r>
            <a:r>
              <a:rPr lang="en-US" altLang="zh-TW" dirty="0" smtClean="0"/>
              <a:t>6LoWPAN</a:t>
            </a:r>
            <a:r>
              <a:rPr lang="zh-TW" altLang="en-US" dirty="0" smtClean="0"/>
              <a:t>層。</a:t>
            </a:r>
            <a:endParaRPr lang="zh-TW" altLang="en-US" dirty="0"/>
          </a:p>
        </p:txBody>
      </p:sp>
      <p:sp>
        <p:nvSpPr>
          <p:cNvPr id="4" name="投影片編號版面配置區 3"/>
          <p:cNvSpPr>
            <a:spLocks noGrp="1"/>
          </p:cNvSpPr>
          <p:nvPr>
            <p:ph type="sldNum" sz="quarter" idx="10"/>
          </p:nvPr>
        </p:nvSpPr>
        <p:spPr/>
        <p:txBody>
          <a:bodyPr/>
          <a:lstStyle/>
          <a:p>
            <a:fld id="{48C17303-7880-4EB0-BBD6-662AD90969CD}" type="slidenum">
              <a:rPr lang="zh-TW" altLang="en-US" smtClean="0"/>
              <a:t>11</a:t>
            </a:fld>
            <a:endParaRPr lang="zh-TW" altLang="en-US"/>
          </a:p>
        </p:txBody>
      </p:sp>
    </p:spTree>
    <p:extLst>
      <p:ext uri="{BB962C8B-B14F-4D97-AF65-F5344CB8AC3E}">
        <p14:creationId xmlns:p14="http://schemas.microsoft.com/office/powerpoint/2010/main" val="221599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B9E5393-8897-45B1-A3D1-1ABF19E105F8}"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42946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E943FCC-31C8-49C0-90F9-CEB0F3898C0C}"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1986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39F772-6997-4B28-B9FA-E1FCD991DE74}"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50331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A8E6E87-E0C3-4CBE-B14B-0743312CAB5A}"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54573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68CBB1B-44AC-4743-A2E5-9BF127076473}" type="datetime1">
              <a:rPr lang="zh-TW" altLang="en-US" smtClean="0"/>
              <a:t>2020/9/26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62529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F5C6D74-5274-44B5-A006-F820845CEFEC}" type="datetime1">
              <a:rPr lang="zh-TW" altLang="en-US" smtClean="0"/>
              <a:t>2020/9/26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33026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58D5F2C-B160-40C8-BD28-826C831D1EC6}" type="datetime1">
              <a:rPr lang="zh-TW" altLang="en-US" smtClean="0"/>
              <a:t>2020/9/26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223977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D185C7E-CEB0-42DF-A8D2-B0386B8928A2}" type="datetime1">
              <a:rPr lang="zh-TW" altLang="en-US" smtClean="0"/>
              <a:t>2020/9/26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39284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DBAF5-FD8D-4E90-9CF5-72029209753D}" type="datetime1">
              <a:rPr lang="zh-TW" altLang="en-US" smtClean="0"/>
              <a:t>2020/9/26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418440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75CA09-95D6-4671-848C-AB01A38F26A2}" type="datetime1">
              <a:rPr lang="zh-TW" altLang="en-US" smtClean="0"/>
              <a:t>2020/9/26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88842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2F2DEADA-E7E9-4052-9C09-F77C8AC34E98}" type="datetime1">
              <a:rPr lang="zh-TW" altLang="en-US" smtClean="0"/>
              <a:t>2020/9/26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0029C49-A5A9-4A95-8BF0-94F73808DB5F}" type="slidenum">
              <a:rPr lang="zh-TW" altLang="en-US" smtClean="0"/>
              <a:t>‹#›</a:t>
            </a:fld>
            <a:endParaRPr lang="zh-TW" altLang="en-US"/>
          </a:p>
        </p:txBody>
      </p:sp>
    </p:spTree>
    <p:extLst>
      <p:ext uri="{BB962C8B-B14F-4D97-AF65-F5344CB8AC3E}">
        <p14:creationId xmlns:p14="http://schemas.microsoft.com/office/powerpoint/2010/main" val="87837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0749-A61F-452C-859B-E5D7531C0758}" type="datetime1">
              <a:rPr lang="zh-TW" altLang="en-US" smtClean="0"/>
              <a:t>2020/9/26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29C49-A5A9-4A95-8BF0-94F73808DB5F}" type="slidenum">
              <a:rPr lang="zh-TW" altLang="en-US" smtClean="0"/>
              <a:pPr/>
              <a:t>‹#›</a:t>
            </a:fld>
            <a:endParaRPr lang="zh-TW" altLang="en-US" dirty="0"/>
          </a:p>
        </p:txBody>
      </p:sp>
    </p:spTree>
    <p:extLst>
      <p:ext uri="{BB962C8B-B14F-4D97-AF65-F5344CB8AC3E}">
        <p14:creationId xmlns:p14="http://schemas.microsoft.com/office/powerpoint/2010/main" val="7188390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84408C0-8769-41A3-B665-EF67FBEE4B6E}"/>
              </a:ext>
            </a:extLst>
          </p:cNvPr>
          <p:cNvSpPr>
            <a:spLocks noGrp="1"/>
          </p:cNvSpPr>
          <p:nvPr>
            <p:ph type="ctrTitle"/>
          </p:nvPr>
        </p:nvSpPr>
        <p:spPr>
          <a:xfrm>
            <a:off x="685800" y="390092"/>
            <a:ext cx="10820400" cy="3038908"/>
          </a:xfrm>
        </p:spPr>
        <p:txBody>
          <a:bodyPr>
            <a:noAutofit/>
          </a:bodyPr>
          <a:lstStyle/>
          <a:p>
            <a:r>
              <a:rPr lang="en-US" altLang="zh-TW" sz="4000" dirty="0"/>
              <a:t>A BLE-based multi-gateway network infrastructure </a:t>
            </a:r>
            <a:br>
              <a:rPr lang="en-US" altLang="zh-TW" sz="4000" dirty="0"/>
            </a:br>
            <a:r>
              <a:rPr lang="en-US" altLang="zh-TW" sz="4000" dirty="0"/>
              <a:t>with handover support for mobile BLE peripherals</a:t>
            </a:r>
            <a:endParaRPr lang="zh-TW" altLang="en-US" sz="4000" dirty="0"/>
          </a:p>
        </p:txBody>
      </p:sp>
      <p:sp>
        <p:nvSpPr>
          <p:cNvPr id="3" name="副標題 2">
            <a:extLst>
              <a:ext uri="{FF2B5EF4-FFF2-40B4-BE49-F238E27FC236}">
                <a16:creationId xmlns:a16="http://schemas.microsoft.com/office/drawing/2014/main" xmlns="" id="{D5E7986E-65D8-4E29-A4EA-B2AD44EF05E8}"/>
              </a:ext>
            </a:extLst>
          </p:cNvPr>
          <p:cNvSpPr>
            <a:spLocks noGrp="1"/>
          </p:cNvSpPr>
          <p:nvPr>
            <p:ph type="subTitle" idx="1"/>
          </p:nvPr>
        </p:nvSpPr>
        <p:spPr/>
        <p:txBody>
          <a:bodyPr>
            <a:normAutofit lnSpcReduction="10000"/>
          </a:bodyPr>
          <a:lstStyle/>
          <a:p>
            <a:pPr algn="r"/>
            <a:endParaRPr lang="en-US" altLang="zh-TW" dirty="0"/>
          </a:p>
          <a:p>
            <a:pPr algn="r"/>
            <a:r>
              <a:rPr lang="en-US" altLang="zh-TW" dirty="0"/>
              <a:t>SPEAKER : Jia-Wei Guo</a:t>
            </a:r>
          </a:p>
          <a:p>
            <a:pPr algn="r"/>
            <a:r>
              <a:rPr lang="en-US" altLang="zh-TW" dirty="0"/>
              <a:t>ADVISOR: DR. HO-TING WU</a:t>
            </a:r>
          </a:p>
          <a:p>
            <a:pPr algn="r"/>
            <a:r>
              <a:rPr lang="en-US" altLang="zh-TW" dirty="0"/>
              <a:t>Date: 2020/09/30</a:t>
            </a:r>
            <a:endParaRPr lang="zh-TW" altLang="en-US" dirty="0"/>
          </a:p>
        </p:txBody>
      </p:sp>
    </p:spTree>
    <p:extLst>
      <p:ext uri="{BB962C8B-B14F-4D97-AF65-F5344CB8AC3E}">
        <p14:creationId xmlns:p14="http://schemas.microsoft.com/office/powerpoint/2010/main" val="390735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effectLst/>
                <a:latin typeface="Calibri" panose="020F0502020204030204" pitchFamily="34" charset="0"/>
                <a:cs typeface="Calibri" panose="020F0502020204030204" pitchFamily="34" charset="0"/>
              </a:rPr>
              <a:t>In </a:t>
            </a:r>
            <a:r>
              <a:rPr lang="en-US" altLang="zh-TW" dirty="0"/>
              <a:t>connection-oriented </a:t>
            </a:r>
            <a:r>
              <a:rPr lang="en-US" altLang="zh-TW" dirty="0" smtClean="0"/>
              <a:t>mode</a:t>
            </a:r>
            <a:r>
              <a:rPr lang="en-US" altLang="zh-TW" dirty="0" smtClean="0">
                <a:effectLst/>
                <a:latin typeface="Calibri" panose="020F0502020204030204" pitchFamily="34" charset="0"/>
                <a:cs typeface="Calibri" panose="020F0502020204030204" pitchFamily="34" charset="0"/>
              </a:rPr>
              <a:t>, </a:t>
            </a:r>
            <a:r>
              <a:rPr lang="en-US" altLang="zh-TW" dirty="0">
                <a:effectLst/>
                <a:latin typeface="Calibri" panose="020F0502020204030204" pitchFamily="34" charset="0"/>
                <a:cs typeface="Calibri" panose="020F0502020204030204" pitchFamily="34" charset="0"/>
              </a:rPr>
              <a:t>one device acts as a BLE central and the other device acts as a BLE peripheral.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devices communicate within connection events, at a certain interval and initiated by the central.</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Use Frequency-hopping spread spectrum(FHSS) and Time division multiple access(TDMA) to </a:t>
            </a:r>
            <a:r>
              <a:rPr lang="en-US" altLang="zh-TW" dirty="0">
                <a:effectLst/>
                <a:latin typeface="Calibri" panose="020F0502020204030204" pitchFamily="34" charset="0"/>
                <a:cs typeface="Calibri" panose="020F0502020204030204" pitchFamily="34" charset="0"/>
              </a:rPr>
              <a:t>communicate.</a:t>
            </a:r>
            <a:endParaRPr lang="zh-TW" altLang="en-US"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10</a:t>
            </a:fld>
            <a:endParaRPr lang="zh-TW" altLang="en-US"/>
          </a:p>
        </p:txBody>
      </p:sp>
    </p:spTree>
    <p:extLst>
      <p:ext uri="{BB962C8B-B14F-4D97-AF65-F5344CB8AC3E}">
        <p14:creationId xmlns:p14="http://schemas.microsoft.com/office/powerpoint/2010/main" val="412435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About BLE over IPv6.</a:t>
            </a:r>
          </a:p>
          <a:p>
            <a:endParaRPr lang="en-US" altLang="zh-TW" dirty="0"/>
          </a:p>
          <a:p>
            <a:r>
              <a:rPr lang="en-US" altLang="zh-TW" dirty="0"/>
              <a:t>It exploits the existing BLE stack layers and adds a 6LoWPAN layer between the BLE layers and the IP layer.</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11</a:t>
            </a:fld>
            <a:endParaRPr lang="zh-TW" altLang="en-US"/>
          </a:p>
        </p:txBody>
      </p:sp>
      <p:pic>
        <p:nvPicPr>
          <p:cNvPr id="6" name="圖片 5">
            <a:extLst>
              <a:ext uri="{FF2B5EF4-FFF2-40B4-BE49-F238E27FC236}">
                <a16:creationId xmlns:a16="http://schemas.microsoft.com/office/drawing/2014/main" xmlns="" id="{B099B0D4-00E5-4A5C-9CDD-DF793AB0B1DE}"/>
              </a:ext>
            </a:extLst>
          </p:cNvPr>
          <p:cNvPicPr>
            <a:picLocks noChangeAspect="1"/>
          </p:cNvPicPr>
          <p:nvPr/>
        </p:nvPicPr>
        <p:blipFill>
          <a:blip r:embed="rId3"/>
          <a:stretch>
            <a:fillRect/>
          </a:stretch>
        </p:blipFill>
        <p:spPr>
          <a:xfrm>
            <a:off x="7049727" y="3527898"/>
            <a:ext cx="3554669" cy="3011014"/>
          </a:xfrm>
          <a:prstGeom prst="rect">
            <a:avLst/>
          </a:prstGeom>
        </p:spPr>
      </p:pic>
    </p:spTree>
    <p:extLst>
      <p:ext uri="{BB962C8B-B14F-4D97-AF65-F5344CB8AC3E}">
        <p14:creationId xmlns:p14="http://schemas.microsoft.com/office/powerpoint/2010/main" val="3166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The BLE central acts as 6LoWPAN border router (6LBR) and one or more BLE peripherals as 6LoWPAN nodes (6LN), resulting in an isolated IPv6 over BLE subnet.</a:t>
            </a:r>
          </a:p>
          <a:p>
            <a:endParaRPr lang="en-US" altLang="zh-TW" dirty="0"/>
          </a:p>
          <a:p>
            <a:r>
              <a:rPr lang="en-US" altLang="zh-TW" dirty="0"/>
              <a:t>The 6LoWPAN border router can also be connected to the Internet, ultimately allowing end-to-end IPv6 connectivity between a BLE peripheral and any application server on the Internet.</a:t>
            </a:r>
            <a:endParaRPr lang="zh-TW" altLang="en-US" dirty="0"/>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12</a:t>
            </a:fld>
            <a:endParaRPr lang="zh-TW" altLang="en-US"/>
          </a:p>
        </p:txBody>
      </p:sp>
    </p:spTree>
    <p:extLst>
      <p:ext uri="{BB962C8B-B14F-4D97-AF65-F5344CB8AC3E}">
        <p14:creationId xmlns:p14="http://schemas.microsoft.com/office/powerpoint/2010/main" val="176523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226E6A7-FE05-4917-A87E-7BF8BF0EBEEE}"/>
              </a:ext>
            </a:extLst>
          </p:cNvPr>
          <p:cNvSpPr>
            <a:spLocks noGrp="1"/>
          </p:cNvSpPr>
          <p:nvPr>
            <p:ph type="title"/>
          </p:nvPr>
        </p:nvSpPr>
        <p:spPr/>
        <p:txBody>
          <a:bodyPr>
            <a:normAutofit/>
          </a:bodyPr>
          <a:lstStyle/>
          <a:p>
            <a:r>
              <a:rPr lang="en-US" altLang="zh-TW" sz="4000" dirty="0"/>
              <a:t>A BLE-based multi-Gateway network infrastructure</a:t>
            </a:r>
            <a:endParaRPr lang="zh-TW" altLang="en-US" sz="4000" dirty="0"/>
          </a:p>
        </p:txBody>
      </p:sp>
      <p:sp>
        <p:nvSpPr>
          <p:cNvPr id="3" name="內容版面配置區 2">
            <a:extLst>
              <a:ext uri="{FF2B5EF4-FFF2-40B4-BE49-F238E27FC236}">
                <a16:creationId xmlns:a16="http://schemas.microsoft.com/office/drawing/2014/main" xmlns="" id="{B1577AE8-6F11-40A6-B00F-FB48852FCF33}"/>
              </a:ext>
            </a:extLst>
          </p:cNvPr>
          <p:cNvSpPr>
            <a:spLocks noGrp="1"/>
          </p:cNvSpPr>
          <p:nvPr>
            <p:ph idx="1"/>
          </p:nvPr>
        </p:nvSpPr>
        <p:spPr/>
        <p:txBody>
          <a:bodyPr/>
          <a:lstStyle/>
          <a:p>
            <a:r>
              <a:rPr lang="en-US" altLang="zh-TW" dirty="0"/>
              <a:t>For the design of our BLE-based multi-GW network infrastructure, this </a:t>
            </a:r>
            <a:r>
              <a:rPr lang="en-US" altLang="zh-TW" dirty="0" smtClean="0"/>
              <a:t>research </a:t>
            </a:r>
            <a:r>
              <a:rPr lang="en-US" altLang="zh-TW" dirty="0"/>
              <a:t>considers two variants.</a:t>
            </a:r>
          </a:p>
          <a:p>
            <a:endParaRPr lang="en-US" altLang="zh-TW" dirty="0"/>
          </a:p>
          <a:p>
            <a:r>
              <a:rPr lang="en-US" altLang="zh-TW" dirty="0"/>
              <a:t>Further called IP and non-IP, should be able to achieve seamless handover within the network of IoT gateways. </a:t>
            </a:r>
          </a:p>
        </p:txBody>
      </p:sp>
      <p:sp>
        <p:nvSpPr>
          <p:cNvPr id="4" name="投影片編號版面配置區 3">
            <a:extLst>
              <a:ext uri="{FF2B5EF4-FFF2-40B4-BE49-F238E27FC236}">
                <a16:creationId xmlns:a16="http://schemas.microsoft.com/office/drawing/2014/main" xmlns="" id="{F1B9E5FA-CA35-4088-BDA1-B595C36087CD}"/>
              </a:ext>
            </a:extLst>
          </p:cNvPr>
          <p:cNvSpPr>
            <a:spLocks noGrp="1"/>
          </p:cNvSpPr>
          <p:nvPr>
            <p:ph type="sldNum" sz="quarter" idx="12"/>
          </p:nvPr>
        </p:nvSpPr>
        <p:spPr/>
        <p:txBody>
          <a:bodyPr/>
          <a:lstStyle/>
          <a:p>
            <a:fld id="{50029C49-A5A9-4A95-8BF0-94F73808DB5F}" type="slidenum">
              <a:rPr lang="zh-TW" altLang="en-US" smtClean="0"/>
              <a:t>13</a:t>
            </a:fld>
            <a:endParaRPr lang="zh-TW" altLang="en-US"/>
          </a:p>
        </p:txBody>
      </p:sp>
    </p:spTree>
    <p:extLst>
      <p:ext uri="{BB962C8B-B14F-4D97-AF65-F5344CB8AC3E}">
        <p14:creationId xmlns:p14="http://schemas.microsoft.com/office/powerpoint/2010/main" val="322855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xmlns="" id="{14902B0E-98D5-4672-9479-F1D22FCF8405}"/>
              </a:ext>
            </a:extLst>
          </p:cNvPr>
          <p:cNvPicPr>
            <a:picLocks noGrp="1" noChangeAspect="1"/>
          </p:cNvPicPr>
          <p:nvPr>
            <p:ph sz="half" idx="1"/>
          </p:nvPr>
        </p:nvPicPr>
        <p:blipFill>
          <a:blip r:embed="rId3"/>
          <a:stretch>
            <a:fillRect/>
          </a:stretch>
        </p:blipFill>
        <p:spPr>
          <a:xfrm>
            <a:off x="69403" y="0"/>
            <a:ext cx="5743201" cy="6858000"/>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500" dirty="0">
                <a:effectLst/>
                <a:latin typeface="Calibri" panose="020F0502020204030204" pitchFamily="34" charset="0"/>
                <a:cs typeface="Calibri" panose="020F0502020204030204" pitchFamily="34" charset="0"/>
              </a:rPr>
              <a:t>IP based architecture</a:t>
            </a:r>
          </a:p>
          <a:p>
            <a:pPr marL="0" indent="0">
              <a:buNone/>
            </a:pPr>
            <a:endParaRPr lang="en-US" altLang="zh-TW" dirty="0">
              <a:latin typeface="Calibri" panose="020F0502020204030204" pitchFamily="34" charset="0"/>
              <a:cs typeface="Calibri" panose="020F0502020204030204" pitchFamily="34" charset="0"/>
            </a:endParaRPr>
          </a:p>
          <a:p>
            <a:r>
              <a:rPr lang="en-US" altLang="zh-TW" b="1" dirty="0">
                <a:effectLst/>
                <a:latin typeface="Calibri" panose="020F0502020204030204" pitchFamily="34" charset="0"/>
                <a:cs typeface="Calibri" panose="020F0502020204030204" pitchFamily="34" charset="0"/>
              </a:rPr>
              <a:t>BLE peripheral. </a:t>
            </a:r>
            <a:r>
              <a:rPr lang="en-US" altLang="zh-TW" dirty="0">
                <a:effectLst/>
                <a:latin typeface="Calibri" panose="020F0502020204030204" pitchFamily="34" charset="0"/>
                <a:cs typeface="Calibri" panose="020F0502020204030204" pitchFamily="34" charset="0"/>
              </a:rPr>
              <a:t>The BLE peripheral needs to mold its native BLE stack in order to support IPv6 over BLE. </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The peripheral generates a link-local address </a:t>
            </a:r>
            <a:r>
              <a:rPr lang="en-US" altLang="zh-TW" dirty="0" smtClean="0">
                <a:effectLst/>
                <a:latin typeface="Calibri" panose="020F0502020204030204" pitchFamily="34" charset="0"/>
                <a:cs typeface="Calibri" panose="020F0502020204030204" pitchFamily="34" charset="0"/>
              </a:rPr>
              <a:t>derived </a:t>
            </a:r>
            <a:r>
              <a:rPr lang="en-US" altLang="zh-TW" dirty="0">
                <a:effectLst/>
                <a:latin typeface="Calibri" panose="020F0502020204030204" pitchFamily="34" charset="0"/>
                <a:cs typeface="Calibri" panose="020F0502020204030204" pitchFamily="34" charset="0"/>
              </a:rPr>
              <a:t>from the device’s BLE MAC address and a </a:t>
            </a:r>
            <a:r>
              <a:rPr lang="en-US" altLang="zh-TW" dirty="0" smtClean="0">
                <a:effectLst/>
                <a:latin typeface="Calibri" panose="020F0502020204030204" pitchFamily="34" charset="0"/>
                <a:cs typeface="Calibri" panose="020F0502020204030204" pitchFamily="34" charset="0"/>
              </a:rPr>
              <a:t>global IPv6 </a:t>
            </a:r>
            <a:r>
              <a:rPr lang="en-US" altLang="zh-TW" dirty="0">
                <a:effectLst/>
                <a:latin typeface="Calibri" panose="020F0502020204030204" pitchFamily="34" charset="0"/>
                <a:cs typeface="Calibri" panose="020F0502020204030204" pitchFamily="34" charset="0"/>
              </a:rPr>
              <a:t>address based on a common prefix.</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In order to move around inside a network of IoT GWs and perform handovers, the peripheral should always be in one of two states: </a:t>
            </a:r>
          </a:p>
          <a:p>
            <a:pPr lvl="1"/>
            <a:r>
              <a:rPr lang="en-US" altLang="zh-TW" dirty="0">
                <a:effectLst/>
                <a:latin typeface="Calibri" panose="020F0502020204030204" pitchFamily="34" charset="0"/>
                <a:cs typeface="Calibri" panose="020F0502020204030204" pitchFamily="34" charset="0"/>
              </a:rPr>
              <a:t>a) in connection with an IoT GW</a:t>
            </a:r>
          </a:p>
          <a:p>
            <a:pPr lvl="1"/>
            <a:r>
              <a:rPr lang="en-US" altLang="zh-TW" dirty="0">
                <a:effectLst/>
                <a:latin typeface="Calibri" panose="020F0502020204030204" pitchFamily="34" charset="0"/>
                <a:cs typeface="Calibri" panose="020F0502020204030204" pitchFamily="34" charset="0"/>
              </a:rPr>
              <a:t>b) advertising its presence to nearby IoT GWs using BLE advertisements</a:t>
            </a:r>
            <a:r>
              <a:rPr lang="en-US" altLang="zh-TW" dirty="0" smtClean="0">
                <a:effectLst/>
                <a:latin typeface="Calibri" panose="020F0502020204030204" pitchFamily="34" charset="0"/>
                <a:cs typeface="Calibri" panose="020F0502020204030204" pitchFamily="34" charset="0"/>
              </a:rPr>
              <a:t>.</a:t>
            </a:r>
            <a:endParaRPr lang="en-US" altLang="zh-TW" dirty="0">
              <a:latin typeface="Calibri" panose="020F0502020204030204" pitchFamily="34" charset="0"/>
              <a:cs typeface="Calibri" panose="020F0502020204030204" pitchFamily="34" charset="0"/>
            </a:endParaRP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14</a:t>
            </a:fld>
            <a:endParaRPr lang="zh-TW" altLang="en-US" dirty="0"/>
          </a:p>
        </p:txBody>
      </p:sp>
      <p:sp>
        <p:nvSpPr>
          <p:cNvPr id="13" name="矩形 12">
            <a:extLst>
              <a:ext uri="{FF2B5EF4-FFF2-40B4-BE49-F238E27FC236}">
                <a16:creationId xmlns:a16="http://schemas.microsoft.com/office/drawing/2014/main" xmlns="" id="{356FDF4E-8FE8-420C-B0D0-EB535761A587}"/>
              </a:ext>
            </a:extLst>
          </p:cNvPr>
          <p:cNvSpPr/>
          <p:nvPr/>
        </p:nvSpPr>
        <p:spPr>
          <a:xfrm>
            <a:off x="377912" y="5132439"/>
            <a:ext cx="5093740" cy="927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463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xmlns="" id="{14902B0E-98D5-4672-9479-F1D22FCF8405}"/>
              </a:ext>
            </a:extLst>
          </p:cNvPr>
          <p:cNvPicPr>
            <a:picLocks noGrp="1" noChangeAspect="1"/>
          </p:cNvPicPr>
          <p:nvPr>
            <p:ph sz="half" idx="1"/>
          </p:nvPr>
        </p:nvPicPr>
        <p:blipFill>
          <a:blip r:embed="rId3"/>
          <a:stretch>
            <a:fillRect/>
          </a:stretch>
        </p:blipFill>
        <p:spPr>
          <a:xfrm>
            <a:off x="69403" y="0"/>
            <a:ext cx="5743201" cy="6858000"/>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IP based architecture(cont’d)</a:t>
            </a:r>
          </a:p>
          <a:p>
            <a:pPr marL="0" indent="0">
              <a:buNone/>
            </a:pPr>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IoT GW should be able to support theIPv6 over BLE stack, while at the same time taking on the role of IPv6 router and neighbor proxy towards the existing IPv6 network.</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 acquires a global IPv6 address usable within the IPv6 network, stateless address autoconfiguration is used.</a:t>
            </a:r>
          </a:p>
          <a:p>
            <a:pPr marL="0" indent="0" algn="ctr">
              <a:buNone/>
            </a:pP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15</a:t>
            </a:fld>
            <a:endParaRPr lang="zh-TW" altLang="en-US"/>
          </a:p>
        </p:txBody>
      </p:sp>
      <p:sp>
        <p:nvSpPr>
          <p:cNvPr id="13" name="矩形 12">
            <a:extLst>
              <a:ext uri="{FF2B5EF4-FFF2-40B4-BE49-F238E27FC236}">
                <a16:creationId xmlns:a16="http://schemas.microsoft.com/office/drawing/2014/main" xmlns="" id="{356FDF4E-8FE8-420C-B0D0-EB535761A587}"/>
              </a:ext>
            </a:extLst>
          </p:cNvPr>
          <p:cNvSpPr/>
          <p:nvPr/>
        </p:nvSpPr>
        <p:spPr>
          <a:xfrm>
            <a:off x="394133" y="3262627"/>
            <a:ext cx="5093740" cy="15011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9421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A3AF6900-F31A-4C21-AD6C-027E53732D35}"/>
              </a:ext>
            </a:extLst>
          </p:cNvPr>
          <p:cNvPicPr>
            <a:picLocks noGrp="1" noChangeAspect="1"/>
          </p:cNvPicPr>
          <p:nvPr>
            <p:ph sz="half" idx="1"/>
          </p:nvPr>
        </p:nvPicPr>
        <p:blipFill>
          <a:blip r:embed="rId3"/>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lnSpcReduction="10000"/>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smtClean="0">
                <a:effectLst/>
                <a:latin typeface="Calibri" panose="020F0502020204030204" pitchFamily="34" charset="0"/>
                <a:cs typeface="Calibri" panose="020F0502020204030204" pitchFamily="34" charset="0"/>
              </a:rPr>
              <a:t>For </a:t>
            </a:r>
            <a:r>
              <a:rPr lang="en-US" altLang="zh-TW" b="1" dirty="0">
                <a:latin typeface="Calibri" panose="020F0502020204030204" pitchFamily="34" charset="0"/>
                <a:cs typeface="Calibri" panose="020F0502020204030204" pitchFamily="34" charset="0"/>
              </a:rPr>
              <a:t>BLE peripheral. </a:t>
            </a:r>
            <a:endParaRPr lang="en-US" altLang="zh-TW" dirty="0" smtClean="0">
              <a:effectLst/>
              <a:latin typeface="Calibri" panose="020F0502020204030204" pitchFamily="34" charset="0"/>
              <a:cs typeface="Calibri" panose="020F0502020204030204" pitchFamily="34" charset="0"/>
            </a:endParaRPr>
          </a:p>
          <a:p>
            <a:r>
              <a:rPr lang="en-US" altLang="zh-TW" dirty="0" smtClean="0">
                <a:effectLst/>
                <a:latin typeface="Calibri" panose="020F0502020204030204" pitchFamily="34" charset="0"/>
                <a:cs typeface="Calibri" panose="020F0502020204030204" pitchFamily="34" charset="0"/>
              </a:rPr>
              <a:t>As </a:t>
            </a:r>
            <a:r>
              <a:rPr lang="en-US" altLang="zh-TW" dirty="0">
                <a:effectLst/>
                <a:latin typeface="Calibri" panose="020F0502020204030204" pitchFamily="34" charset="0"/>
                <a:cs typeface="Calibri" panose="020F0502020204030204" pitchFamily="34" charset="0"/>
              </a:rPr>
              <a:t>no IP is used , to set up IoT connectivity between the BLE peripheral and the controller, no extra implementation is needed on the peripheral apart from setting up native BLE communication.</a:t>
            </a:r>
          </a:p>
          <a:p>
            <a:endParaRPr lang="en-US" altLang="zh-TW" dirty="0">
              <a:latin typeface="Calibri" panose="020F0502020204030204" pitchFamily="34" charset="0"/>
              <a:cs typeface="Calibri" panose="020F0502020204030204" pitchFamily="34" charset="0"/>
            </a:endParaRPr>
          </a:p>
          <a:p>
            <a:r>
              <a:rPr lang="en-US" altLang="zh-TW" dirty="0">
                <a:effectLst/>
                <a:latin typeface="Calibri" panose="020F0502020204030204" pitchFamily="34" charset="0"/>
                <a:cs typeface="Calibri" panose="020F0502020204030204" pitchFamily="34" charset="0"/>
              </a:rPr>
              <a:t> In order to achieve seamless handover, the peripheral is in one of two states at all times:</a:t>
            </a:r>
          </a:p>
          <a:p>
            <a:pPr marL="457200" lvl="1" indent="0">
              <a:buNone/>
            </a:pPr>
            <a:r>
              <a:rPr lang="en-US" altLang="zh-TW" dirty="0">
                <a:effectLst/>
                <a:latin typeface="Calibri" panose="020F0502020204030204" pitchFamily="34" charset="0"/>
                <a:cs typeface="Calibri" panose="020F0502020204030204" pitchFamily="34" charset="0"/>
              </a:rPr>
              <a:t> a) in a BLE connection with an IoT GW, </a:t>
            </a:r>
          </a:p>
          <a:p>
            <a:pPr marL="457200" lvl="1" indent="0">
              <a:buNone/>
            </a:pPr>
            <a:r>
              <a:rPr lang="en-US" altLang="zh-TW" dirty="0">
                <a:effectLst/>
                <a:latin typeface="Calibri" panose="020F0502020204030204" pitchFamily="34" charset="0"/>
                <a:cs typeface="Calibri" panose="020F0502020204030204" pitchFamily="34" charset="0"/>
              </a:rPr>
              <a:t> b) advertising its presence using BLE advertisements</a:t>
            </a:r>
            <a:r>
              <a:rPr lang="en-US" altLang="zh-TW" dirty="0" smtClean="0">
                <a:effectLst/>
                <a:latin typeface="Calibri" panose="020F0502020204030204" pitchFamily="34" charset="0"/>
                <a:cs typeface="Calibri" panose="020F0502020204030204" pitchFamily="34" charset="0"/>
              </a:rPr>
              <a:t>.</a:t>
            </a:r>
            <a:endParaRPr lang="en-US" altLang="zh-TW" dirty="0">
              <a:effectLst/>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16</a:t>
            </a:fld>
            <a:endParaRPr lang="zh-TW" altLang="en-US"/>
          </a:p>
        </p:txBody>
      </p:sp>
      <p:sp>
        <p:nvSpPr>
          <p:cNvPr id="8" name="矩形 7">
            <a:extLst>
              <a:ext uri="{FF2B5EF4-FFF2-40B4-BE49-F238E27FC236}">
                <a16:creationId xmlns:a16="http://schemas.microsoft.com/office/drawing/2014/main" xmlns="" id="{F8B57BBF-7747-4AF6-AB6C-774CBDA1C3BF}"/>
              </a:ext>
            </a:extLst>
          </p:cNvPr>
          <p:cNvSpPr/>
          <p:nvPr/>
        </p:nvSpPr>
        <p:spPr>
          <a:xfrm>
            <a:off x="364637" y="4232787"/>
            <a:ext cx="5268997" cy="2488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665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A3AF6900-F31A-4C21-AD6C-027E53732D35}"/>
              </a:ext>
            </a:extLst>
          </p:cNvPr>
          <p:cNvPicPr>
            <a:picLocks noGrp="1" noChangeAspect="1"/>
          </p:cNvPicPr>
          <p:nvPr>
            <p:ph sz="half" idx="1"/>
          </p:nvPr>
        </p:nvPicPr>
        <p:blipFill>
          <a:blip r:embed="rId3"/>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IoT gateway , The gateway should expose the BLE peripheral towards the IP network in an application agnostic way. </a:t>
            </a:r>
          </a:p>
          <a:p>
            <a:endParaRPr lang="en-US" altLang="zh-TW" dirty="0">
              <a:latin typeface="Calibri" panose="020F0502020204030204" pitchFamily="34" charset="0"/>
              <a:cs typeface="Calibri" panose="020F0502020204030204" pitchFamily="34" charset="0"/>
            </a:endParaRPr>
          </a:p>
          <a:p>
            <a:r>
              <a:rPr lang="en-US" altLang="zh-TW" dirty="0" smtClean="0">
                <a:latin typeface="Calibri" panose="020F0502020204030204" pitchFamily="34" charset="0"/>
                <a:cs typeface="Calibri" panose="020F0502020204030204" pitchFamily="34" charset="0"/>
              </a:rPr>
              <a:t>the </a:t>
            </a:r>
            <a:r>
              <a:rPr lang="en-US" altLang="zh-TW" dirty="0">
                <a:latin typeface="Calibri" panose="020F0502020204030204" pitchFamily="34" charset="0"/>
                <a:cs typeface="Calibri" panose="020F0502020204030204" pitchFamily="34" charset="0"/>
              </a:rPr>
              <a:t>IoT GW only has a forwarding role and is unaware of the application layer connectivity between the BLE peripheral and the controller</a:t>
            </a:r>
            <a:r>
              <a:rPr lang="en-US" altLang="zh-TW" dirty="0" smtClean="0">
                <a:latin typeface="Calibri" panose="020F0502020204030204" pitchFamily="34" charset="0"/>
                <a:cs typeface="Calibri" panose="020F0502020204030204" pitchFamily="34" charset="0"/>
              </a:rPr>
              <a:t>.</a:t>
            </a:r>
            <a:endParaRPr lang="en-US" altLang="zh-TW" dirty="0">
              <a:latin typeface="Calibri" panose="020F0502020204030204" pitchFamily="34" charset="0"/>
              <a:cs typeface="Calibri" panose="020F0502020204030204" pitchFamily="34" charset="0"/>
            </a:endParaRP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17</a:t>
            </a:fld>
            <a:endParaRPr lang="zh-TW" altLang="en-US"/>
          </a:p>
        </p:txBody>
      </p:sp>
      <p:sp>
        <p:nvSpPr>
          <p:cNvPr id="8" name="矩形 7">
            <a:extLst>
              <a:ext uri="{FF2B5EF4-FFF2-40B4-BE49-F238E27FC236}">
                <a16:creationId xmlns:a16="http://schemas.microsoft.com/office/drawing/2014/main" xmlns="" id="{F8B57BBF-7747-4AF6-AB6C-774CBDA1C3BF}"/>
              </a:ext>
            </a:extLst>
          </p:cNvPr>
          <p:cNvSpPr/>
          <p:nvPr/>
        </p:nvSpPr>
        <p:spPr>
          <a:xfrm>
            <a:off x="258636" y="3731342"/>
            <a:ext cx="5407786" cy="6046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8128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xmlns="" id="{A3AF6900-F31A-4C21-AD6C-027E53732D35}"/>
              </a:ext>
            </a:extLst>
          </p:cNvPr>
          <p:cNvPicPr>
            <a:picLocks noGrp="1" noChangeAspect="1"/>
          </p:cNvPicPr>
          <p:nvPr>
            <p:ph sz="half" idx="1"/>
          </p:nvPr>
        </p:nvPicPr>
        <p:blipFill>
          <a:blip r:embed="rId3"/>
          <a:stretch>
            <a:fillRect/>
          </a:stretch>
        </p:blipFill>
        <p:spPr>
          <a:xfrm>
            <a:off x="258636" y="136524"/>
            <a:ext cx="5513787" cy="6721475"/>
          </a:xfrm>
        </p:spPr>
      </p:pic>
      <p:sp>
        <p:nvSpPr>
          <p:cNvPr id="3" name="內容版面配置區 2">
            <a:extLst>
              <a:ext uri="{FF2B5EF4-FFF2-40B4-BE49-F238E27FC236}">
                <a16:creationId xmlns:a16="http://schemas.microsoft.com/office/drawing/2014/main" xmlns="" id="{B3DF6E85-2BA3-4D22-9F39-B4A5D2453F97}"/>
              </a:ext>
            </a:extLst>
          </p:cNvPr>
          <p:cNvSpPr>
            <a:spLocks noGrp="1"/>
          </p:cNvSpPr>
          <p:nvPr>
            <p:ph sz="half" idx="2"/>
          </p:nvPr>
        </p:nvSpPr>
        <p:spPr>
          <a:xfrm>
            <a:off x="5812603" y="136524"/>
            <a:ext cx="6309993" cy="6721475"/>
          </a:xfrm>
        </p:spPr>
        <p:txBody>
          <a:bodyPr>
            <a:normAutofit fontScale="92500" lnSpcReduction="10000"/>
          </a:bodyPr>
          <a:lstStyle/>
          <a:p>
            <a:pPr marL="0" indent="0" algn="ctr">
              <a:buNone/>
            </a:pPr>
            <a:r>
              <a:rPr lang="en-US" altLang="zh-TW" sz="3200" dirty="0">
                <a:effectLst/>
                <a:latin typeface="Calibri" panose="020F0502020204030204" pitchFamily="34" charset="0"/>
                <a:cs typeface="Calibri" panose="020F0502020204030204" pitchFamily="34" charset="0"/>
              </a:rPr>
              <a:t>Non-IP based architecture(cont’d)</a:t>
            </a:r>
          </a:p>
          <a:p>
            <a:pPr marL="0" indent="0" algn="ctr">
              <a:buNone/>
            </a:pPr>
            <a:endParaRPr lang="en-US" altLang="zh-TW" sz="3200"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Controller.</a:t>
            </a:r>
          </a:p>
          <a:p>
            <a:r>
              <a:rPr lang="en-US" altLang="zh-TW" dirty="0">
                <a:latin typeface="Calibri" panose="020F0502020204030204" pitchFamily="34" charset="0"/>
                <a:cs typeface="Calibri" panose="020F0502020204030204" pitchFamily="34" charset="0"/>
              </a:rPr>
              <a:t>The IoT GWs notify the controller when a new connection is established or a disconnection occurs. </a:t>
            </a:r>
          </a:p>
          <a:p>
            <a:endParaRPr lang="en-US" altLang="zh-TW" dirty="0">
              <a:latin typeface="Calibri" panose="020F0502020204030204" pitchFamily="34" charset="0"/>
              <a:cs typeface="Calibri" panose="020F0502020204030204" pitchFamily="34" charset="0"/>
            </a:endParaRPr>
          </a:p>
          <a:p>
            <a:r>
              <a:rPr lang="en-US" altLang="zh-TW" dirty="0" err="1">
                <a:latin typeface="Calibri" panose="020F0502020204030204" pitchFamily="34" charset="0"/>
                <a:cs typeface="Calibri" panose="020F0502020204030204" pitchFamily="34" charset="0"/>
              </a:rPr>
              <a:t>Therefore,the</a:t>
            </a:r>
            <a:r>
              <a:rPr lang="en-US" altLang="zh-TW" dirty="0">
                <a:latin typeface="Calibri" panose="020F0502020204030204" pitchFamily="34" charset="0"/>
                <a:cs typeface="Calibri" panose="020F0502020204030204" pitchFamily="34" charset="0"/>
              </a:rPr>
              <a:t> controller should keep a mapping table, linking each BLE peripheral to its current corresponding IoT GW. </a:t>
            </a:r>
          </a:p>
          <a:p>
            <a:endParaRPr lang="en-US" altLang="zh-TW" dirty="0">
              <a:latin typeface="Calibri" panose="020F0502020204030204" pitchFamily="34" charset="0"/>
              <a:cs typeface="Calibri" panose="020F0502020204030204" pitchFamily="34" charset="0"/>
            </a:endParaRPr>
          </a:p>
          <a:p>
            <a:r>
              <a:rPr lang="en-US" altLang="zh-TW" dirty="0">
                <a:latin typeface="Calibri" panose="020F0502020204030204" pitchFamily="34" charset="0"/>
                <a:cs typeface="Calibri" panose="020F0502020204030204" pitchFamily="34" charset="0"/>
              </a:rPr>
              <a:t>The peripherals are identified via an implementation specific device ID. To expose the BLE peripheral to the Internet, the controller could act as a proxy or bridge, hereby translating the application layer to another protocol.</a:t>
            </a:r>
          </a:p>
        </p:txBody>
      </p:sp>
      <p:sp>
        <p:nvSpPr>
          <p:cNvPr id="4" name="投影片編號版面配置區 3">
            <a:extLst>
              <a:ext uri="{FF2B5EF4-FFF2-40B4-BE49-F238E27FC236}">
                <a16:creationId xmlns:a16="http://schemas.microsoft.com/office/drawing/2014/main" xmlns="" id="{46943CDC-E158-4BE6-85D8-16B7649A4F4B}"/>
              </a:ext>
            </a:extLst>
          </p:cNvPr>
          <p:cNvSpPr>
            <a:spLocks noGrp="1"/>
          </p:cNvSpPr>
          <p:nvPr>
            <p:ph type="sldNum" sz="quarter" idx="12"/>
          </p:nvPr>
        </p:nvSpPr>
        <p:spPr/>
        <p:txBody>
          <a:bodyPr/>
          <a:lstStyle/>
          <a:p>
            <a:fld id="{50029C49-A5A9-4A95-8BF0-94F73808DB5F}" type="slidenum">
              <a:rPr lang="zh-TW" altLang="en-US" smtClean="0"/>
              <a:t>18</a:t>
            </a:fld>
            <a:endParaRPr lang="zh-TW" altLang="en-US"/>
          </a:p>
        </p:txBody>
      </p:sp>
      <p:sp>
        <p:nvSpPr>
          <p:cNvPr id="8" name="矩形 7">
            <a:extLst>
              <a:ext uri="{FF2B5EF4-FFF2-40B4-BE49-F238E27FC236}">
                <a16:creationId xmlns:a16="http://schemas.microsoft.com/office/drawing/2014/main" xmlns="" id="{F8B57BBF-7747-4AF6-AB6C-774CBDA1C3BF}"/>
              </a:ext>
            </a:extLst>
          </p:cNvPr>
          <p:cNvSpPr/>
          <p:nvPr/>
        </p:nvSpPr>
        <p:spPr>
          <a:xfrm>
            <a:off x="218456" y="1297857"/>
            <a:ext cx="5407786" cy="7816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8090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31939"/>
            <a:ext cx="10515600" cy="5030787"/>
          </a:xfrm>
        </p:spPr>
        <p:txBody>
          <a:bodyPr>
            <a:normAutofit fontScale="92500" lnSpcReduction="10000"/>
          </a:bodyPr>
          <a:lstStyle/>
          <a:p>
            <a:r>
              <a:rPr lang="en-US" altLang="zh-TW" dirty="0"/>
              <a:t>About passive handover:</a:t>
            </a:r>
          </a:p>
          <a:p>
            <a:endParaRPr lang="en-US" altLang="zh-TW" dirty="0"/>
          </a:p>
          <a:p>
            <a:r>
              <a:rPr lang="en-US" altLang="zh-TW" dirty="0"/>
              <a:t>A BLE connection is terminated naturally after the supervision timeout has timed out. Only then, the BLE peripheral attempts to set up a new connection by advertising its presence using BLE advertisements.</a:t>
            </a:r>
          </a:p>
          <a:p>
            <a:endParaRPr lang="en-US" altLang="zh-TW" dirty="0"/>
          </a:p>
          <a:p>
            <a:r>
              <a:rPr lang="en-US" altLang="zh-TW" dirty="0"/>
              <a:t>When using the passive handover approach, a connection to a new and better GW will only be established when the previous connection was completely broken, i.e. when no traffic could be sent during the supervision timeout range. </a:t>
            </a:r>
          </a:p>
          <a:p>
            <a:endParaRPr lang="en-US" altLang="zh-TW" dirty="0"/>
          </a:p>
          <a:p>
            <a:r>
              <a:rPr lang="en-US" altLang="zh-TW" dirty="0"/>
              <a:t>As such, it might happen that a peripheral remains connected even when the link quality becomes very poor.</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19</a:t>
            </a:fld>
            <a:endParaRPr lang="zh-TW" altLang="en-US"/>
          </a:p>
        </p:txBody>
      </p:sp>
    </p:spTree>
    <p:extLst>
      <p:ext uri="{BB962C8B-B14F-4D97-AF65-F5344CB8AC3E}">
        <p14:creationId xmlns:p14="http://schemas.microsoft.com/office/powerpoint/2010/main" val="14432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74CC6A4-7D80-460A-B3B0-D78C7AA4B27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xmlns="" id="{E4C02B56-07BF-448C-BE47-03D13CE393B5}"/>
              </a:ext>
            </a:extLst>
          </p:cNvPr>
          <p:cNvSpPr>
            <a:spLocks noGrp="1"/>
          </p:cNvSpPr>
          <p:nvPr>
            <p:ph idx="1"/>
          </p:nvPr>
        </p:nvSpPr>
        <p:spPr/>
        <p:txBody>
          <a:bodyPr>
            <a:normAutofit/>
          </a:bodyPr>
          <a:lstStyle/>
          <a:p>
            <a:r>
              <a:rPr lang="en-US" altLang="zh-TW" dirty="0"/>
              <a:t>Introduction</a:t>
            </a:r>
          </a:p>
          <a:p>
            <a:r>
              <a:rPr lang="en-US" altLang="zh-TW" dirty="0"/>
              <a:t>Primer on BLE and BLE over IPv6</a:t>
            </a:r>
          </a:p>
          <a:p>
            <a:r>
              <a:rPr lang="en-US" altLang="zh-TW" dirty="0"/>
              <a:t>A BLE-based multi-Gateway network infrastructure</a:t>
            </a:r>
          </a:p>
          <a:p>
            <a:r>
              <a:rPr lang="en-US" altLang="zh-TW" dirty="0"/>
              <a:t>Handover approaches</a:t>
            </a:r>
          </a:p>
          <a:p>
            <a:r>
              <a:rPr lang="en-US" altLang="zh-TW" dirty="0"/>
              <a:t>Implementation details</a:t>
            </a:r>
          </a:p>
          <a:p>
            <a:r>
              <a:rPr lang="en-US" altLang="zh-TW" dirty="0"/>
              <a:t>Evaluation</a:t>
            </a:r>
          </a:p>
          <a:p>
            <a:r>
              <a:rPr lang="en-US" altLang="zh-TW" dirty="0"/>
              <a:t>Conclusion</a:t>
            </a:r>
          </a:p>
          <a:p>
            <a:r>
              <a:rPr lang="en-US" altLang="zh-TW" dirty="0"/>
              <a:t>References</a:t>
            </a:r>
          </a:p>
        </p:txBody>
      </p:sp>
      <p:sp>
        <p:nvSpPr>
          <p:cNvPr id="4" name="投影片編號版面配置區 3">
            <a:extLst>
              <a:ext uri="{FF2B5EF4-FFF2-40B4-BE49-F238E27FC236}">
                <a16:creationId xmlns:a16="http://schemas.microsoft.com/office/drawing/2014/main" xmlns="" id="{54C0367C-91A7-428B-B46E-60D3CE76CC93}"/>
              </a:ext>
            </a:extLst>
          </p:cNvPr>
          <p:cNvSpPr>
            <a:spLocks noGrp="1"/>
          </p:cNvSpPr>
          <p:nvPr>
            <p:ph type="sldNum" sz="quarter" idx="12"/>
          </p:nvPr>
        </p:nvSpPr>
        <p:spPr/>
        <p:txBody>
          <a:bodyPr/>
          <a:lstStyle/>
          <a:p>
            <a:fld id="{50029C49-A5A9-4A95-8BF0-94F73808DB5F}" type="slidenum">
              <a:rPr lang="zh-TW" altLang="en-US" smtClean="0"/>
              <a:t>2</a:t>
            </a:fld>
            <a:endParaRPr lang="zh-TW" altLang="en-US"/>
          </a:p>
        </p:txBody>
      </p:sp>
    </p:spTree>
    <p:extLst>
      <p:ext uri="{BB962C8B-B14F-4D97-AF65-F5344CB8AC3E}">
        <p14:creationId xmlns:p14="http://schemas.microsoft.com/office/powerpoint/2010/main" val="105146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lstStyle/>
          <a:p>
            <a:r>
              <a:rPr lang="en-US" altLang="zh-TW" dirty="0"/>
              <a:t>About active handover :</a:t>
            </a:r>
          </a:p>
          <a:p>
            <a:endParaRPr lang="en-US" altLang="zh-TW" dirty="0"/>
          </a:p>
          <a:p>
            <a:r>
              <a:rPr lang="en-US" altLang="zh-TW" dirty="0"/>
              <a:t>The BLE peripheral maintains an advertiser role at all times.</a:t>
            </a:r>
          </a:p>
          <a:p>
            <a:endParaRPr lang="en-US" altLang="zh-TW" dirty="0"/>
          </a:p>
          <a:p>
            <a:r>
              <a:rPr lang="en-US" altLang="zh-TW" dirty="0"/>
              <a:t>The IoT GWs use these periodic BLE advertisements to derive a Received Signal Strength Indicator (RSSI).</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20</a:t>
            </a:fld>
            <a:endParaRPr lang="zh-TW" altLang="en-US"/>
          </a:p>
        </p:txBody>
      </p:sp>
    </p:spTree>
    <p:extLst>
      <p:ext uri="{BB962C8B-B14F-4D97-AF65-F5344CB8AC3E}">
        <p14:creationId xmlns:p14="http://schemas.microsoft.com/office/powerpoint/2010/main" val="401501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lstStyle/>
          <a:p>
            <a:r>
              <a:rPr lang="en-US" altLang="zh-TW" dirty="0"/>
              <a:t>All collected RSSI values are forwarded to the controller. </a:t>
            </a:r>
          </a:p>
          <a:p>
            <a:endParaRPr lang="en-US" altLang="zh-TW" dirty="0"/>
          </a:p>
          <a:p>
            <a:r>
              <a:rPr lang="en-US" altLang="zh-TW" dirty="0"/>
              <a:t>The controller maintains a mapping table between the received RSSI values and the associated IoT GW and BLE peripheral. </a:t>
            </a:r>
          </a:p>
          <a:p>
            <a:endParaRPr lang="en-US" altLang="zh-TW" dirty="0"/>
          </a:p>
          <a:p>
            <a:r>
              <a:rPr lang="en-US" altLang="zh-TW" dirty="0"/>
              <a:t>Concurrently, this mapping table is used to monitor the current state of the BLE connections and decides whether a specific BLE peripheral should handover to another IoT GW.</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21</a:t>
            </a:fld>
            <a:endParaRPr lang="zh-TW" altLang="en-US"/>
          </a:p>
        </p:txBody>
      </p:sp>
    </p:spTree>
    <p:extLst>
      <p:ext uri="{BB962C8B-B14F-4D97-AF65-F5344CB8AC3E}">
        <p14:creationId xmlns:p14="http://schemas.microsoft.com/office/powerpoint/2010/main" val="137211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normAutofit fontScale="92500" lnSpcReduction="20000"/>
          </a:bodyPr>
          <a:lstStyle/>
          <a:p>
            <a:r>
              <a:rPr lang="en-US" altLang="zh-TW" dirty="0"/>
              <a:t>Such a handover decision is taken when two conditions are met: the connection to the current IoT GW is bad and a sufficiently good enough alternative IoT GW is available.</a:t>
            </a:r>
          </a:p>
          <a:p>
            <a:endParaRPr lang="en-US" altLang="zh-TW" dirty="0"/>
          </a:p>
          <a:p>
            <a:r>
              <a:rPr lang="en-US" altLang="zh-TW" dirty="0"/>
              <a:t>The connection can be considered bad once the RSSI exceeds a certain RSSI threshold, meaning that the peripheral is not too far from the GW for the connection to be lost, but far enough to be of insufficient quality.</a:t>
            </a:r>
          </a:p>
          <a:p>
            <a:endParaRPr lang="en-US" altLang="zh-TW" dirty="0"/>
          </a:p>
          <a:p>
            <a:r>
              <a:rPr lang="en-US" altLang="zh-TW" dirty="0"/>
              <a:t>Another GW can be considered a sufficient alternative, once its RSSI exceeds a certain threshold as well, indicating that the peripheral is actually close enough to that GW to establish a connection of sufficient quality. </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22</a:t>
            </a:fld>
            <a:endParaRPr lang="zh-TW" altLang="en-US"/>
          </a:p>
        </p:txBody>
      </p:sp>
    </p:spTree>
    <p:extLst>
      <p:ext uri="{BB962C8B-B14F-4D97-AF65-F5344CB8AC3E}">
        <p14:creationId xmlns:p14="http://schemas.microsoft.com/office/powerpoint/2010/main" val="183357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normAutofit fontScale="92500" lnSpcReduction="10000"/>
          </a:bodyPr>
          <a:lstStyle/>
          <a:p>
            <a:r>
              <a:rPr lang="en-US" altLang="zh-TW" dirty="0"/>
              <a:t>When a handover decision is made, a disconnect message is sent by the controller to the old IoT GW and a connect message to the alternative IoT GW. </a:t>
            </a:r>
          </a:p>
          <a:p>
            <a:endParaRPr lang="en-US" altLang="zh-TW" dirty="0"/>
          </a:p>
          <a:p>
            <a:r>
              <a:rPr lang="en-US" altLang="zh-TW" dirty="0"/>
              <a:t>The old IoT GW forwards this request to the BLE peripheral and the peripheral immediately terminates the connection (independent of the supervision timeout). </a:t>
            </a:r>
          </a:p>
          <a:p>
            <a:endParaRPr lang="en-US" altLang="zh-TW" dirty="0"/>
          </a:p>
          <a:p>
            <a:r>
              <a:rPr lang="en-US" altLang="zh-TW" dirty="0"/>
              <a:t>Afterwards, the BLE advertisements can be answered with a connection request again, which is now done by the alternative gateway incited by the connect message.</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23</a:t>
            </a:fld>
            <a:endParaRPr lang="zh-TW" altLang="en-US"/>
          </a:p>
        </p:txBody>
      </p:sp>
    </p:spTree>
    <p:extLst>
      <p:ext uri="{BB962C8B-B14F-4D97-AF65-F5344CB8AC3E}">
        <p14:creationId xmlns:p14="http://schemas.microsoft.com/office/powerpoint/2010/main" val="22717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695901F-B45F-471B-B1C2-E603D8500264}"/>
              </a:ext>
            </a:extLst>
          </p:cNvPr>
          <p:cNvSpPr>
            <a:spLocks noGrp="1"/>
          </p:cNvSpPr>
          <p:nvPr>
            <p:ph type="title"/>
          </p:nvPr>
        </p:nvSpPr>
        <p:spPr/>
        <p:txBody>
          <a:bodyPr/>
          <a:lstStyle/>
          <a:p>
            <a:r>
              <a:rPr lang="en-US" altLang="zh-TW" dirty="0"/>
              <a:t>Handover approaches(cont’d)</a:t>
            </a:r>
            <a:endParaRPr lang="zh-TW" altLang="en-US" dirty="0"/>
          </a:p>
        </p:txBody>
      </p:sp>
      <p:sp>
        <p:nvSpPr>
          <p:cNvPr id="3" name="內容版面配置區 2">
            <a:extLst>
              <a:ext uri="{FF2B5EF4-FFF2-40B4-BE49-F238E27FC236}">
                <a16:creationId xmlns:a16="http://schemas.microsoft.com/office/drawing/2014/main" xmlns="" id="{FB2F8C4B-A1E5-42DA-B706-3134322A9E30}"/>
              </a:ext>
            </a:extLst>
          </p:cNvPr>
          <p:cNvSpPr>
            <a:spLocks noGrp="1"/>
          </p:cNvSpPr>
          <p:nvPr>
            <p:ph idx="1"/>
          </p:nvPr>
        </p:nvSpPr>
        <p:spPr>
          <a:xfrm>
            <a:off x="838200" y="1587500"/>
            <a:ext cx="10515600" cy="4351338"/>
          </a:xfrm>
        </p:spPr>
        <p:txBody>
          <a:bodyPr>
            <a:normAutofit/>
          </a:bodyPr>
          <a:lstStyle/>
          <a:p>
            <a:r>
              <a:rPr lang="en-US" altLang="zh-TW" dirty="0"/>
              <a:t>On top, when a BLE peripheral does not yet have a BLE connection with an IoT GW, the current best RSSI is can be used to find a suitable IoT GW and set up the connection. </a:t>
            </a:r>
          </a:p>
          <a:p>
            <a:endParaRPr lang="en-US" altLang="zh-TW" dirty="0"/>
          </a:p>
          <a:p>
            <a:r>
              <a:rPr lang="en-US" altLang="zh-TW" dirty="0"/>
              <a:t>When an IoT GW naturally loses a BLE connection, which can occur if no suitable alternative was available, or a BLE connection failed to be set up, the controller is also notified, such an event indicates that the BLE peripheral has moved out of range of the BLE-enabled infrastructure or the infrastructure contains a blind spot.</a:t>
            </a:r>
            <a:endParaRPr lang="zh-TW" altLang="en-US" dirty="0"/>
          </a:p>
        </p:txBody>
      </p:sp>
      <p:sp>
        <p:nvSpPr>
          <p:cNvPr id="4" name="投影片編號版面配置區 3">
            <a:extLst>
              <a:ext uri="{FF2B5EF4-FFF2-40B4-BE49-F238E27FC236}">
                <a16:creationId xmlns:a16="http://schemas.microsoft.com/office/drawing/2014/main" xmlns="" id="{D343627B-A794-4656-8F31-A526720248C0}"/>
              </a:ext>
            </a:extLst>
          </p:cNvPr>
          <p:cNvSpPr>
            <a:spLocks noGrp="1"/>
          </p:cNvSpPr>
          <p:nvPr>
            <p:ph type="sldNum" sz="quarter" idx="12"/>
          </p:nvPr>
        </p:nvSpPr>
        <p:spPr/>
        <p:txBody>
          <a:bodyPr/>
          <a:lstStyle/>
          <a:p>
            <a:fld id="{50029C49-A5A9-4A95-8BF0-94F73808DB5F}" type="slidenum">
              <a:rPr lang="zh-TW" altLang="en-US" smtClean="0"/>
              <a:t>24</a:t>
            </a:fld>
            <a:endParaRPr lang="zh-TW" altLang="en-US"/>
          </a:p>
        </p:txBody>
      </p:sp>
    </p:spTree>
    <p:extLst>
      <p:ext uri="{BB962C8B-B14F-4D97-AF65-F5344CB8AC3E}">
        <p14:creationId xmlns:p14="http://schemas.microsoft.com/office/powerpoint/2010/main" val="3385593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xmlns="" id="{FE76078E-89DF-42BA-BFF0-0789F7A2DC49}"/>
              </a:ext>
            </a:extLst>
          </p:cNvPr>
          <p:cNvSpPr>
            <a:spLocks noGrp="1"/>
          </p:cNvSpPr>
          <p:nvPr>
            <p:ph idx="1"/>
          </p:nvPr>
        </p:nvSpPr>
        <p:spPr/>
        <p:txBody>
          <a:bodyPr>
            <a:normAutofit/>
          </a:bodyPr>
          <a:lstStyle/>
          <a:p>
            <a:r>
              <a:rPr lang="en-US" altLang="zh-TW" dirty="0"/>
              <a:t>The BLE peripheral’s role is enacted using a nRF52840 board and the other roles(</a:t>
            </a:r>
            <a:r>
              <a:rPr lang="en-US" altLang="zh-TW" dirty="0" err="1"/>
              <a:t>GW,Controller</a:t>
            </a:r>
            <a:r>
              <a:rPr lang="en-US" altLang="zh-TW" dirty="0"/>
              <a:t>) are enacted using Raspberry PI’s.</a:t>
            </a:r>
          </a:p>
          <a:p>
            <a:endParaRPr lang="en-US" altLang="zh-TW" dirty="0"/>
          </a:p>
          <a:p>
            <a:r>
              <a:rPr lang="en-US" altLang="zh-TW" b="1" dirty="0"/>
              <a:t>nRF52840</a:t>
            </a:r>
            <a:r>
              <a:rPr lang="en-US" altLang="zh-TW" dirty="0"/>
              <a:t> board is capable of implementing a complete BLE v5.0 supported stack as well as the IPv6 over BLE stack adjustment.</a:t>
            </a:r>
          </a:p>
          <a:p>
            <a:endParaRPr lang="en-US" altLang="zh-TW" dirty="0"/>
          </a:p>
        </p:txBody>
      </p:sp>
      <p:sp>
        <p:nvSpPr>
          <p:cNvPr id="4" name="投影片編號版面配置區 3">
            <a:extLst>
              <a:ext uri="{FF2B5EF4-FFF2-40B4-BE49-F238E27FC236}">
                <a16:creationId xmlns:a16="http://schemas.microsoft.com/office/drawing/2014/main" xmlns="" id="{AD1B4B23-F0A7-40BA-987D-16C4CCB324A1}"/>
              </a:ext>
            </a:extLst>
          </p:cNvPr>
          <p:cNvSpPr>
            <a:spLocks noGrp="1"/>
          </p:cNvSpPr>
          <p:nvPr>
            <p:ph type="sldNum" sz="quarter" idx="12"/>
          </p:nvPr>
        </p:nvSpPr>
        <p:spPr/>
        <p:txBody>
          <a:bodyPr/>
          <a:lstStyle/>
          <a:p>
            <a:fld id="{50029C49-A5A9-4A95-8BF0-94F73808DB5F}" type="slidenum">
              <a:rPr lang="zh-TW" altLang="en-US" smtClean="0"/>
              <a:t>25</a:t>
            </a:fld>
            <a:endParaRPr lang="zh-TW" altLang="en-US"/>
          </a:p>
        </p:txBody>
      </p:sp>
      <p:pic>
        <p:nvPicPr>
          <p:cNvPr id="2050" name="Picture 2" descr="nRF52840 DK - nordicsemi.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1422" y="4268092"/>
            <a:ext cx="4904578" cy="227082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7354" y="4383995"/>
            <a:ext cx="3206491" cy="2039013"/>
          </a:xfrm>
          <a:prstGeom prst="rect">
            <a:avLst/>
          </a:prstGeom>
        </p:spPr>
      </p:pic>
    </p:spTree>
    <p:extLst>
      <p:ext uri="{BB962C8B-B14F-4D97-AF65-F5344CB8AC3E}">
        <p14:creationId xmlns:p14="http://schemas.microsoft.com/office/powerpoint/2010/main" val="3210948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93EF638-2849-41FC-9ED3-28D8E0CE969E}"/>
              </a:ext>
            </a:extLst>
          </p:cNvPr>
          <p:cNvSpPr>
            <a:spLocks noGrp="1"/>
          </p:cNvSpPr>
          <p:nvPr>
            <p:ph type="title"/>
          </p:nvPr>
        </p:nvSpPr>
        <p:spPr/>
        <p:txBody>
          <a:bodyPr/>
          <a:lstStyle/>
          <a:p>
            <a:r>
              <a:rPr lang="en-US" altLang="zh-TW" dirty="0"/>
              <a:t>Implementation details</a:t>
            </a:r>
            <a:endParaRPr lang="zh-TW" altLang="en-US" dirty="0"/>
          </a:p>
        </p:txBody>
      </p:sp>
      <p:sp>
        <p:nvSpPr>
          <p:cNvPr id="3" name="內容版面配置區 2">
            <a:extLst>
              <a:ext uri="{FF2B5EF4-FFF2-40B4-BE49-F238E27FC236}">
                <a16:creationId xmlns:a16="http://schemas.microsoft.com/office/drawing/2014/main" xmlns="" id="{FE76078E-89DF-42BA-BFF0-0789F7A2DC49}"/>
              </a:ext>
            </a:extLst>
          </p:cNvPr>
          <p:cNvSpPr>
            <a:spLocks noGrp="1"/>
          </p:cNvSpPr>
          <p:nvPr>
            <p:ph idx="1"/>
          </p:nvPr>
        </p:nvSpPr>
        <p:spPr/>
        <p:txBody>
          <a:bodyPr>
            <a:normAutofit/>
          </a:bodyPr>
          <a:lstStyle/>
          <a:p>
            <a:r>
              <a:rPr lang="en-US" altLang="zh-TW" dirty="0" smtClean="0"/>
              <a:t>Use </a:t>
            </a:r>
            <a:r>
              <a:rPr lang="en-US" altLang="zh-TW" dirty="0" err="1" smtClean="0"/>
              <a:t>BlueZ</a:t>
            </a:r>
            <a:r>
              <a:rPr lang="en-US" altLang="zh-TW" dirty="0" smtClean="0"/>
              <a:t> </a:t>
            </a:r>
            <a:r>
              <a:rPr lang="en-US" altLang="zh-TW" dirty="0"/>
              <a:t>on Raspberry Pi</a:t>
            </a:r>
            <a:r>
              <a:rPr lang="en-US" altLang="zh-TW" dirty="0" smtClean="0"/>
              <a:t>.</a:t>
            </a:r>
          </a:p>
          <a:p>
            <a:endParaRPr lang="en-US" altLang="zh-TW" dirty="0"/>
          </a:p>
          <a:p>
            <a:r>
              <a:rPr lang="en-US" altLang="zh-TW" dirty="0" err="1"/>
              <a:t>BlueZ</a:t>
            </a:r>
            <a:r>
              <a:rPr lang="en-US" altLang="zh-TW" dirty="0"/>
              <a:t> is the official Linux Bluetooth stack. It provides, in it's modular way, support for the core Bluetooth layers and protocols.</a:t>
            </a:r>
            <a:endParaRPr lang="en-US" altLang="zh-TW" dirty="0"/>
          </a:p>
          <a:p>
            <a:endParaRPr lang="en-US" altLang="zh-TW" dirty="0"/>
          </a:p>
          <a:p>
            <a:r>
              <a:rPr lang="en-US" altLang="zh-TW" dirty="0"/>
              <a:t>To emulate a mobile BLE peripheral performing a handover from one gateway to another gateway, in a controller manner, a manual attenuator is used.</a:t>
            </a:r>
            <a:endParaRPr lang="zh-TW" altLang="en-US" dirty="0"/>
          </a:p>
        </p:txBody>
      </p:sp>
      <p:sp>
        <p:nvSpPr>
          <p:cNvPr id="4" name="投影片編號版面配置區 3">
            <a:extLst>
              <a:ext uri="{FF2B5EF4-FFF2-40B4-BE49-F238E27FC236}">
                <a16:creationId xmlns:a16="http://schemas.microsoft.com/office/drawing/2014/main" xmlns="" id="{AD1B4B23-F0A7-40BA-987D-16C4CCB324A1}"/>
              </a:ext>
            </a:extLst>
          </p:cNvPr>
          <p:cNvSpPr>
            <a:spLocks noGrp="1"/>
          </p:cNvSpPr>
          <p:nvPr>
            <p:ph type="sldNum" sz="quarter" idx="12"/>
          </p:nvPr>
        </p:nvSpPr>
        <p:spPr/>
        <p:txBody>
          <a:bodyPr/>
          <a:lstStyle/>
          <a:p>
            <a:fld id="{50029C49-A5A9-4A95-8BF0-94F73808DB5F}" type="slidenum">
              <a:rPr lang="zh-TW" altLang="en-US" smtClean="0"/>
              <a:t>26</a:t>
            </a:fld>
            <a:endParaRPr lang="zh-TW" altLang="en-US"/>
          </a:p>
        </p:txBody>
      </p:sp>
    </p:spTree>
    <p:extLst>
      <p:ext uri="{BB962C8B-B14F-4D97-AF65-F5344CB8AC3E}">
        <p14:creationId xmlns:p14="http://schemas.microsoft.com/office/powerpoint/2010/main" val="664417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lstStyle/>
          <a:p>
            <a:r>
              <a:rPr lang="en-US" altLang="zh-TW" dirty="0"/>
              <a:t>The performance of the handover process is predominantly impacted by two steps: disconnecting from the current GW and setting up a connection with the alternative GW.</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xmlns="" id="{2E50D0C3-38B0-420B-AA42-A979EDC25DED}"/>
              </a:ext>
            </a:extLst>
          </p:cNvPr>
          <p:cNvSpPr>
            <a:spLocks noGrp="1"/>
          </p:cNvSpPr>
          <p:nvPr>
            <p:ph type="sldNum" sz="quarter" idx="12"/>
          </p:nvPr>
        </p:nvSpPr>
        <p:spPr/>
        <p:txBody>
          <a:bodyPr/>
          <a:lstStyle/>
          <a:p>
            <a:fld id="{50029C49-A5A9-4A95-8BF0-94F73808DB5F}" type="slidenum">
              <a:rPr lang="zh-TW" altLang="en-US" smtClean="0"/>
              <a:t>27</a:t>
            </a:fld>
            <a:endParaRPr lang="zh-TW" altLang="en-US"/>
          </a:p>
        </p:txBody>
      </p:sp>
    </p:spTree>
    <p:extLst>
      <p:ext uri="{BB962C8B-B14F-4D97-AF65-F5344CB8AC3E}">
        <p14:creationId xmlns:p14="http://schemas.microsoft.com/office/powerpoint/2010/main" val="180179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 </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fontScale="92500" lnSpcReduction="10000"/>
              </a:bodyPr>
              <a:lstStyle/>
              <a:p>
                <a:r>
                  <a:rPr lang="en-US" altLang="zh-TW" dirty="0"/>
                  <a:t>About disconnecting from current </a:t>
                </a:r>
                <a:r>
                  <a:rPr lang="en-US" altLang="zh-TW" dirty="0" smtClean="0"/>
                  <a:t>GW</a:t>
                </a:r>
                <a:endParaRPr lang="en-US" altLang="zh-TW" dirty="0"/>
              </a:p>
              <a:p>
                <a:endParaRPr lang="en-US" altLang="zh-TW" dirty="0"/>
              </a:p>
              <a:p>
                <a:r>
                  <a:rPr lang="en-US" altLang="zh-TW" dirty="0"/>
                  <a:t>The supervision timeout should not be too low , to avoid unnecessary triggering of the handover procedure.</a:t>
                </a:r>
              </a:p>
              <a:p>
                <a:endParaRPr lang="en-US" altLang="zh-TW" dirty="0"/>
              </a:p>
              <a:p>
                <a:r>
                  <a:rPr lang="en-US" altLang="zh-TW" dirty="0"/>
                  <a:t>However , a too high supervision timeout can have a significant impact on the handover latency.</a:t>
                </a:r>
              </a:p>
              <a:p>
                <a:endParaRPr lang="en-US" altLang="zh-TW" dirty="0"/>
              </a:p>
              <a:p>
                <a:r>
                  <a:rPr lang="en-US" altLang="zh-TW" dirty="0"/>
                  <a:t>According to the BLE standard, Supervision timeout should be larger than</a:t>
                </a:r>
              </a:p>
              <a:p>
                <a:pPr marL="0" indent="0" algn="ctr">
                  <a:buNone/>
                </a:pPr>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 (1+</m:t>
                      </m:r>
                      <m:r>
                        <a:rPr lang="en-US" altLang="zh-TW" i="1" dirty="0" smtClean="0">
                          <a:latin typeface="Cambria Math" panose="02040503050406030204" pitchFamily="18" charset="0"/>
                        </a:rPr>
                        <m:t>𝑠𝑙𝑎𝑣𝑒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𝑙𝑎𝑡𝑒𝑛𝑐𝑦</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𝑐𝑜𝑛𝑛𝑒𝑐𝑡𝑖𝑜𝑛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𝑖𝑛𝑡𝑒𝑟𝑣𝑎𝑙</m:t>
                      </m:r>
                      <m:r>
                        <a:rPr lang="en-US" altLang="zh-TW" i="1" dirty="0" smtClean="0">
                          <a:latin typeface="Cambria Math" panose="02040503050406030204" pitchFamily="18" charset="0"/>
                        </a:rPr>
                        <m:t> </m:t>
                      </m:r>
                    </m:oMath>
                  </m:oMathPara>
                </a14:m>
                <a:endParaRPr lang="en-US" altLang="zh-TW" dirty="0"/>
              </a:p>
            </p:txBody>
          </p:sp>
        </mc:Choice>
        <mc:Fallback>
          <p:sp>
            <p:nvSpPr>
              <p:cNvPr id="3" name="內容版面配置區 2">
                <a:extLst>
                  <a:ext uri="{FF2B5EF4-FFF2-40B4-BE49-F238E27FC236}">
                    <a16:creationId xmlns:a16="http://schemas.microsoft.com/office/drawing/2014/main" xmlns:a14="http://schemas.microsoft.com/office/drawing/2010/main" xmlns="" id="{C1C16457-135B-42D6-BD5B-8AF9CCC2689E}"/>
                  </a:ext>
                </a:extLst>
              </p:cNvPr>
              <p:cNvSpPr>
                <a:spLocks noGrp="1" noRot="1" noChangeAspect="1" noMove="1" noResize="1" noEditPoints="1" noAdjustHandles="1" noChangeArrowheads="1" noChangeShapeType="1" noTextEdit="1"/>
              </p:cNvSpPr>
              <p:nvPr>
                <p:ph idx="1"/>
              </p:nvPr>
            </p:nvSpPr>
            <p:spPr>
              <a:blipFill rotWithShape="0">
                <a:blip r:embed="rId3"/>
                <a:stretch>
                  <a:fillRect l="-928" t="-2801"/>
                </a:stretch>
              </a:blipFill>
            </p:spPr>
            <p:txBody>
              <a:bodyPr/>
              <a:lstStyle/>
              <a:p>
                <a:r>
                  <a:rPr lang="zh-TW" altLang="en-US">
                    <a:noFill/>
                  </a:rPr>
                  <a:t> </a:t>
                </a:r>
              </a:p>
            </p:txBody>
          </p:sp>
        </mc:Fallback>
      </mc:AlternateContent>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28</a:t>
            </a:fld>
            <a:endParaRPr lang="zh-TW" altLang="en-US" dirty="0"/>
          </a:p>
        </p:txBody>
      </p:sp>
    </p:spTree>
    <p:extLst>
      <p:ext uri="{BB962C8B-B14F-4D97-AF65-F5344CB8AC3E}">
        <p14:creationId xmlns:p14="http://schemas.microsoft.com/office/powerpoint/2010/main" val="62540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About setting up a connection with the alternative GW</a:t>
            </a:r>
          </a:p>
          <a:p>
            <a:endParaRPr lang="en-US" altLang="zh-TW" dirty="0"/>
          </a:p>
          <a:p>
            <a:r>
              <a:rPr lang="en-US" altLang="zh-TW" dirty="0"/>
              <a:t>Once the BLE peripheral’s supervision timeout has timed out, it transitions back to the advertising state, broadcasting connectable advertisements at a certain advertising interval.</a:t>
            </a:r>
          </a:p>
          <a:p>
            <a:endParaRPr lang="en-US" altLang="zh-TW" dirty="0"/>
          </a:p>
          <a:p>
            <a:r>
              <a:rPr lang="en-US" altLang="zh-TW" dirty="0"/>
              <a:t>A GW that is not in a connection or still has room for another BLE connection, is in the initiating state and attempts to set up a connection upon receiving the connectable advertisements from the BLE peripheral.</a:t>
            </a:r>
          </a:p>
        </p:txBody>
      </p:sp>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29</a:t>
            </a:fld>
            <a:endParaRPr lang="zh-TW" altLang="en-US" dirty="0"/>
          </a:p>
        </p:txBody>
      </p:sp>
    </p:spTree>
    <p:extLst>
      <p:ext uri="{BB962C8B-B14F-4D97-AF65-F5344CB8AC3E}">
        <p14:creationId xmlns:p14="http://schemas.microsoft.com/office/powerpoint/2010/main" val="210748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lstStyle/>
          <a:p>
            <a:r>
              <a:rPr lang="en-US" altLang="zh-TW" dirty="0"/>
              <a:t>Bluetooth Low Energy (BLE) is a popular technology within the Internet of Things. It allows low-power, star networks to be set up between a BLE gateway and multiple , power-constrained BLE devices. </a:t>
            </a:r>
          </a:p>
          <a:p>
            <a:endParaRPr lang="en-US" altLang="zh-TW" dirty="0"/>
          </a:p>
          <a:p>
            <a:r>
              <a:rPr lang="en-US" altLang="zh-TW" dirty="0"/>
              <a:t>However, these networks tend to be static, not supporting BLE devices that can freely move around  in  an  environment  of  multiple  interconnected </a:t>
            </a:r>
            <a:r>
              <a:rPr lang="en-US" altLang="zh-TW" dirty="0" smtClean="0"/>
              <a:t>BLE </a:t>
            </a:r>
            <a:r>
              <a:rPr lang="en-US" altLang="zh-TW" dirty="0"/>
              <a:t>gateways and perform handovers whenever necessary.</a:t>
            </a:r>
          </a:p>
        </p:txBody>
      </p:sp>
      <p:sp>
        <p:nvSpPr>
          <p:cNvPr id="4" name="投影片編號版面配置區 3">
            <a:extLst>
              <a:ext uri="{FF2B5EF4-FFF2-40B4-BE49-F238E27FC236}">
                <a16:creationId xmlns:a16="http://schemas.microsoft.com/office/drawing/2014/main" xmlns="" id="{69BF509B-CFE1-4421-99AF-8C1B621F1701}"/>
              </a:ext>
            </a:extLst>
          </p:cNvPr>
          <p:cNvSpPr>
            <a:spLocks noGrp="1"/>
          </p:cNvSpPr>
          <p:nvPr>
            <p:ph type="sldNum" sz="quarter" idx="12"/>
          </p:nvPr>
        </p:nvSpPr>
        <p:spPr/>
        <p:txBody>
          <a:bodyPr/>
          <a:lstStyle/>
          <a:p>
            <a:fld id="{50029C49-A5A9-4A95-8BF0-94F73808DB5F}" type="slidenum">
              <a:rPr lang="zh-TW" altLang="en-US" smtClean="0"/>
              <a:t>3</a:t>
            </a:fld>
            <a:endParaRPr lang="zh-TW" altLang="en-US"/>
          </a:p>
        </p:txBody>
      </p:sp>
    </p:spTree>
    <p:extLst>
      <p:ext uri="{BB962C8B-B14F-4D97-AF65-F5344CB8AC3E}">
        <p14:creationId xmlns:p14="http://schemas.microsoft.com/office/powerpoint/2010/main" val="2374265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About BLE parameter combinations</a:t>
            </a:r>
          </a:p>
          <a:p>
            <a:endParaRPr lang="en-US" altLang="zh-TW" dirty="0"/>
          </a:p>
          <a:p>
            <a:r>
              <a:rPr lang="en-US" altLang="zh-TW" dirty="0"/>
              <a:t>The advertising interval should be smaller or equal to the scan window, because otherwise it cannot be guaranteed that the GW will be able to receive a connectable advertisement in an acceptable time window.</a:t>
            </a:r>
          </a:p>
          <a:p>
            <a:endParaRPr lang="en-US" altLang="zh-TW" dirty="0"/>
          </a:p>
          <a:p>
            <a:r>
              <a:rPr lang="en-US" altLang="zh-TW" dirty="0"/>
              <a:t>A higher scan duty cycle ( scan window/scan interval ) has a positive impact on the handover latency but a negative impact on the energy consumption of the GW. </a:t>
            </a:r>
          </a:p>
        </p:txBody>
      </p:sp>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30</a:t>
            </a:fld>
            <a:endParaRPr lang="zh-TW" altLang="en-US" dirty="0"/>
          </a:p>
        </p:txBody>
      </p:sp>
    </p:spTree>
    <p:extLst>
      <p:ext uri="{BB962C8B-B14F-4D97-AF65-F5344CB8AC3E}">
        <p14:creationId xmlns:p14="http://schemas.microsoft.com/office/powerpoint/2010/main" val="51591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passive handover(cont’d) </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lstStyle/>
          <a:p>
            <a:endParaRPr lang="en-US" altLang="zh-TW" dirty="0"/>
          </a:p>
        </p:txBody>
      </p:sp>
      <p:sp>
        <p:nvSpPr>
          <p:cNvPr id="4" name="投影片編號版面配置區 3">
            <a:extLst>
              <a:ext uri="{FF2B5EF4-FFF2-40B4-BE49-F238E27FC236}">
                <a16:creationId xmlns:a16="http://schemas.microsoft.com/office/drawing/2014/main" xmlns="" id="{AE7598D7-FEA4-44A6-B1B0-EA2D845DC0D7}"/>
              </a:ext>
            </a:extLst>
          </p:cNvPr>
          <p:cNvSpPr>
            <a:spLocks noGrp="1"/>
          </p:cNvSpPr>
          <p:nvPr>
            <p:ph type="sldNum" sz="quarter" idx="12"/>
          </p:nvPr>
        </p:nvSpPr>
        <p:spPr/>
        <p:txBody>
          <a:bodyPr/>
          <a:lstStyle/>
          <a:p>
            <a:fld id="{50029C49-A5A9-4A95-8BF0-94F73808DB5F}" type="slidenum">
              <a:rPr lang="zh-TW" altLang="en-US" smtClean="0"/>
              <a:t>31</a:t>
            </a:fld>
            <a:endParaRPr lang="zh-TW" altLang="en-US"/>
          </a:p>
        </p:txBody>
      </p:sp>
      <p:pic>
        <p:nvPicPr>
          <p:cNvPr id="5" name="圖片 4">
            <a:extLst>
              <a:ext uri="{FF2B5EF4-FFF2-40B4-BE49-F238E27FC236}">
                <a16:creationId xmlns:a16="http://schemas.microsoft.com/office/drawing/2014/main" xmlns="" id="{120F2FC4-72CD-4123-9F9B-A4D0862F8197}"/>
              </a:ext>
            </a:extLst>
          </p:cNvPr>
          <p:cNvPicPr>
            <a:picLocks noChangeAspect="1"/>
          </p:cNvPicPr>
          <p:nvPr/>
        </p:nvPicPr>
        <p:blipFill>
          <a:blip r:embed="rId2"/>
          <a:stretch>
            <a:fillRect/>
          </a:stretch>
        </p:blipFill>
        <p:spPr>
          <a:xfrm>
            <a:off x="1433945" y="1520017"/>
            <a:ext cx="9324109" cy="4972858"/>
          </a:xfrm>
          <a:prstGeom prst="rect">
            <a:avLst/>
          </a:prstGeom>
        </p:spPr>
      </p:pic>
      <p:sp>
        <p:nvSpPr>
          <p:cNvPr id="6" name="矩形 5">
            <a:extLst>
              <a:ext uri="{FF2B5EF4-FFF2-40B4-BE49-F238E27FC236}">
                <a16:creationId xmlns:a16="http://schemas.microsoft.com/office/drawing/2014/main" xmlns="" id="{3E4E9A0E-AE64-4FB1-8673-2DA6ED3339E6}"/>
              </a:ext>
            </a:extLst>
          </p:cNvPr>
          <p:cNvSpPr/>
          <p:nvPr/>
        </p:nvSpPr>
        <p:spPr>
          <a:xfrm>
            <a:off x="6206836" y="1830777"/>
            <a:ext cx="1787236"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xmlns="" id="{2B005D59-9B13-475D-9737-ED5285C3FD9E}"/>
              </a:ext>
            </a:extLst>
          </p:cNvPr>
          <p:cNvSpPr/>
          <p:nvPr/>
        </p:nvSpPr>
        <p:spPr>
          <a:xfrm>
            <a:off x="7994072" y="1830777"/>
            <a:ext cx="803564" cy="2815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8974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56CD1ED4-5648-4D18-8194-FC038C8F6355}"/>
              </a:ext>
            </a:extLst>
          </p:cNvPr>
          <p:cNvPicPr>
            <a:picLocks noChangeAspect="1"/>
          </p:cNvPicPr>
          <p:nvPr/>
        </p:nvPicPr>
        <p:blipFill>
          <a:blip r:embed="rId2"/>
          <a:stretch>
            <a:fillRect/>
          </a:stretch>
        </p:blipFill>
        <p:spPr>
          <a:xfrm>
            <a:off x="170872" y="0"/>
            <a:ext cx="11850255" cy="7033768"/>
          </a:xfrm>
          <a:prstGeom prst="rect">
            <a:avLst/>
          </a:prstGeom>
        </p:spPr>
      </p:pic>
      <p:sp>
        <p:nvSpPr>
          <p:cNvPr id="9" name="投影片編號版面配置區 8">
            <a:extLst>
              <a:ext uri="{FF2B5EF4-FFF2-40B4-BE49-F238E27FC236}">
                <a16:creationId xmlns:a16="http://schemas.microsoft.com/office/drawing/2014/main" xmlns="" id="{4F567620-92F9-4E3B-8423-A474721BEFEF}"/>
              </a:ext>
            </a:extLst>
          </p:cNvPr>
          <p:cNvSpPr>
            <a:spLocks noGrp="1"/>
          </p:cNvSpPr>
          <p:nvPr>
            <p:ph type="sldNum" sz="quarter" idx="12"/>
          </p:nvPr>
        </p:nvSpPr>
        <p:spPr/>
        <p:txBody>
          <a:bodyPr/>
          <a:lstStyle/>
          <a:p>
            <a:fld id="{50029C49-A5A9-4A95-8BF0-94F73808DB5F}" type="slidenum">
              <a:rPr lang="zh-TW" altLang="en-US" smtClean="0"/>
              <a:t>32</a:t>
            </a:fld>
            <a:endParaRPr lang="zh-TW" altLang="en-US" dirty="0"/>
          </a:p>
        </p:txBody>
      </p:sp>
      <p:sp>
        <p:nvSpPr>
          <p:cNvPr id="6" name="矩形 5">
            <a:extLst>
              <a:ext uri="{FF2B5EF4-FFF2-40B4-BE49-F238E27FC236}">
                <a16:creationId xmlns:a16="http://schemas.microsoft.com/office/drawing/2014/main" xmlns="" id="{E1C274C1-B685-4EC5-BBF2-CAAD65754987}"/>
              </a:ext>
            </a:extLst>
          </p:cNvPr>
          <p:cNvSpPr/>
          <p:nvPr/>
        </p:nvSpPr>
        <p:spPr>
          <a:xfrm>
            <a:off x="3096490" y="890442"/>
            <a:ext cx="2897910" cy="59675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xmlns="" id="{958F3D8D-B745-458D-9DCF-69231D6472FD}"/>
              </a:ext>
            </a:extLst>
          </p:cNvPr>
          <p:cNvSpPr/>
          <p:nvPr/>
        </p:nvSpPr>
        <p:spPr>
          <a:xfrm>
            <a:off x="5994399" y="890442"/>
            <a:ext cx="2401455" cy="5967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76990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About disconnecting from current GW</a:t>
            </a:r>
          </a:p>
          <a:p>
            <a:endParaRPr lang="en-US" altLang="zh-TW" dirty="0"/>
          </a:p>
          <a:p>
            <a:r>
              <a:rPr lang="en-US" altLang="zh-TW" dirty="0"/>
              <a:t>the current GW will receive a disconnection message from the controller once a roaming decision has made. </a:t>
            </a:r>
          </a:p>
          <a:p>
            <a:endParaRPr lang="en-US" altLang="zh-TW" dirty="0"/>
          </a:p>
          <a:p>
            <a:r>
              <a:rPr lang="en-US" altLang="zh-TW" dirty="0"/>
              <a:t>After receiving this message, the GW immediately attempts to send a disconnection request to the BLE peripheral. </a:t>
            </a:r>
          </a:p>
          <a:p>
            <a:endParaRPr lang="en-US" altLang="zh-TW" dirty="0"/>
          </a:p>
          <a:p>
            <a:r>
              <a:rPr lang="en-US" altLang="zh-TW" dirty="0"/>
              <a:t>Upon receiving this request, the peripheral answers with a disconnection acknowledgment.</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33</a:t>
            </a:fld>
            <a:endParaRPr lang="zh-TW" altLang="en-US"/>
          </a:p>
        </p:txBody>
      </p:sp>
    </p:spTree>
    <p:extLst>
      <p:ext uri="{BB962C8B-B14F-4D97-AF65-F5344CB8AC3E}">
        <p14:creationId xmlns:p14="http://schemas.microsoft.com/office/powerpoint/2010/main" val="1272687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fontScale="92500" lnSpcReduction="10000"/>
          </a:bodyPr>
          <a:lstStyle/>
          <a:p>
            <a:r>
              <a:rPr lang="en-US" altLang="zh-TW" dirty="0" smtClean="0"/>
              <a:t>About Setting up a connection with the alternative GW</a:t>
            </a:r>
          </a:p>
          <a:p>
            <a:endParaRPr lang="en-US" altLang="zh-TW" dirty="0" smtClean="0"/>
          </a:p>
          <a:p>
            <a:r>
              <a:rPr lang="en-US" altLang="zh-TW" dirty="0" smtClean="0"/>
              <a:t>Once the disconnection has been finalized, the BLE peripheral switches from a connection/advertising state to solely an advertising state, broadcasting connectable advertisements. </a:t>
            </a:r>
          </a:p>
          <a:p>
            <a:endParaRPr lang="en-US" altLang="zh-TW" dirty="0" smtClean="0"/>
          </a:p>
          <a:p>
            <a:r>
              <a:rPr lang="en-US" altLang="zh-TW" dirty="0" smtClean="0"/>
              <a:t>In the meantime, the alternative GW has received a connect message from the controller and has switched from </a:t>
            </a:r>
            <a:r>
              <a:rPr lang="en-US" altLang="zh-TW" dirty="0" err="1" smtClean="0"/>
              <a:t>nonconnectable</a:t>
            </a:r>
            <a:r>
              <a:rPr lang="en-US" altLang="zh-TW" dirty="0" smtClean="0"/>
              <a:t> to connectable scanning, specifically for the MAC address of the BLE peripheral at hand. </a:t>
            </a:r>
          </a:p>
          <a:p>
            <a:endParaRPr lang="en-US" altLang="zh-TW" dirty="0" smtClean="0"/>
          </a:p>
          <a:p>
            <a:r>
              <a:rPr lang="en-US" altLang="zh-TW" dirty="0" smtClean="0"/>
              <a:t>From this point, the handover process is similar to passive handover.</a:t>
            </a:r>
            <a:endParaRPr lang="en-US" altLang="zh-TW" dirty="0"/>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34</a:t>
            </a:fld>
            <a:endParaRPr lang="zh-TW" altLang="en-US"/>
          </a:p>
        </p:txBody>
      </p:sp>
    </p:spTree>
    <p:extLst>
      <p:ext uri="{BB962C8B-B14F-4D97-AF65-F5344CB8AC3E}">
        <p14:creationId xmlns:p14="http://schemas.microsoft.com/office/powerpoint/2010/main" val="3783783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lnSpcReduction="10000"/>
          </a:bodyPr>
          <a:lstStyle/>
          <a:p>
            <a:r>
              <a:rPr lang="en-US" altLang="zh-TW" dirty="0"/>
              <a:t>Potential Optimizations</a:t>
            </a:r>
          </a:p>
          <a:p>
            <a:endParaRPr lang="en-US" altLang="zh-TW" dirty="0"/>
          </a:p>
          <a:p>
            <a:r>
              <a:rPr lang="en-US" altLang="zh-TW" dirty="0"/>
              <a:t>The BLE peripheral constantly needs to advertise , This increases energy consumption and decreases the quality of the BLE connection as well.</a:t>
            </a:r>
          </a:p>
          <a:p>
            <a:endParaRPr lang="en-US" altLang="zh-TW" dirty="0"/>
          </a:p>
          <a:p>
            <a:r>
              <a:rPr lang="en-US" altLang="zh-TW" dirty="0"/>
              <a:t>A possible improvement could employ a proactive decision on when to start and stop advertising. The peripheral can monitor the quality of the current connection (i.e. via RSSI) and decide via these indicators whether it is necessary to advertise its presence or not.</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35</a:t>
            </a:fld>
            <a:endParaRPr lang="zh-TW" altLang="en-US"/>
          </a:p>
        </p:txBody>
      </p:sp>
    </p:spTree>
    <p:extLst>
      <p:ext uri="{BB962C8B-B14F-4D97-AF65-F5344CB8AC3E}">
        <p14:creationId xmlns:p14="http://schemas.microsoft.com/office/powerpoint/2010/main" val="3851096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 : active handover(cont’d)</a:t>
            </a:r>
            <a:endParaRPr lang="zh-TW" altLang="en-US" dirty="0"/>
          </a:p>
        </p:txBody>
      </p:sp>
      <p:pic>
        <p:nvPicPr>
          <p:cNvPr id="6" name="內容版面配置區 5">
            <a:extLst>
              <a:ext uri="{FF2B5EF4-FFF2-40B4-BE49-F238E27FC236}">
                <a16:creationId xmlns:a16="http://schemas.microsoft.com/office/drawing/2014/main" xmlns="" id="{A78F9D59-9703-400B-9573-CF8C8B02937D}"/>
              </a:ext>
            </a:extLst>
          </p:cNvPr>
          <p:cNvPicPr>
            <a:picLocks noGrp="1" noChangeAspect="1"/>
          </p:cNvPicPr>
          <p:nvPr>
            <p:ph idx="1"/>
          </p:nvPr>
        </p:nvPicPr>
        <p:blipFill>
          <a:blip r:embed="rId3"/>
          <a:stretch>
            <a:fillRect/>
          </a:stretch>
        </p:blipFill>
        <p:spPr>
          <a:xfrm>
            <a:off x="1397583" y="1489586"/>
            <a:ext cx="9103801" cy="4866763"/>
          </a:xfrm>
        </p:spPr>
      </p:pic>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36</a:t>
            </a:fld>
            <a:endParaRPr lang="zh-TW" altLang="en-US"/>
          </a:p>
        </p:txBody>
      </p:sp>
    </p:spTree>
    <p:extLst>
      <p:ext uri="{BB962C8B-B14F-4D97-AF65-F5344CB8AC3E}">
        <p14:creationId xmlns:p14="http://schemas.microsoft.com/office/powerpoint/2010/main" val="378226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xmlns="" id="{A227DB98-E76B-40DC-818A-F931CB33AC63}"/>
              </a:ext>
            </a:extLst>
          </p:cNvPr>
          <p:cNvPicPr>
            <a:picLocks noChangeAspect="1"/>
          </p:cNvPicPr>
          <p:nvPr/>
        </p:nvPicPr>
        <p:blipFill>
          <a:blip r:embed="rId3"/>
          <a:stretch>
            <a:fillRect/>
          </a:stretch>
        </p:blipFill>
        <p:spPr>
          <a:xfrm>
            <a:off x="741293" y="-22096"/>
            <a:ext cx="10709414" cy="6880096"/>
          </a:xfrm>
          <a:prstGeom prst="rect">
            <a:avLst/>
          </a:prstGeom>
        </p:spPr>
      </p:pic>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37</a:t>
            </a:fld>
            <a:endParaRPr lang="zh-TW" altLang="en-US"/>
          </a:p>
        </p:txBody>
      </p:sp>
      <p:sp>
        <p:nvSpPr>
          <p:cNvPr id="10" name="矩形 9">
            <a:extLst>
              <a:ext uri="{FF2B5EF4-FFF2-40B4-BE49-F238E27FC236}">
                <a16:creationId xmlns:a16="http://schemas.microsoft.com/office/drawing/2014/main" xmlns="" id="{59271590-5250-47B3-AF03-FE596194ABEF}"/>
              </a:ext>
            </a:extLst>
          </p:cNvPr>
          <p:cNvSpPr/>
          <p:nvPr/>
        </p:nvSpPr>
        <p:spPr>
          <a:xfrm>
            <a:off x="3598923" y="1149147"/>
            <a:ext cx="1508785" cy="5432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xmlns="" id="{05CFDDA2-8340-49C3-9778-09032582DF95}"/>
              </a:ext>
            </a:extLst>
          </p:cNvPr>
          <p:cNvSpPr/>
          <p:nvPr/>
        </p:nvSpPr>
        <p:spPr>
          <a:xfrm>
            <a:off x="5107707" y="1149146"/>
            <a:ext cx="1874983" cy="54326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175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a:bodyPr>
          <a:lstStyle/>
          <a:p>
            <a:r>
              <a:rPr lang="en-US" altLang="zh-TW" dirty="0"/>
              <a:t>During a handover process, the BLE peripheral is not reachable from application servers. This implies possible data loss.</a:t>
            </a:r>
          </a:p>
          <a:p>
            <a:endParaRPr lang="en-US" altLang="zh-TW" dirty="0"/>
          </a:p>
          <a:p>
            <a:r>
              <a:rPr lang="en-US" altLang="zh-TW" dirty="0"/>
              <a:t>The newest BLE standard allows a BLE peripheral to be in a connection with multiple BLE centrals at once.</a:t>
            </a:r>
          </a:p>
          <a:p>
            <a:endParaRPr lang="en-US" altLang="zh-TW" dirty="0"/>
          </a:p>
          <a:p>
            <a:r>
              <a:rPr lang="en-US" altLang="zh-TW" dirty="0"/>
              <a:t>Allowing the current GW to keep its connection with the BLE peripheral, until the new connection with the alternative GW is established. </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38</a:t>
            </a:fld>
            <a:endParaRPr lang="zh-TW" altLang="en-US"/>
          </a:p>
        </p:txBody>
      </p:sp>
    </p:spTree>
    <p:extLst>
      <p:ext uri="{BB962C8B-B14F-4D97-AF65-F5344CB8AC3E}">
        <p14:creationId xmlns:p14="http://schemas.microsoft.com/office/powerpoint/2010/main" val="1590821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95D8BB-EDB2-42F3-9D92-4E6E7DCBB06A}"/>
              </a:ext>
            </a:extLst>
          </p:cNvPr>
          <p:cNvSpPr>
            <a:spLocks noGrp="1"/>
          </p:cNvSpPr>
          <p:nvPr>
            <p:ph type="title"/>
          </p:nvPr>
        </p:nvSpPr>
        <p:spPr/>
        <p:txBody>
          <a:bodyPr/>
          <a:lstStyle/>
          <a:p>
            <a:r>
              <a:rPr lang="en-US" altLang="zh-TW" dirty="0"/>
              <a:t>Evaluation(cont’d)</a:t>
            </a:r>
            <a:endParaRPr lang="zh-TW" altLang="en-US" dirty="0"/>
          </a:p>
        </p:txBody>
      </p:sp>
      <p:sp>
        <p:nvSpPr>
          <p:cNvPr id="3" name="內容版面配置區 2">
            <a:extLst>
              <a:ext uri="{FF2B5EF4-FFF2-40B4-BE49-F238E27FC236}">
                <a16:creationId xmlns:a16="http://schemas.microsoft.com/office/drawing/2014/main" xmlns="" id="{C1C16457-135B-42D6-BD5B-8AF9CCC2689E}"/>
              </a:ext>
            </a:extLst>
          </p:cNvPr>
          <p:cNvSpPr>
            <a:spLocks noGrp="1"/>
          </p:cNvSpPr>
          <p:nvPr>
            <p:ph idx="1"/>
          </p:nvPr>
        </p:nvSpPr>
        <p:spPr/>
        <p:txBody>
          <a:bodyPr>
            <a:normAutofit/>
          </a:bodyPr>
          <a:lstStyle/>
          <a:p>
            <a:r>
              <a:rPr lang="en-US" altLang="zh-TW" dirty="0"/>
              <a:t>Finally, to avoid constant switching between connectable and </a:t>
            </a:r>
            <a:r>
              <a:rPr lang="en-US" altLang="zh-TW" dirty="0" smtClean="0"/>
              <a:t>non-connectable </a:t>
            </a:r>
            <a:r>
              <a:rPr lang="en-US" altLang="zh-TW" dirty="0"/>
              <a:t>scanning, two separate BLE modules could be used on the same GW. </a:t>
            </a:r>
          </a:p>
          <a:p>
            <a:endParaRPr lang="en-US" altLang="zh-TW" dirty="0"/>
          </a:p>
          <a:p>
            <a:r>
              <a:rPr lang="en-US" altLang="zh-TW" dirty="0"/>
              <a:t>One module is in charge of connectable scanning and maintains existing BLE connections. </a:t>
            </a:r>
          </a:p>
          <a:p>
            <a:endParaRPr lang="en-US" altLang="zh-TW" dirty="0"/>
          </a:p>
          <a:p>
            <a:r>
              <a:rPr lang="en-US" altLang="zh-TW" dirty="0"/>
              <a:t>The other module performs only non-connectable scanning, continuously sending RSSI log messages to the controller.</a:t>
            </a:r>
          </a:p>
        </p:txBody>
      </p:sp>
      <p:sp>
        <p:nvSpPr>
          <p:cNvPr id="4" name="投影片編號版面配置區 3">
            <a:extLst>
              <a:ext uri="{FF2B5EF4-FFF2-40B4-BE49-F238E27FC236}">
                <a16:creationId xmlns:a16="http://schemas.microsoft.com/office/drawing/2014/main" xmlns="" id="{DB634B57-2E7E-40BE-993E-5F46071107A7}"/>
              </a:ext>
            </a:extLst>
          </p:cNvPr>
          <p:cNvSpPr>
            <a:spLocks noGrp="1"/>
          </p:cNvSpPr>
          <p:nvPr>
            <p:ph type="sldNum" sz="quarter" idx="12"/>
          </p:nvPr>
        </p:nvSpPr>
        <p:spPr/>
        <p:txBody>
          <a:bodyPr/>
          <a:lstStyle/>
          <a:p>
            <a:fld id="{50029C49-A5A9-4A95-8BF0-94F73808DB5F}" type="slidenum">
              <a:rPr lang="zh-TW" altLang="en-US" smtClean="0"/>
              <a:t>39</a:t>
            </a:fld>
            <a:endParaRPr lang="zh-TW" altLang="en-US"/>
          </a:p>
        </p:txBody>
      </p:sp>
    </p:spTree>
    <p:extLst>
      <p:ext uri="{BB962C8B-B14F-4D97-AF65-F5344CB8AC3E}">
        <p14:creationId xmlns:p14="http://schemas.microsoft.com/office/powerpoint/2010/main" val="154105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Introduction(cont’d)</a:t>
            </a:r>
            <a:endParaRPr lang="zh-TW" altLang="en-US" dirty="0"/>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lstStyle/>
          <a:p>
            <a:r>
              <a:rPr lang="en-US" altLang="zh-TW" dirty="0"/>
              <a:t>This </a:t>
            </a:r>
            <a:r>
              <a:rPr lang="en-US" altLang="zh-TW" dirty="0" smtClean="0"/>
              <a:t>research </a:t>
            </a:r>
            <a:r>
              <a:rPr lang="en-US" altLang="zh-TW" dirty="0"/>
              <a:t>proposes two alternative network architectures for mobile BLE peripherals. One leverages on IPv6 over BLE, whereas the other combines default BLE mechanisms with an additional custom controller. </a:t>
            </a:r>
          </a:p>
          <a:p>
            <a:endParaRPr lang="en-US" altLang="zh-TW" dirty="0"/>
          </a:p>
          <a:p>
            <a:r>
              <a:rPr lang="en-US" altLang="zh-TW" dirty="0"/>
              <a:t>On top, this team studies in detail the handover mechanism that must be present in both architectures and compare the performance of both a passive and active handover approach.</a:t>
            </a:r>
          </a:p>
        </p:txBody>
      </p:sp>
      <p:sp>
        <p:nvSpPr>
          <p:cNvPr id="4" name="投影片編號版面配置區 3">
            <a:extLst>
              <a:ext uri="{FF2B5EF4-FFF2-40B4-BE49-F238E27FC236}">
                <a16:creationId xmlns:a16="http://schemas.microsoft.com/office/drawing/2014/main" xmlns="" id="{69BF509B-CFE1-4421-99AF-8C1B621F1701}"/>
              </a:ext>
            </a:extLst>
          </p:cNvPr>
          <p:cNvSpPr>
            <a:spLocks noGrp="1"/>
          </p:cNvSpPr>
          <p:nvPr>
            <p:ph type="sldNum" sz="quarter" idx="12"/>
          </p:nvPr>
        </p:nvSpPr>
        <p:spPr/>
        <p:txBody>
          <a:bodyPr/>
          <a:lstStyle/>
          <a:p>
            <a:fld id="{50029C49-A5A9-4A95-8BF0-94F73808DB5F}" type="slidenum">
              <a:rPr lang="zh-TW" altLang="en-US" smtClean="0"/>
              <a:t>4</a:t>
            </a:fld>
            <a:endParaRPr lang="zh-TW" altLang="en-US"/>
          </a:p>
        </p:txBody>
      </p:sp>
    </p:spTree>
    <p:extLst>
      <p:ext uri="{BB962C8B-B14F-4D97-AF65-F5344CB8AC3E}">
        <p14:creationId xmlns:p14="http://schemas.microsoft.com/office/powerpoint/2010/main" val="237337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lstStyle/>
          <a:p>
            <a:r>
              <a:rPr lang="en-US" altLang="zh-TW" dirty="0"/>
              <a:t>In this research, two architectures are proposed to realize a BLE-based multi-GW network infrastructure that is able to provide bidirectional connectivity to mobile BLE peripherals. </a:t>
            </a:r>
          </a:p>
          <a:p>
            <a:endParaRPr lang="en-US" altLang="zh-TW" dirty="0"/>
          </a:p>
          <a:p>
            <a:r>
              <a:rPr lang="en-US" altLang="zh-TW" dirty="0"/>
              <a:t>The IP based architecture offers seamless end-to-end IP connectivity between a mobile BLE peripheral and an existing IP network. It limits custom implementation needs, but requires more resources from the already constrained mobile BLE peripheral. </a:t>
            </a:r>
            <a:endParaRPr lang="zh-TW" altLang="en-US" dirty="0"/>
          </a:p>
        </p:txBody>
      </p:sp>
      <p:sp>
        <p:nvSpPr>
          <p:cNvPr id="4" name="投影片編號版面配置區 3">
            <a:extLst>
              <a:ext uri="{FF2B5EF4-FFF2-40B4-BE49-F238E27FC236}">
                <a16:creationId xmlns:a16="http://schemas.microsoft.com/office/drawing/2014/main" xmlns="" id="{1897B375-7AA8-4235-9A04-A251C8228EE1}"/>
              </a:ext>
            </a:extLst>
          </p:cNvPr>
          <p:cNvSpPr>
            <a:spLocks noGrp="1"/>
          </p:cNvSpPr>
          <p:nvPr>
            <p:ph type="sldNum" sz="quarter" idx="12"/>
          </p:nvPr>
        </p:nvSpPr>
        <p:spPr/>
        <p:txBody>
          <a:bodyPr/>
          <a:lstStyle/>
          <a:p>
            <a:fld id="{50029C49-A5A9-4A95-8BF0-94F73808DB5F}" type="slidenum">
              <a:rPr lang="zh-TW" altLang="en-US" smtClean="0"/>
              <a:t>40</a:t>
            </a:fld>
            <a:endParaRPr lang="zh-TW" altLang="en-US"/>
          </a:p>
        </p:txBody>
      </p:sp>
    </p:spTree>
    <p:extLst>
      <p:ext uri="{BB962C8B-B14F-4D97-AF65-F5344CB8AC3E}">
        <p14:creationId xmlns:p14="http://schemas.microsoft.com/office/powerpoint/2010/main" val="304759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lstStyle/>
          <a:p>
            <a:r>
              <a:rPr lang="en-US" altLang="zh-TW" dirty="0"/>
              <a:t>The non-IP based architecture requires less resources from the BLE peripheral as it employs native BLE communication towards the IoT gateway. </a:t>
            </a:r>
          </a:p>
          <a:p>
            <a:endParaRPr lang="en-US" altLang="zh-TW" dirty="0"/>
          </a:p>
          <a:p>
            <a:r>
              <a:rPr lang="en-US" altLang="zh-TW" dirty="0"/>
              <a:t>However, custom implementation needs are much higher, as a dedicated controller is introduced within the existing network that needs to maintain the state of the infrastructure and the currently associated mobile BLE devices.</a:t>
            </a:r>
          </a:p>
        </p:txBody>
      </p:sp>
      <p:sp>
        <p:nvSpPr>
          <p:cNvPr id="4" name="投影片編號版面配置區 3">
            <a:extLst>
              <a:ext uri="{FF2B5EF4-FFF2-40B4-BE49-F238E27FC236}">
                <a16:creationId xmlns:a16="http://schemas.microsoft.com/office/drawing/2014/main" xmlns="" id="{3027A15A-810A-49CD-86D5-0BC2EF69CCF7}"/>
              </a:ext>
            </a:extLst>
          </p:cNvPr>
          <p:cNvSpPr>
            <a:spLocks noGrp="1"/>
          </p:cNvSpPr>
          <p:nvPr>
            <p:ph type="sldNum" sz="quarter" idx="12"/>
          </p:nvPr>
        </p:nvSpPr>
        <p:spPr/>
        <p:txBody>
          <a:bodyPr/>
          <a:lstStyle/>
          <a:p>
            <a:fld id="{50029C49-A5A9-4A95-8BF0-94F73808DB5F}" type="slidenum">
              <a:rPr lang="zh-TW" altLang="en-US" smtClean="0"/>
              <a:t>41</a:t>
            </a:fld>
            <a:endParaRPr lang="zh-TW" altLang="en-US"/>
          </a:p>
        </p:txBody>
      </p:sp>
    </p:spTree>
    <p:extLst>
      <p:ext uri="{BB962C8B-B14F-4D97-AF65-F5344CB8AC3E}">
        <p14:creationId xmlns:p14="http://schemas.microsoft.com/office/powerpoint/2010/main" val="400531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normAutofit/>
          </a:bodyPr>
          <a:lstStyle/>
          <a:p>
            <a:r>
              <a:rPr lang="en-US" altLang="zh-TW" dirty="0"/>
              <a:t>Next to this, two approaches are considered to perform handover within these solutions. </a:t>
            </a:r>
          </a:p>
          <a:p>
            <a:endParaRPr lang="en-US" altLang="zh-TW" dirty="0"/>
          </a:p>
          <a:p>
            <a:r>
              <a:rPr lang="en-US" altLang="zh-TW" dirty="0"/>
              <a:t>The passive handover approach does not need any extra implementation, but the handover latency can become quite high and a bad BLE connection is still maintained even if a better alternative GW is </a:t>
            </a:r>
            <a:r>
              <a:rPr lang="en-US" altLang="zh-TW" dirty="0" smtClean="0"/>
              <a:t>available </a:t>
            </a:r>
            <a:r>
              <a:rPr lang="en-US" altLang="zh-TW" dirty="0"/>
              <a:t>nearby. </a:t>
            </a:r>
          </a:p>
        </p:txBody>
      </p:sp>
      <p:sp>
        <p:nvSpPr>
          <p:cNvPr id="4" name="投影片編號版面配置區 3">
            <a:extLst>
              <a:ext uri="{FF2B5EF4-FFF2-40B4-BE49-F238E27FC236}">
                <a16:creationId xmlns:a16="http://schemas.microsoft.com/office/drawing/2014/main" xmlns="" id="{F64AC039-730F-4EC0-B242-E7D527FA3228}"/>
              </a:ext>
            </a:extLst>
          </p:cNvPr>
          <p:cNvSpPr>
            <a:spLocks noGrp="1"/>
          </p:cNvSpPr>
          <p:nvPr>
            <p:ph type="sldNum" sz="quarter" idx="12"/>
          </p:nvPr>
        </p:nvSpPr>
        <p:spPr/>
        <p:txBody>
          <a:bodyPr/>
          <a:lstStyle/>
          <a:p>
            <a:fld id="{50029C49-A5A9-4A95-8BF0-94F73808DB5F}" type="slidenum">
              <a:rPr lang="zh-TW" altLang="en-US" smtClean="0"/>
              <a:t>42</a:t>
            </a:fld>
            <a:endParaRPr lang="zh-TW" altLang="en-US"/>
          </a:p>
        </p:txBody>
      </p:sp>
    </p:spTree>
    <p:extLst>
      <p:ext uri="{BB962C8B-B14F-4D97-AF65-F5344CB8AC3E}">
        <p14:creationId xmlns:p14="http://schemas.microsoft.com/office/powerpoint/2010/main" val="1788803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7DB5FDF-E9A2-4D3D-ACF8-CEFDE567ED4E}"/>
              </a:ext>
            </a:extLst>
          </p:cNvPr>
          <p:cNvSpPr>
            <a:spLocks noGrp="1"/>
          </p:cNvSpPr>
          <p:nvPr>
            <p:ph type="title"/>
          </p:nvPr>
        </p:nvSpPr>
        <p:spPr/>
        <p:txBody>
          <a:bodyPr/>
          <a:lstStyle/>
          <a:p>
            <a:r>
              <a:rPr lang="en-US" altLang="zh-TW" dirty="0"/>
              <a:t>Conclusion(cont’d)</a:t>
            </a:r>
            <a:endParaRPr lang="zh-TW" altLang="en-US" dirty="0"/>
          </a:p>
        </p:txBody>
      </p:sp>
      <p:sp>
        <p:nvSpPr>
          <p:cNvPr id="3" name="內容版面配置區 2">
            <a:extLst>
              <a:ext uri="{FF2B5EF4-FFF2-40B4-BE49-F238E27FC236}">
                <a16:creationId xmlns:a16="http://schemas.microsoft.com/office/drawing/2014/main" xmlns="" id="{24BC7DE2-9247-4111-B9E4-01812FC553D6}"/>
              </a:ext>
            </a:extLst>
          </p:cNvPr>
          <p:cNvSpPr>
            <a:spLocks noGrp="1"/>
          </p:cNvSpPr>
          <p:nvPr>
            <p:ph idx="1"/>
          </p:nvPr>
        </p:nvSpPr>
        <p:spPr/>
        <p:txBody>
          <a:bodyPr>
            <a:normAutofit/>
          </a:bodyPr>
          <a:lstStyle/>
          <a:p>
            <a:r>
              <a:rPr lang="en-US" altLang="zh-TW" dirty="0"/>
              <a:t>Active handover offers a solution by proactively terminating a bad connection when a better alternative GW is available. As such, it can limit the handover latency. </a:t>
            </a:r>
          </a:p>
          <a:p>
            <a:endParaRPr lang="en-US" altLang="zh-TW" dirty="0"/>
          </a:p>
          <a:p>
            <a:r>
              <a:rPr lang="en-US" altLang="zh-TW" dirty="0"/>
              <a:t>As a downside, this approach requires more extensive custom implementation, implies a higher energy consumption and can limit the available throughput.</a:t>
            </a:r>
            <a:endParaRPr lang="zh-TW" altLang="en-US" dirty="0"/>
          </a:p>
        </p:txBody>
      </p:sp>
      <p:sp>
        <p:nvSpPr>
          <p:cNvPr id="4" name="投影片編號版面配置區 3">
            <a:extLst>
              <a:ext uri="{FF2B5EF4-FFF2-40B4-BE49-F238E27FC236}">
                <a16:creationId xmlns:a16="http://schemas.microsoft.com/office/drawing/2014/main" xmlns="" id="{BFA29D48-9BE9-44B6-B04F-E6E702DC41D9}"/>
              </a:ext>
            </a:extLst>
          </p:cNvPr>
          <p:cNvSpPr>
            <a:spLocks noGrp="1"/>
          </p:cNvSpPr>
          <p:nvPr>
            <p:ph type="sldNum" sz="quarter" idx="12"/>
          </p:nvPr>
        </p:nvSpPr>
        <p:spPr/>
        <p:txBody>
          <a:bodyPr/>
          <a:lstStyle/>
          <a:p>
            <a:fld id="{50029C49-A5A9-4A95-8BF0-94F73808DB5F}" type="slidenum">
              <a:rPr lang="zh-TW" altLang="en-US" smtClean="0"/>
              <a:t>43</a:t>
            </a:fld>
            <a:endParaRPr lang="zh-TW" altLang="en-US"/>
          </a:p>
        </p:txBody>
      </p:sp>
    </p:spTree>
    <p:extLst>
      <p:ext uri="{BB962C8B-B14F-4D97-AF65-F5344CB8AC3E}">
        <p14:creationId xmlns:p14="http://schemas.microsoft.com/office/powerpoint/2010/main" val="493870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6BD44E2-EFFF-43D9-A213-DE501B575689}"/>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xmlns="" id="{6C6870F8-5E25-41B8-BDBD-DC2867167899}"/>
              </a:ext>
            </a:extLst>
          </p:cNvPr>
          <p:cNvSpPr>
            <a:spLocks noGrp="1"/>
          </p:cNvSpPr>
          <p:nvPr>
            <p:ph idx="1"/>
          </p:nvPr>
        </p:nvSpPr>
        <p:spPr/>
        <p:txBody>
          <a:bodyPr anchor="ctr">
            <a:normAutofit fontScale="92500"/>
          </a:bodyPr>
          <a:lstStyle/>
          <a:p>
            <a:r>
              <a:rPr lang="en-US" altLang="zh-TW" sz="2400" dirty="0"/>
              <a:t>Mathias </a:t>
            </a:r>
            <a:r>
              <a:rPr lang="en-US" altLang="zh-TW" sz="2400" dirty="0" err="1"/>
              <a:t>Baert</a:t>
            </a:r>
            <a:r>
              <a:rPr lang="en-US" altLang="zh-TW" sz="2400" dirty="0"/>
              <a:t>, </a:t>
            </a:r>
            <a:r>
              <a:rPr lang="en-US" altLang="zh-TW" sz="2400" dirty="0" err="1"/>
              <a:t>Pieterjan</a:t>
            </a:r>
            <a:r>
              <a:rPr lang="en-US" altLang="zh-TW" sz="2400" dirty="0"/>
              <a:t> </a:t>
            </a:r>
            <a:r>
              <a:rPr lang="en-US" altLang="zh-TW" sz="2400" dirty="0" err="1"/>
              <a:t>Camerlynck</a:t>
            </a:r>
            <a:r>
              <a:rPr lang="en-US" altLang="zh-TW" sz="2400" dirty="0"/>
              <a:t>, Pieter </a:t>
            </a:r>
            <a:r>
              <a:rPr lang="en-US" altLang="zh-TW" sz="2400" dirty="0" err="1"/>
              <a:t>Crombez</a:t>
            </a:r>
            <a:r>
              <a:rPr lang="en-US" altLang="zh-TW" sz="2400" dirty="0"/>
              <a:t>, Jeroen </a:t>
            </a:r>
            <a:r>
              <a:rPr lang="en-US" altLang="zh-TW" sz="2400" dirty="0" err="1"/>
              <a:t>Hoebeke</a:t>
            </a:r>
            <a:r>
              <a:rPr lang="en-US" altLang="zh-TW" sz="2400" dirty="0"/>
              <a:t>, “A BLE-Based Multi-Gateway Network Infrastructure with Handover Support for Mobile BLE Peripherals” </a:t>
            </a:r>
            <a:r>
              <a:rPr lang="en-US" altLang="zh-TW" sz="2400" i="1" dirty="0"/>
              <a:t>in IEEE </a:t>
            </a:r>
            <a:r>
              <a:rPr lang="en-US" altLang="zh-TW" sz="2400" i="1" dirty="0" err="1"/>
              <a:t>Internatonal</a:t>
            </a:r>
            <a:r>
              <a:rPr lang="en-US" altLang="zh-TW" sz="2400" i="1" dirty="0"/>
              <a:t> Conference on Mobile </a:t>
            </a:r>
            <a:r>
              <a:rPr lang="en-US" altLang="zh-TW" sz="2400" i="1" dirty="0" err="1"/>
              <a:t>Adhoc</a:t>
            </a:r>
            <a:r>
              <a:rPr lang="en-US" altLang="zh-TW" sz="2400" i="1" dirty="0"/>
              <a:t> and Sensor Systems (IEEE MASS 2019) </a:t>
            </a:r>
            <a:r>
              <a:rPr lang="en-US" altLang="zh-TW" sz="2400" dirty="0"/>
              <a:t>, DOI: 10.1109/MASS.2019.00020</a:t>
            </a:r>
          </a:p>
          <a:p>
            <a:endParaRPr lang="en-US" altLang="zh-TW" sz="2400" dirty="0"/>
          </a:p>
          <a:p>
            <a:r>
              <a:rPr lang="en-US" altLang="zh-TW" sz="2400" dirty="0"/>
              <a:t>M. </a:t>
            </a:r>
            <a:r>
              <a:rPr lang="en-US" altLang="zh-TW" sz="2400" dirty="0" err="1"/>
              <a:t>Nikodem</a:t>
            </a:r>
            <a:r>
              <a:rPr lang="en-US" altLang="zh-TW" sz="2400" dirty="0"/>
              <a:t>, M. </a:t>
            </a:r>
            <a:r>
              <a:rPr lang="en-US" altLang="zh-TW" sz="2400" dirty="0" err="1"/>
              <a:t>Bawiec</a:t>
            </a:r>
            <a:r>
              <a:rPr lang="en-US" altLang="zh-TW" sz="2400" dirty="0"/>
              <a:t>, “Experimental Evaluation of Advertisement-Based Bluetooth Low Energy Communication”, </a:t>
            </a:r>
            <a:r>
              <a:rPr lang="en-US" altLang="zh-TW" sz="2400" i="1" dirty="0"/>
              <a:t>MDPI Sensors 2020</a:t>
            </a:r>
            <a:r>
              <a:rPr lang="en-US" altLang="zh-TW" sz="2400" dirty="0"/>
              <a:t>, DOI:10.3390/s20010107</a:t>
            </a:r>
          </a:p>
          <a:p>
            <a:endParaRPr lang="en-US" altLang="zh-TW" sz="2400" dirty="0"/>
          </a:p>
          <a:p>
            <a:r>
              <a:rPr lang="en-US" altLang="zh-TW" sz="2400" dirty="0"/>
              <a:t>Tomohiro Kuroda, Haruo Noma, Kazuhiko Takase, </a:t>
            </a:r>
            <a:r>
              <a:rPr lang="en-US" altLang="zh-TW" sz="2400" dirty="0" err="1"/>
              <a:t>Shigeto</a:t>
            </a:r>
            <a:r>
              <a:rPr lang="en-US" altLang="zh-TW" sz="2400" dirty="0"/>
              <a:t> Sasaki, </a:t>
            </a:r>
            <a:r>
              <a:rPr lang="en-US" altLang="zh-TW" sz="2400" dirty="0" err="1"/>
              <a:t>Tadamasa</a:t>
            </a:r>
            <a:r>
              <a:rPr lang="en-US" altLang="zh-TW" sz="2400" dirty="0"/>
              <a:t> </a:t>
            </a:r>
            <a:r>
              <a:rPr lang="en-US" altLang="zh-TW" sz="2400" dirty="0" err="1"/>
              <a:t>Takemura</a:t>
            </a:r>
            <a:r>
              <a:rPr lang="en-US" altLang="zh-TW" sz="2400" dirty="0"/>
              <a:t>, “Bluetooth Roaming for Sensor Network System in Clinical Environment” , MEDINFO 2015: eHealth-enabled Health, DOI:10.3233/978-1-61499-564-7-198</a:t>
            </a:r>
            <a:endParaRPr lang="zh-TW" altLang="en-US" sz="2400" dirty="0"/>
          </a:p>
        </p:txBody>
      </p:sp>
      <p:sp>
        <p:nvSpPr>
          <p:cNvPr id="6" name="投影片編號版面配置區 5">
            <a:extLst>
              <a:ext uri="{FF2B5EF4-FFF2-40B4-BE49-F238E27FC236}">
                <a16:creationId xmlns:a16="http://schemas.microsoft.com/office/drawing/2014/main" xmlns="" id="{41672078-55B6-4EB2-A2A0-2A4BDCC09FF1}"/>
              </a:ext>
            </a:extLst>
          </p:cNvPr>
          <p:cNvSpPr>
            <a:spLocks noGrp="1"/>
          </p:cNvSpPr>
          <p:nvPr>
            <p:ph type="sldNum" sz="quarter" idx="12"/>
          </p:nvPr>
        </p:nvSpPr>
        <p:spPr/>
        <p:txBody>
          <a:bodyPr/>
          <a:lstStyle/>
          <a:p>
            <a:fld id="{50029C49-A5A9-4A95-8BF0-94F73808DB5F}" type="slidenum">
              <a:rPr lang="zh-TW" altLang="en-US" smtClean="0"/>
              <a:t>44</a:t>
            </a:fld>
            <a:endParaRPr lang="zh-TW" altLang="en-US"/>
          </a:p>
        </p:txBody>
      </p:sp>
    </p:spTree>
    <p:extLst>
      <p:ext uri="{BB962C8B-B14F-4D97-AF65-F5344CB8AC3E}">
        <p14:creationId xmlns:p14="http://schemas.microsoft.com/office/powerpoint/2010/main" val="27791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fontScale="92500" lnSpcReduction="10000"/>
          </a:bodyPr>
          <a:lstStyle/>
          <a:p>
            <a:r>
              <a:rPr lang="en-US" altLang="zh-TW" dirty="0"/>
              <a:t>Bluetooth Low Energy (BLE) was released in 2011 as part of the Classic Bluetooth specification and both technologies have coexisted and evolved independently since then.</a:t>
            </a:r>
          </a:p>
          <a:p>
            <a:endParaRPr lang="en-US" altLang="zh-TW" dirty="0"/>
          </a:p>
          <a:p>
            <a:r>
              <a:rPr lang="en-US" altLang="zh-TW" dirty="0"/>
              <a:t>BLE operates in the 2.4 GHz band, utilizing frequencies between 2402 and 2480MHz. The used spectrum is divided into 40 channels, each employing a space of 2 </a:t>
            </a:r>
            <a:r>
              <a:rPr lang="en-US" altLang="zh-TW" dirty="0" err="1"/>
              <a:t>MHz.</a:t>
            </a:r>
            <a:r>
              <a:rPr lang="en-US" altLang="zh-TW" dirty="0"/>
              <a:t> These channels are divided into</a:t>
            </a:r>
            <a:r>
              <a:rPr lang="zh-TW" altLang="en-US" dirty="0"/>
              <a:t> </a:t>
            </a:r>
            <a:r>
              <a:rPr lang="en-US" altLang="zh-TW" dirty="0"/>
              <a:t>3 primary advertisement channels and 37 connection-oriented channels. </a:t>
            </a:r>
          </a:p>
          <a:p>
            <a:endParaRPr lang="en-US" altLang="zh-TW" dirty="0"/>
          </a:p>
          <a:p>
            <a:r>
              <a:rPr lang="en-US" altLang="zh-TW" dirty="0"/>
              <a:t>BLE supports two different ways of communication : an advertising mode and a connection-oriented mode.</a:t>
            </a:r>
            <a:endParaRPr lang="zh-TW" altLang="en-US" dirty="0"/>
          </a:p>
        </p:txBody>
      </p:sp>
      <p:sp>
        <p:nvSpPr>
          <p:cNvPr id="4" name="投影片編號版面配置區 3">
            <a:extLst>
              <a:ext uri="{FF2B5EF4-FFF2-40B4-BE49-F238E27FC236}">
                <a16:creationId xmlns:a16="http://schemas.microsoft.com/office/drawing/2014/main" xmlns="" id="{A7079878-D19B-4E92-9126-06F4FF0BF1C0}"/>
              </a:ext>
            </a:extLst>
          </p:cNvPr>
          <p:cNvSpPr>
            <a:spLocks noGrp="1"/>
          </p:cNvSpPr>
          <p:nvPr>
            <p:ph type="sldNum" sz="quarter" idx="12"/>
          </p:nvPr>
        </p:nvSpPr>
        <p:spPr/>
        <p:txBody>
          <a:bodyPr/>
          <a:lstStyle/>
          <a:p>
            <a:fld id="{50029C49-A5A9-4A95-8BF0-94F73808DB5F}" type="slidenum">
              <a:rPr lang="zh-TW" altLang="en-US" smtClean="0"/>
              <a:t>5</a:t>
            </a:fld>
            <a:endParaRPr lang="zh-TW" altLang="en-US"/>
          </a:p>
        </p:txBody>
      </p:sp>
    </p:spTree>
    <p:extLst>
      <p:ext uri="{BB962C8B-B14F-4D97-AF65-F5344CB8AC3E}">
        <p14:creationId xmlns:p14="http://schemas.microsoft.com/office/powerpoint/2010/main" val="8099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In advertising mode , a device can either be in an advertising or scanning state. A BLE advertiser broadcasts advertisement packets on the 3 advertisement channels sequentially, at a certain interval. </a:t>
            </a:r>
            <a:endParaRPr lang="en-US" altLang="zh-TW" dirty="0" smtClean="0"/>
          </a:p>
          <a:p>
            <a:endParaRPr lang="en-US" altLang="zh-TW" dirty="0"/>
          </a:p>
          <a:p>
            <a:r>
              <a:rPr lang="en-US" altLang="zh-TW" dirty="0" smtClean="0"/>
              <a:t>A </a:t>
            </a:r>
            <a:r>
              <a:rPr lang="en-US" altLang="zh-TW" dirty="0"/>
              <a:t>BLE scanner scans one of these advertisement channels, also shifting between them at a certain interval</a:t>
            </a:r>
            <a:r>
              <a:rPr lang="en-US" altLang="zh-TW" dirty="0" smtClean="0"/>
              <a:t>.</a:t>
            </a:r>
          </a:p>
          <a:p>
            <a:endParaRPr lang="en-US" altLang="zh-TW" dirty="0"/>
          </a:p>
          <a:p>
            <a:endParaRPr lang="en-US" altLang="zh-TW" dirty="0"/>
          </a:p>
        </p:txBody>
      </p:sp>
      <p:sp>
        <p:nvSpPr>
          <p:cNvPr id="9" name="投影片編號版面配置區 8">
            <a:extLst>
              <a:ext uri="{FF2B5EF4-FFF2-40B4-BE49-F238E27FC236}">
                <a16:creationId xmlns:a16="http://schemas.microsoft.com/office/drawing/2014/main" xmlns="" id="{3A06F46F-6C62-467F-8344-A07ED9AE7ACE}"/>
              </a:ext>
            </a:extLst>
          </p:cNvPr>
          <p:cNvSpPr>
            <a:spLocks noGrp="1"/>
          </p:cNvSpPr>
          <p:nvPr>
            <p:ph type="sldNum" sz="quarter" idx="12"/>
          </p:nvPr>
        </p:nvSpPr>
        <p:spPr/>
        <p:txBody>
          <a:bodyPr/>
          <a:lstStyle/>
          <a:p>
            <a:fld id="{50029C49-A5A9-4A95-8BF0-94F73808DB5F}" type="slidenum">
              <a:rPr lang="zh-TW" altLang="en-US" smtClean="0"/>
              <a:t>6</a:t>
            </a:fld>
            <a:endParaRPr lang="zh-TW" altLang="en-US"/>
          </a:p>
        </p:txBody>
      </p:sp>
    </p:spTree>
    <p:extLst>
      <p:ext uri="{BB962C8B-B14F-4D97-AF65-F5344CB8AC3E}">
        <p14:creationId xmlns:p14="http://schemas.microsoft.com/office/powerpoint/2010/main" val="279313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if the BLE scanner is configured to listen for connectable advertisements, meaning it has the intention of employing these advertisements to initiate a BLE connection with a device that is broadcasting connectable advertisements.</a:t>
            </a:r>
          </a:p>
          <a:p>
            <a:endParaRPr lang="en-US" altLang="zh-TW" dirty="0"/>
          </a:p>
          <a:p>
            <a:r>
              <a:rPr lang="en-US" altLang="zh-TW" dirty="0"/>
              <a:t>In order to set up such a connection, the initiator sends a connection request back to the broadcasting device, using the advertisement channel where the connectable advertisement was received on</a:t>
            </a:r>
            <a:r>
              <a:rPr lang="en-US" altLang="zh-TW" dirty="0" smtClean="0"/>
              <a:t>.</a:t>
            </a:r>
            <a:endParaRPr lang="en-US" altLang="zh-TW" dirty="0"/>
          </a:p>
        </p:txBody>
      </p:sp>
      <p:sp>
        <p:nvSpPr>
          <p:cNvPr id="9" name="投影片編號版面配置區 8">
            <a:extLst>
              <a:ext uri="{FF2B5EF4-FFF2-40B4-BE49-F238E27FC236}">
                <a16:creationId xmlns:a16="http://schemas.microsoft.com/office/drawing/2014/main" xmlns="" id="{3A06F46F-6C62-467F-8344-A07ED9AE7ACE}"/>
              </a:ext>
            </a:extLst>
          </p:cNvPr>
          <p:cNvSpPr>
            <a:spLocks noGrp="1"/>
          </p:cNvSpPr>
          <p:nvPr>
            <p:ph type="sldNum" sz="quarter" idx="12"/>
          </p:nvPr>
        </p:nvSpPr>
        <p:spPr/>
        <p:txBody>
          <a:bodyPr/>
          <a:lstStyle/>
          <a:p>
            <a:fld id="{50029C49-A5A9-4A95-8BF0-94F73808DB5F}" type="slidenum">
              <a:rPr lang="zh-TW" altLang="en-US" smtClean="0"/>
              <a:t>7</a:t>
            </a:fld>
            <a:endParaRPr lang="zh-TW" altLang="en-US"/>
          </a:p>
        </p:txBody>
      </p:sp>
    </p:spTree>
    <p:extLst>
      <p:ext uri="{BB962C8B-B14F-4D97-AF65-F5344CB8AC3E}">
        <p14:creationId xmlns:p14="http://schemas.microsoft.com/office/powerpoint/2010/main" val="181248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3" name="內容版面配置區 2">
            <a:extLst>
              <a:ext uri="{FF2B5EF4-FFF2-40B4-BE49-F238E27FC236}">
                <a16:creationId xmlns:a16="http://schemas.microsoft.com/office/drawing/2014/main" xmlns="" id="{E616DA40-9E29-4C7C-A28F-3857701A0286}"/>
              </a:ext>
            </a:extLst>
          </p:cNvPr>
          <p:cNvSpPr>
            <a:spLocks noGrp="1"/>
          </p:cNvSpPr>
          <p:nvPr>
            <p:ph idx="1"/>
          </p:nvPr>
        </p:nvSpPr>
        <p:spPr/>
        <p:txBody>
          <a:bodyPr>
            <a:normAutofit/>
          </a:bodyPr>
          <a:lstStyle/>
          <a:p>
            <a:r>
              <a:rPr lang="en-US" altLang="zh-TW" dirty="0"/>
              <a:t>To be able to receive a connection request, the broadcasting device should be listening on that advertisement channel as well. </a:t>
            </a:r>
          </a:p>
          <a:p>
            <a:endParaRPr lang="en-US" altLang="zh-TW" dirty="0"/>
          </a:p>
          <a:p>
            <a:r>
              <a:rPr lang="en-US" altLang="zh-TW" dirty="0"/>
              <a:t>So after transmitting a connectable advertisement on an advertisement channel, the BLE advertiser listens on that channel until the part of the advertising event for that advertisement channel, is over.</a:t>
            </a:r>
            <a:endParaRPr lang="en-US" altLang="zh-TW" dirty="0"/>
          </a:p>
        </p:txBody>
      </p:sp>
      <p:sp>
        <p:nvSpPr>
          <p:cNvPr id="9" name="投影片編號版面配置區 8">
            <a:extLst>
              <a:ext uri="{FF2B5EF4-FFF2-40B4-BE49-F238E27FC236}">
                <a16:creationId xmlns:a16="http://schemas.microsoft.com/office/drawing/2014/main" xmlns="" id="{3A06F46F-6C62-467F-8344-A07ED9AE7ACE}"/>
              </a:ext>
            </a:extLst>
          </p:cNvPr>
          <p:cNvSpPr>
            <a:spLocks noGrp="1"/>
          </p:cNvSpPr>
          <p:nvPr>
            <p:ph type="sldNum" sz="quarter" idx="12"/>
          </p:nvPr>
        </p:nvSpPr>
        <p:spPr/>
        <p:txBody>
          <a:bodyPr/>
          <a:lstStyle/>
          <a:p>
            <a:fld id="{50029C49-A5A9-4A95-8BF0-94F73808DB5F}" type="slidenum">
              <a:rPr lang="zh-TW" altLang="en-US" smtClean="0"/>
              <a:t>8</a:t>
            </a:fld>
            <a:endParaRPr lang="zh-TW" altLang="en-US"/>
          </a:p>
        </p:txBody>
      </p:sp>
    </p:spTree>
    <p:extLst>
      <p:ext uri="{BB962C8B-B14F-4D97-AF65-F5344CB8AC3E}">
        <p14:creationId xmlns:p14="http://schemas.microsoft.com/office/powerpoint/2010/main" val="197219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B7E57E-D063-41EF-A857-5628A20B75BC}"/>
              </a:ext>
            </a:extLst>
          </p:cNvPr>
          <p:cNvSpPr>
            <a:spLocks noGrp="1"/>
          </p:cNvSpPr>
          <p:nvPr>
            <p:ph type="title"/>
          </p:nvPr>
        </p:nvSpPr>
        <p:spPr/>
        <p:txBody>
          <a:bodyPr/>
          <a:lstStyle/>
          <a:p>
            <a:r>
              <a:rPr lang="en-US" altLang="zh-TW" dirty="0"/>
              <a:t>Primer on BLE and BLE over IPv6(cont’d)</a:t>
            </a:r>
          </a:p>
        </p:txBody>
      </p:sp>
      <p:sp>
        <p:nvSpPr>
          <p:cNvPr id="9" name="投影片編號版面配置區 8">
            <a:extLst>
              <a:ext uri="{FF2B5EF4-FFF2-40B4-BE49-F238E27FC236}">
                <a16:creationId xmlns:a16="http://schemas.microsoft.com/office/drawing/2014/main" xmlns="" id="{3A06F46F-6C62-467F-8344-A07ED9AE7ACE}"/>
              </a:ext>
            </a:extLst>
          </p:cNvPr>
          <p:cNvSpPr>
            <a:spLocks noGrp="1"/>
          </p:cNvSpPr>
          <p:nvPr>
            <p:ph type="sldNum" sz="quarter" idx="12"/>
          </p:nvPr>
        </p:nvSpPr>
        <p:spPr/>
        <p:txBody>
          <a:bodyPr/>
          <a:lstStyle/>
          <a:p>
            <a:fld id="{50029C49-A5A9-4A95-8BF0-94F73808DB5F}" type="slidenum">
              <a:rPr lang="zh-TW" altLang="en-US" smtClean="0"/>
              <a:t>9</a:t>
            </a:fld>
            <a:endParaRPr lang="zh-TW" altLang="en-US"/>
          </a:p>
        </p:txBody>
      </p:sp>
      <p:pic>
        <p:nvPicPr>
          <p:cNvPr id="7" name="圖片 6">
            <a:extLst>
              <a:ext uri="{FF2B5EF4-FFF2-40B4-BE49-F238E27FC236}">
                <a16:creationId xmlns:a16="http://schemas.microsoft.com/office/drawing/2014/main" xmlns="" id="{D03360D8-0A34-4B9B-8EDF-94EF768549C8}"/>
              </a:ext>
            </a:extLst>
          </p:cNvPr>
          <p:cNvPicPr>
            <a:picLocks noChangeAspect="1"/>
          </p:cNvPicPr>
          <p:nvPr/>
        </p:nvPicPr>
        <p:blipFill>
          <a:blip r:embed="rId2"/>
          <a:stretch>
            <a:fillRect/>
          </a:stretch>
        </p:blipFill>
        <p:spPr>
          <a:xfrm>
            <a:off x="2617090" y="4108366"/>
            <a:ext cx="6957819" cy="2247984"/>
          </a:xfrm>
          <a:prstGeom prst="rect">
            <a:avLst/>
          </a:prstGeom>
        </p:spPr>
      </p:pic>
      <p:pic>
        <p:nvPicPr>
          <p:cNvPr id="1026" name="Picture 2" descr="https://i1.kknews.cc/SIG=2hr42hn/ctp-vzntr/np490862p76746qn967515r5or0n1pr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330382"/>
            <a:ext cx="6096000" cy="2238376"/>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5574862" y="3558575"/>
            <a:ext cx="1042273" cy="369332"/>
          </a:xfrm>
          <a:prstGeom prst="rect">
            <a:avLst/>
          </a:prstGeom>
          <a:noFill/>
        </p:spPr>
        <p:txBody>
          <a:bodyPr wrap="none" rtlCol="0">
            <a:spAutoFit/>
          </a:bodyPr>
          <a:lstStyle/>
          <a:p>
            <a:r>
              <a:rPr lang="en-US" altLang="zh-TW" dirty="0" smtClean="0"/>
              <a:t>Channels</a:t>
            </a:r>
            <a:endParaRPr lang="zh-TW" altLang="en-US" dirty="0"/>
          </a:p>
        </p:txBody>
      </p:sp>
      <p:sp>
        <p:nvSpPr>
          <p:cNvPr id="5" name="文字方塊 4"/>
          <p:cNvSpPr txBox="1"/>
          <p:nvPr/>
        </p:nvSpPr>
        <p:spPr>
          <a:xfrm>
            <a:off x="5188858" y="6354247"/>
            <a:ext cx="1814279" cy="369332"/>
          </a:xfrm>
          <a:prstGeom prst="rect">
            <a:avLst/>
          </a:prstGeom>
          <a:noFill/>
        </p:spPr>
        <p:txBody>
          <a:bodyPr wrap="none" rtlCol="0">
            <a:spAutoFit/>
          </a:bodyPr>
          <a:lstStyle/>
          <a:p>
            <a:r>
              <a:rPr lang="en-US" altLang="zh-TW" dirty="0"/>
              <a:t>advertising mode</a:t>
            </a:r>
            <a:endParaRPr lang="zh-TW" altLang="en-US" dirty="0"/>
          </a:p>
        </p:txBody>
      </p:sp>
    </p:spTree>
    <p:extLst>
      <p:ext uri="{BB962C8B-B14F-4D97-AF65-F5344CB8AC3E}">
        <p14:creationId xmlns:p14="http://schemas.microsoft.com/office/powerpoint/2010/main" val="1645637635"/>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18075</TotalTime>
  <Words>5006</Words>
  <Application>Microsoft Office PowerPoint</Application>
  <PresentationFormat>寬螢幕</PresentationFormat>
  <Paragraphs>470</Paragraphs>
  <Slides>44</Slides>
  <Notes>39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44</vt:i4>
      </vt:variant>
    </vt:vector>
  </HeadingPairs>
  <TitlesOfParts>
    <vt:vector size="50" baseType="lpstr">
      <vt:lpstr>新細明體</vt:lpstr>
      <vt:lpstr>Arial</vt:lpstr>
      <vt:lpstr>Calibri</vt:lpstr>
      <vt:lpstr>Calibri Light</vt:lpstr>
      <vt:lpstr>Cambria Math</vt:lpstr>
      <vt:lpstr>Office Theme</vt:lpstr>
      <vt:lpstr>A BLE-based multi-gateway network infrastructure  with handover support for mobile BLE peripherals</vt:lpstr>
      <vt:lpstr>Outline</vt:lpstr>
      <vt:lpstr>Introduction</vt:lpstr>
      <vt:lpstr>Introduction(cont’d)</vt:lpstr>
      <vt:lpstr>Primer on BLE and BLE over IPv6</vt:lpstr>
      <vt:lpstr>Primer on BLE and BLE over IPv6(cont’d)</vt:lpstr>
      <vt:lpstr>Primer on BLE and BLE over IPv6(cont’d)</vt:lpstr>
      <vt:lpstr>Primer on BLE and BLE over IPv6(cont’d)</vt:lpstr>
      <vt:lpstr>Primer on BLE and BLE over IPv6(cont’d)</vt:lpstr>
      <vt:lpstr>Primer on BLE and BLE over IPv6(cont’d)</vt:lpstr>
      <vt:lpstr>Primer on BLE and BLE over IPv6(cont’d)</vt:lpstr>
      <vt:lpstr>Primer on BLE and BLE over IPv6(cont’d)</vt:lpstr>
      <vt:lpstr>A BLE-based multi-Gateway network infrastructure</vt:lpstr>
      <vt:lpstr>PowerPoint 簡報</vt:lpstr>
      <vt:lpstr>PowerPoint 簡報</vt:lpstr>
      <vt:lpstr>PowerPoint 簡報</vt:lpstr>
      <vt:lpstr>PowerPoint 簡報</vt:lpstr>
      <vt:lpstr>PowerPoint 簡報</vt:lpstr>
      <vt:lpstr>Handover approaches</vt:lpstr>
      <vt:lpstr>Handover approaches(cont’d)</vt:lpstr>
      <vt:lpstr>Handover approaches(cont’d)</vt:lpstr>
      <vt:lpstr>Handover approaches(cont’d)</vt:lpstr>
      <vt:lpstr>Handover approaches(cont’d)</vt:lpstr>
      <vt:lpstr>Handover approaches(cont’d)</vt:lpstr>
      <vt:lpstr>Implementation details</vt:lpstr>
      <vt:lpstr>Implementation details</vt:lpstr>
      <vt:lpstr>Evaluation</vt:lpstr>
      <vt:lpstr>Evaluation : passive handover </vt:lpstr>
      <vt:lpstr>Evaluation : passive handover(cont’d) </vt:lpstr>
      <vt:lpstr>Evaluation : passive handover(cont’d) </vt:lpstr>
      <vt:lpstr>Evaluation : passive handover(cont’d) </vt:lpstr>
      <vt:lpstr>PowerPoint 簡報</vt:lpstr>
      <vt:lpstr>Evaluation : active handover</vt:lpstr>
      <vt:lpstr>Evaluation : active handover(cont’d)</vt:lpstr>
      <vt:lpstr>Evaluation : active handover(cont’d)</vt:lpstr>
      <vt:lpstr>Evaluation : active handover(cont’d)</vt:lpstr>
      <vt:lpstr>PowerPoint 簡報</vt:lpstr>
      <vt:lpstr>Evaluation(cont’d)</vt:lpstr>
      <vt:lpstr>Evaluation(cont’d)</vt:lpstr>
      <vt:lpstr>Conclusion</vt:lpstr>
      <vt:lpstr>Conclusion(cont’d)</vt:lpstr>
      <vt:lpstr>Conclusion(cont’d)</vt:lpstr>
      <vt:lpstr>Conclusion(cont’d)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郭家瑋</dc:creator>
  <cp:lastModifiedBy>家瑋 郭</cp:lastModifiedBy>
  <cp:revision>180</cp:revision>
  <dcterms:created xsi:type="dcterms:W3CDTF">2020-09-15T00:34:08Z</dcterms:created>
  <dcterms:modified xsi:type="dcterms:W3CDTF">2020-09-28T14:27:03Z</dcterms:modified>
</cp:coreProperties>
</file>