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9" r:id="rId3"/>
    <p:sldId id="265" r:id="rId4"/>
    <p:sldId id="260" r:id="rId5"/>
    <p:sldId id="261" r:id="rId6"/>
    <p:sldId id="266" r:id="rId7"/>
    <p:sldId id="263" r:id="rId8"/>
    <p:sldId id="264" r:id="rId9"/>
    <p:sldId id="268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Sans Condensed" panose="020BE200000000000000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2551"/>
            <a:ext cx="2057400" cy="365125"/>
          </a:xfrm>
        </p:spPr>
        <p:txBody>
          <a:bodyPr/>
          <a:lstStyle/>
          <a:p>
            <a:fld id="{4FEC57C8-3E44-4E04-BA24-27785B223BC6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255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2551"/>
            <a:ext cx="2057400" cy="365125"/>
          </a:xfrm>
        </p:spPr>
        <p:txBody>
          <a:bodyPr/>
          <a:lstStyle/>
          <a:p>
            <a:fld id="{80D8C9DF-0BB7-47B4-90E1-5BE2E4ABCB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100034"/>
            <a:ext cx="9169758" cy="1313645"/>
          </a:xfrm>
          <a:prstGeom prst="rect">
            <a:avLst/>
          </a:prstGeom>
          <a:gradFill flip="none" rotWithShape="1">
            <a:gsLst>
              <a:gs pos="59000">
                <a:srgbClr val="0B0B0B">
                  <a:alpha val="69000"/>
                </a:srgbClr>
              </a:gs>
              <a:gs pos="18000">
                <a:schemeClr val="tx1">
                  <a:lumMod val="90000"/>
                  <a:lumOff val="10000"/>
                  <a:alpha val="0"/>
                </a:schemeClr>
              </a:gs>
              <a:gs pos="100000">
                <a:schemeClr val="tx1">
                  <a:alpha val="63000"/>
                </a:schemeClr>
              </a:gs>
            </a:gsLst>
            <a:lin ang="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58900" y="5778500"/>
            <a:ext cx="7670800" cy="612648"/>
          </a:xfrm>
        </p:spPr>
        <p:txBody>
          <a:bodyPr anchor="ctr">
            <a:normAutofit/>
          </a:bodyPr>
          <a:lstStyle>
            <a:lvl1pPr marL="0" indent="0" algn="r">
              <a:buNone/>
              <a:defRPr sz="2800">
                <a:solidFill>
                  <a:schemeClr val="bg1"/>
                </a:solidFill>
                <a:latin typeface="Sans Condensed" panose="020BE200000000000000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8900" y="5105399"/>
            <a:ext cx="7670800" cy="841248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bg1"/>
                </a:solidFill>
                <a:latin typeface="Sans Condensed" panose="020BE200000000000000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8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9093" y="304800"/>
            <a:ext cx="8525814" cy="6259134"/>
          </a:xfrm>
          <a:prstGeom prst="rect">
            <a:avLst/>
          </a:prstGeom>
          <a:gradFill flip="none" rotWithShape="1">
            <a:gsLst>
              <a:gs pos="19000">
                <a:srgbClr val="0B0B0B">
                  <a:alpha val="62000"/>
                </a:srgbClr>
              </a:gs>
              <a:gs pos="0">
                <a:schemeClr val="tx1">
                  <a:alpha val="0"/>
                  <a:lumMod val="91000"/>
                  <a:lumOff val="9000"/>
                </a:schemeClr>
              </a:gs>
              <a:gs pos="100000">
                <a:schemeClr val="tx1">
                  <a:alpha val="77000"/>
                </a:schemeClr>
              </a:gs>
            </a:gsLst>
            <a:lin ang="162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57C8-3E44-4E04-BA24-27785B223BC6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5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9093" y="304800"/>
            <a:ext cx="8525814" cy="6259134"/>
          </a:xfrm>
          <a:prstGeom prst="rect">
            <a:avLst/>
          </a:prstGeom>
          <a:gradFill flip="none" rotWithShape="1">
            <a:gsLst>
              <a:gs pos="19000">
                <a:srgbClr val="0B0B0B">
                  <a:alpha val="62000"/>
                </a:srgbClr>
              </a:gs>
              <a:gs pos="0">
                <a:schemeClr val="tx1">
                  <a:alpha val="0"/>
                  <a:lumMod val="91000"/>
                  <a:lumOff val="9000"/>
                </a:schemeClr>
              </a:gs>
              <a:gs pos="100000">
                <a:schemeClr val="tx1">
                  <a:alpha val="77000"/>
                </a:schemeClr>
              </a:gs>
            </a:gsLst>
            <a:lin ang="162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57C8-3E44-4E04-BA24-27785B223BC6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5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88E947-7CCA-4CEB-A39C-E265536FC9F5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5724"/>
            <a:ext cx="8229600" cy="457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57C8-3E44-4E04-BA24-27785B223BC6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6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9093" y="304800"/>
            <a:ext cx="8525814" cy="6259134"/>
          </a:xfrm>
          <a:prstGeom prst="rect">
            <a:avLst/>
          </a:prstGeom>
          <a:gradFill flip="none" rotWithShape="1">
            <a:gsLst>
              <a:gs pos="19000">
                <a:srgbClr val="0B0B0B">
                  <a:alpha val="62000"/>
                </a:srgbClr>
              </a:gs>
              <a:gs pos="0">
                <a:schemeClr val="tx1">
                  <a:alpha val="0"/>
                  <a:lumMod val="91000"/>
                  <a:lumOff val="9000"/>
                </a:schemeClr>
              </a:gs>
              <a:gs pos="100000">
                <a:schemeClr val="tx1">
                  <a:alpha val="77000"/>
                </a:schemeClr>
              </a:gs>
            </a:gsLst>
            <a:lin ang="162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133600"/>
            <a:ext cx="7886700" cy="1616076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7766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57C8-3E44-4E04-BA24-27785B223BC6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09093" y="304800"/>
            <a:ext cx="8525814" cy="6259134"/>
          </a:xfrm>
          <a:prstGeom prst="rect">
            <a:avLst/>
          </a:prstGeom>
          <a:gradFill flip="none" rotWithShape="1">
            <a:gsLst>
              <a:gs pos="19000">
                <a:srgbClr val="0B0B0B">
                  <a:alpha val="62000"/>
                </a:srgbClr>
              </a:gs>
              <a:gs pos="0">
                <a:schemeClr val="tx1">
                  <a:alpha val="0"/>
                  <a:lumMod val="91000"/>
                  <a:lumOff val="9000"/>
                </a:schemeClr>
              </a:gs>
              <a:gs pos="100000">
                <a:schemeClr val="tx1">
                  <a:alpha val="77000"/>
                </a:schemeClr>
              </a:gs>
            </a:gsLst>
            <a:lin ang="162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325"/>
            <a:ext cx="40576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30325"/>
            <a:ext cx="40576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57C8-3E44-4E04-BA24-27785B223BC6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6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09093" y="304800"/>
            <a:ext cx="8525814" cy="6259134"/>
          </a:xfrm>
          <a:prstGeom prst="rect">
            <a:avLst/>
          </a:prstGeom>
          <a:gradFill flip="none" rotWithShape="1">
            <a:gsLst>
              <a:gs pos="19000">
                <a:srgbClr val="0B0B0B">
                  <a:alpha val="62000"/>
                </a:srgbClr>
              </a:gs>
              <a:gs pos="0">
                <a:schemeClr val="tx1">
                  <a:alpha val="0"/>
                  <a:lumMod val="91000"/>
                  <a:lumOff val="9000"/>
                </a:schemeClr>
              </a:gs>
              <a:gs pos="100000">
                <a:schemeClr val="tx1">
                  <a:alpha val="77000"/>
                </a:schemeClr>
              </a:gs>
            </a:gsLst>
            <a:lin ang="162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57C8-3E44-4E04-BA24-27785B223BC6}" type="datetimeFigureOut">
              <a:rPr lang="en-US" smtClean="0"/>
              <a:t>3/11/21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9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09093" y="304800"/>
            <a:ext cx="8525814" cy="6259134"/>
          </a:xfrm>
          <a:prstGeom prst="rect">
            <a:avLst/>
          </a:prstGeom>
          <a:gradFill flip="none" rotWithShape="1">
            <a:gsLst>
              <a:gs pos="19000">
                <a:srgbClr val="0B0B0B">
                  <a:alpha val="62000"/>
                </a:srgbClr>
              </a:gs>
              <a:gs pos="0">
                <a:schemeClr val="tx1">
                  <a:alpha val="0"/>
                  <a:lumMod val="91000"/>
                  <a:lumOff val="9000"/>
                </a:schemeClr>
              </a:gs>
              <a:gs pos="100000">
                <a:schemeClr val="tx1">
                  <a:alpha val="77000"/>
                </a:schemeClr>
              </a:gs>
            </a:gsLst>
            <a:lin ang="162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57C8-3E44-4E04-BA24-27785B223BC6}" type="datetimeFigureOut">
              <a:rPr lang="en-US" smtClean="0"/>
              <a:t>3/11/21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1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9093" y="304800"/>
            <a:ext cx="8525814" cy="6259134"/>
          </a:xfrm>
          <a:prstGeom prst="rect">
            <a:avLst/>
          </a:prstGeom>
          <a:gradFill flip="none" rotWithShape="1">
            <a:gsLst>
              <a:gs pos="19000">
                <a:srgbClr val="0B0B0B">
                  <a:alpha val="62000"/>
                </a:srgbClr>
              </a:gs>
              <a:gs pos="0">
                <a:schemeClr val="tx1">
                  <a:alpha val="0"/>
                  <a:lumMod val="91000"/>
                  <a:lumOff val="9000"/>
                </a:schemeClr>
              </a:gs>
              <a:gs pos="100000">
                <a:schemeClr val="tx1">
                  <a:alpha val="77000"/>
                </a:schemeClr>
              </a:gs>
            </a:gsLst>
            <a:lin ang="162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57C8-3E44-4E04-BA24-27785B223BC6}" type="datetimeFigureOut">
              <a:rPr lang="en-US" smtClean="0"/>
              <a:t>3/11/21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1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09093" y="304800"/>
            <a:ext cx="8525814" cy="6259134"/>
          </a:xfrm>
          <a:prstGeom prst="rect">
            <a:avLst/>
          </a:prstGeom>
          <a:gradFill flip="none" rotWithShape="1">
            <a:gsLst>
              <a:gs pos="19000">
                <a:srgbClr val="0B0B0B">
                  <a:alpha val="62000"/>
                </a:srgbClr>
              </a:gs>
              <a:gs pos="0">
                <a:schemeClr val="tx1">
                  <a:alpha val="0"/>
                  <a:lumMod val="91000"/>
                  <a:lumOff val="9000"/>
                </a:schemeClr>
              </a:gs>
              <a:gs pos="100000">
                <a:schemeClr val="tx1">
                  <a:alpha val="77000"/>
                </a:schemeClr>
              </a:gs>
            </a:gsLst>
            <a:lin ang="162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57C8-3E44-4E04-BA24-27785B223BC6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5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09093" y="304800"/>
            <a:ext cx="8525814" cy="6259134"/>
          </a:xfrm>
          <a:prstGeom prst="rect">
            <a:avLst/>
          </a:prstGeom>
          <a:gradFill flip="none" rotWithShape="1">
            <a:gsLst>
              <a:gs pos="19000">
                <a:srgbClr val="0B0B0B">
                  <a:alpha val="62000"/>
                </a:srgbClr>
              </a:gs>
              <a:gs pos="0">
                <a:schemeClr val="tx1">
                  <a:alpha val="0"/>
                  <a:lumMod val="91000"/>
                  <a:lumOff val="9000"/>
                </a:schemeClr>
              </a:gs>
              <a:gs pos="100000">
                <a:schemeClr val="tx1">
                  <a:alpha val="77000"/>
                </a:schemeClr>
              </a:gs>
            </a:gsLst>
            <a:lin ang="162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57C8-3E44-4E04-BA24-27785B223BC6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7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3225"/>
            <a:ext cx="8229600" cy="795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5725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C57C8-3E44-4E04-BA24-27785B223BC6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8C9DF-0BB7-47B4-90E1-5BE2E4ABC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9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Sans Condensed" panose="020BE2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8900" y="5092519"/>
            <a:ext cx="7785100" cy="1071213"/>
          </a:xfrm>
        </p:spPr>
        <p:txBody>
          <a:bodyPr>
            <a:normAutofit fontScale="90000"/>
          </a:bodyPr>
          <a:lstStyle/>
          <a:p>
            <a:r>
              <a:rPr lang="en-US" sz="10700" b="1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l Bayan Plain" pitchFamily="2" charset="-78"/>
              </a:rPr>
              <a:t>StrikeX</a:t>
            </a:r>
            <a:br>
              <a:rPr lang="en-US" sz="10700" b="1" dirty="0">
                <a:solidFill>
                  <a:schemeClr val="accent4">
                    <a:lumMod val="60000"/>
                    <a:lumOff val="40000"/>
                  </a:schemeClr>
                </a:solidFill>
                <a:cs typeface="Al Bayan Plain" pitchFamily="2" charset="-78"/>
              </a:rPr>
            </a:b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cs typeface="Al Bayan Plain" pitchFamily="2" charset="-78"/>
              </a:rPr>
              <a:t>BY: Asif 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l Bayan Plain" pitchFamily="2" charset="-78"/>
              </a:rPr>
              <a:t>Meghani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cs typeface="Al Bayan Plain" pitchFamily="2" charset="-78"/>
              </a:rPr>
              <a:t>, Elaine Kellerman and Jaqueline McGinley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  <a:cs typeface="Al Bayan Pla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11390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1BDC-A302-2444-A7EE-87923D1FA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3224"/>
            <a:ext cx="8229600" cy="1019175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About Strike 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88D591-BBE6-674E-B83D-058EE942D9D2}"/>
              </a:ext>
            </a:extLst>
          </p:cNvPr>
          <p:cNvSpPr/>
          <p:nvPr/>
        </p:nvSpPr>
        <p:spPr>
          <a:xfrm>
            <a:off x="361244" y="1503552"/>
            <a:ext cx="8325556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altLang="en-US" sz="3600" b="1" i="1" dirty="0">
              <a:solidFill>
                <a:schemeClr val="bg1"/>
              </a:solidFill>
            </a:endParaRPr>
          </a:p>
          <a:p>
            <a:pPr lvl="1"/>
            <a:r>
              <a:rPr lang="en-US" altLang="en-US" sz="3600" b="1" i="1" dirty="0">
                <a:solidFill>
                  <a:schemeClr val="bg1"/>
                </a:solidFill>
              </a:rPr>
              <a:t>We create a foreign exchange token (STRX) that locks in the value at the time of transaction</a:t>
            </a:r>
            <a:r>
              <a:rPr lang="en-US" altLang="en-US" sz="4000" b="1" i="1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71335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8D59-3B52-934E-8DBA-3A37DD872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699911"/>
            <a:ext cx="7886700" cy="98213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Behind the Idea of </a:t>
            </a:r>
            <a:r>
              <a:rPr lang="en-US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StrikeX</a:t>
            </a:r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Token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FFF69-DD01-704F-957D-EF59A8964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1682045"/>
            <a:ext cx="7886700" cy="3199696"/>
          </a:xfrm>
        </p:spPr>
        <p:txBody>
          <a:bodyPr>
            <a:normAutofit/>
          </a:bodyPr>
          <a:lstStyle/>
          <a:p>
            <a:pPr lvl="1"/>
            <a:r>
              <a:rPr lang="en-US" altLang="en-US" sz="3200" b="1" dirty="0">
                <a:solidFill>
                  <a:schemeClr val="bg1"/>
                </a:solidFill>
              </a:rPr>
              <a:t>To avoid exchange rates frustrations like fluctuating exchange rates and high foreign transaction fees and conversion fees.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DF1E0-7255-2746-99BA-E728849FA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089" y="3215552"/>
            <a:ext cx="5812543" cy="33323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1888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03952-7FEB-724D-8BAC-B70AF4E27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910" y="428978"/>
            <a:ext cx="7886700" cy="1491898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How It Works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6A504-F668-964E-86AF-A55E7C892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2686756"/>
            <a:ext cx="7886700" cy="2590095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customer buys a </a:t>
            </a:r>
            <a:r>
              <a:rPr lang="en-US" dirty="0" err="1"/>
              <a:t>StrikeX</a:t>
            </a:r>
            <a:r>
              <a:rPr lang="en-US" dirty="0"/>
              <a:t> token that holds the value at the time of transaction.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token allows the customer to redeem the token without having to worry about the exchange rates in the future.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customer knows exactly how much the transfer is worth at the time of transaction.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296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4A76-47C7-9A4C-8DA7-1B8C9B88C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095022"/>
            <a:ext cx="7886700" cy="1230489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017A3-FB5F-0349-B032-588734690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2540000"/>
            <a:ext cx="7886700" cy="2736852"/>
          </a:xfrm>
        </p:spPr>
        <p:txBody>
          <a:bodyPr/>
          <a:lstStyle/>
          <a:p>
            <a:r>
              <a:rPr lang="en-US" dirty="0"/>
              <a:t>Step 1: You buy the token </a:t>
            </a:r>
          </a:p>
          <a:p>
            <a:r>
              <a:rPr lang="en-US" dirty="0"/>
              <a:t>Step 2: You can either hold it, transfer or sell the token.</a:t>
            </a:r>
          </a:p>
          <a:p>
            <a:r>
              <a:rPr lang="en-US" dirty="0"/>
              <a:t>Step 3: If you change your plans you can request the refund.</a:t>
            </a:r>
          </a:p>
        </p:txBody>
      </p:sp>
    </p:spTree>
    <p:extLst>
      <p:ext uri="{BB962C8B-B14F-4D97-AF65-F5344CB8AC3E}">
        <p14:creationId xmlns:p14="http://schemas.microsoft.com/office/powerpoint/2010/main" val="833208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725352-CC4A-4A43-84FC-3B3A779A6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1123" y="5048954"/>
            <a:ext cx="6351411" cy="1634069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REMIX DEMO</a:t>
            </a:r>
          </a:p>
        </p:txBody>
      </p:sp>
    </p:spTree>
    <p:extLst>
      <p:ext uri="{BB962C8B-B14F-4D97-AF65-F5344CB8AC3E}">
        <p14:creationId xmlns:p14="http://schemas.microsoft.com/office/powerpoint/2010/main" val="333196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09D3-8EBD-B14F-A701-7EC8DF233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643467"/>
            <a:ext cx="7886700" cy="1117600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Future of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StrikeX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06806-C0D2-0C41-8ECC-9EBE42F38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2144890"/>
            <a:ext cx="7886700" cy="31319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Make API calls for exchange rates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a </a:t>
            </a:r>
            <a:r>
              <a:rPr lang="en-US" dirty="0" err="1"/>
              <a:t>dApp</a:t>
            </a:r>
            <a:r>
              <a:rPr lang="en-US" dirty="0"/>
              <a:t> for the contract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Expand currencies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20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4E8E-DE63-C742-9605-BFAC46391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733778"/>
            <a:ext cx="7886700" cy="925689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Conversion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A137A-413F-C946-A33C-35857CFBB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39" y="2148416"/>
            <a:ext cx="4056282" cy="1035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10A463-9252-E441-B5DC-ADDE9F977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339" y="3541184"/>
            <a:ext cx="4106634" cy="10646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0ACCE3-AF9E-324C-B07F-AB7C151BE4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669" y="4963584"/>
            <a:ext cx="4164406" cy="1245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8DF0AB-C229-CB43-BA93-51B79B62FF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39" y="733777"/>
            <a:ext cx="1487821" cy="13030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Curved Right Arrow 12">
            <a:extLst>
              <a:ext uri="{FF2B5EF4-FFF2-40B4-BE49-F238E27FC236}">
                <a16:creationId xmlns:a16="http://schemas.microsoft.com/office/drawing/2014/main" id="{013B85AA-180F-E544-8550-61AF6E1B8AF6}"/>
              </a:ext>
            </a:extLst>
          </p:cNvPr>
          <p:cNvSpPr/>
          <p:nvPr/>
        </p:nvSpPr>
        <p:spPr>
          <a:xfrm>
            <a:off x="778933" y="3295047"/>
            <a:ext cx="880534" cy="780242"/>
          </a:xfrm>
          <a:prstGeom prst="curved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urved Right Arrow 13">
            <a:extLst>
              <a:ext uri="{FF2B5EF4-FFF2-40B4-BE49-F238E27FC236}">
                <a16:creationId xmlns:a16="http://schemas.microsoft.com/office/drawing/2014/main" id="{F1371318-E9AD-0346-9516-ED31EA8EBC2C}"/>
              </a:ext>
            </a:extLst>
          </p:cNvPr>
          <p:cNvSpPr/>
          <p:nvPr/>
        </p:nvSpPr>
        <p:spPr>
          <a:xfrm>
            <a:off x="2342444" y="5065184"/>
            <a:ext cx="880534" cy="780242"/>
          </a:xfrm>
          <a:prstGeom prst="curved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911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09D3-8EBD-B14F-A701-7EC8DF233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33" y="2506133"/>
            <a:ext cx="7886700" cy="1174044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90206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ck-right-print.potx" id="{29A1B317-1238-4CA6-A1CF-0FAABEB2E006}" vid="{431C2886-7C11-4496-9CDA-490535607B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7162</TotalTime>
  <Words>178</Words>
  <Application>Microsoft Macintosh PowerPoint</Application>
  <PresentationFormat>On-screen Show (4:3)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Arial</vt:lpstr>
      <vt:lpstr>Sans Condensed</vt:lpstr>
      <vt:lpstr>Al Bayan Plain</vt:lpstr>
      <vt:lpstr>Office Theme</vt:lpstr>
      <vt:lpstr>StrikeX BY: Asif Meghani, Elaine Kellerman and Jaqueline McGinley</vt:lpstr>
      <vt:lpstr>About Strike X</vt:lpstr>
      <vt:lpstr>Behind the Idea of StrikeX Token</vt:lpstr>
      <vt:lpstr>How It Works</vt:lpstr>
      <vt:lpstr>The Process</vt:lpstr>
      <vt:lpstr>REMIX DEMO</vt:lpstr>
      <vt:lpstr>The Future of StrikeX</vt:lpstr>
      <vt:lpstr>Conversion Process</vt:lpstr>
      <vt:lpstr>THANK YOU!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StrikeX BY: Asif Meghani, Elaine Kellerman and Jaqueline McGinley</dc:title>
  <dc:subject>PowerPoint Templates</dc:subject>
  <dc:creator>Elaine Kellerman</dc:creator>
  <cp:lastModifiedBy>Elaine Kellerman</cp:lastModifiedBy>
  <cp:revision>30</cp:revision>
  <dcterms:created xsi:type="dcterms:W3CDTF">2021-03-06T16:33:57Z</dcterms:created>
  <dcterms:modified xsi:type="dcterms:W3CDTF">2021-03-13T14:19:38Z</dcterms:modified>
  <cp:category>On-demand Templates</cp:category>
</cp:coreProperties>
</file>