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B3DD-6995-426B-ADAA-140A6D2D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AEE99-9F24-435E-BB2A-95299726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1DD3-4854-45F8-B87F-F2025A0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FEFF-6E0A-4CA3-8CD3-665C043E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2F0A-C304-481C-A0A0-A490C59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57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AC61-374E-4749-876A-277794D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BF01A-DA36-4E71-95B9-877A97F4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92E2-452B-43B3-84C1-06B4BF0A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F0EA-EC6D-4A18-9DC0-F1F6B281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7FDA-7C9E-47CC-8BF9-1E53865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3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AC04A-948E-4D51-B457-F1956A00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200D-5ACE-4FF4-9DF8-B3A0759D8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6C57-6759-4E2F-8440-C35FFD7E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4ADC-7CE9-4BA6-9B81-12DA6F5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E16B-1134-4B2B-BD53-1BCDD6E6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25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8C81-F24F-4B0D-96E5-6C73BFAA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33D2-595C-4EB5-AA2D-8E22FFA6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5AE4-CAFE-4B61-8E2D-5655FA99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B660-24A4-4678-89B3-CF04E106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4CEC-DDF9-4476-9CC9-B2756887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054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874-20B1-41C4-82BC-C6D9722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73196-27A7-421B-B276-453C15E1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756C-939B-4FCD-9F69-69A497F9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A10B-A8A2-483A-BE31-1484D7FC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C8C5-AF1D-4AA7-BF95-5B576BEB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58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CA3B-3AD5-4521-81DC-358962D7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E41D-9A1F-4227-BD5A-DFAC39776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43D8C-9BEF-4D89-8CD0-30E30653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EFE9F-5084-49D3-8223-E1DA1E98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3576B-E709-4128-AD39-A6A74C66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D2B4B-0555-458F-8269-993FB541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0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12A7-D74F-4E15-BB14-B1BAAC64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0702-1E3B-4D01-8128-D8BB16ED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E81FD-201C-483E-9460-8A9FE3CAF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51C2-1768-4417-AE87-AF2DE1396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82847-4AC0-4EEA-B9C0-257649345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74D4-6030-4F50-8937-1FE658A4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3045D-1E44-436D-92DB-BC3441A6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6E19F-8D9B-4708-9F28-1C1792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7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3804-CFFA-4888-907C-DDBF0E4A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3CC9-B0C5-4723-B68B-94E0E9BA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B0997-30C7-4240-88FA-FCC335E2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82C5-44A7-44B6-AA55-4B1654BF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089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8FDEA-4061-4120-9947-BC820DA5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7CA1A-0005-4567-9DBC-A899B0B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A363-E57E-4B57-9739-2B844F76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27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5666-75CA-4694-B94A-4A5A9B5D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2090-AB44-4770-9459-5782C95C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615B-32AA-4FFA-8866-E5445363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A59C1-16E6-4328-8E12-7B6B1177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D116F-39A8-46CD-8F76-E53C85F4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F47C-1985-4D4D-B633-31DEB0A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8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862-9EAD-4BFD-B105-C59DCA5F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7088-E4C8-4974-88D8-B604BB4C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8A4-5886-48ED-A34C-496DFA56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06937-C6AF-4255-80F5-E24E6D58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E358-8517-4E4E-BC30-280F409C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2612-87EB-43C8-9BAE-BC7F7437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460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66445-A463-4345-88DD-D7779EF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79782-D7D0-4BCC-977E-4268E314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65B9-12F6-4DB0-A84C-3E5C50BA2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2019-13D7-409D-B6AE-E05B19596C4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EA0C-2D81-4807-9F1E-A8C2506AB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B73B-2CCE-4363-94A9-6E03A911F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84D9-FDD5-49F1-9F7A-02C6EA4EC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96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F9127-8432-4751-92B9-D7D659C156A7}"/>
              </a:ext>
            </a:extLst>
          </p:cNvPr>
          <p:cNvSpPr txBox="1"/>
          <p:nvPr/>
        </p:nvSpPr>
        <p:spPr>
          <a:xfrm>
            <a:off x="2894037" y="1050079"/>
            <a:ext cx="6109686" cy="432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</a:t>
            </a:r>
            <a:endParaRPr lang="en-Z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and Clustering 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Neighbourhoods and Venues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 City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Toronto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6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49F21-9F9A-4474-8AE3-93896AE4C6C1}"/>
              </a:ext>
            </a:extLst>
          </p:cNvPr>
          <p:cNvSpPr txBox="1"/>
          <p:nvPr/>
        </p:nvSpPr>
        <p:spPr>
          <a:xfrm>
            <a:off x="4601616" y="878031"/>
            <a:ext cx="298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/>
              <a:t>Aim of the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14ABA-59C3-40A8-AF4C-2542D36831FA}"/>
              </a:ext>
            </a:extLst>
          </p:cNvPr>
          <p:cNvSpPr txBox="1"/>
          <p:nvPr/>
        </p:nvSpPr>
        <p:spPr>
          <a:xfrm>
            <a:off x="684390" y="2306783"/>
            <a:ext cx="874957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To gain a better understanding of similarities and differences between the two cities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What are the </a:t>
            </a:r>
            <a:r>
              <a:rPr lang="en-ZA" sz="1400" dirty="0" err="1"/>
              <a:t>neighborhoods</a:t>
            </a:r>
            <a:r>
              <a:rPr lang="en-ZA" sz="1400" dirty="0"/>
              <a:t> that are suitable for each type of business,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What types of businesses are not very desirable in each 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This allows business people to take better and more effective decisions regarding where to open their businesses.</a:t>
            </a:r>
          </a:p>
        </p:txBody>
      </p:sp>
    </p:spTree>
    <p:extLst>
      <p:ext uri="{BB962C8B-B14F-4D97-AF65-F5344CB8AC3E}">
        <p14:creationId xmlns:p14="http://schemas.microsoft.com/office/powerpoint/2010/main" val="1604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82329-053B-4E57-AD40-E864EF611A68}"/>
              </a:ext>
            </a:extLst>
          </p:cNvPr>
          <p:cNvSpPr txBox="1"/>
          <p:nvPr/>
        </p:nvSpPr>
        <p:spPr>
          <a:xfrm>
            <a:off x="3465367" y="566304"/>
            <a:ext cx="474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/>
              <a:t>Data Acquisition and Cleaning: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80889-FDD0-4269-A0FE-DA5BA2674B79}"/>
              </a:ext>
            </a:extLst>
          </p:cNvPr>
          <p:cNvSpPr txBox="1"/>
          <p:nvPr/>
        </p:nvSpPr>
        <p:spPr>
          <a:xfrm>
            <a:off x="493568" y="2085070"/>
            <a:ext cx="10555069" cy="1815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 Data Sets: </a:t>
            </a:r>
            <a:endParaRPr lang="en-Z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City =</a:t>
            </a:r>
            <a:r>
              <a:rPr lang="en-ZA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“https://cf-courses-data.s3.us.cloud-object-storage.appdomain.cloud/IBMDeveloperSkillsNetwork-DS0701EN-SkillsNetwork/labs/</a:t>
            </a:r>
            <a:r>
              <a:rPr lang="en-ZA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newyork_data.json</a:t>
            </a:r>
            <a:r>
              <a:rPr lang="en-ZA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Toronto =</a:t>
            </a:r>
            <a:r>
              <a:rPr lang="en-ZA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ZA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https://en.wikipedia.org/w/</a:t>
            </a:r>
            <a:r>
              <a:rPr lang="en-ZA" sz="1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lang="en-ZA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Z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title=List_of_postal_codes_of_Canada:_</a:t>
            </a:r>
            <a:r>
              <a:rPr lang="en-ZA" sz="1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M&amp;oldid</a:t>
            </a:r>
            <a:r>
              <a:rPr lang="en-ZA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=1011037969”</a:t>
            </a:r>
            <a:endParaRPr lang="en-Z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1BE30-46A1-4795-81F0-5FFF7F664891}"/>
              </a:ext>
            </a:extLst>
          </p:cNvPr>
          <p:cNvSpPr txBox="1"/>
          <p:nvPr/>
        </p:nvSpPr>
        <p:spPr>
          <a:xfrm>
            <a:off x="405245" y="4223904"/>
            <a:ext cx="102179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err="1"/>
              <a:t>Neighborhood</a:t>
            </a:r>
            <a:r>
              <a:rPr lang="en-ZA" sz="1400" dirty="0"/>
              <a:t> Data: datasets that lists the names of the </a:t>
            </a:r>
            <a:r>
              <a:rPr lang="en-ZA" sz="1400" dirty="0" err="1"/>
              <a:t>neighborhoods</a:t>
            </a:r>
            <a:r>
              <a:rPr lang="en-ZA" sz="1400" dirty="0"/>
              <a:t> of NYC and Toronto and their latitude and longitude coordinates. </a:t>
            </a:r>
          </a:p>
          <a:p>
            <a:endParaRPr lang="en-ZA" sz="1400" dirty="0"/>
          </a:p>
          <a:p>
            <a:r>
              <a:rPr lang="en-ZA" sz="1400" dirty="0"/>
              <a:t>Venues data: data that describes the top 100 venues (restaurants, cafes, parks, museums, etc.) in each </a:t>
            </a:r>
            <a:r>
              <a:rPr lang="en-ZA" sz="1400" dirty="0" err="1"/>
              <a:t>neighborhood</a:t>
            </a:r>
            <a:r>
              <a:rPr lang="en-ZA" sz="1400" dirty="0"/>
              <a:t> of the two cities. </a:t>
            </a:r>
          </a:p>
          <a:p>
            <a:r>
              <a:rPr lang="en-ZA" sz="1400" dirty="0"/>
              <a:t>The data should list the venues of each </a:t>
            </a:r>
            <a:r>
              <a:rPr lang="en-ZA" sz="1400" dirty="0" err="1"/>
              <a:t>neighborhood</a:t>
            </a:r>
            <a:r>
              <a:rPr lang="en-ZA" sz="1400" dirty="0"/>
              <a:t> with their categories. </a:t>
            </a:r>
          </a:p>
          <a:p>
            <a:endParaRPr lang="en-ZA" sz="1400" dirty="0"/>
          </a:p>
          <a:p>
            <a:r>
              <a:rPr lang="en-ZA" sz="1400" dirty="0"/>
              <a:t>This data has been retrieved from Foursquare which is one of the world largest sources of location and venue data. </a:t>
            </a:r>
          </a:p>
          <a:p>
            <a:r>
              <a:rPr lang="en-ZA" sz="1400" dirty="0"/>
              <a:t>Foursquare API will be utilized to get and download the data</a:t>
            </a:r>
            <a:r>
              <a:rPr lang="en-ZA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2FA71-CDCD-4D63-B0D8-2782F3CABF6C}"/>
              </a:ext>
            </a:extLst>
          </p:cNvPr>
          <p:cNvSpPr txBox="1"/>
          <p:nvPr/>
        </p:nvSpPr>
        <p:spPr>
          <a:xfrm>
            <a:off x="2576944" y="2086846"/>
            <a:ext cx="394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i="1" dirty="0"/>
              <a:t>(Data supplied by IBM Applied Data Science Course)</a:t>
            </a:r>
          </a:p>
        </p:txBody>
      </p:sp>
    </p:spTree>
    <p:extLst>
      <p:ext uri="{BB962C8B-B14F-4D97-AF65-F5344CB8AC3E}">
        <p14:creationId xmlns:p14="http://schemas.microsoft.com/office/powerpoint/2010/main" val="285596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3F7E5-571D-44B5-B42A-939FE43E791E}"/>
              </a:ext>
            </a:extLst>
          </p:cNvPr>
          <p:cNvSpPr txBox="1"/>
          <p:nvPr/>
        </p:nvSpPr>
        <p:spPr>
          <a:xfrm>
            <a:off x="826076" y="961159"/>
            <a:ext cx="421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Most common categories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D5775-5A32-4D1F-B4F1-613B73F139E8}"/>
              </a:ext>
            </a:extLst>
          </p:cNvPr>
          <p:cNvSpPr txBox="1"/>
          <p:nvPr/>
        </p:nvSpPr>
        <p:spPr>
          <a:xfrm>
            <a:off x="7010399" y="916132"/>
            <a:ext cx="362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Most common categories in Toronto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E6BA2-FE42-4197-8E69-A0A4C9A7D3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113" y="1489479"/>
            <a:ext cx="4926619" cy="360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0D14D-B09D-49C5-9CB6-2319491EF0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2827" y="1345911"/>
            <a:ext cx="5129241" cy="39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1FE0F-78F3-4D26-94F1-FC78A0125D7D}"/>
              </a:ext>
            </a:extLst>
          </p:cNvPr>
          <p:cNvSpPr txBox="1"/>
          <p:nvPr/>
        </p:nvSpPr>
        <p:spPr>
          <a:xfrm>
            <a:off x="7346372" y="968086"/>
            <a:ext cx="33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Most common venues in Toronto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0E303-6085-49B7-93BD-F4E1854FBE30}"/>
              </a:ext>
            </a:extLst>
          </p:cNvPr>
          <p:cNvSpPr txBox="1"/>
          <p:nvPr/>
        </p:nvSpPr>
        <p:spPr>
          <a:xfrm>
            <a:off x="1040822" y="96808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Most common venues in New York 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43DAE-281E-4845-A90C-E56BC4A472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49" y="1401040"/>
            <a:ext cx="5079596" cy="393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F07A5-92D2-45BA-91BD-E9F85FF417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7622" y="1568161"/>
            <a:ext cx="5553537" cy="37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3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6F3A67-4D50-48C7-8D47-212761BF5781}"/>
              </a:ext>
            </a:extLst>
          </p:cNvPr>
          <p:cNvSpPr txBox="1"/>
          <p:nvPr/>
        </p:nvSpPr>
        <p:spPr>
          <a:xfrm>
            <a:off x="1575955" y="912668"/>
            <a:ext cx="3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Rare categories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3B0B1-9E9A-45D3-A345-EBE972A0C3C4}"/>
              </a:ext>
            </a:extLst>
          </p:cNvPr>
          <p:cNvSpPr txBox="1"/>
          <p:nvPr/>
        </p:nvSpPr>
        <p:spPr>
          <a:xfrm>
            <a:off x="7401793" y="912668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Rare categories in Toronto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39786-967A-466D-B124-E7496D94F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3479" y="1460788"/>
            <a:ext cx="2867121" cy="4368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46FD1-D722-45DC-A9C5-9F76FBE741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02" y="1507547"/>
            <a:ext cx="3510021" cy="43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EC0B7-06B5-44CB-B07A-FCD4CF899B10}"/>
              </a:ext>
            </a:extLst>
          </p:cNvPr>
          <p:cNvSpPr txBox="1"/>
          <p:nvPr/>
        </p:nvSpPr>
        <p:spPr>
          <a:xfrm>
            <a:off x="4282787" y="512619"/>
            <a:ext cx="383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Results from Clustering New York City: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1E643-BEE6-41C8-BA50-5C4FB2E72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70" y="925657"/>
            <a:ext cx="7019839" cy="2612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DF560-57C6-4A8B-86A5-57C33E97A35A}"/>
              </a:ext>
            </a:extLst>
          </p:cNvPr>
          <p:cNvSpPr txBox="1"/>
          <p:nvPr/>
        </p:nvSpPr>
        <p:spPr>
          <a:xfrm>
            <a:off x="4684011" y="4000500"/>
            <a:ext cx="3250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Results from Clustering Toronto:</a:t>
            </a:r>
          </a:p>
          <a:p>
            <a:endParaRPr lang="en-ZA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F0028-5428-4F81-AA42-BABB326B0B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41" y="4396402"/>
            <a:ext cx="7388453" cy="22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9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B13AF-06EE-420B-87F7-2DE6F60B85C6}"/>
              </a:ext>
            </a:extLst>
          </p:cNvPr>
          <p:cNvSpPr txBox="1"/>
          <p:nvPr/>
        </p:nvSpPr>
        <p:spPr>
          <a:xfrm>
            <a:off x="921089" y="2341217"/>
            <a:ext cx="105870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In this project, the </a:t>
            </a:r>
            <a:r>
              <a:rPr lang="en-ZA" sz="1400" dirty="0" err="1"/>
              <a:t>neighborhoods</a:t>
            </a:r>
            <a:r>
              <a:rPr lang="en-ZA" sz="1400" dirty="0"/>
              <a:t> of New York City and Toronto were clustered using K-Means clustering algorithm into multiple groups based </a:t>
            </a:r>
          </a:p>
          <a:p>
            <a:r>
              <a:rPr lang="en-ZA" sz="1400" dirty="0"/>
              <a:t>on the categories (types) of the venues in these </a:t>
            </a:r>
            <a:r>
              <a:rPr lang="en-ZA" sz="1400" dirty="0" err="1"/>
              <a:t>neighborhoods</a:t>
            </a:r>
            <a:r>
              <a:rPr lang="en-ZA" sz="1400" dirty="0"/>
              <a:t>. </a:t>
            </a:r>
          </a:p>
          <a:p>
            <a:endParaRPr lang="en-ZA" sz="1400" dirty="0"/>
          </a:p>
          <a:p>
            <a:r>
              <a:rPr lang="en-ZA" sz="1400" dirty="0"/>
              <a:t>The results showed that there are venue categories that are more common in some cluster than the others; </a:t>
            </a:r>
          </a:p>
          <a:p>
            <a:r>
              <a:rPr lang="en-ZA" sz="1400" dirty="0"/>
              <a:t>the most common venue categories differ from one cluster to the other.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58037-6491-4572-B4B3-B1B9D5A09754}"/>
              </a:ext>
            </a:extLst>
          </p:cNvPr>
          <p:cNvSpPr txBox="1"/>
          <p:nvPr/>
        </p:nvSpPr>
        <p:spPr>
          <a:xfrm>
            <a:off x="4927089" y="15776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57087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DellAdmin</dc:creator>
  <cp:lastModifiedBy>DellAdmin</cp:lastModifiedBy>
  <cp:revision>14</cp:revision>
  <dcterms:created xsi:type="dcterms:W3CDTF">2021-04-18T12:31:13Z</dcterms:created>
  <dcterms:modified xsi:type="dcterms:W3CDTF">2021-04-18T13:08:26Z</dcterms:modified>
</cp:coreProperties>
</file>