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51" r:id="rId3"/>
    <p:sldId id="447" r:id="rId4"/>
    <p:sldId id="446" r:id="rId5"/>
    <p:sldId id="452" r:id="rId6"/>
    <p:sldId id="450" r:id="rId7"/>
    <p:sldId id="458" r:id="rId8"/>
    <p:sldId id="472" r:id="rId9"/>
    <p:sldId id="453" r:id="rId10"/>
    <p:sldId id="475" r:id="rId11"/>
    <p:sldId id="448" r:id="rId12"/>
    <p:sldId id="449" r:id="rId13"/>
    <p:sldId id="464" r:id="rId14"/>
    <p:sldId id="477" r:id="rId15"/>
    <p:sldId id="474" r:id="rId16"/>
    <p:sldId id="456" r:id="rId17"/>
    <p:sldId id="460" r:id="rId18"/>
    <p:sldId id="461" r:id="rId19"/>
    <p:sldId id="445" r:id="rId20"/>
    <p:sldId id="459" r:id="rId21"/>
    <p:sldId id="467" r:id="rId22"/>
    <p:sldId id="469" r:id="rId23"/>
    <p:sldId id="470" r:id="rId24"/>
    <p:sldId id="454" r:id="rId25"/>
    <p:sldId id="473" r:id="rId26"/>
    <p:sldId id="465" r:id="rId27"/>
    <p:sldId id="471" r:id="rId28"/>
    <p:sldId id="466" r:id="rId29"/>
    <p:sldId id="411" r:id="rId30"/>
    <p:sldId id="476" r:id="rId31"/>
    <p:sldId id="424" r:id="rId32"/>
  </p:sldIdLst>
  <p:sldSz cx="9144000" cy="5143500" type="screen16x9"/>
  <p:notesSz cx="6797675" cy="9926638"/>
  <p:defaultTextStyle>
    <a:defPPr>
      <a:defRPr lang="de-DE"/>
    </a:defPPr>
    <a:lvl1pPr marL="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827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6544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4816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3088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1360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29632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67903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06175" algn="l" defTabSz="87654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5570" autoAdjust="0"/>
  </p:normalViewPr>
  <p:slideViewPr>
    <p:cSldViewPr>
      <p:cViewPr varScale="1">
        <p:scale>
          <a:sx n="128" d="100"/>
          <a:sy n="128" d="100"/>
        </p:scale>
        <p:origin x="690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1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1A676-8076-4E36-9960-C8264E731BD6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0C391-6C03-43D3-9662-700AF5E334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417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2" y="1597822"/>
            <a:ext cx="7772400" cy="1102519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3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6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99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2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65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98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64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69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33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2" y="205980"/>
            <a:ext cx="6019800" cy="438864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20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757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3755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1878">
                <a:solidFill>
                  <a:schemeClr val="tx1">
                    <a:tint val="75000"/>
                  </a:schemeClr>
                </a:solidFill>
              </a:defRPr>
            </a:lvl1pPr>
            <a:lvl2pPr marL="4331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86620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3pPr>
            <a:lvl4pPr marL="1299301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4pPr>
            <a:lvl5pPr marL="17324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5pPr>
            <a:lvl6pPr marL="21655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6pPr>
            <a:lvl7pPr marL="25986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7pPr>
            <a:lvl8pPr marL="30317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8pPr>
            <a:lvl9pPr marL="3464802" indent="0">
              <a:buNone/>
              <a:defRPr sz="12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49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2" y="1200151"/>
            <a:ext cx="4038600" cy="3394472"/>
          </a:xfrm>
        </p:spPr>
        <p:txBody>
          <a:bodyPr/>
          <a:lstStyle>
            <a:lvl1pPr>
              <a:defRPr sz="2668"/>
            </a:lvl1pPr>
            <a:lvl2pPr>
              <a:defRPr sz="2273"/>
            </a:lvl2pPr>
            <a:lvl3pPr>
              <a:defRPr sz="1878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1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273" b="1"/>
            </a:lvl1pPr>
            <a:lvl2pPr marL="433100" indent="0">
              <a:buNone/>
              <a:defRPr sz="1878" b="1"/>
            </a:lvl2pPr>
            <a:lvl3pPr marL="866201" indent="0">
              <a:buNone/>
              <a:defRPr sz="1680" b="1"/>
            </a:lvl3pPr>
            <a:lvl4pPr marL="1299301" indent="0">
              <a:buNone/>
              <a:defRPr sz="1482" b="1"/>
            </a:lvl4pPr>
            <a:lvl5pPr marL="1732402" indent="0">
              <a:buNone/>
              <a:defRPr sz="1482" b="1"/>
            </a:lvl5pPr>
            <a:lvl6pPr marL="2165502" indent="0">
              <a:buNone/>
              <a:defRPr sz="1482" b="1"/>
            </a:lvl6pPr>
            <a:lvl7pPr marL="2598602" indent="0">
              <a:buNone/>
              <a:defRPr sz="1482" b="1"/>
            </a:lvl7pPr>
            <a:lvl8pPr marL="3031702" indent="0">
              <a:buNone/>
              <a:defRPr sz="1482" b="1"/>
            </a:lvl8pPr>
            <a:lvl9pPr marL="3464802" indent="0">
              <a:buNone/>
              <a:defRPr sz="1482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273"/>
            </a:lvl1pPr>
            <a:lvl2pPr>
              <a:defRPr sz="1878"/>
            </a:lvl2pPr>
            <a:lvl3pPr>
              <a:defRPr sz="1680"/>
            </a:lvl3pPr>
            <a:lvl4pPr>
              <a:defRPr sz="1482"/>
            </a:lvl4pPr>
            <a:lvl5pPr>
              <a:defRPr sz="1482"/>
            </a:lvl5pPr>
            <a:lvl6pPr>
              <a:defRPr sz="1482"/>
            </a:lvl6pPr>
            <a:lvl7pPr>
              <a:defRPr sz="1482"/>
            </a:lvl7pPr>
            <a:lvl8pPr>
              <a:defRPr sz="1482"/>
            </a:lvl8pPr>
            <a:lvl9pPr>
              <a:defRPr sz="148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53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9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4" cy="871538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04791"/>
            <a:ext cx="5111750" cy="4389835"/>
          </a:xfrm>
        </p:spPr>
        <p:txBody>
          <a:bodyPr/>
          <a:lstStyle>
            <a:lvl1pPr>
              <a:defRPr sz="3063"/>
            </a:lvl1pPr>
            <a:lvl2pPr>
              <a:defRPr sz="2668"/>
            </a:lvl2pPr>
            <a:lvl3pPr>
              <a:defRPr sz="2273"/>
            </a:lvl3pPr>
            <a:lvl4pPr>
              <a:defRPr sz="1878"/>
            </a:lvl4pPr>
            <a:lvl5pPr>
              <a:defRPr sz="1878"/>
            </a:lvl5pPr>
            <a:lvl6pPr>
              <a:defRPr sz="1878"/>
            </a:lvl6pPr>
            <a:lvl7pPr>
              <a:defRPr sz="1878"/>
            </a:lvl7pPr>
            <a:lvl8pPr>
              <a:defRPr sz="1878"/>
            </a:lvl8pPr>
            <a:lvl9pPr>
              <a:defRPr sz="1878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4" cy="351829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20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0" cy="425054"/>
          </a:xfrm>
        </p:spPr>
        <p:txBody>
          <a:bodyPr anchor="b"/>
          <a:lstStyle>
            <a:lvl1pPr algn="l">
              <a:defRPr sz="1878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063"/>
            </a:lvl1pPr>
            <a:lvl2pPr marL="433100" indent="0">
              <a:buNone/>
              <a:defRPr sz="2668"/>
            </a:lvl2pPr>
            <a:lvl3pPr marL="866201" indent="0">
              <a:buNone/>
              <a:defRPr sz="2273"/>
            </a:lvl3pPr>
            <a:lvl4pPr marL="1299301" indent="0">
              <a:buNone/>
              <a:defRPr sz="1878"/>
            </a:lvl4pPr>
            <a:lvl5pPr marL="1732402" indent="0">
              <a:buNone/>
              <a:defRPr sz="1878"/>
            </a:lvl5pPr>
            <a:lvl6pPr marL="2165502" indent="0">
              <a:buNone/>
              <a:defRPr sz="1878"/>
            </a:lvl6pPr>
            <a:lvl7pPr marL="2598602" indent="0">
              <a:buNone/>
              <a:defRPr sz="1878"/>
            </a:lvl7pPr>
            <a:lvl8pPr marL="3031702" indent="0">
              <a:buNone/>
              <a:defRPr sz="1878"/>
            </a:lvl8pPr>
            <a:lvl9pPr marL="3464802" indent="0">
              <a:buNone/>
              <a:defRPr sz="1878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285"/>
            </a:lvl1pPr>
            <a:lvl2pPr marL="433100" indent="0">
              <a:buNone/>
              <a:defRPr sz="1186"/>
            </a:lvl2pPr>
            <a:lvl3pPr marL="866201" indent="0">
              <a:buNone/>
              <a:defRPr sz="988"/>
            </a:lvl3pPr>
            <a:lvl4pPr marL="1299301" indent="0">
              <a:buNone/>
              <a:defRPr sz="889"/>
            </a:lvl4pPr>
            <a:lvl5pPr marL="1732402" indent="0">
              <a:buNone/>
              <a:defRPr sz="889"/>
            </a:lvl5pPr>
            <a:lvl6pPr marL="2165502" indent="0">
              <a:buNone/>
              <a:defRPr sz="889"/>
            </a:lvl6pPr>
            <a:lvl7pPr marL="2598602" indent="0">
              <a:buNone/>
              <a:defRPr sz="889"/>
            </a:lvl7pPr>
            <a:lvl8pPr marL="3031702" indent="0">
              <a:buNone/>
              <a:defRPr sz="889"/>
            </a:lvl8pPr>
            <a:lvl9pPr marL="3464802" indent="0">
              <a:buNone/>
              <a:defRPr sz="889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2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87654" tIns="43827" rIns="87654" bIns="43827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87654" tIns="43827" rIns="87654" bIns="43827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2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l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AD46F-2F75-46F6-AA85-6A7FBE787D59}" type="datetimeFigureOut">
              <a:rPr lang="de-DE" smtClean="0"/>
              <a:t>05.04.2024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ct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87654" tIns="43827" rIns="87654" bIns="43827" rtlCol="0" anchor="ctr"/>
          <a:lstStyle>
            <a:lvl1pPr algn="r">
              <a:defRPr sz="11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DDA1-B985-46D3-B137-00DC0066CC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66201" rtl="0" eaLnBrk="1" latinLnBrk="0" hangingPunct="1">
        <a:spcBef>
          <a:spcPct val="0"/>
        </a:spcBef>
        <a:buNone/>
        <a:defRPr sz="41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825" indent="-324825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3" kern="1200">
          <a:solidFill>
            <a:schemeClr val="tx1"/>
          </a:solidFill>
          <a:latin typeface="+mn-lt"/>
          <a:ea typeface="+mn-ea"/>
          <a:cs typeface="+mn-cs"/>
        </a:defRPr>
      </a:lvl1pPr>
      <a:lvl2pPr marL="703788" indent="-270688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8" kern="1200">
          <a:solidFill>
            <a:schemeClr val="tx1"/>
          </a:solidFill>
          <a:latin typeface="+mn-lt"/>
          <a:ea typeface="+mn-ea"/>
          <a:cs typeface="+mn-cs"/>
        </a:defRPr>
      </a:lvl2pPr>
      <a:lvl3pPr marL="10827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2273" kern="1200">
          <a:solidFill>
            <a:schemeClr val="tx1"/>
          </a:solidFill>
          <a:latin typeface="+mn-lt"/>
          <a:ea typeface="+mn-ea"/>
          <a:cs typeface="+mn-cs"/>
        </a:defRPr>
      </a:lvl3pPr>
      <a:lvl4pPr marL="1515851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–"/>
        <a:defRPr sz="1878" kern="1200">
          <a:solidFill>
            <a:schemeClr val="tx1"/>
          </a:solidFill>
          <a:latin typeface="+mn-lt"/>
          <a:ea typeface="+mn-ea"/>
          <a:cs typeface="+mn-cs"/>
        </a:defRPr>
      </a:lvl4pPr>
      <a:lvl5pPr marL="19489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»"/>
        <a:defRPr sz="1878" kern="1200">
          <a:solidFill>
            <a:schemeClr val="tx1"/>
          </a:solidFill>
          <a:latin typeface="+mn-lt"/>
          <a:ea typeface="+mn-ea"/>
          <a:cs typeface="+mn-cs"/>
        </a:defRPr>
      </a:lvl5pPr>
      <a:lvl6pPr marL="23820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6pPr>
      <a:lvl7pPr marL="28151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7pPr>
      <a:lvl8pPr marL="32482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8pPr>
      <a:lvl9pPr marL="3681352" indent="-216550" algn="l" defTabSz="866201" rtl="0" eaLnBrk="1" latinLnBrk="0" hangingPunct="1">
        <a:spcBef>
          <a:spcPct val="20000"/>
        </a:spcBef>
        <a:buFont typeface="Arial" panose="020B0604020202020204" pitchFamily="34" charset="0"/>
        <a:buChar char="•"/>
        <a:defRPr sz="1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33100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662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99301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324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655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986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0317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64802" algn="l" defTabSz="866201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si.physik.kit.edu/313.ph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user.com/pdfdocs/enDM0027046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d3noob.org/2022/10/connecting-time-of-flight-sensor-to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ti.com/lit/wp/sloa190b/sloa190b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d3noob.org/2022/10/connecting-time-of-flight-sensor-to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zesina.de/az/theremin/VL53L0X.py" TargetMode="External"/><Relationship Id="rId2" Type="http://schemas.openxmlformats.org/officeDocument/2006/relationships/hyperlink" Target="https://github.com/rsc1975/micropython-hcsr04/blob/master/hcsr04.p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dafruit/Adafruit_CircuitPython_SSD1306/blob/main/adafruit_ssd1306.py" TargetMode="External"/><Relationship Id="rId4" Type="http://schemas.openxmlformats.org/officeDocument/2006/relationships/hyperlink" Target="https://github.com/adafruit/micropython-adafruit-ssd1306/blob/master/ssd1306.p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Klatt/Experienc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python.org/en/latest/esp32/quickref.html" TargetMode="External"/><Relationship Id="rId2" Type="http://schemas.openxmlformats.org/officeDocument/2006/relationships/hyperlink" Target="https://www.ebay.de/itm/203241347685?itmmeta=01HTAQGTYTXWVQAKCNG6T21PFD&amp;hash=item2f5220da65:g:8lwAAOSwaJlf1IKn&amp;itmprp=enc%3AAQAJAAAA4Lk0ls9P4bd6CjPLgve%2FAXSuNAkorP2bSpFYP4%2F7BSmnrYkuTfutSXNoTKNACwHOt0El1zv5GU9n0Pccj5i4UUGa5R9Ny12HsteRTPD3X7vkQEMsRieYCcR21K9IPY1yp87Zcn20aXr%2F6jzWTrib0x9HjR8%2FitBJFGryIwp6%2BjH3xTFbaUNkbVdTw23BUDUa0mfJyqoWxcSBlJAnAXSOYDLCiJgTma7pm02NWVIoo82uCK69hdb0QJVB25Gn12X%2FpfSJBW7HB6KNaTLJS3Hy0oFriLcCXf--2PPHpKURI77X%7Ctkp%3ABk9SR-qvw9fSY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f-schule.de/software/gui/entwicklung_tkinter/auswahl/listbox" TargetMode="External"/><Relationship Id="rId13" Type="http://schemas.openxmlformats.org/officeDocument/2006/relationships/hyperlink" Target="https://tkdocs.com/shipman/ttk-style-layer.html" TargetMode="External"/><Relationship Id="rId3" Type="http://schemas.openxmlformats.org/officeDocument/2006/relationships/hyperlink" Target="https://docs.python.org/3/library/tkinter.ttk.html" TargetMode="External"/><Relationship Id="rId7" Type="http://schemas.openxmlformats.org/officeDocument/2006/relationships/hyperlink" Target="https://www.plus2net.com/python/tkinter-Combobox.php" TargetMode="External"/><Relationship Id="rId12" Type="http://schemas.openxmlformats.org/officeDocument/2006/relationships/hyperlink" Target="https://www.w3resource.com/python-exercises/tkinter/python-tkinter-canvas-and-graphics-exercise-4.php" TargetMode="External"/><Relationship Id="rId2" Type="http://schemas.openxmlformats.org/officeDocument/2006/relationships/hyperlink" Target="https://tmml.sourceforge.net/doc/tk/keyword-index.html#KW-contain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tutorial.net/tkinter/tkinter-combobox/" TargetMode="External"/><Relationship Id="rId11" Type="http://schemas.openxmlformats.org/officeDocument/2006/relationships/hyperlink" Target="https://docs.huihoo.com/tkinter/tkinter-reference-a-gui-for-python/grid.html" TargetMode="External"/><Relationship Id="rId5" Type="http://schemas.openxmlformats.org/officeDocument/2006/relationships/hyperlink" Target="https://www.pythontutorial.net/tkinter/tkinter-button/" TargetMode="External"/><Relationship Id="rId10" Type="http://schemas.openxmlformats.org/officeDocument/2006/relationships/hyperlink" Target="https://github.com/pyserial/pyserial/issues/655" TargetMode="External"/><Relationship Id="rId4" Type="http://schemas.openxmlformats.org/officeDocument/2006/relationships/hyperlink" Target="https://anzeljg.github.io/rin2/book2/2405/docs/tkinter/index.html" TargetMode="External"/><Relationship Id="rId9" Type="http://schemas.openxmlformats.org/officeDocument/2006/relationships/hyperlink" Target="https://pyserial.readthedocs.io/en/latest/shortintro.html" TargetMode="External"/><Relationship Id="rId14" Type="http://schemas.openxmlformats.org/officeDocument/2006/relationships/hyperlink" Target="https://github.com/EKlatt/Experiences/tree/main/HC-SR04%20%26%20VL53LOX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olles-elektronikkiste.de/en/vl53l0x-and-vl53l1x-tof-distance-sensors" TargetMode="External"/><Relationship Id="rId2" Type="http://schemas.openxmlformats.org/officeDocument/2006/relationships/hyperlink" Target="https://wolles-elektronikkiste.de/en/vl6180x-tof-proximity-and-ambient-light-sens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.com/lit/wp/sloa190b/sloa190b.pdf" TargetMode="External"/><Relationship Id="rId5" Type="http://schemas.openxmlformats.org/officeDocument/2006/relationships/hyperlink" Target="https://www.neumueller.com/Downloads/News/Article/PDF/Fachartikel-Time-of-Flight-2016.pdf" TargetMode="External"/><Relationship Id="rId4" Type="http://schemas.openxmlformats.org/officeDocument/2006/relationships/hyperlink" Target="https://de.wikipedia.org/wiki/Elektrooptische_Entfernungsmessung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z-delivery.de/blogs/azdelivery-blog-fur-arduino-und-raspberry-pi/wie-gross-bin-ich-koerpergroesse-messen-mit-vl53l0x-tof-sensor-und-sprachausgabe-in-micropython" TargetMode="External"/><Relationship Id="rId3" Type="http://schemas.openxmlformats.org/officeDocument/2006/relationships/hyperlink" Target="https://github.com/adafruit/Adafruit_VL53L0X" TargetMode="External"/><Relationship Id="rId7" Type="http://schemas.openxmlformats.org/officeDocument/2006/relationships/hyperlink" Target="https://wiki.hshl.de/wiki/index.php/Ultraschallsensor_HC-SR04" TargetMode="External"/><Relationship Id="rId2" Type="http://schemas.openxmlformats.org/officeDocument/2006/relationships/hyperlink" Target="https://learn.adafruit.com/adafruit-vl53l0x-micro-lidar-distance-sensor-breakout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3noob.org/2022/10/connecting-time-of-flight-sensor-to.html" TargetMode="External"/><Relationship Id="rId5" Type="http://schemas.openxmlformats.org/officeDocument/2006/relationships/hyperlink" Target="https://cdn-learn.adafruit.com/downloads/pdf/adafruit-vl53l0x-micro-lidar-distance-sensor-breakout.pdf" TargetMode="External"/><Relationship Id="rId4" Type="http://schemas.openxmlformats.org/officeDocument/2006/relationships/hyperlink" Target="https://learn.adafruit.com/adafruit-vl53l0x-micro-lidar-distance-sensor-breakout/arduino-co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distechlab.com/ultraschallsensor-hc-sr04-einfach-erklaert/?v=3a52f3c22ed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andomnerdtutorials.com/micropython-hc-sr04-ultrasonic-esp32-esp8266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circuit.shop/blog/de-hc-sr04-ultrasonische-afstands-detecti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olles-elektronikkiste.de/vl53l0x-und-vl53l1x-tof-abstandssensoren" TargetMode="External"/><Relationship Id="rId2" Type="http://schemas.openxmlformats.org/officeDocument/2006/relationships/hyperlink" Target="https://www.neumueller.com/Downloads/News/Article/PDF/Fachartikel-Time-of-Flight-201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.wikipedia.org/wiki/Elektrooptische_Entfernungsmessu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354891"/>
              </p:ext>
            </p:extLst>
          </p:nvPr>
        </p:nvGraphicFramePr>
        <p:xfrm>
          <a:off x="113188" y="116884"/>
          <a:ext cx="8952104" cy="50232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276">
                  <a:extLst>
                    <a:ext uri="{9D8B030D-6E8A-4147-A177-3AD203B41FA5}">
                      <a16:colId xmlns:a16="http://schemas.microsoft.com/office/drawing/2014/main" val="1860400058"/>
                    </a:ext>
                  </a:extLst>
                </a:gridCol>
              </a:tblGrid>
              <a:tr h="73799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de-DE" sz="17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HC-SR04 &amp; VL53LOX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— — —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de-DE" sz="9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sym typeface="Symbol"/>
                        </a:rPr>
                        <a:t></a:t>
                      </a:r>
                      <a:endParaRPr lang="de-DE" sz="9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de-DE" sz="120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6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6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4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Projekt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Daten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Ultraschall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Timing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Diagram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Leistungstest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HC-SR04 Berechnung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VL53L0X Anwendungen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Elektromagnetisches Spektrum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 Block diagram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VL53LOX Entfernung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Continouous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Wave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Sichtfeld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Schaltplan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ea typeface="+mn-ea"/>
                          <a:cs typeface="+mn-cs"/>
                        </a:rPr>
                        <a:t>Python Libraries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Python auf ESP32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main.py Informationen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Versuche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REPL Thonny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Termite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Serielle Kommunikation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USB-</a:t>
                      </a:r>
                      <a:r>
                        <a:rPr lang="de-DE" sz="1800" dirty="0" err="1"/>
                        <a:t>to</a:t>
                      </a:r>
                      <a:r>
                        <a:rPr lang="de-DE" sz="1800" dirty="0"/>
                        <a:t>-TTL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Monitor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PC-Monitor in Python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876544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PC Monitor</a:t>
                      </a:r>
                    </a:p>
                    <a:p>
                      <a:pPr marL="285750" indent="-285750" algn="l" defTabSz="876544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PyInterface.py </a:t>
                      </a:r>
                      <a:r>
                        <a:rPr lang="de-DE" sz="1800" dirty="0">
                          <a:latin typeface="+mn-lt"/>
                          <a:ea typeface="+mn-ea"/>
                          <a:cs typeface="+mn-cs"/>
                        </a:rPr>
                        <a:t>Informationen</a:t>
                      </a:r>
                      <a:endParaRPr lang="de-D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ESP32 </a:t>
                      </a:r>
                      <a:r>
                        <a:rPr lang="de-DE" sz="1800" dirty="0" err="1"/>
                        <a:t>Pinout</a:t>
                      </a:r>
                      <a:endParaRPr lang="de-DE" sz="18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Messverfahren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de-DE" sz="1800" dirty="0"/>
                        <a:t>Links</a:t>
                      </a:r>
                      <a:endParaRPr lang="de-DE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5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effectLst/>
                      </a:endParaRPr>
                    </a:p>
                  </a:txBody>
                  <a:tcPr marL="69402" marR="69402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800" noProof="0" dirty="0">
                          <a:effectLst/>
                        </a:rPr>
                        <a:t> 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noProof="0" dirty="0">
                          <a:effectLst/>
                        </a:rPr>
                        <a:t> H39@email.de; Enno Klatt; März 2024</a:t>
                      </a: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800" noProof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8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6690"/>
              </p:ext>
            </p:extLst>
          </p:nvPr>
        </p:nvGraphicFramePr>
        <p:xfrm>
          <a:off x="267086" y="294771"/>
          <a:ext cx="8645406" cy="28984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15966579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Hinderniserkennung und -vermeidung in der Robotik.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Näherungssensor in Smartphones.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Autofokus in Kameras.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Gestenerkennung.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Erkennung von Handbewegungen (Wasserhähne).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Benutzerkennung in Laptops.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VL53L0X Anwendungen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58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8305"/>
              </p:ext>
            </p:extLst>
          </p:nvPr>
        </p:nvGraphicFramePr>
        <p:xfrm>
          <a:off x="267086" y="294771"/>
          <a:ext cx="8645406" cy="40226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https://psi.physik.kit.edu/313.php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Elektromagnetisches Spektrum</a:t>
            </a:r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97CFB50C-A397-0818-CBE1-A7689C93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32" y="1563638"/>
            <a:ext cx="7851536" cy="2016223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13B2C5F-63A6-48DB-6447-93B8A3622F4C}"/>
              </a:ext>
            </a:extLst>
          </p:cNvPr>
          <p:cNvCxnSpPr>
            <a:cxnSpLocks/>
          </p:cNvCxnSpPr>
          <p:nvPr/>
        </p:nvCxnSpPr>
        <p:spPr>
          <a:xfrm>
            <a:off x="5148064" y="1131590"/>
            <a:ext cx="0" cy="1584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EF4EBFB-34F4-9A6F-45B9-1BC700EFB750}"/>
              </a:ext>
            </a:extLst>
          </p:cNvPr>
          <p:cNvSpPr txBox="1"/>
          <p:nvPr/>
        </p:nvSpPr>
        <p:spPr>
          <a:xfrm>
            <a:off x="5117577" y="1170643"/>
            <a:ext cx="8547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940 </a:t>
            </a:r>
            <a:r>
              <a:rPr lang="de-DE" dirty="0" err="1"/>
              <a:t>nm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77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42B9-9D82-A0D7-0FA0-65EDC6E4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122F11-20F4-E817-A82A-EC6313AE8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582275"/>
              </p:ext>
            </p:extLst>
          </p:nvPr>
        </p:nvGraphicFramePr>
        <p:xfrm>
          <a:off x="267086" y="294771"/>
          <a:ext cx="8645406" cy="4442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https://www.mouser.com/pdfdocs/enDM00270461.pdf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733B40-82E5-7E14-4B7B-73FF7B3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0D05AE-6AB2-464B-EF5E-C0D619C8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VL53L0X Block diagram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D82B624-1195-2ED0-0FCD-26DCB0BC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719970"/>
            <a:ext cx="4392488" cy="366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4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http://www.d3noob.org/2022/10/connecting-time-of-flight-sensor-to.html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VL53LOX Entfernung</a:t>
            </a:r>
          </a:p>
        </p:txBody>
      </p:sp>
      <p:pic>
        <p:nvPicPr>
          <p:cNvPr id="7" name="Grafik 6" descr="Ein Bild, das Text, Kaffeetasse, Screenshot, Trinkgefäß enthält.&#10;&#10;Automatisch generierte Beschreibung">
            <a:extLst>
              <a:ext uri="{FF2B5EF4-FFF2-40B4-BE49-F238E27FC236}">
                <a16:creationId xmlns:a16="http://schemas.microsoft.com/office/drawing/2014/main" id="{2CCAA6A2-AFE6-7757-16AF-EE63B8C7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312" y="1392103"/>
            <a:ext cx="5724128" cy="27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1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4ACB6-B5EF-1D55-9A85-B1B0369E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684834-1194-1EC1-8B5B-E669506C8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501758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9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 err="1"/>
                        <a:t>Continuous-wave</a:t>
                      </a:r>
                      <a:r>
                        <a:rPr lang="de-DE" sz="1600" dirty="0"/>
                        <a:t> Method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https://www.ti.com/lit/wp/sloa190b/sloa190b.pdf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FA7B3B3-C42B-701D-4711-8A3FE63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B59F6D-835C-0FDF-BF96-2774811D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Continouous</a:t>
            </a: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Wave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D9B464-4D50-13EA-41D3-8DED4097B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958" y="993067"/>
            <a:ext cx="6101811" cy="35269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6E9A568-15A4-3B54-073E-63F3468BE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47" y="994004"/>
            <a:ext cx="2480767" cy="146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8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942B9-9D82-A0D7-0FA0-65EDC6E4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85122F11-20F4-E817-A82A-EC6313AE832A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“Time of Flight Sensor”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Sichtfeld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http://www.d3noob.org/2022/10/connecting-time-of-flight-sensor-to.html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B733B40-82E5-7E14-4B7B-73FF7B32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10D05AE-6AB2-464B-EF5E-C0D619C8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ToF</a:t>
            </a: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Sichtfeld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70A907-D6D8-02DF-FAD0-6BBC5788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203598"/>
            <a:ext cx="6228184" cy="319203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AC3EA0-5239-7F9E-3A6A-FC7BCF93D947}"/>
              </a:ext>
            </a:extLst>
          </p:cNvPr>
          <p:cNvSpPr txBox="1"/>
          <p:nvPr/>
        </p:nvSpPr>
        <p:spPr>
          <a:xfrm>
            <a:off x="5364088" y="1851670"/>
            <a:ext cx="32760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engerer Sendekegel</a:t>
            </a:r>
          </a:p>
          <a:p>
            <a:r>
              <a:rPr lang="de-DE" dirty="0"/>
              <a:t>im Vergleich zu akustischen Wellen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DEEBA1-5D9F-F39C-981D-884C2E86448F}"/>
              </a:ext>
            </a:extLst>
          </p:cNvPr>
          <p:cNvSpPr txBox="1"/>
          <p:nvPr/>
        </p:nvSpPr>
        <p:spPr>
          <a:xfrm>
            <a:off x="2627784" y="2195971"/>
            <a:ext cx="9142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FoV</a:t>
            </a:r>
            <a:r>
              <a:rPr lang="de-DE" dirty="0"/>
              <a:t> 25°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3F147B-0ECF-C303-4411-D101D2CA2956}"/>
              </a:ext>
            </a:extLst>
          </p:cNvPr>
          <p:cNvSpPr txBox="1"/>
          <p:nvPr/>
        </p:nvSpPr>
        <p:spPr>
          <a:xfrm>
            <a:off x="5364088" y="2494435"/>
            <a:ext cx="4796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30°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67030B-E5E8-1382-F42F-AA920DF8A83C}"/>
              </a:ext>
            </a:extLst>
          </p:cNvPr>
          <p:cNvSpPr txBox="1"/>
          <p:nvPr/>
        </p:nvSpPr>
        <p:spPr>
          <a:xfrm>
            <a:off x="323528" y="3762930"/>
            <a:ext cx="208204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 </a:t>
            </a:r>
            <a:r>
              <a:rPr lang="de-DE" dirty="0" err="1"/>
              <a:t>FoV</a:t>
            </a:r>
            <a:r>
              <a:rPr lang="de-DE" dirty="0"/>
              <a:t>: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57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0DAA-3C77-D99D-99FE-F4AC08CA8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0B33EFC-C5C9-6A94-2407-D0E8E0C3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15519"/>
              </p:ext>
            </p:extLst>
          </p:nvPr>
        </p:nvGraphicFramePr>
        <p:xfrm>
          <a:off x="267086" y="294771"/>
          <a:ext cx="8645406" cy="4055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6CFB523-7660-911A-CC87-8ADEC20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A44B91-9420-4E7F-9A33-8693043C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ESP32 </a:t>
            </a:r>
            <a:r>
              <a:rPr lang="en-US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Schaltplan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B32F81-3915-16A1-58C3-DB0C1B2CC9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71550"/>
            <a:ext cx="7043464" cy="422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50356"/>
              </p:ext>
            </p:extLst>
          </p:nvPr>
        </p:nvGraphicFramePr>
        <p:xfrm>
          <a:off x="267086" y="294771"/>
          <a:ext cx="8645406" cy="34943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„hcsr04.py“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https://github.com/rsc1975/micropython-hcsr04/blob/master/hcsr04.py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„vl53l0x.py“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https://www.grzesina.de/az/theremin/VL53L0X.py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 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als „ssd1306.py“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https://github.com/adafruit/micropython-adafruit-ssd1306/blob/master/ssd1306.py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(neuere Version)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https://github.com/adafruit/Adafruit_CircuitPython_SSD1306/blob/main/adafruit_ssd1306.py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5335674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Python Libraries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52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94076"/>
              </p:ext>
            </p:extLst>
          </p:nvPr>
        </p:nvGraphicFramePr>
        <p:xfrm>
          <a:off x="267086" y="294771"/>
          <a:ext cx="8645406" cy="44292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Portable Thonny 4.1.1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Dateien auf 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boot.py	(Standard, nicht benutzt)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hcsr04.py	(Library HC-SR04)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vl53l0x.py 	(Library VL53L0X)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ssd1306.py	(Library OLED)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main.py 	(Hauptprogramm, wird bei RESET gestartet)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Microcontroller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device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Python auf ESP32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7F51F2F-B9DA-91E5-E376-964162DA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9822"/>
            <a:ext cx="153373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5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57548"/>
              </p:ext>
            </p:extLst>
          </p:nvPr>
        </p:nvGraphicFramePr>
        <p:xfrm>
          <a:off x="267086" y="294771"/>
          <a:ext cx="8645406" cy="45881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ESP32 quick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I2C: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https://docs.micropython.org/en/latest/esp32/quickref.html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Recommended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SoftI2C: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scl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=Pin(22), sda=Pin(21)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ssd1306 OLED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driver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I2C: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https://randomnerdtutorials.com/micropython-oled-display-esp32-esp8266/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https://www.engineersgarage.com/micropython-esp8266-esp32-ssd1306/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ssd1306: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https://github.com/adafruit/micropython-adafruit-ssd1306/blob/master/ssd1306.py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VL53L0X TOF Sensor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ESP32: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https://www.az-delivery.de/en/blogs/azdelivery-blog-fur-arduino-und-raspberry-pi/digitales-theremin-mit-esp32-in-micropython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https://www.electronicwings.com/esp32/vl53l0x-sensor-interfacing-with-esp32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VL53L0X: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https://www.grzesina.de/az/theremin/VL53L0X.py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A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ping(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self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been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added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vl53l0x.py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HC-SR04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Ultrasonic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Sensor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ESP32: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https://randomnerdtutorials.com/micropython-hc-sr04-ultrasonic-esp32-esp8266/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https://esp32io.com/tutorials/esp32-ultrasonic-sensor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https://github.com/rsc1975/micropython-hcsr04/tree/master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Python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HCSR-04: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https://github.com/rsc1975/micropython-hcsr04/blob/master/hcsr04.py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UART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duplex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serial</a:t>
                      </a: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</a:t>
                      </a:r>
                      <a:endParaRPr lang="de-DE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https://docs.micropython.org/en/latest/library/machine.UART.html#machine.UART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https://docs.micropython.org/en/latest/esp32/quickref.html#uart-serial-bus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main.py Informationen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26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64F0-5E8E-2B7F-485C-F3EE68C9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491E30-949C-51BC-BCF2-49B19BDD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996888"/>
              </p:ext>
            </p:extLst>
          </p:nvPr>
        </p:nvGraphicFramePr>
        <p:xfrm>
          <a:off x="267086" y="294771"/>
          <a:ext cx="8645406" cy="37776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868131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Entfernungsmessung mit Hilfe von Ultraschall und Infrarotlicht.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Programmiersprache Python/MicroPython.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Messwerte auf OLED und PC-Monitor ausgeben.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Vergleich der physikalischen Messmethoden.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Vor- und Nachteile der Messmethoden.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Funktionsweisen der Sensoren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22599703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808081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GitHub: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https://github.com/EKlatt/Experiences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132837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Ordner: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HC-SR04 &amp; VL53LOX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1337420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AF7860-0C1D-B1EC-13EE-646D13E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DF5379-1AB8-3D9A-BE87-AAD622EF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Projekt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04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92135"/>
              </p:ext>
            </p:extLst>
          </p:nvPr>
        </p:nvGraphicFramePr>
        <p:xfrm>
          <a:off x="267086" y="294771"/>
          <a:ext cx="8645406" cy="35216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Einfluss von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farbigen Hintergründen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Oberflächenbeschaffenheit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absorbierenden Flächen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Sensorkegel (Winkel)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184372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3322576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Umgebungslicht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7288201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Versuche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644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94819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Besonderheit: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Taster zum Start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drücken.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 Thonny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7635F53-D41E-C8B9-5A38-5EBEB1F7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780800"/>
            <a:ext cx="475363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76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6044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Besonderheit: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Eingabe des Befehls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sendData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“.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Termite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5ED649-7566-C924-29B6-A4864DB4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189" y="796956"/>
            <a:ext cx="6049219" cy="17909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BF944C-2F34-68AA-D451-622F78DB1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652752"/>
            <a:ext cx="593490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95744"/>
              </p:ext>
            </p:extLst>
          </p:nvPr>
        </p:nvGraphicFramePr>
        <p:xfrm>
          <a:off x="267086" y="294771"/>
          <a:ext cx="8645406" cy="38332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läuft als Interpreter auf dem Mikrokontroller (µC).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Thonny-Editor ist über USB mit dem µC verbunden.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Thonny-Editor greift auf das Dateisystem des µC zu.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Hier liegt die auszuführende „main.py“.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USB-Schnittstelle kann nicht zur Kommunikation genutzt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98700389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61193541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Abhilfe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UART-TTL Adapter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Zusätzliche serielle Schnittstelle.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ESP32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Vordefinierte UART2 gewählt.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Serielle Kommunikation</a:t>
            </a:r>
          </a:p>
        </p:txBody>
      </p:sp>
    </p:spTree>
    <p:extLst>
      <p:ext uri="{BB962C8B-B14F-4D97-AF65-F5344CB8AC3E}">
        <p14:creationId xmlns:p14="http://schemas.microsoft.com/office/powerpoint/2010/main" val="174348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59C8-F245-2D30-A0DC-63B2F4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ABF1A41-800C-3ABC-A20F-B7557DA97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417810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540">
                  <a:extLst>
                    <a:ext uri="{9D8B030D-6E8A-4147-A177-3AD203B41FA5}">
                      <a16:colId xmlns:a16="http://schemas.microsoft.com/office/drawing/2014/main" val="2403746504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 gridSpan="3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Python benötigt einen Interpreter (wie früher BASIC), der das Python-</a:t>
                      </a:r>
                      <a:r>
                        <a:rPr lang="de-DE" sz="1600" dirty="0" err="1">
                          <a:latin typeface="+mn-lt"/>
                        </a:rPr>
                        <a:t>Script</a:t>
                      </a:r>
                      <a:r>
                        <a:rPr lang="de-DE" sz="1600" dirty="0">
                          <a:latin typeface="+mn-lt"/>
                        </a:rPr>
                        <a:t> zur Laufzeit auswertet und anwendet.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Code: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a UART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EPS32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UART2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GPIO17: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=17, 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GPIO16: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rx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uart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UART(2, 115200)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uart.write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Wait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e-DE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sendData</a:t>
                      </a:r>
                      <a:r>
                        <a:rPr lang="de-DE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'\n") </a:t>
                      </a: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 gridSpan="3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hlinkClick r:id="rId2"/>
                        </a:rPr>
                        <a:t>FT232RL (kompatibel) | USB-</a:t>
                      </a:r>
                      <a:r>
                        <a:rPr lang="de-DE" sz="1600" dirty="0" err="1">
                          <a:hlinkClick r:id="rId2"/>
                        </a:rPr>
                        <a:t>to</a:t>
                      </a:r>
                      <a:r>
                        <a:rPr lang="de-DE" sz="1600" dirty="0">
                          <a:hlinkClick r:id="rId2"/>
                        </a:rPr>
                        <a:t>-TTL | 3,3V / 5V | Serial UART FTDI Arduino ESP32 | eBay</a:t>
                      </a:r>
                      <a:endParaRPr lang="de-DE" sz="1600" dirty="0"/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dirty="0">
                          <a:latin typeface="+mn-lt"/>
                          <a:hlinkClick r:id="rId3"/>
                        </a:rPr>
                        <a:t>https://docs.micropython.org/en/latest/esp32/quickref.html</a:t>
                      </a: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02965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2130DCA-7FAA-AF56-71AE-968F342D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515ECC-EE7D-787C-D501-6D7D4669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USB-</a:t>
            </a:r>
            <a:r>
              <a:rPr lang="de-DE" sz="2000" dirty="0" err="1"/>
              <a:t>to</a:t>
            </a:r>
            <a:r>
              <a:rPr lang="de-DE" sz="2000" dirty="0"/>
              <a:t>-TTL</a:t>
            </a:r>
          </a:p>
        </p:txBody>
      </p:sp>
      <p:pic>
        <p:nvPicPr>
          <p:cNvPr id="5" name="Grafik 4" descr="Ein Bild, das Elektrisches Bauelement, passives Bauelement, Elektronisches Bauteil, Elektronik enthält.&#10;&#10;Automatisch generierte Beschreibung">
            <a:extLst>
              <a:ext uri="{FF2B5EF4-FFF2-40B4-BE49-F238E27FC236}">
                <a16:creationId xmlns:a16="http://schemas.microsoft.com/office/drawing/2014/main" id="{A0F59393-1222-C1F9-BB57-791B6032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188974"/>
            <a:ext cx="3075806" cy="307580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6A21B36-9EB1-4C0F-A548-6B439F7A2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527" y="1131590"/>
            <a:ext cx="345805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31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335791"/>
              </p:ext>
            </p:extLst>
          </p:nvPr>
        </p:nvGraphicFramePr>
        <p:xfrm>
          <a:off x="267086" y="294771"/>
          <a:ext cx="8645406" cy="3386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Eine graphische Oberfläche (GUI) zur Darstellung von Daten.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Alternativen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Python-GUI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mit Webinterface</a:t>
                      </a:r>
                    </a:p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MicroPython mit MQTT und Node-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Tools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Klassen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 und „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ttkinter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Nachteil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Deutlich größerer Aufwand als z.B.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SmallBasic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Vorteil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als gemeinsame Programmiersprache!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 Monitor</a:t>
            </a:r>
          </a:p>
        </p:txBody>
      </p:sp>
    </p:spTree>
    <p:extLst>
      <p:ext uri="{BB962C8B-B14F-4D97-AF65-F5344CB8AC3E}">
        <p14:creationId xmlns:p14="http://schemas.microsoft.com/office/powerpoint/2010/main" val="140752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88204"/>
              </p:ext>
            </p:extLst>
          </p:nvPr>
        </p:nvGraphicFramePr>
        <p:xfrm>
          <a:off x="267086" y="294771"/>
          <a:ext cx="8645406" cy="42158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Editor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PyScripter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Python 3.11 vorinstalliert (Pfad im Environment bekannt)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Projekt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Dateien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PyInterface.py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14638561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Installierte Libraries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cmd.exe &gt;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3546707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23.2.1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pyFirmata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1.1.0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pyserial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3.5		(Hier vorhanden, muss evtl. installiert werden)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readchar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4.0.5</a:t>
                      </a:r>
                    </a:p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setuptools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65.5.0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238865688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Installation mit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258888" algn="l"/>
                        </a:tabLst>
                        <a:defRPr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cmd.exe &gt;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install</a:t>
                      </a: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8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pyserial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73903071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PC-Monitor in Python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117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74957"/>
              </p:ext>
            </p:extLst>
          </p:nvPr>
        </p:nvGraphicFramePr>
        <p:xfrm>
          <a:off x="267086" y="294771"/>
          <a:ext cx="8645406" cy="455763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Funktionen: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Portliste erneuern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öffnen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 schließen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Anzeige Ports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Ausgabe der Daten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Einzelwertanzeige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Balkenanzeige</a:t>
                      </a:r>
                    </a:p>
                    <a:p>
                      <a:pPr marL="285750" marR="0" indent="-28575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xy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-Diagramm</a:t>
                      </a: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 defTabSz="876544">
              <a:spcBef>
                <a:spcPts val="0"/>
              </a:spcBef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Monitor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6A244D-E234-B58F-18D1-8DA2F7C23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639" y="281948"/>
            <a:ext cx="6575545" cy="45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61DD-66FB-0049-1672-31C9B595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2B8A72F-8982-7869-30A1-ABD3BE127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52773"/>
              </p:ext>
            </p:extLst>
          </p:nvPr>
        </p:nvGraphicFramePr>
        <p:xfrm>
          <a:off x="267086" y="294771"/>
          <a:ext cx="8645406" cy="380672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645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https://tmml.sourceforge.net/doc/tk/keyword-index.html#KW-container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https://docs.python.org/3/library/tkinter.ttk.html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https://anzeljg.github.io/rin2/book2/2405/docs/tkinter/index.html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https://www.pythontutorial.net/tkinter/tkinter-button/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https://www.pythontutorial.net/tkinter/tkinter-combobox/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https://www.plus2net.com/python/tkinter-Combobox.php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https://www.inf-schule.de/software/gui/entwicklung_tkinter/auswahl/listbox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9"/>
                        </a:rPr>
                        <a:t>https://pyserial.readthedocs.io/en/latest/shortintro.html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0"/>
                        </a:rPr>
                        <a:t>https://github.com/pyserial/pyserial/issues/655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1"/>
                        </a:rPr>
                        <a:t>https://docs.huihoo.com/tkinter/tkinter-reference-a-gui-for-python/grid.html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2"/>
                        </a:rPr>
                        <a:t>https://www.w3resource.com/python-exercises/tkinter/python-tkinter-canvas-and-graphics-exercise-4.php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13"/>
                        </a:rPr>
                        <a:t>https://tkdocs.com/shipman/ttk-style-layer.html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2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8794797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Quellcode auf:  </a:t>
                      </a:r>
                      <a:r>
                        <a:rPr lang="de-DE" sz="1400" dirty="0" err="1">
                          <a:hlinkClick r:id="rId14"/>
                        </a:rPr>
                        <a:t>Experiences</a:t>
                      </a:r>
                      <a:r>
                        <a:rPr lang="de-DE" sz="1400" dirty="0">
                          <a:hlinkClick r:id="rId14"/>
                        </a:rPr>
                        <a:t>/HC-SR04 &amp; VL53LOX at </a:t>
                      </a:r>
                      <a:r>
                        <a:rPr lang="de-DE" sz="1400" dirty="0" err="1">
                          <a:hlinkClick r:id="rId14"/>
                        </a:rPr>
                        <a:t>main</a:t>
                      </a:r>
                      <a:r>
                        <a:rPr lang="de-DE" sz="1400" dirty="0">
                          <a:hlinkClick r:id="rId14"/>
                        </a:rPr>
                        <a:t> · </a:t>
                      </a:r>
                      <a:r>
                        <a:rPr lang="de-DE" sz="1400" dirty="0" err="1">
                          <a:hlinkClick r:id="rId14"/>
                        </a:rPr>
                        <a:t>EKlatt</a:t>
                      </a:r>
                      <a:r>
                        <a:rPr lang="de-DE" sz="1400" dirty="0">
                          <a:hlinkClick r:id="rId14"/>
                        </a:rPr>
                        <a:t>/</a:t>
                      </a:r>
                      <a:r>
                        <a:rPr lang="de-DE" sz="1400" dirty="0" err="1">
                          <a:hlinkClick r:id="rId14"/>
                        </a:rPr>
                        <a:t>Experiences</a:t>
                      </a:r>
                      <a:r>
                        <a:rPr lang="de-DE" sz="1400" dirty="0">
                          <a:hlinkClick r:id="rId14"/>
                        </a:rPr>
                        <a:t> · GitHub</a:t>
                      </a:r>
                      <a:endParaRPr lang="de-DE" sz="1400" dirty="0"/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75247781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128F53F-72BB-892F-9946-E01F95A5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3EB8575-57AF-9F0E-78E6-F5824348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 defTabSz="876544">
              <a:spcBef>
                <a:spcPts val="0"/>
              </a:spcBef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PyInterface.py </a:t>
            </a:r>
            <a:r>
              <a:rPr lang="de-DE" sz="2000" dirty="0">
                <a:latin typeface="+mn-lt"/>
                <a:ea typeface="+mn-ea"/>
                <a:cs typeface="+mn-cs"/>
              </a:rPr>
              <a:t>Informationen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71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</a:rPr>
                        <a:t>Python benötigt einen Interpreter (wie früher BASIC), der das Python-</a:t>
                      </a:r>
                      <a:r>
                        <a:rPr lang="de-DE" sz="1600" dirty="0" err="1">
                          <a:latin typeface="+mn-lt"/>
                        </a:rPr>
                        <a:t>Script</a:t>
                      </a:r>
                      <a:r>
                        <a:rPr lang="de-DE" sz="1600" dirty="0">
                          <a:latin typeface="+mn-lt"/>
                        </a:rPr>
                        <a:t> zur Laufzeit auswertet und anwendet.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dirty="0">
                        <a:latin typeface="+mn-lt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557802965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29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ESP32 </a:t>
            </a:r>
            <a:r>
              <a:rPr lang="de-DE" sz="2000" dirty="0" err="1"/>
              <a:t>Pinout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955E0C7-D076-8C54-0ED3-E197007F7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8" y="765161"/>
            <a:ext cx="8519871" cy="40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0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FF43-6D66-998A-3CC4-7535AD1B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47A9DEE-FDF1-4946-7D6F-FA4CD6A88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632338"/>
              </p:ext>
            </p:extLst>
          </p:nvPr>
        </p:nvGraphicFramePr>
        <p:xfrm>
          <a:off x="267086" y="294771"/>
          <a:ext cx="8645406" cy="4388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5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489">
                  <a:extLst>
                    <a:ext uri="{9D8B030D-6E8A-4147-A177-3AD203B41FA5}">
                      <a16:colId xmlns:a16="http://schemas.microsoft.com/office/drawing/2014/main" val="3549797928"/>
                    </a:ext>
                  </a:extLst>
                </a:gridCol>
                <a:gridCol w="405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3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Ultraschall HC-SR04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Infrarotlaser V53LOX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155804"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Maximale Reichweite</a:t>
                      </a:r>
                    </a:p>
                  </a:txBody>
                  <a:tcPr marT="33884" marB="33884"/>
                </a:tc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4,0 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Weißes Ziel typisch:	2,0 m 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1558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6438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Minimum: 	1,2 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09912071"/>
                  </a:ext>
                </a:extLst>
              </a:tr>
              <a:tr h="155804"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row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1675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Graues Ziel typisch:	80 cm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17648564"/>
                  </a:ext>
                </a:extLst>
              </a:tr>
              <a:tr h="155804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971675" algn="l"/>
                        </a:tabLst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Minimum:	70 cm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14376228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Minimale Reichweite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 cm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5 mm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Erkennungswinkel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&lt;= 15 ° 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 °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Arbeitsfrequenz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 kHz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940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laser</a:t>
                      </a:r>
                      <a:r>
                        <a:rPr lang="de-DE" sz="16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VCXEL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Trigger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µs TTL Pulse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Echo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TTL Puls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895299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7144615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Betriebsarten</a:t>
                      </a: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bis 1200 mm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bis 2200 mm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AF4048B-3FC7-F5EB-4AC0-C53A5746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881FE2D-FAFB-5F18-D4BB-CF53A4F8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Daten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4791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36810"/>
              </p:ext>
            </p:extLst>
          </p:nvPr>
        </p:nvGraphicFramePr>
        <p:xfrm>
          <a:off x="267086" y="294771"/>
          <a:ext cx="8228924" cy="318278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2"/>
                        </a:rPr>
                        <a:t>https://wolles-elektronikkiste.de/en/vl6180x-tof-proximity-and-ambient-light-sensor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3"/>
                        </a:rPr>
                        <a:t>https://wolles-elektronikkiste.de/en/vl53l0x-and-vl53l1x-tof-distance-sensors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4"/>
                        </a:rPr>
                        <a:t>https://de.wikipedia.org/wiki/Elektrooptische_Entfernungsmessung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483808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5"/>
                        </a:rPr>
                        <a:t>https://www.neumueller.com/Downloads/News/Article/PDF/Fachartikel-Time-of-Flight-2016.pdf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44630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hlinkClick r:id="rId6"/>
                        </a:rPr>
                        <a:t>https://www.ti.com/lit/wp/sloa190b/sloa190b.pdf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98197984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Messverfahren</a:t>
            </a:r>
          </a:p>
        </p:txBody>
      </p:sp>
    </p:spTree>
    <p:extLst>
      <p:ext uri="{BB962C8B-B14F-4D97-AF65-F5344CB8AC3E}">
        <p14:creationId xmlns:p14="http://schemas.microsoft.com/office/powerpoint/2010/main" val="2389859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667341"/>
              </p:ext>
            </p:extLst>
          </p:nvPr>
        </p:nvGraphicFramePr>
        <p:xfrm>
          <a:off x="267086" y="294771"/>
          <a:ext cx="8228924" cy="453751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28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2"/>
                        </a:rPr>
                        <a:t>https://learn.adafruit.com/adafruit-vl53l0x-micro-lidar-distance-sensor-breakout/downloads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3"/>
                        </a:rPr>
                        <a:t>https://github.com/adafruit/Adafruit_VL53L0X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8928860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latin typeface="+mn-lt"/>
                          <a:hlinkClick r:id="rId4"/>
                        </a:rPr>
                        <a:t>https://learn.adafruit.com/adafruit-vl53l0x-micro-lidar-distance-sensor-breakout/arduino-code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96483808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dirty="0">
                          <a:hlinkClick r:id="rId5"/>
                        </a:rPr>
                        <a:t>adafruit-vl53l0x-micro-lidar-distance-sensor-breakout.pdf</a:t>
                      </a:r>
                      <a:endParaRPr lang="de-DE" sz="1600" dirty="0"/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7446301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dirty="0">
                          <a:latin typeface="+mn-lt"/>
                          <a:hlinkClick r:id="rId6"/>
                        </a:rPr>
                        <a:t>http://www.d3noob.org/2022/10/connecting-time-of-flight-sensor-to.html</a:t>
                      </a:r>
                      <a:endParaRPr lang="de-DE" sz="1600" dirty="0">
                        <a:latin typeface="+mn-lt"/>
                      </a:endParaRPr>
                    </a:p>
                    <a:p>
                      <a:pPr marL="0" marR="0" lvl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dirty="0">
                        <a:latin typeface="+mn-lt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9819798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7"/>
                        </a:rPr>
                        <a:t>https://wiki.hshl.de/wiki/index.php/Ultraschallsensor_HC-SR04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008910553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  <a:hlinkClick r:id="rId8"/>
                        </a:rPr>
                        <a:t>https://www.az-delivery.de/blogs/azdelivery-blog-fur-arduino-und-raspberry-pi/wie-gross-bin-ich-koerpergroesse-messen-mit-vl53l0x-tof-sensor-und-sprachausgabe-in-micropython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993669438"/>
                  </a:ext>
                </a:extLst>
              </a:tr>
            </a:tbl>
          </a:graphicData>
        </a:graphic>
      </p:graphicFrame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31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algn="l"/>
            <a:r>
              <a:rPr lang="de-DE" sz="20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42334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630B-DD1C-E3D4-6503-B7D0C7CB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ECA6B17-5EAB-C47A-2EDC-50F292EE2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53458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https://edistechlab.com/ultraschallsensor-hc-sr04-einfach-erklaert/?v=3a52f3c22ed6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CD696C1-3A54-42F6-3DF6-9726E621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BF0D5B9-7761-EBDB-5324-C830B5C2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Ultraschall</a:t>
            </a:r>
          </a:p>
        </p:txBody>
      </p:sp>
      <p:pic>
        <p:nvPicPr>
          <p:cNvPr id="7" name="Grafik 6" descr="Ein Bild, das Text, Reihe, Schrift, Diagramm enthält.&#10;&#10;Automatisch generierte Beschreibung">
            <a:extLst>
              <a:ext uri="{FF2B5EF4-FFF2-40B4-BE49-F238E27FC236}">
                <a16:creationId xmlns:a16="http://schemas.microsoft.com/office/drawing/2014/main" id="{C104D096-99D1-AE61-FB53-A66E4B3A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9" y="1167594"/>
            <a:ext cx="859276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61FF6-D34A-04D5-EF24-2244ED1B7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C3929B21-F844-D816-9E75-E92C4D3EC0FD}"/>
              </a:ext>
            </a:extLst>
          </p:cNvPr>
          <p:cNvGraphicFramePr>
            <a:graphicFrameLocks noGrp="1"/>
          </p:cNvGraphicFramePr>
          <p:nvPr/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https://randomnerdtutorials.com/micropython-hc-sr04-ultrasonic-esp32-esp8266/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47A676A-7455-2CB1-39B1-BA6A3AC9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C9EDEDA-525A-C37B-CC88-037C83CF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</a:t>
            </a:r>
          </a:p>
        </p:txBody>
      </p:sp>
      <p:pic>
        <p:nvPicPr>
          <p:cNvPr id="5" name="Grafik 4" descr="Ein Bild, das Text, Screenshot, Kreis, Schrift enthält.&#10;&#10;Automatisch generierte Beschreibung">
            <a:extLst>
              <a:ext uri="{FF2B5EF4-FFF2-40B4-BE49-F238E27FC236}">
                <a16:creationId xmlns:a16="http://schemas.microsoft.com/office/drawing/2014/main" id="{82450D13-27C5-8DC4-254D-695CB9EC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57" y="1008944"/>
            <a:ext cx="5660107" cy="34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9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972A-2909-1E51-ECF3-27F97783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3D516-4BFC-3118-378C-877FF9B9E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526945"/>
              </p:ext>
            </p:extLst>
          </p:nvPr>
        </p:nvGraphicFramePr>
        <p:xfrm>
          <a:off x="267086" y="294771"/>
          <a:ext cx="8645406" cy="45644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7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2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https://opencircuit.shop/blog/de-hc-sr04-ultrasonische-afstands-detectie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090F26-098F-5B42-F444-A71A573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4F0072-0692-5745-3F9A-C9422EE9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 Timing </a:t>
            </a:r>
            <a:r>
              <a:rPr lang="de-DE" sz="20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rafik 8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6E9B1E3-3974-E913-BFB2-4DCBEF6C6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624" y="771550"/>
            <a:ext cx="6552728" cy="371521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48EFF94-35B3-D2D3-66AE-4EBD01AFC89D}"/>
              </a:ext>
            </a:extLst>
          </p:cNvPr>
          <p:cNvSpPr/>
          <p:nvPr/>
        </p:nvSpPr>
        <p:spPr>
          <a:xfrm>
            <a:off x="2339752" y="771550"/>
            <a:ext cx="2016224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10 </a:t>
            </a:r>
            <a:r>
              <a:rPr lang="el-G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Puls als Trigger</a:t>
            </a:r>
            <a:endParaRPr lang="de-DE" sz="1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12FE5A-4661-A22D-6080-10B59C587CF4}"/>
              </a:ext>
            </a:extLst>
          </p:cNvPr>
          <p:cNvSpPr/>
          <p:nvPr/>
        </p:nvSpPr>
        <p:spPr>
          <a:xfrm>
            <a:off x="2699792" y="1895500"/>
            <a:ext cx="2592288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Senden von 8 mal 40 kHz Pulsen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AE9E7D4-5C65-488A-E3C6-90530A241694}"/>
              </a:ext>
            </a:extLst>
          </p:cNvPr>
          <p:cNvSpPr/>
          <p:nvPr/>
        </p:nvSpPr>
        <p:spPr>
          <a:xfrm>
            <a:off x="5076056" y="3147814"/>
            <a:ext cx="2376264" cy="306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Pulsweite entspricht Distanz</a:t>
            </a:r>
          </a:p>
        </p:txBody>
      </p:sp>
    </p:spTree>
    <p:extLst>
      <p:ext uri="{BB962C8B-B14F-4D97-AF65-F5344CB8AC3E}">
        <p14:creationId xmlns:p14="http://schemas.microsoft.com/office/powerpoint/2010/main" val="42319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972A-2909-1E51-ECF3-27F97783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3D516-4BFC-3118-378C-877FF9B9E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74531"/>
              </p:ext>
            </p:extLst>
          </p:nvPr>
        </p:nvGraphicFramePr>
        <p:xfrm>
          <a:off x="267086" y="294771"/>
          <a:ext cx="8645406" cy="4510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Beste Werte bei (2 x 15°) = 30°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1443543"/>
                  </a:ext>
                </a:extLst>
              </a:tr>
              <a:tr h="278603">
                <a:tc gridSpan="2"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HC-SR04 Datasheet iteadstudio.com</a:t>
                      </a:r>
                    </a:p>
                  </a:txBody>
                  <a:tcPr marT="33884" marB="33884"/>
                </a:tc>
                <a:tc hMerge="1"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58728890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A090F26-098F-5B42-F444-A71A5733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A4F0072-0692-5745-3F9A-C9422EE94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HC-SR04 Leistungstest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A86C79-48F2-8B83-707B-AD7A87B9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8583"/>
            <a:ext cx="5184576" cy="344830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ADCAB78-4C67-1484-700F-F8A9744F7DBD}"/>
              </a:ext>
            </a:extLst>
          </p:cNvPr>
          <p:cNvSpPr txBox="1"/>
          <p:nvPr/>
        </p:nvSpPr>
        <p:spPr>
          <a:xfrm>
            <a:off x="6412281" y="215697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25,4 cm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298182-7DE4-91FD-A1B2-A18FB492D25E}"/>
              </a:ext>
            </a:extLst>
          </p:cNvPr>
          <p:cNvSpPr txBox="1"/>
          <p:nvPr/>
        </p:nvSpPr>
        <p:spPr>
          <a:xfrm>
            <a:off x="5436096" y="3291830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12,7 cm</a:t>
            </a:r>
          </a:p>
        </p:txBody>
      </p:sp>
    </p:spTree>
    <p:extLst>
      <p:ext uri="{BB962C8B-B14F-4D97-AF65-F5344CB8AC3E}">
        <p14:creationId xmlns:p14="http://schemas.microsoft.com/office/powerpoint/2010/main" val="69137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64F0-5E8E-2B7F-485C-F3EE68C91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5F491E30-949C-51BC-BCF2-49B19BDD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47927"/>
              </p:ext>
            </p:extLst>
          </p:nvPr>
        </p:nvGraphicFramePr>
        <p:xfrm>
          <a:off x="267086" y="294771"/>
          <a:ext cx="8645406" cy="46052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Wie wird die Entfernung berechnet?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HC-SR04 nutzt das Prinzip der Ultraschallreflexion. Das Modul sendet acht Ultraschallimpulse (40 kHz) aus und wartet auf dessen Empfang.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Zeit zwischen Senden und Empfangen dieser Impulse kann dann zur Berechnung der Entfernung herangezogen werden. Die Schallgeschwindigkeit durch Luft beträgt etwa 343 m/s :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Geschwindigkeit = 0,034 cm/µs.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Die Zeit „t“ zwischen Senden und Empfangen muss durch 2 geteilt werden, da das Schallsignal die 2-fache Distanz zum Objekt (hin und zurück) zurückgelegt hat.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de-DE" sz="1600" b="0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ca. 38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(bei nicht reflektiertem Signal, entspricht 13 m)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 diesen Daten kann die Entfernung nach folgender Formel berechnet werden: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 = Geschwindigkeit * Zeit / 2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Entfernung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(t µs * 0,034 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cm/µs) </a:t>
                      </a:r>
                      <a:r>
                        <a:rPr lang="de-DE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2 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23286227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2AF7860-0C1D-B1EC-13EE-646D13E9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DF5379-1AB8-3D9A-BE87-AAD622EF0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HC-SR04 Berechnung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007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117-B7F1-5AB6-18A6-897A1F829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DFB3AB7A-5C4D-F58E-2C42-A06D7760B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73806"/>
              </p:ext>
            </p:extLst>
          </p:nvPr>
        </p:nvGraphicFramePr>
        <p:xfrm>
          <a:off x="267086" y="294771"/>
          <a:ext cx="8645406" cy="39605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00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542">
                <a:tc gridSpan="2">
                  <a:txBody>
                    <a:bodyPr/>
                    <a:lstStyle/>
                    <a:p>
                      <a:endParaRPr lang="de-DE" sz="1400" b="0" dirty="0"/>
                    </a:p>
                  </a:txBody>
                  <a:tcPr marT="33884" marB="33884" anchor="ctr"/>
                </a:tc>
                <a:tc hMerge="1">
                  <a:txBody>
                    <a:bodyPr/>
                    <a:lstStyle/>
                    <a:p>
                      <a:endParaRPr lang="de-DE" sz="1400" b="0" baseline="0" dirty="0"/>
                    </a:p>
                  </a:txBody>
                  <a:tcPr marL="92535" marR="92535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68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VCSEL</a:t>
                      </a: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Cavity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Surface-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Emitting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Laser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7818832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VL53L0X funktioniert nach dem Time-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-Flight (</a:t>
                      </a:r>
                      <a:r>
                        <a:rPr lang="de-DE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ToF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Prinzip?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03923863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 besitzt einen IR Laser dessen reflektierte Strahlen hinsichtlich ihrer Flugzeit ausgewertet werden.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858577765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Der VCSEL arbeitet mit einer Wellenlänge von 940 nm.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2658954499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Das reflektierte Licht wird von einem Photodioden Array detektiert.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062255044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285750" marR="0" lvl="0" indent="-28575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Um einen Millimeter zurückzulegen, benötigt Licht ca. 3.3 x 10</a:t>
                      </a:r>
                      <a:r>
                        <a:rPr lang="de-DE" sz="1600" b="0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de-D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Sekunden. </a:t>
                      </a: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557545151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4207208422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https://www.neumueller.com/Downloads/News/Article/PDF/Fachartikel-Time-of-Flight-2016.pdf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818437276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https://wolles-elektronikkiste.de/vl53l0x-und-vl53l1x-tof-abstandssensoren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1332257600"/>
                  </a:ext>
                </a:extLst>
              </a:tr>
              <a:tr h="278603">
                <a:tc>
                  <a:txBody>
                    <a:bodyPr/>
                    <a:lstStyle/>
                    <a:p>
                      <a:pPr marL="0" marR="0" indent="0" algn="l" defTabSz="8765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de-D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tc>
                  <a:txBody>
                    <a:bodyPr/>
                    <a:lstStyle/>
                    <a:p>
                      <a:pPr marL="0" marR="0" lvl="0" indent="0" algn="l" defTabSz="8662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https://de.wikipedia.org/wiki/Elektrooptische_Entfernungsmessung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3884" marB="33884"/>
                </a:tc>
                <a:extLst>
                  <a:ext uri="{0D108BD9-81ED-4DB2-BD59-A6C34878D82A}">
                    <a16:rowId xmlns:a16="http://schemas.microsoft.com/office/drawing/2014/main" val="3672882019"/>
                  </a:ext>
                </a:extLst>
              </a:tr>
            </a:tbl>
          </a:graphicData>
        </a:graphic>
      </p:graphicFrame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3530A8A-0C1E-6520-6683-68F04127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C862DDA1-B985-46D3-B137-00DC0066CC82}" type="slidenum">
              <a:rPr lang="de-DE" smtClean="0"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5143C0-626D-F146-7122-69964806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08" y="294770"/>
            <a:ext cx="8680985" cy="355778"/>
          </a:xfrm>
        </p:spPr>
        <p:txBody>
          <a:bodyPr>
            <a:noAutofit/>
          </a:bodyPr>
          <a:lstStyle/>
          <a:p>
            <a:pPr marL="0" marR="0" indent="0" algn="l" defTabSz="8765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000" dirty="0">
                <a:latin typeface="+mn-lt"/>
                <a:ea typeface="+mn-ea"/>
                <a:cs typeface="+mn-cs"/>
              </a:rPr>
              <a:t>VL53L0X</a:t>
            </a:r>
            <a:endParaRPr lang="de-DE" sz="2000" b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81106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Microsoft Office PowerPoint</Application>
  <PresentationFormat>Bildschirmpräsentation (16:9)</PresentationFormat>
  <Paragraphs>521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Larissa</vt:lpstr>
      <vt:lpstr>PowerPoint-Präsentation</vt:lpstr>
      <vt:lpstr>Projekt</vt:lpstr>
      <vt:lpstr>Daten</vt:lpstr>
      <vt:lpstr>Ultraschall</vt:lpstr>
      <vt:lpstr>HC-SR04</vt:lpstr>
      <vt:lpstr>HC-SR04 Timing Diagram</vt:lpstr>
      <vt:lpstr>HC-SR04 Leistungstest</vt:lpstr>
      <vt:lpstr>HC-SR04 Berechnung</vt:lpstr>
      <vt:lpstr>VL53L0X</vt:lpstr>
      <vt:lpstr>VL53L0X Anwendungen</vt:lpstr>
      <vt:lpstr>Elektromagnetisches Spektrum</vt:lpstr>
      <vt:lpstr>VL53L0X Block diagram</vt:lpstr>
      <vt:lpstr>VL53LOX Entfernung</vt:lpstr>
      <vt:lpstr>Continouous Wave</vt:lpstr>
      <vt:lpstr>ToF Sichtfeld</vt:lpstr>
      <vt:lpstr>ESP32 Schaltplan</vt:lpstr>
      <vt:lpstr>Python Libraries</vt:lpstr>
      <vt:lpstr>Python auf ESP32</vt:lpstr>
      <vt:lpstr>main.py Informationen</vt:lpstr>
      <vt:lpstr>Versuche</vt:lpstr>
      <vt:lpstr>REPL Thonny</vt:lpstr>
      <vt:lpstr>Termite</vt:lpstr>
      <vt:lpstr>Serielle Kommunikation</vt:lpstr>
      <vt:lpstr>USB-to-TTL</vt:lpstr>
      <vt:lpstr>Python Monitor</vt:lpstr>
      <vt:lpstr>PC-Monitor in Python</vt:lpstr>
      <vt:lpstr>PC Monitor</vt:lpstr>
      <vt:lpstr>PyInterface.py Informationen</vt:lpstr>
      <vt:lpstr>ESP32 Pinout</vt:lpstr>
      <vt:lpstr>Messverfahren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Enno Klatt</dc:creator>
  <cp:lastModifiedBy>Enno Klatt</cp:lastModifiedBy>
  <cp:revision>290</cp:revision>
  <cp:lastPrinted>2021-12-12T10:53:50Z</cp:lastPrinted>
  <dcterms:created xsi:type="dcterms:W3CDTF">2016-02-13T18:21:26Z</dcterms:created>
  <dcterms:modified xsi:type="dcterms:W3CDTF">2024-04-05T16:35:57Z</dcterms:modified>
</cp:coreProperties>
</file>