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34" r:id="rId3"/>
    <p:sldId id="457" r:id="rId4"/>
    <p:sldId id="449" r:id="rId5"/>
    <p:sldId id="435" r:id="rId6"/>
    <p:sldId id="441" r:id="rId7"/>
    <p:sldId id="442" r:id="rId8"/>
    <p:sldId id="430" r:id="rId9"/>
    <p:sldId id="445" r:id="rId10"/>
    <p:sldId id="436" r:id="rId11"/>
    <p:sldId id="438" r:id="rId12"/>
    <p:sldId id="437" r:id="rId13"/>
    <p:sldId id="444" r:id="rId14"/>
    <p:sldId id="439" r:id="rId15"/>
    <p:sldId id="440" r:id="rId16"/>
    <p:sldId id="450" r:id="rId17"/>
    <p:sldId id="446" r:id="rId18"/>
    <p:sldId id="454" r:id="rId19"/>
    <p:sldId id="453" r:id="rId20"/>
    <p:sldId id="411" r:id="rId21"/>
    <p:sldId id="452" r:id="rId22"/>
    <p:sldId id="458" r:id="rId23"/>
    <p:sldId id="459" r:id="rId24"/>
    <p:sldId id="455" r:id="rId25"/>
    <p:sldId id="456" r:id="rId26"/>
    <p:sldId id="460" r:id="rId27"/>
    <p:sldId id="447" r:id="rId28"/>
    <p:sldId id="448" r:id="rId29"/>
    <p:sldId id="443" r:id="rId30"/>
  </p:sldIdLst>
  <p:sldSz cx="9144000" cy="5143500" type="screen16x9"/>
  <p:notesSz cx="6797675" cy="9926638"/>
  <p:defaultTextStyle>
    <a:defPPr>
      <a:defRPr lang="de-DE"/>
    </a:defPPr>
    <a:lvl1pPr marL="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827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6544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4816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3088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136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2963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67903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06175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5570" autoAdjust="0"/>
  </p:normalViewPr>
  <p:slideViewPr>
    <p:cSldViewPr>
      <p:cViewPr varScale="1">
        <p:scale>
          <a:sx n="128" d="100"/>
          <a:sy n="128" d="100"/>
        </p:scale>
        <p:origin x="6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A676-8076-4E36-9960-C8264E731BD6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C391-6C03-43D3-9662-700AF5E33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1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6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9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2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8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4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9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3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2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755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331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86620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3pPr>
            <a:lvl4pPr marL="129930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7324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21655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5986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30317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34648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04791"/>
            <a:ext cx="5111750" cy="4389835"/>
          </a:xfrm>
        </p:spPr>
        <p:txBody>
          <a:bodyPr/>
          <a:lstStyle>
            <a:lvl1pPr>
              <a:defRPr sz="3063"/>
            </a:lvl1pPr>
            <a:lvl2pPr>
              <a:defRPr sz="2668"/>
            </a:lvl2pPr>
            <a:lvl3pPr>
              <a:defRPr sz="2273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2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063"/>
            </a:lvl1pPr>
            <a:lvl2pPr marL="433100" indent="0">
              <a:buNone/>
              <a:defRPr sz="2668"/>
            </a:lvl2pPr>
            <a:lvl3pPr marL="866201" indent="0">
              <a:buNone/>
              <a:defRPr sz="2273"/>
            </a:lvl3pPr>
            <a:lvl4pPr marL="1299301" indent="0">
              <a:buNone/>
              <a:defRPr sz="1878"/>
            </a:lvl4pPr>
            <a:lvl5pPr marL="1732402" indent="0">
              <a:buNone/>
              <a:defRPr sz="1878"/>
            </a:lvl5pPr>
            <a:lvl6pPr marL="2165502" indent="0">
              <a:buNone/>
              <a:defRPr sz="1878"/>
            </a:lvl6pPr>
            <a:lvl7pPr marL="2598602" indent="0">
              <a:buNone/>
              <a:defRPr sz="1878"/>
            </a:lvl7pPr>
            <a:lvl8pPr marL="3031702" indent="0">
              <a:buNone/>
              <a:defRPr sz="1878"/>
            </a:lvl8pPr>
            <a:lvl9pPr marL="3464802" indent="0">
              <a:buNone/>
              <a:defRPr sz="1878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654" tIns="43827" rIns="87654" bIns="43827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654" tIns="43827" rIns="87654" bIns="43827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2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D46F-2F75-46F6-AA85-6A7FBE787D59}" type="datetimeFigureOut">
              <a:rPr lang="de-DE" smtClean="0"/>
              <a:t>29.04.2024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6201" rtl="0" eaLnBrk="1" latinLnBrk="0" hangingPunct="1">
        <a:spcBef>
          <a:spcPct val="0"/>
        </a:spcBef>
        <a:buNone/>
        <a:defRPr sz="4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25" indent="-324825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3" kern="1200">
          <a:solidFill>
            <a:schemeClr val="tx1"/>
          </a:solidFill>
          <a:latin typeface="+mn-lt"/>
          <a:ea typeface="+mn-ea"/>
          <a:cs typeface="+mn-cs"/>
        </a:defRPr>
      </a:lvl1pPr>
      <a:lvl2pPr marL="703788" indent="-270688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0827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3pPr>
      <a:lvl4pPr marL="15158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78" kern="1200">
          <a:solidFill>
            <a:schemeClr val="tx1"/>
          </a:solidFill>
          <a:latin typeface="+mn-lt"/>
          <a:ea typeface="+mn-ea"/>
          <a:cs typeface="+mn-cs"/>
        </a:defRPr>
      </a:lvl4pPr>
      <a:lvl5pPr marL="19489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»"/>
        <a:defRPr sz="1878" kern="1200">
          <a:solidFill>
            <a:schemeClr val="tx1"/>
          </a:solidFill>
          <a:latin typeface="+mn-lt"/>
          <a:ea typeface="+mn-ea"/>
          <a:cs typeface="+mn-cs"/>
        </a:defRPr>
      </a:lvl5pPr>
      <a:lvl6pPr marL="23820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8151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482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813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310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662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993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324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655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986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317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648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FRobot/WikiResource/master/DFR0063/LiquidCrystal_I2C.zip" TargetMode="External"/><Relationship Id="rId2" Type="http://schemas.openxmlformats.org/officeDocument/2006/relationships/hyperlink" Target="https://dl.espressif.com/dl/package_esp32_index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DFRobot/WikiResource/master/DFR0063/LiquidCrystal_I2C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esp32-pinout-reference-gpio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s-BASIC-as-compared-to-Dr.-Wang" TargetMode="External"/><Relationship Id="rId2" Type="http://schemas.openxmlformats.org/officeDocument/2006/relationships/hyperlink" Target="https://github.com/slviajero/tinybasic/blob/main/MANUAL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lviajero/tinybasic/wiki/The-original-Apple-1-BASIC-manual" TargetMode="External"/><Relationship Id="rId5" Type="http://schemas.openxmlformats.org/officeDocument/2006/relationships/hyperlink" Target="https://github.com/slviajero/tinybasic/wiki/Peripherals:-Sensors" TargetMode="External"/><Relationship Id="rId4" Type="http://schemas.openxmlformats.org/officeDocument/2006/relationships/hyperlink" Target="https://github.com/slviajero/tinybasic/wiki/Peripherals:-Display-LCDs,-TFTs,-and-VG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cullinsteel.com/apple/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viajero/tinybasi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viajero/tinybasic/tree/main" TargetMode="External"/><Relationship Id="rId2" Type="http://schemas.openxmlformats.org/officeDocument/2006/relationships/hyperlink" Target="https://www.az-delivery.de/products/esp32-developmentboar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hippo.de/download_tera-term/" TargetMode="External"/><Relationship Id="rId4" Type="http://schemas.openxmlformats.org/officeDocument/2006/relationships/hyperlink" Target="https://www.arduino.cc/en/softwar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91830"/>
              </p:ext>
            </p:extLst>
          </p:nvPr>
        </p:nvGraphicFramePr>
        <p:xfrm>
          <a:off x="113188" y="116884"/>
          <a:ext cx="8952104" cy="49059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5260">
                  <a:extLst>
                    <a:ext uri="{9D8B030D-6E8A-4147-A177-3AD203B41FA5}">
                      <a16:colId xmlns:a16="http://schemas.microsoft.com/office/drawing/2014/main" val="2743259835"/>
                    </a:ext>
                  </a:extLst>
                </a:gridCol>
              </a:tblGrid>
              <a:tr h="73799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de-DE" sz="17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Stefan‘s</a:t>
                      </a:r>
                      <a:r>
                        <a:rPr lang="de-DE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BASIC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de-DE" sz="12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cc2tv Folge 363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 //e Emulation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Stefan's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IoT BASIC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Möglichkeiten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Rechner-System 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Arbeitsumgebung 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Was wird benötigt?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BASIC Sprachen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Installation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Konfiguration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Installation BASICFULL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Installation ESPSPIFFS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Installation ARDUINOLCDI2C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Terminal 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Filesystem SPIFFS 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Interaktiv vs. Programm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GPIO ESP32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GPIO Hinweise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ESP32 </a:t>
                      </a:r>
                      <a:r>
                        <a:rPr lang="de-DE" sz="1600" dirty="0" err="1"/>
                        <a:t>Pinout</a:t>
                      </a:r>
                      <a:endParaRPr lang="de-DE" sz="1600" dirty="0"/>
                    </a:p>
                    <a:p>
                      <a:pPr marL="285750" marR="0" lvl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I2C Pins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Schaltplan</a:t>
                      </a:r>
                    </a:p>
                    <a:p>
                      <a:pPr marL="285750" marR="0" lvl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KGS Modelle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Interaktiv I/O Funktionen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Interaktiv I/O Funktionen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 err="1">
                          <a:latin typeface="+mn-lt"/>
                        </a:rPr>
                        <a:t>Tera</a:t>
                      </a:r>
                      <a:r>
                        <a:rPr lang="de-DE" sz="1600" dirty="0">
                          <a:latin typeface="+mn-lt"/>
                        </a:rPr>
                        <a:t> Term &amp; </a:t>
                      </a:r>
                      <a:r>
                        <a:rPr lang="de-DE" sz="1600" dirty="0" err="1">
                          <a:latin typeface="+mn-lt"/>
                        </a:rPr>
                        <a:t>notepad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Digitaler I/0 LED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Digitaler I/0 Button	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Informationsquellen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effectLst/>
                      </a:endParaRPr>
                    </a:p>
                  </a:txBody>
                  <a:tcPr marL="69402" marR="694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noProof="0" dirty="0">
                          <a:effectLst/>
                        </a:rPr>
                        <a:t> H39@email.de; Enno Klatt; April 2024; https://github.com/EKlatt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06326"/>
              </p:ext>
            </p:extLst>
          </p:nvPr>
        </p:nvGraphicFramePr>
        <p:xfrm>
          <a:off x="267086" y="294771"/>
          <a:ext cx="8645406" cy="38533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Herunterladen und installieren.</a:t>
                      </a: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Für die ESP32-µC einen zusätzlichen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Boardverwalter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unter Voreinstellungen eintragen: 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https://dl.espressif.com/dl/package_esp32_index.json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Über Werkzeuge &amp;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Boardverwalter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den „ESP32“ installieren.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LCD 16x2 </a:t>
                      </a:r>
                      <a:r>
                        <a:rPr lang="de-DE" sz="1600" b="0" dirty="0" err="1">
                          <a:latin typeface="+mn-lt"/>
                        </a:rPr>
                        <a:t>library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 für eine I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C-LCD unter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installieren.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https://raw.githubusercontent.com/DFRobot/WikiResource/master/DFR0063/LiquidCrystal_I2C.zip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IotBasic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heruntergeladene Zip-Datei „tinybasic-main.zip“ entpacken und den Ordner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tinybasic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-main“ an einen geeigneten Ort verschieben.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Arbeitskopie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Innerhalb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tinybasic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-main“ im Ordner „Basic1“ vom Ordner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eine Kopie erstellen, und diese z.B. in „IoTBasic_ESP32“ umbenennen.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IoTBasic.ino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ebenfalls umbenennen in „IoTBasic_ESP32.ino“.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74492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545134"/>
              </p:ext>
            </p:extLst>
          </p:nvPr>
        </p:nvGraphicFramePr>
        <p:xfrm>
          <a:off x="267086" y="294771"/>
          <a:ext cx="8645406" cy="40498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BASICSIMPLE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(IotBasic_ESP32.ino)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 Ausgangszustand ist ein minimalistischer Basic-Interpreter voreingestellt.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 muss bedenken, dass alle Fähigkeiten des Interpreters in der hoch zu ladenden Binärdatei enthalten sein müssen.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Laufzeit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Während der Laufzeit (runtime) kann nichts mehr dazu kompiliert werden!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Basic-Interpreter ist über „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directives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de-DE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konfigurierbar.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 handelt sich hier um Anweisungen für den Compiler, den Code entsprechend der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zu kompilieren.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Basic-Interpreter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man ein Filesystem, ein Display, das Netzwerk und Sensoren nutzen, so müssen meist „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directives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de-DE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angepasst werden.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30482522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Beispiel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	BASICFULL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35424512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Will man z.B. ein LCD-Display nutzen, so muss die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Arduino-Library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LiquidCrystal_I2C.zip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unter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vorab installiert sein.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15682637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Konfiguration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73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70697"/>
              </p:ext>
            </p:extLst>
          </p:nvPr>
        </p:nvGraphicFramePr>
        <p:xfrm>
          <a:off x="267086" y="294771"/>
          <a:ext cx="8645406" cy="44263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(Arduino UNO)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(Wurde von mir in der Standardeinstellung „BASICSIMPLE“ getestet.)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Arduino UNO kann nur bei minimalen Anforderungen sinnvoll genutzt werden (BASICSIMPEL).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kann, wegen des größeren Speichers eine leistungsfähigere Interpreter-Variante aktiviert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	BASICFULL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1307801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der Arduino-IDE im Ordner „IoTBasic_ESP32“ den Skript „IoTBasic_ESP32.ino“ öffnen.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in Zeile 49 ändern: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bisher:	#undef	BASICFULL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in:	#define	BASICFULL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 in Zeile 51 ändern.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bisher:	#define	BASICSIMPLE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in:	#undef	BASICSIMPLE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Installation BASICFULL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41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0381"/>
              </p:ext>
            </p:extLst>
          </p:nvPr>
        </p:nvGraphicFramePr>
        <p:xfrm>
          <a:off x="267086" y="294771"/>
          <a:ext cx="8645406" cy="37382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Auf dem µC (hier ESP 32) kann ein „Laufwerk“, zum Speichern von Programmen und Daten, eingerichtet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können dann mit den Befehlen „LOAD“ und SAVE die Basic-Programme gespeichert werden. Der Speicher ist permanent.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	ESPSPIFFS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6572948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der Arduino-IDE im Ordner „IoTBasic_ESP32“ den Skript „IoTBasic_ESP32.ino“ öffnen.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 Reiter „hardware-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arduino.h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wählen.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in Zeile 88 ändern: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bisher:	#undef ESPSPIFFS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in:	#define ESPSPIFFS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Installation ESPSPIFFS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4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97312"/>
              </p:ext>
            </p:extLst>
          </p:nvPr>
        </p:nvGraphicFramePr>
        <p:xfrm>
          <a:off x="267086" y="294771"/>
          <a:ext cx="8645406" cy="4605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Aktivieren der Ausgabe auf I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C-LEDs.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können mit den Befehlen der Terminal-Emulation und VT52-Befehlen Ausgaben auf einem LCD erzeugt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Preprocessor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	ARDUINOLCDI2C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der Arduino-IDE im Ordner „IoTBasic_ESP32“ den Skript „IoTBasic_ESP32.ino“ öffnen.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 Reiter „hardware-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arduino.h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öffnen.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in Zeile 74 ändern: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bisher:	#undef ARDUINOLCDI2C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in:	#define ARDUINOLCDI2C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Skript hochladen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 ESP32-Script, wie üblich, auf den ESP32 hochladen.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343293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IDE-Monitor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 Arduino-IDE Monitor öffnen und auf 9600 Baud einstellen.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Wird die Taste „Enter“ gedrückt, sollte der Interpreter-Prompt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„&gt;“ erscheinen.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Installation ARDUINOLCDI2C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50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20803"/>
              </p:ext>
            </p:extLst>
          </p:nvPr>
        </p:nvGraphicFramePr>
        <p:xfrm>
          <a:off x="267086" y="294771"/>
          <a:ext cx="8645406" cy="43614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Basic-Interpreter auf dem µC wird über einen Host (PC) gesteuert.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Monitor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erster Ansatz kann der Arduino-Monitor zum herstellen und testen einer Verbindung zum µC genutzt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Alternative: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Terminal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Term“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Herunterladen von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Term für Windows“.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„teraterm_v4.106.exe“ installieren.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Term konfigurieren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Einstellungen &gt; Terminal-Einstellungen</a:t>
                      </a: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4980809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Serieller Port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Seriellen Port ermitteln (z.B. Arduino-IDE)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Einstellungen &gt; Serieller Port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343293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Einstellungen &gt; Setup sichern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85995826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Terminal 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EB7E9B-12C4-297A-BE69-040260FF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561304"/>
            <a:ext cx="1571844" cy="9431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423F8C8-11C8-E8D1-00E8-27ED98BF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639905"/>
            <a:ext cx="258163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31681"/>
              </p:ext>
            </p:extLst>
          </p:nvPr>
        </p:nvGraphicFramePr>
        <p:xfrm>
          <a:off x="267086" y="294771"/>
          <a:ext cx="8645406" cy="4578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Fehler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Ursache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Laufwerk noch nicht formatiert.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Abhilfe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fdisk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starten.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I/O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Mögliche Befehle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save,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225740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Filesystem SPIFFS 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3899C3-ECBB-2699-BEC3-4E6004848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0"/>
          <a:stretch/>
        </p:blipFill>
        <p:spPr>
          <a:xfrm>
            <a:off x="2339752" y="843558"/>
            <a:ext cx="4105848" cy="104257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0FDBBD-CFC4-1370-440D-8E7496FD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328991"/>
            <a:ext cx="404869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65730"/>
              </p:ext>
            </p:extLst>
          </p:nvPr>
        </p:nvGraphicFramePr>
        <p:xfrm>
          <a:off x="267086" y="294771"/>
          <a:ext cx="8645406" cy="44819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 der Eingabe muss nicht auf 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Groß- und Kleinschreibung geachtet werden.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Prompt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„&gt;“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diesem Fall hat der µC (der Interpreter) eine Eingabeaufforderung an das Terminal gesendet.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Eingaben mit „Enter“ abschließen.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2+3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autoexec.bas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Hat ein System ein Laufwerk (ESPSPIFFS), dann wird ein Programm mit dem Namen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autoexec.bas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beim Systemstart sofort ausgeführt.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Interaktiv vs. Programm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2F0C4E-A159-A24B-D44E-114CC05F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30899"/>
            <a:ext cx="1133633" cy="6096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C6B976-4FB7-7FDE-6F9A-7706C730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003798"/>
            <a:ext cx="189574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267086" y="294771"/>
          <a:ext cx="8645406" cy="37708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25 GPIO-Pins können, je nach Initialisierung, unterschiedliche Funktionen haben: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 ADC 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93133889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UART 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9013320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 PWM 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DAC 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SPI, I2C and I2S interface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 Touch Pads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Folgende Pins können für GPIO IN &amp; OUT (sicher) genutzt werden: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4, 13, 14, 16, 17, (18), (19), (21), (22), (23), 25, 26, 27, 32, 33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Quelle: </a:t>
                      </a:r>
                      <a:r>
                        <a:rPr lang="de-DE" sz="1600" b="0" dirty="0">
                          <a:latin typeface="+mn-lt"/>
                          <a:hlinkClick r:id="rId2"/>
                        </a:rPr>
                        <a:t>https://randomnerdtutorials.com/esp32-pinout-reference-gpios/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69659321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GPIO ESP32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3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27403"/>
              </p:ext>
            </p:extLst>
          </p:nvPr>
        </p:nvGraphicFramePr>
        <p:xfrm>
          <a:off x="267086" y="294771"/>
          <a:ext cx="8645406" cy="40093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Die digitalen </a:t>
                      </a:r>
                      <a:r>
                        <a:rPr lang="de-DE" sz="1600" dirty="0" err="1">
                          <a:latin typeface="+mn-lt"/>
                        </a:rPr>
                        <a:t>Eingänge</a:t>
                      </a:r>
                      <a:r>
                        <a:rPr lang="de-DE" sz="1600" dirty="0">
                          <a:latin typeface="+mn-lt"/>
                        </a:rPr>
                        <a:t>/</a:t>
                      </a:r>
                      <a:r>
                        <a:rPr lang="de-DE" sz="1600" dirty="0" err="1">
                          <a:latin typeface="+mn-lt"/>
                        </a:rPr>
                        <a:t>Ausgänge</a:t>
                      </a:r>
                      <a:r>
                        <a:rPr lang="de-DE" sz="1600" dirty="0">
                          <a:latin typeface="+mn-lt"/>
                        </a:rPr>
                        <a:t> arbeiten mit 3,3V.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Es darf keine 5V Spannung an die ESP32 Chip Pins angeschlossen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werden!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93133889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Die GPIO Pins 34 bis 39 sind GPIs - nur Eingangspins.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9013320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Der absolute Maximalstrom, der pro GPIO gezogen werden darf,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 err="1">
                          <a:latin typeface="+mn-lt"/>
                        </a:rPr>
                        <a:t>beträgt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1" dirty="0">
                          <a:latin typeface="+mn-lt"/>
                        </a:rPr>
                        <a:t>10 mA</a:t>
                      </a:r>
                      <a:r>
                        <a:rPr lang="de-DE" sz="1600" b="0" dirty="0">
                          <a:latin typeface="+mn-lt"/>
                        </a:rPr>
                        <a:t>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GPIO-Pins maximal 50 mA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595547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GPIO2 funktioniert nicht als interne LED!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3841875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 Dev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KitC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V2 Betriebsanleitung.pdf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GPIO Hinweise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3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36116"/>
              </p:ext>
            </p:extLst>
          </p:nvPr>
        </p:nvGraphicFramePr>
        <p:xfrm>
          <a:off x="267086" y="270676"/>
          <a:ext cx="8645406" cy="4578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Idee: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programmieren wie früher von Thomas Rudolph.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Quelle: https://cc2.tv/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44305996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Dateien:  https://github.com/EKlatt/Experiences/tinybasic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97610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cc2tv Folge 363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FD8968-B6F4-ED18-B832-3F6E9684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059582"/>
            <a:ext cx="5925514" cy="31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24335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200" b="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80153210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ESP32 </a:t>
            </a:r>
            <a:r>
              <a:rPr lang="de-DE" sz="2000" dirty="0" err="1"/>
              <a:t>Pinout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198B9E5-3CEA-CE85-F5B7-3A471E4E5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2"/>
          <a:stretch/>
        </p:blipFill>
        <p:spPr>
          <a:xfrm>
            <a:off x="1725770" y="335905"/>
            <a:ext cx="5870565" cy="44945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59AECF4-E04B-4F1A-07C6-85B8D1E2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8" y="4507858"/>
            <a:ext cx="3202862" cy="267602"/>
          </a:xfrm>
          <a:prstGeom prst="rect">
            <a:avLst/>
          </a:prstGeom>
        </p:spPr>
      </p:pic>
      <p:sp>
        <p:nvSpPr>
          <p:cNvPr id="4" name="Legende: mit Linie mit Akzentuierungsbalken 3">
            <a:extLst>
              <a:ext uri="{FF2B5EF4-FFF2-40B4-BE49-F238E27FC236}">
                <a16:creationId xmlns:a16="http://schemas.microsoft.com/office/drawing/2014/main" id="{6974261B-38FA-12A2-4E7A-A2E97DB17957}"/>
              </a:ext>
            </a:extLst>
          </p:cNvPr>
          <p:cNvSpPr/>
          <p:nvPr/>
        </p:nvSpPr>
        <p:spPr>
          <a:xfrm>
            <a:off x="231508" y="3771283"/>
            <a:ext cx="1820212" cy="499794"/>
          </a:xfrm>
          <a:prstGeom prst="accentCallout1">
            <a:avLst>
              <a:gd name="adj1" fmla="val 20857"/>
              <a:gd name="adj2" fmla="val 100380"/>
              <a:gd name="adj3" fmla="val 75581"/>
              <a:gd name="adj4" fmla="val 1874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GND ist falsch</a:t>
            </a:r>
          </a:p>
          <a:p>
            <a:pPr algn="ctr"/>
            <a:r>
              <a:rPr lang="de-DE" dirty="0"/>
              <a:t>CMD</a:t>
            </a:r>
          </a:p>
        </p:txBody>
      </p:sp>
    </p:spTree>
    <p:extLst>
      <p:ext uri="{BB962C8B-B14F-4D97-AF65-F5344CB8AC3E}">
        <p14:creationId xmlns:p14="http://schemas.microsoft.com/office/powerpoint/2010/main" val="87675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5596"/>
              </p:ext>
            </p:extLst>
          </p:nvPr>
        </p:nvGraphicFramePr>
        <p:xfrm>
          <a:off x="267086" y="294771"/>
          <a:ext cx="8645406" cy="4564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0113" algn="l"/>
                        </a:tabLst>
                        <a:defRPr/>
                      </a:pPr>
                      <a:r>
                        <a:rPr lang="de-DE" sz="1600" dirty="0">
                          <a:latin typeface="+mn-lt"/>
                        </a:rPr>
                        <a:t>	I2C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630238" algn="l"/>
                        </a:tabLst>
                      </a:pPr>
                      <a:r>
                        <a:rPr lang="de-DE" sz="1600" dirty="0">
                          <a:latin typeface="+mn-lt"/>
                        </a:rPr>
                        <a:t>	SPI Pins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8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6684711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lvl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</a:rPr>
              <a:t>I2C Pins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B83148-5621-87B8-1913-7FF1008FE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8" t="12603" b="77057"/>
          <a:stretch/>
        </p:blipFill>
        <p:spPr>
          <a:xfrm>
            <a:off x="2616518" y="1537015"/>
            <a:ext cx="2007076" cy="54005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6C534A-FB58-EDBB-B751-8D620AAF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95" y="1081738"/>
            <a:ext cx="2252188" cy="17780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6FADA0-2C91-1FD6-9AAC-F17A1A964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20" y="3611698"/>
            <a:ext cx="1761531" cy="22019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7D75866-D80A-8E90-D8BD-4D7807CFF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34" y="1054773"/>
            <a:ext cx="1869772" cy="379395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4433914-7227-08BD-5E49-C1BB405D4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611" y="1010043"/>
            <a:ext cx="1869772" cy="379395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EB5596-01A9-4057-1072-7B53ADFBB4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8" t="27371" b="60188"/>
          <a:stretch/>
        </p:blipFill>
        <p:spPr>
          <a:xfrm>
            <a:off x="2659027" y="1968824"/>
            <a:ext cx="1971547" cy="6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8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6514"/>
              </p:ext>
            </p:extLst>
          </p:nvPr>
        </p:nvGraphicFramePr>
        <p:xfrm>
          <a:off x="267086" y="294771"/>
          <a:ext cx="8265354" cy="405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6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Schaltplan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98FE1B-C5E4-BEC5-8709-246EC6501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4204"/>
            <a:ext cx="7156041" cy="46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6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73240"/>
              </p:ext>
            </p:extLst>
          </p:nvPr>
        </p:nvGraphicFramePr>
        <p:xfrm>
          <a:off x="267086" y="294771"/>
          <a:ext cx="8645406" cy="4632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341438" algn="l"/>
                        </a:tabLst>
                        <a:defRPr/>
                      </a:pPr>
                      <a:r>
                        <a:rPr lang="de-DE" sz="1600" dirty="0">
                          <a:latin typeface="+mn-lt"/>
                        </a:rPr>
                        <a:t>	Ampelgruppe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431925" algn="l"/>
                        </a:tabLst>
                      </a:pPr>
                      <a:r>
                        <a:rPr lang="de-DE" sz="1600" dirty="0">
                          <a:latin typeface="+mn-lt"/>
                        </a:rPr>
                        <a:t>	Binäre Zahlen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8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6684711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err="1">
                          <a:latin typeface="+mn-lt"/>
                        </a:rPr>
                        <a:t>GPIOn</a:t>
                      </a:r>
                      <a:r>
                        <a:rPr lang="de-DE" sz="1600" dirty="0">
                          <a:latin typeface="+mn-lt"/>
                        </a:rPr>
                        <a:t>:	DATA 26,27,17,32,33,25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 DATA      32,33,25,26,27,17,16,4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59107922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lvl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</a:rPr>
              <a:t>KGS Modelle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4F9245-DA79-827F-7C1F-41DA1554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6" t="6704" r="13240"/>
          <a:stretch/>
        </p:blipFill>
        <p:spPr>
          <a:xfrm>
            <a:off x="1259632" y="1051360"/>
            <a:ext cx="2016224" cy="3407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717E9D6-2938-7F41-4052-44E3F3483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0" b="11937"/>
          <a:stretch/>
        </p:blipFill>
        <p:spPr>
          <a:xfrm>
            <a:off x="4712120" y="1178329"/>
            <a:ext cx="3702581" cy="34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2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26030"/>
              </p:ext>
            </p:extLst>
          </p:nvPr>
        </p:nvGraphicFramePr>
        <p:xfrm>
          <a:off x="267086" y="294771"/>
          <a:ext cx="8645406" cy="33427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74">
                  <a:extLst>
                    <a:ext uri="{9D8B030D-6E8A-4147-A177-3AD203B41FA5}">
                      <a16:colId xmlns:a16="http://schemas.microsoft.com/office/drawing/2014/main" val="3052944781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 der Eingabe muss nicht auf 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Groß- und Kleinschreibung geachtet werden.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 Erweiterungen</a:t>
                      </a: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68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PINM,DWRITE, DREAD, (LED)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Eingaben</a:t>
                      </a: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GPIO14 auf Output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 14, 1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Pin-Modus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GPIO14 14 auf HIGH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DWRITE 14, 1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Digitales Schreiben auf HIGH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017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GPIO14 14 auf LOW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DWRITE 14, 0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Digitales Schreiben auf LOW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8162931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Interaktiv I/O Funktionen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7FAFE-DCBA-FC38-5603-737F6986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53404"/>
            <a:ext cx="137179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5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26822"/>
              </p:ext>
            </p:extLst>
          </p:nvPr>
        </p:nvGraphicFramePr>
        <p:xfrm>
          <a:off x="267086" y="294771"/>
          <a:ext cx="8645406" cy="43980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374">
                  <a:extLst>
                    <a:ext uri="{9D8B030D-6E8A-4147-A177-3AD203B41FA5}">
                      <a16:colId xmlns:a16="http://schemas.microsoft.com/office/drawing/2014/main" val="3052944781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Bei der Eingabe muss nicht auf 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Groß- und Kleinschreibung geachtet werden.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 Erweiterungen</a:t>
                      </a: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68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AWRITE, AREAD, AZERO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68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AZERO für ESP32 </a:t>
                      </a:r>
                      <a:r>
                        <a:rPr lang="en-GB" sz="168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unbekannt</a:t>
                      </a:r>
                      <a:r>
                        <a:rPr lang="en-GB" sz="168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Eingaben</a:t>
                      </a:r>
                    </a:p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Analog-Pin</a:t>
                      </a: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GPIO35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GPIO35 lesen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AREAD(35)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Von GPIO35 lesen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AREAD(35)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017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Zuweisung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V=AREAD(35)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Von GPIO53 lesen und „V“ zuweisen.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8162931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 V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 von „V“.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995514169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Interaktiv I/O Funktionen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8F3FE2-F90F-83D5-8D47-32F7B7E6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99714"/>
            <a:ext cx="180047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45336"/>
              </p:ext>
            </p:extLst>
          </p:nvPr>
        </p:nvGraphicFramePr>
        <p:xfrm>
          <a:off x="267086" y="294771"/>
          <a:ext cx="8645406" cy="46322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0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341438" algn="l"/>
                        </a:tabLst>
                        <a:defRPr/>
                      </a:pPr>
                      <a:r>
                        <a:rPr lang="de-DE" sz="1600" dirty="0">
                          <a:latin typeface="+mn-lt"/>
                        </a:rPr>
                        <a:t>	</a:t>
                      </a:r>
                      <a:r>
                        <a:rPr lang="de-DE" sz="1600" dirty="0" err="1">
                          <a:latin typeface="+mn-lt"/>
                        </a:rPr>
                        <a:t>Tera</a:t>
                      </a:r>
                      <a:r>
                        <a:rPr lang="de-DE" sz="1600" dirty="0">
                          <a:latin typeface="+mn-lt"/>
                        </a:rPr>
                        <a:t> Term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431925" algn="l"/>
                        </a:tabLst>
                      </a:pPr>
                      <a:r>
                        <a:rPr lang="de-DE" sz="1600" dirty="0">
                          <a:latin typeface="+mn-lt"/>
                        </a:rPr>
                        <a:t>	</a:t>
                      </a:r>
                      <a:r>
                        <a:rPr lang="de-DE" sz="1600" dirty="0" err="1">
                          <a:latin typeface="+mn-lt"/>
                        </a:rPr>
                        <a:t>notepad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8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6684711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		</a:t>
                      </a:r>
                      <a:r>
                        <a:rPr lang="de-DE" sz="1600" dirty="0" err="1">
                          <a:latin typeface="+mn-lt"/>
                        </a:rPr>
                        <a:t>Alt+V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 </a:t>
                      </a:r>
                      <a:r>
                        <a:rPr lang="de-DE" sz="1600" dirty="0" err="1">
                          <a:latin typeface="+mn-lt"/>
                        </a:rPr>
                        <a:t>Strg+A</a:t>
                      </a:r>
                      <a:r>
                        <a:rPr lang="de-DE" sz="1600" dirty="0">
                          <a:latin typeface="+mn-lt"/>
                        </a:rPr>
                        <a:t>, </a:t>
                      </a:r>
                      <a:r>
                        <a:rPr lang="de-DE" sz="1600" dirty="0" err="1">
                          <a:latin typeface="+mn-lt"/>
                        </a:rPr>
                        <a:t>Strg+V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59107922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lvl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 err="1">
                <a:latin typeface="+mn-lt"/>
              </a:rPr>
              <a:t>Tera</a:t>
            </a:r>
            <a:r>
              <a:rPr lang="de-DE" sz="2000" dirty="0">
                <a:latin typeface="+mn-lt"/>
              </a:rPr>
              <a:t> Term &amp; </a:t>
            </a:r>
            <a:r>
              <a:rPr lang="de-DE" sz="2000" dirty="0" err="1">
                <a:latin typeface="+mn-lt"/>
              </a:rPr>
              <a:t>notepad</a:t>
            </a:r>
            <a:endParaRPr lang="de-DE" sz="2000" dirty="0">
              <a:latin typeface="+mn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03028F-7E8E-EC5E-9EC7-ACC529F5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18212"/>
            <a:ext cx="6858402" cy="34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9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12234"/>
              </p:ext>
            </p:extLst>
          </p:nvPr>
        </p:nvGraphicFramePr>
        <p:xfrm>
          <a:off x="267086" y="294771"/>
          <a:ext cx="8645406" cy="44697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Board-Bezeichnungen stimmen mit den GPIO-Bezeichnungen überein!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LED an GPIO14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blinken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Zeilennummern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Achtung: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Müssen aufsteigend sein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I …. NEXT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Erzeugt eine Endlos-Schleife.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 GPIO, [0,1]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Analog zu Arduino-C++:	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pinMode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,[INPUT,OUTPUT])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DWRITE GPIO, [1,0]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Analog zu Arduino-C++:	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[HIGH,LOW])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Digitaler I/0 LED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D67FE1-05F4-9A9E-E20E-5F80E9E4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059582"/>
            <a:ext cx="605874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13734"/>
              </p:ext>
            </p:extLst>
          </p:nvPr>
        </p:nvGraphicFramePr>
        <p:xfrm>
          <a:off x="267086" y="294771"/>
          <a:ext cx="8645406" cy="4090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Neues Programm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„&gt;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“; weil das bisherige Programm noch vorhanden ist!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 an GPIO13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schaltet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LED an GPIO14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DREAD(GPIO)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Analog zu Arduino-C++:	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digitalRead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Digitaler I/0 Button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C81FD6-7BDD-998C-D3E2-B3F9E7658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89"/>
          <a:stretch/>
        </p:blipFill>
        <p:spPr>
          <a:xfrm>
            <a:off x="2339751" y="1059582"/>
            <a:ext cx="628578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60359"/>
              </p:ext>
            </p:extLst>
          </p:nvPr>
        </p:nvGraphicFramePr>
        <p:xfrm>
          <a:off x="267086" y="294771"/>
          <a:ext cx="8645406" cy="34104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Stefan's IoT BASIC in a nutshell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https://github.com/slviajero/tinybasic/blob/main/MANUAL.md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Language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hlinkClick r:id="rId3" action="ppaction://hlinkfile"/>
                        </a:rPr>
                        <a:t>Language features of Stefan's BASIC as compared to Dr. Wang's Palo Alto BASIC, Apple 1 BASIC, and Dartmouth BASIC · </a:t>
                      </a:r>
                      <a:r>
                        <a:rPr lang="en-US" sz="1600" dirty="0" err="1">
                          <a:hlinkClick r:id="rId3" action="ppaction://hlinkfile"/>
                        </a:rPr>
                        <a:t>slviajero</a:t>
                      </a:r>
                      <a:r>
                        <a:rPr lang="en-US" sz="1600" dirty="0">
                          <a:hlinkClick r:id="rId3" action="ppaction://hlinkfile"/>
                        </a:rPr>
                        <a:t>/</a:t>
                      </a:r>
                      <a:r>
                        <a:rPr lang="en-US" sz="1600" dirty="0" err="1">
                          <a:hlinkClick r:id="rId3" action="ppaction://hlinkfile"/>
                        </a:rPr>
                        <a:t>tinybasic</a:t>
                      </a:r>
                      <a:r>
                        <a:rPr lang="en-US" sz="1600" dirty="0">
                          <a:hlinkClick r:id="rId3" action="ppaction://hlinkfile"/>
                        </a:rPr>
                        <a:t> Wiki · GitHub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 err="1">
                          <a:hlinkClick r:id="rId4"/>
                        </a:rPr>
                        <a:t>Peripherals</a:t>
                      </a:r>
                      <a:r>
                        <a:rPr lang="de-DE" sz="1600" dirty="0">
                          <a:hlinkClick r:id="rId4"/>
                        </a:rPr>
                        <a:t>: Display LCDs, TFTs, and VGA · </a:t>
                      </a:r>
                      <a:r>
                        <a:rPr lang="de-DE" sz="1600" dirty="0" err="1">
                          <a:hlinkClick r:id="rId4"/>
                        </a:rPr>
                        <a:t>slviajero</a:t>
                      </a:r>
                      <a:r>
                        <a:rPr lang="de-DE" sz="1600" dirty="0">
                          <a:hlinkClick r:id="rId4"/>
                        </a:rPr>
                        <a:t>/</a:t>
                      </a:r>
                      <a:r>
                        <a:rPr lang="de-DE" sz="1600" dirty="0" err="1">
                          <a:hlinkClick r:id="rId4"/>
                        </a:rPr>
                        <a:t>tinybasic</a:t>
                      </a:r>
                      <a:r>
                        <a:rPr lang="de-DE" sz="1600" dirty="0">
                          <a:hlinkClick r:id="rId4"/>
                        </a:rPr>
                        <a:t> Wiki · GitHub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 err="1">
                          <a:hlinkClick r:id="rId5"/>
                        </a:rPr>
                        <a:t>Peripherals</a:t>
                      </a:r>
                      <a:r>
                        <a:rPr lang="de-DE" sz="1600" dirty="0">
                          <a:hlinkClick r:id="rId5"/>
                        </a:rPr>
                        <a:t>: Sensors · </a:t>
                      </a:r>
                      <a:r>
                        <a:rPr lang="de-DE" sz="1600" dirty="0" err="1">
                          <a:hlinkClick r:id="rId5"/>
                        </a:rPr>
                        <a:t>slviajero</a:t>
                      </a:r>
                      <a:r>
                        <a:rPr lang="de-DE" sz="1600" dirty="0">
                          <a:hlinkClick r:id="rId5"/>
                        </a:rPr>
                        <a:t>/</a:t>
                      </a:r>
                      <a:r>
                        <a:rPr lang="de-DE" sz="1600" dirty="0" err="1">
                          <a:hlinkClick r:id="rId5"/>
                        </a:rPr>
                        <a:t>tinybasic</a:t>
                      </a:r>
                      <a:r>
                        <a:rPr lang="de-DE" sz="1600" dirty="0">
                          <a:hlinkClick r:id="rId5"/>
                        </a:rPr>
                        <a:t> Wiki · GitHub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 1 Basic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1600" dirty="0">
                          <a:hlinkClick r:id="rId6"/>
                        </a:rPr>
                        <a:t>The original Apple 1 BASIC manual · </a:t>
                      </a:r>
                      <a:r>
                        <a:rPr lang="en-US" sz="1600" dirty="0" err="1">
                          <a:hlinkClick r:id="rId6"/>
                        </a:rPr>
                        <a:t>slviajero</a:t>
                      </a:r>
                      <a:r>
                        <a:rPr lang="en-US" sz="1600" dirty="0">
                          <a:hlinkClick r:id="rId6"/>
                        </a:rPr>
                        <a:t>/</a:t>
                      </a:r>
                      <a:r>
                        <a:rPr lang="en-US" sz="1600" dirty="0" err="1">
                          <a:hlinkClick r:id="rId6"/>
                        </a:rPr>
                        <a:t>tinybasic</a:t>
                      </a:r>
                      <a:r>
                        <a:rPr lang="en-US" sz="1600" dirty="0">
                          <a:hlinkClick r:id="rId6"/>
                        </a:rPr>
                        <a:t> Wiki · GitHub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4980809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343293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85995826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Informationsquellen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41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8472"/>
              </p:ext>
            </p:extLst>
          </p:nvPr>
        </p:nvGraphicFramePr>
        <p:xfrm>
          <a:off x="267086" y="270676"/>
          <a:ext cx="8645406" cy="46185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Link: 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https://www.scullinsteel.com/apple//e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44305996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//e Emulation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60B150-8C24-AAC4-9BD6-B5BC8014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39614"/>
            <a:ext cx="3528392" cy="488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49820"/>
              </p:ext>
            </p:extLst>
          </p:nvPr>
        </p:nvGraphicFramePr>
        <p:xfrm>
          <a:off x="267086" y="294771"/>
          <a:ext cx="8645406" cy="4605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Stefan's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Idee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Basic-Interpreter für µC.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Inspiriert von Steve Wozniak, der den Apple 1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Interpreter als größte Herausforderung bezeichnete.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Erweitert um IoT-Funktionen.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Einsetzbar auf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AVR, ESP8266,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SAMD, RP2040 and ARM.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 werden 16bit und 32bit Ganzzahlen unterstützt. Je nach den Compiler-Einstellungen auch </a:t>
                      </a: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Fließkommazahlen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Projektseite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https://github.com/slviajero/tinybasic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4980809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Versionen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„Basic1“ und „Basic2“.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Ich habe „Basic1“ installiert.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44648304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Basic-Versionen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Palo Alto BASIC language set.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Apple Integer BASIC.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Stefan's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extension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Dartmouth language set.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Weitere Ergänzungen…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1672276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Stefan's</a:t>
            </a: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IoT BASIC</a:t>
            </a:r>
          </a:p>
        </p:txBody>
      </p:sp>
    </p:spTree>
    <p:extLst>
      <p:ext uri="{BB962C8B-B14F-4D97-AF65-F5344CB8AC3E}">
        <p14:creationId xmlns:p14="http://schemas.microsoft.com/office/powerpoint/2010/main" val="33195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00583"/>
              </p:ext>
            </p:extLst>
          </p:nvPr>
        </p:nvGraphicFramePr>
        <p:xfrm>
          <a:off x="267086" y="294771"/>
          <a:ext cx="8645406" cy="30067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Basic-Interpreter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Basic-Interpreter mit eingebetteten Betriebssystem.</a:t>
                      </a: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Direkter Zugriff auf die Hardware des Rechners.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IoT-Basic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IoT-Basic mit Geräte-Treibern, um auch einen eigenständigen Rechner aufzubauen.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Filesystem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Filesystem auf µC.</a:t>
                      </a:r>
                    </a:p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Speichern auf SD-Karten möglich.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901804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C-LCD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Bestimmte Displays können angesprochen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 und Wifi werden unterstützt, um z.B. MQTT möglich zu machen.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Bestimmte Sensoren sind einsetzbar.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4980809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97343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00953"/>
              </p:ext>
            </p:extLst>
          </p:nvPr>
        </p:nvGraphicFramePr>
        <p:xfrm>
          <a:off x="267086" y="294771"/>
          <a:ext cx="8645406" cy="43488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0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540">
                  <a:extLst>
                    <a:ext uri="{9D8B030D-6E8A-4147-A177-3AD203B41FA5}">
                      <a16:colId xmlns:a16="http://schemas.microsoft.com/office/drawing/2014/main" val="1635666284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tc hMerge="1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264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µC ESP32</a:t>
                      </a:r>
                    </a:p>
                  </a:txBody>
                  <a:tcPr marT="33884" marB="338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PC/RPI/MAC mit Monitor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PC/Raspberry PI/MAC mit Terminal-Software</a:t>
                      </a:r>
                    </a:p>
                  </a:txBody>
                  <a:tcPr marT="33884" marB="33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 Hilfe der Arduino-IDE installierter Basic-Interpreter:</a:t>
                      </a:r>
                      <a:b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Arduino-IDE zum konfigurieren und hochladen des Basic-Interpreters.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Arduino-IDE zum konfigurieren und hochladen des Basic-Interpreters (IotBasic_ESP32.ino)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Terminal-Software</a:t>
                      </a:r>
                    </a:p>
                  </a:txBody>
                  <a:tcPr marT="33884" marB="33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  <a:tr h="278603">
                <a:tc gridSpan="3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45669457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Kommunikation über USB-Kabel.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09967307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Rechner-System 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B762D0-F5B0-6D2B-A024-FC6EC7411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24" r="37221"/>
          <a:stretch/>
        </p:blipFill>
        <p:spPr>
          <a:xfrm rot="16200000">
            <a:off x="1413034" y="1842286"/>
            <a:ext cx="1153371" cy="21802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2EAE42D-4614-3B42-BA8C-352D0040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995686"/>
            <a:ext cx="2884376" cy="2160241"/>
          </a:xfrm>
          <a:prstGeom prst="rect">
            <a:avLst/>
          </a:prstGeom>
          <a:effectLst/>
        </p:spPr>
      </p:pic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8855B426-2825-88C5-DA15-4346227F0F04}"/>
              </a:ext>
            </a:extLst>
          </p:cNvPr>
          <p:cNvSpPr/>
          <p:nvPr/>
        </p:nvSpPr>
        <p:spPr>
          <a:xfrm>
            <a:off x="3260361" y="2645764"/>
            <a:ext cx="2113613" cy="353742"/>
          </a:xfrm>
          <a:custGeom>
            <a:avLst/>
            <a:gdLst>
              <a:gd name="connsiteX0" fmla="*/ 0 w 2113613"/>
              <a:gd name="connsiteY0" fmla="*/ 352269 h 353742"/>
              <a:gd name="connsiteX1" fmla="*/ 599606 w 2113613"/>
              <a:gd name="connsiteY1" fmla="*/ 0 h 353742"/>
              <a:gd name="connsiteX2" fmla="*/ 1199213 w 2113613"/>
              <a:gd name="connsiteY2" fmla="*/ 352269 h 353742"/>
              <a:gd name="connsiteX3" fmla="*/ 1783829 w 2113613"/>
              <a:gd name="connsiteY3" fmla="*/ 127416 h 353742"/>
              <a:gd name="connsiteX4" fmla="*/ 2113613 w 2113613"/>
              <a:gd name="connsiteY4" fmla="*/ 164892 h 35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3613" h="353742">
                <a:moveTo>
                  <a:pt x="0" y="352269"/>
                </a:moveTo>
                <a:cubicBezTo>
                  <a:pt x="199868" y="176134"/>
                  <a:pt x="399737" y="0"/>
                  <a:pt x="599606" y="0"/>
                </a:cubicBezTo>
                <a:cubicBezTo>
                  <a:pt x="799475" y="0"/>
                  <a:pt x="1001843" y="331033"/>
                  <a:pt x="1199213" y="352269"/>
                </a:cubicBezTo>
                <a:cubicBezTo>
                  <a:pt x="1396583" y="373505"/>
                  <a:pt x="1631429" y="158645"/>
                  <a:pt x="1783829" y="127416"/>
                </a:cubicBezTo>
                <a:cubicBezTo>
                  <a:pt x="1936229" y="96187"/>
                  <a:pt x="2024921" y="130539"/>
                  <a:pt x="2113613" y="164892"/>
                </a:cubicBezTo>
              </a:path>
            </a:pathLst>
          </a:custGeom>
          <a:noFill/>
          <a:ln w="50800"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35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03978"/>
              </p:ext>
            </p:extLst>
          </p:nvPr>
        </p:nvGraphicFramePr>
        <p:xfrm>
          <a:off x="267086" y="294771"/>
          <a:ext cx="8645406" cy="4564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Aufbau &amp; Funktion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µC mit Basic-Interpreter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(PC/RPI/MAC) mit Terminal (Monitor)-Software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 (PC/RPI/MAC) über USB mit µC verbunden</a:t>
                      </a:r>
                    </a:p>
                    <a:p>
                      <a:pPr marL="34290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AutoNum type="arabicPeriod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Steuerung des µC über das Terminal.</a:t>
                      </a:r>
                      <a:b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d.h. Eingabe der Befehle und evtl. des Programms.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54937511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Arbeitsumgebung 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A0268-9C6F-0AEB-24FF-A1B7B46FE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88" y="2012783"/>
            <a:ext cx="431542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76295"/>
              </p:ext>
            </p:extLst>
          </p:nvPr>
        </p:nvGraphicFramePr>
        <p:xfrm>
          <a:off x="267086" y="294771"/>
          <a:ext cx="8645406" cy="40770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Mikrokontroller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UNO (minimalistischer Einstieg)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1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6853656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Empfohlener µC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NodeMCU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Module WLAN WiFi (CP2102)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2729752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https://www.az-delivery.de/products/esp32-developmentboard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9431751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0278470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Interpreter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Stefan's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IoT BASIC (von Nuklearphysiker Stefan Lenz)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88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https://github.com/slviajero/tinybasic/tree/main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483808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9819798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Arduino IDE 1.8.19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https://www.arduino.cc/en/software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8892890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0943026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Terminal-Emulator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</a:rPr>
                        <a:t>Windows 11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https://filehippo.de/download_tera-term/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776289423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Was wird benötigt?</a:t>
            </a:r>
          </a:p>
        </p:txBody>
      </p:sp>
    </p:spTree>
    <p:extLst>
      <p:ext uri="{BB962C8B-B14F-4D97-AF65-F5344CB8AC3E}">
        <p14:creationId xmlns:p14="http://schemas.microsoft.com/office/powerpoint/2010/main" val="349274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0137"/>
              </p:ext>
            </p:extLst>
          </p:nvPr>
        </p:nvGraphicFramePr>
        <p:xfrm>
          <a:off x="267086" y="294771"/>
          <a:ext cx="8645406" cy="44589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Palo Alto BASIC Language set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LET,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GOTO, GOSUB, RETURN, IF, FOR, TO, NEXT, STOP, LIST, NEW,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ABS, RND, SIZE,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26 static Variables A-Z, @() 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 Integer BASIC add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</a:t>
                      </a:r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NOT, AND, OR, LEN, SGN, PEEK, 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DIM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CLR, HIMEM, TAB, THEN, POKE, dynamic variables A-Z[0-9,A-Z], strings A-Z[0-9,A-Z], arrays A-Z[0-9,A-Z]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5455515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Stefan's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</a:t>
                      </a:r>
                      <a:endParaRPr lang="de-DE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SQR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MAP, DUMP,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GET,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SET,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variables @D(), </a:t>
                      </a:r>
                      <a:r>
                        <a:rPr lang="en-US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@X, @Y </a:t>
                      </a: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display access,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@T$ and @T() for real time clock access. CONT to continue loops,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de-DE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385321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AWRITE,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AREAD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DWRITE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DREAD,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PINM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MILLIS, PUSLE, PLAY, MAP</a:t>
                      </a:r>
                      <a:endParaRPr lang="de-DE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7583335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Floating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s-E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SIN, COS, TAN, ATAN, EXP, LOG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8785342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DARTMOUTH BASIC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RESTORE, ON .. GOTO/GOSUB, DEF FN A-Z[0-9, A-Z]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3432939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Graphics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TFT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displays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COLOR, PLOT, LINE, RECT, FRECT, CIRCLE, FCIRCLE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6562529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commands</a:t>
                      </a:r>
                      <a:endParaRPr lang="de-DE" sz="168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OPEN, CLOSE, DELETE, </a:t>
                      </a:r>
                      <a:r>
                        <a:rPr lang="de-DE" sz="168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CATALOG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FDISK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58359436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BASIC Sprachen	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456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Microsoft Office PowerPoint</Application>
  <PresentationFormat>Bildschirmpräsentation (16:9)</PresentationFormat>
  <Paragraphs>505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Larissa</vt:lpstr>
      <vt:lpstr>PowerPoint-Präsentation</vt:lpstr>
      <vt:lpstr>cc2tv Folge 363</vt:lpstr>
      <vt:lpstr>Apple //e Emulation</vt:lpstr>
      <vt:lpstr>Stefan's IoT BASIC</vt:lpstr>
      <vt:lpstr>Möglichkeiten</vt:lpstr>
      <vt:lpstr>Rechner-System  </vt:lpstr>
      <vt:lpstr>Arbeitsumgebung  </vt:lpstr>
      <vt:lpstr>Was wird benötigt?</vt:lpstr>
      <vt:lpstr>BASIC Sprachen </vt:lpstr>
      <vt:lpstr>Installation</vt:lpstr>
      <vt:lpstr>Konfiguration </vt:lpstr>
      <vt:lpstr>Installation BASICFULL </vt:lpstr>
      <vt:lpstr>Installation ESPSPIFFS </vt:lpstr>
      <vt:lpstr>Installation ARDUINOLCDI2C </vt:lpstr>
      <vt:lpstr>Terminal  </vt:lpstr>
      <vt:lpstr>Filesystem SPIFFS  </vt:lpstr>
      <vt:lpstr>Interaktiv vs. Programm </vt:lpstr>
      <vt:lpstr>GPIO ESP32 </vt:lpstr>
      <vt:lpstr>GPIO Hinweise </vt:lpstr>
      <vt:lpstr>ESP32 Pinout</vt:lpstr>
      <vt:lpstr>I2C Pins</vt:lpstr>
      <vt:lpstr>Schaltplan</vt:lpstr>
      <vt:lpstr>KGS Modelle</vt:lpstr>
      <vt:lpstr>Interaktiv I/O Funktionen </vt:lpstr>
      <vt:lpstr>Interaktiv I/O Funktionen </vt:lpstr>
      <vt:lpstr>Tera Term &amp; notepad</vt:lpstr>
      <vt:lpstr>Digitaler I/0 LED </vt:lpstr>
      <vt:lpstr>Digitaler I/0 Button </vt:lpstr>
      <vt:lpstr>Informationsquellen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Enno Klatt</dc:creator>
  <cp:lastModifiedBy>Enno Klatt</cp:lastModifiedBy>
  <cp:revision>256</cp:revision>
  <cp:lastPrinted>2021-12-12T10:53:50Z</cp:lastPrinted>
  <dcterms:created xsi:type="dcterms:W3CDTF">2016-02-13T18:21:26Z</dcterms:created>
  <dcterms:modified xsi:type="dcterms:W3CDTF">2024-04-29T10:21:31Z</dcterms:modified>
</cp:coreProperties>
</file>