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6" r:id="rId6"/>
    <p:sldId id="265" r:id="rId7"/>
    <p:sldId id="258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sz="1400">
                <a:solidFill>
                  <a:sysClr val="windowText" lastClr="000000"/>
                </a:solidFill>
              </a:rPr>
              <a:t>Отношение количества эндопротезированных суставов к количеству населения (на 1000 человек)</a:t>
            </a:r>
          </a:p>
        </c:rich>
      </c:tx>
      <c:layout>
        <c:manualLayout>
          <c:xMode val="edge"/>
          <c:yMode val="edge"/>
          <c:x val="0.12648946395932006"/>
          <c:y val="2.17096305573591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Отношение количества эндопротезированных суставов к количеству населения (на 1000 челоовек)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FF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00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Лист1!$A$2:$A$4</c:f>
              <c:strCache>
                <c:ptCount val="3"/>
                <c:pt idx="0">
                  <c:v>США</c:v>
                </c:pt>
                <c:pt idx="1">
                  <c:v>Германия</c:v>
                </c:pt>
                <c:pt idx="2">
                  <c:v>Россия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1.4</c:v>
                </c:pt>
                <c:pt idx="1">
                  <c:v>2.2000000000000002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899016"/>
        <c:axId val="211899400"/>
      </c:barChart>
      <c:catAx>
        <c:axId val="21189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1899400"/>
        <c:crosses val="autoZero"/>
        <c:auto val="1"/>
        <c:lblAlgn val="ctr"/>
        <c:lblOffset val="100"/>
        <c:noMultiLvlLbl val="0"/>
      </c:catAx>
      <c:valAx>
        <c:axId val="211899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1899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433923884514434"/>
          <c:y val="0.21640902297095002"/>
          <c:w val="0.41465485564304461"/>
          <c:h val="0.5536420073604696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8.2382336623334843E-2"/>
                  <c:y val="-0.12500033891023946"/>
                </c:manualLayout>
              </c:layout>
              <c:tx>
                <c:rich>
                  <a:bodyPr/>
                  <a:lstStyle/>
                  <a:p>
                    <a:fld id="{5D31B204-8FF1-4CA0-B2A0-4A25C80632D4}" type="PERCENTAGE">
                      <a:rPr lang="en-US" sz="1400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5DEF2E3-C637-4200-814E-5B8FD18CEA80}" type="PERCENTAGE">
                      <a:rPr lang="en-US" sz="1400"/>
                      <a:pPr/>
                      <a:t>[ПРОЦЕНТ]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Лист2!$A$1:$B$1</c:f>
              <c:strCache>
                <c:ptCount val="2"/>
                <c:pt idx="0">
                  <c:v>Непрооперированные пациенты</c:v>
                </c:pt>
                <c:pt idx="1">
                  <c:v>Прооперированные пациенты</c:v>
                </c:pt>
              </c:strCache>
            </c:strRef>
          </c:cat>
          <c:val>
            <c:numRef>
              <c:f>Лист2!$A$2:$B$2</c:f>
              <c:numCache>
                <c:formatCode>General</c:formatCode>
                <c:ptCount val="2"/>
                <c:pt idx="0">
                  <c:v>175000</c:v>
                </c:pt>
                <c:pt idx="1">
                  <c:v>25000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16843417418492207"/>
          <c:y val="0.78694466945749186"/>
          <c:w val="0.66849168853893259"/>
          <c:h val="0.182361740042602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ysClr val="windowText" lastClr="000000"/>
                </a:solidFill>
              </a:rPr>
              <a:t>Случаи осложнений,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Лист4!$B$1</c:f>
              <c:strCache>
                <c:ptCount val="1"/>
                <c:pt idx="0">
                  <c:v>Случаи осложнений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CC99"/>
              </a:solidFill>
              <a:ln>
                <a:noFill/>
              </a:ln>
              <a:effectLst/>
            </c:spPr>
          </c:dPt>
          <c:cat>
            <c:strRef>
              <c:f>Лист4!$C$2:$C$3</c:f>
              <c:strCache>
                <c:ptCount val="2"/>
                <c:pt idx="0">
                  <c:v>Россия</c:v>
                </c:pt>
                <c:pt idx="1">
                  <c:v>Америка</c:v>
                </c:pt>
              </c:strCache>
            </c:strRef>
          </c:cat>
          <c:val>
            <c:numRef>
              <c:f>Лист4!$B$2:$B$3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769864"/>
        <c:axId val="196770248"/>
      </c:barChart>
      <c:catAx>
        <c:axId val="196769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770248"/>
        <c:crosses val="autoZero"/>
        <c:auto val="1"/>
        <c:lblAlgn val="ctr"/>
        <c:lblOffset val="100"/>
        <c:noMultiLvlLbl val="0"/>
      </c:catAx>
      <c:valAx>
        <c:axId val="196770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769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0.10272</cdr:x>
      <cdr:y>0.05882</cdr:y>
    </cdr:from>
    <cdr:to>
      <cdr:x>0.90791</cdr:x>
      <cdr:y>0.24534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14337" y="195263"/>
          <a:ext cx="3248026" cy="619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ru-RU" sz="1400" b="1" dirty="0">
              <a:solidFill>
                <a:sysClr val="windowText" lastClr="000000"/>
              </a:solidFill>
            </a:rPr>
            <a:t>Число</a:t>
          </a:r>
          <a:r>
            <a:rPr lang="ru-RU" sz="1400" b="1" baseline="0" dirty="0">
              <a:solidFill>
                <a:sysClr val="windowText" lastClr="000000"/>
              </a:solidFill>
            </a:rPr>
            <a:t> пациентов</a:t>
          </a:r>
          <a:r>
            <a:rPr lang="ru-RU" sz="1400" b="1" baseline="0" dirty="0" smtClean="0">
              <a:solidFill>
                <a:sysClr val="windowText" lastClr="000000"/>
              </a:solidFill>
            </a:rPr>
            <a:t>,</a:t>
          </a:r>
          <a:endParaRPr lang="ru-RU" sz="1400" b="1" baseline="0" dirty="0">
            <a:solidFill>
              <a:sysClr val="windowText" lastClr="000000"/>
            </a:solidFill>
          </a:endParaRPr>
        </a:p>
        <a:p xmlns:a="http://schemas.openxmlformats.org/drawingml/2006/main">
          <a:pPr algn="ctr"/>
          <a:r>
            <a:rPr lang="ru-RU" sz="1400" b="1" baseline="0" dirty="0">
              <a:solidFill>
                <a:sysClr val="windowText" lastClr="000000"/>
              </a:solidFill>
            </a:rPr>
            <a:t>нуждающихся в операции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5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2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1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5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6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2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6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03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8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1337481"/>
            <a:ext cx="10058400" cy="252360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программно-аппаратной системы для предоперационного планирования в ортопедии и 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травматологии.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481155"/>
          </a:xfrm>
        </p:spPr>
        <p:txBody>
          <a:bodyPr>
            <a:normAutofit/>
          </a:bodyPr>
          <a:lstStyle/>
          <a:p>
            <a:pPr algn="l"/>
            <a:r>
              <a:rPr lang="ru-RU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Автор: 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Климова </a:t>
            </a:r>
            <a:r>
              <a:rPr lang="ru-RU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Е.А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Студент 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РК9-81</a:t>
            </a:r>
            <a:r>
              <a:rPr lang="ru-RU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Консультант</a:t>
            </a:r>
            <a:r>
              <a:rPr lang="ru-RU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cap="none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Хрыков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С.С.</a:t>
            </a:r>
          </a:p>
          <a:p>
            <a:pPr algn="l"/>
            <a:r>
              <a:rPr lang="ru-RU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Гаврюшин С.С.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-р </a:t>
            </a:r>
            <a:r>
              <a:rPr lang="ru-RU" cap="none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</a:t>
            </a:r>
            <a:r>
              <a:rPr lang="ru-RU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наук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endParaRPr lang="ru-RU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abali.ru/wp-content/uploads/2013/03/Gerb_MGTU_imeni_Bauma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16023"/>
            <a:ext cx="1521742" cy="17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734101" y="4728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Московский государственный технический университет имени Н.Э. Баумана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45932" y="5844106"/>
            <a:ext cx="5515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Профессор, Заведующий кафедрой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РК-9 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1" y="316023"/>
            <a:ext cx="1605280" cy="16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818" y="440266"/>
            <a:ext cx="10515600" cy="61863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 smtClean="0">
                <a:latin typeface="Corbel" panose="020B0503020204020204" pitchFamily="34" charset="0"/>
              </a:rPr>
              <a:t>Цель работы: создание программы виртуального моделирования операций</a:t>
            </a:r>
            <a:r>
              <a:rPr lang="ru-RU" dirty="0" smtClean="0">
                <a:latin typeface="Corbel" panose="020B0503020204020204" pitchFamily="34" charset="0"/>
              </a:rPr>
              <a:t> для улучшения качества жизни пациентов с тяжелыми травмами таза.</a:t>
            </a:r>
          </a:p>
          <a:p>
            <a:pPr marL="0" indent="0">
              <a:buNone/>
            </a:pPr>
            <a:endParaRPr lang="ru-RU" b="1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rbel" panose="020B0503020204020204" pitchFamily="34" charset="0"/>
              </a:rPr>
              <a:t>Предметная область: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эндопротезирование</a:t>
            </a:r>
            <a:r>
              <a:rPr lang="ru-RU" dirty="0" smtClean="0">
                <a:latin typeface="Corbel" panose="020B0503020204020204" pitchFamily="34" charset="0"/>
              </a:rPr>
              <a:t> тазобедренного сустава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лечение</a:t>
            </a:r>
            <a:r>
              <a:rPr lang="ru-RU" dirty="0" smtClean="0">
                <a:latin typeface="Corbel" panose="020B0503020204020204" pitchFamily="34" charset="0"/>
              </a:rPr>
              <a:t> сложных </a:t>
            </a:r>
            <a:r>
              <a:rPr lang="ru-RU" b="1" dirty="0" smtClean="0">
                <a:latin typeface="Corbel" panose="020B0503020204020204" pitchFamily="34" charset="0"/>
              </a:rPr>
              <a:t>переломов</a:t>
            </a:r>
            <a:r>
              <a:rPr lang="ru-RU" dirty="0" smtClean="0">
                <a:latin typeface="Corbel" panose="020B0503020204020204" pitchFamily="34" charset="0"/>
              </a:rPr>
              <a:t> таза</a:t>
            </a:r>
          </a:p>
          <a:p>
            <a:pPr marL="0" indent="0">
              <a:buNone/>
            </a:pPr>
            <a:endParaRPr lang="ru-RU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rbel" panose="020B0503020204020204" pitchFamily="34" charset="0"/>
              </a:rPr>
              <a:t>Ожидаемый результат: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увеличение</a:t>
            </a:r>
            <a:r>
              <a:rPr lang="ru-RU" dirty="0" smtClean="0">
                <a:latin typeface="Corbel" panose="020B0503020204020204" pitchFamily="34" charset="0"/>
              </a:rPr>
              <a:t> количества </a:t>
            </a:r>
            <a:r>
              <a:rPr lang="ru-RU" b="1" dirty="0" smtClean="0">
                <a:latin typeface="Corbel" panose="020B0503020204020204" pitchFamily="34" charset="0"/>
              </a:rPr>
              <a:t>операций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снижение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ru-RU" dirty="0" smtClean="0">
                <a:latin typeface="Corbel" panose="020B0503020204020204" pitchFamily="34" charset="0"/>
              </a:rPr>
              <a:t>числа </a:t>
            </a:r>
            <a:r>
              <a:rPr lang="ru-RU" b="1" dirty="0" smtClean="0">
                <a:latin typeface="Corbel" panose="020B0503020204020204" pitchFamily="34" charset="0"/>
              </a:rPr>
              <a:t>осложнений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уменьшение затрат</a:t>
            </a:r>
            <a:r>
              <a:rPr lang="ru-RU" dirty="0" smtClean="0">
                <a:latin typeface="Corbel" panose="020B0503020204020204" pitchFamily="34" charset="0"/>
              </a:rPr>
              <a:t> на лечение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повышение качества жизни</a:t>
            </a:r>
            <a:r>
              <a:rPr lang="ru-RU" dirty="0" smtClean="0">
                <a:latin typeface="Corbel" panose="020B0503020204020204" pitchFamily="34" charset="0"/>
              </a:rPr>
              <a:t> пациентов</a:t>
            </a:r>
            <a:endParaRPr lang="ru-RU" dirty="0">
              <a:latin typeface="Corbel" panose="020B0503020204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13" y="4040864"/>
            <a:ext cx="3694385" cy="23886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35" y="1356954"/>
            <a:ext cx="2848263" cy="24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948" y="338215"/>
            <a:ext cx="10515600" cy="1325563"/>
          </a:xfrm>
        </p:spPr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Статистика</a:t>
            </a:r>
            <a:endParaRPr lang="ru-RU" b="1" dirty="0">
              <a:latin typeface="Corbel" panose="020B05030202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99345" y="1843195"/>
            <a:ext cx="295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Бюджет на здравоохранение, млрд. руб.*</a:t>
            </a:r>
            <a:endParaRPr lang="ru-RU" sz="1400" b="1" dirty="0"/>
          </a:p>
        </p:txBody>
      </p:sp>
      <p:graphicFrame>
        <p:nvGraphicFramePr>
          <p:cNvPr id="31" name="Диаграмма 30"/>
          <p:cNvGraphicFramePr>
            <a:graphicFrameLocks/>
          </p:cNvGraphicFramePr>
          <p:nvPr>
            <p:extLst/>
          </p:nvPr>
        </p:nvGraphicFramePr>
        <p:xfrm>
          <a:off x="3922314" y="878240"/>
          <a:ext cx="4842040" cy="3864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Диаграмма 31"/>
          <p:cNvGraphicFramePr>
            <a:graphicFrameLocks/>
          </p:cNvGraphicFramePr>
          <p:nvPr>
            <p:extLst/>
          </p:nvPr>
        </p:nvGraphicFramePr>
        <p:xfrm>
          <a:off x="-253625" y="1189663"/>
          <a:ext cx="4710545" cy="3598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Диаграмма 32"/>
          <p:cNvGraphicFramePr>
            <a:graphicFrameLocks/>
          </p:cNvGraphicFramePr>
          <p:nvPr>
            <p:extLst/>
          </p:nvPr>
        </p:nvGraphicFramePr>
        <p:xfrm>
          <a:off x="1712888" y="4622571"/>
          <a:ext cx="4803822" cy="223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7" t="-718" r="44013" b="-1904"/>
          <a:stretch/>
        </p:blipFill>
        <p:spPr>
          <a:xfrm>
            <a:off x="9099345" y="2463967"/>
            <a:ext cx="2420295" cy="347229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944658" y="6295092"/>
            <a:ext cx="30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*По оценкам экспертов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6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Предлагаемое решение</a:t>
            </a:r>
            <a:endParaRPr lang="ru-RU" b="1" dirty="0">
              <a:latin typeface="Corbel" panose="020B0503020204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68" y="4401793"/>
            <a:ext cx="1579490" cy="19743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21" y="4423765"/>
            <a:ext cx="1797833" cy="16120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43" y="147715"/>
            <a:ext cx="2893500" cy="1760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8343" y="637615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Врач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088745" y="6027003"/>
            <a:ext cx="2622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Виртуальное планирование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131281" y="1872518"/>
            <a:ext cx="1819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Томограмма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519861" y="3147840"/>
            <a:ext cx="3134041" cy="123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Специализированная программа</a:t>
            </a:r>
            <a:endParaRPr lang="ru-RU" sz="2400" b="1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8798477" y="2320759"/>
            <a:ext cx="484632" cy="737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14060517">
            <a:off x="7677273" y="437089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2351901">
            <a:off x="9565363" y="4617786"/>
            <a:ext cx="100077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91104" y="1690688"/>
            <a:ext cx="48823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Corbel" panose="020B0503020204020204" pitchFamily="34" charset="0"/>
              </a:rPr>
              <a:t>Система состоит</a:t>
            </a:r>
            <a:r>
              <a:rPr lang="ru-RU" sz="2800" dirty="0" smtClean="0">
                <a:latin typeface="Corbel" panose="020B0503020204020204" pitchFamily="34" charset="0"/>
              </a:rPr>
              <a:t> из: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orbel" panose="020B0503020204020204" pitchFamily="34" charset="0"/>
              </a:rPr>
              <a:t>компьютерного </a:t>
            </a:r>
            <a:r>
              <a:rPr lang="ru-RU" sz="2800" dirty="0">
                <a:latin typeface="Corbel" panose="020B0503020204020204" pitchFamily="34" charset="0"/>
              </a:rPr>
              <a:t>томографа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Corbel" panose="020B0503020204020204" pitchFamily="34" charset="0"/>
              </a:rPr>
              <a:t>компьютера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Corbel" panose="020B0503020204020204" pitchFamily="34" charset="0"/>
              </a:rPr>
              <a:t>разрабатываемой программы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Corbel" panose="020B0503020204020204" pitchFamily="34" charset="0"/>
              </a:rPr>
              <a:t>настольного 3</a:t>
            </a:r>
            <a:r>
              <a:rPr lang="en-US" sz="2800" dirty="0">
                <a:latin typeface="Corbel" panose="020B0503020204020204" pitchFamily="34" charset="0"/>
              </a:rPr>
              <a:t>D</a:t>
            </a:r>
            <a:r>
              <a:rPr lang="ru-RU" sz="2800" dirty="0">
                <a:latin typeface="Corbel" panose="020B0503020204020204" pitchFamily="34" charset="0"/>
              </a:rPr>
              <a:t> принтера</a:t>
            </a:r>
          </a:p>
        </p:txBody>
      </p:sp>
    </p:spTree>
    <p:extLst>
      <p:ext uri="{BB962C8B-B14F-4D97-AF65-F5344CB8AC3E}">
        <p14:creationId xmlns:p14="http://schemas.microsoft.com/office/powerpoint/2010/main" val="2601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Возможности</a:t>
            </a:r>
            <a:endParaRPr lang="ru-RU" b="1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968" y="3086751"/>
            <a:ext cx="4155056" cy="2299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1) </a:t>
            </a:r>
            <a:r>
              <a:rPr lang="ru-RU" sz="1800" b="1" dirty="0" smtClean="0"/>
              <a:t>выявлять </a:t>
            </a:r>
            <a:r>
              <a:rPr lang="ru-RU" sz="1800" b="1" dirty="0"/>
              <a:t>форму</a:t>
            </a:r>
            <a:r>
              <a:rPr lang="ru-RU" sz="1800" dirty="0"/>
              <a:t> и взаимное расположение костей таза на основе компьютерной томограммы пациента; </a:t>
            </a:r>
            <a:endParaRPr lang="ru-RU" sz="1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89" y="1451674"/>
            <a:ext cx="1758427" cy="15017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80" y="1436849"/>
            <a:ext cx="2025439" cy="1768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8274" y="3205252"/>
            <a:ext cx="3839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</a:t>
            </a:r>
            <a:r>
              <a:rPr lang="ru-RU" b="1" dirty="0" smtClean="0"/>
              <a:t>визуализировать</a:t>
            </a:r>
            <a:r>
              <a:rPr lang="ru-RU" dirty="0" smtClean="0"/>
              <a:t> </a:t>
            </a:r>
            <a:r>
              <a:rPr lang="ru-RU" dirty="0"/>
              <a:t>эти данные в виде трехмерной модели; 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25636" y="2953424"/>
            <a:ext cx="3348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3) в </a:t>
            </a:r>
            <a:r>
              <a:rPr lang="ru-RU" dirty="0"/>
              <a:t>интерактивном режиме </a:t>
            </a:r>
            <a:r>
              <a:rPr lang="ru-RU" b="1" dirty="0"/>
              <a:t>подбирать имплантаты</a:t>
            </a:r>
            <a:r>
              <a:rPr lang="ru-RU" dirty="0"/>
              <a:t> и аугменты; </a:t>
            </a:r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619" y="1113715"/>
            <a:ext cx="2285999" cy="17754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3847" r="2182"/>
          <a:stretch/>
        </p:blipFill>
        <p:spPr>
          <a:xfrm>
            <a:off x="1102489" y="4039973"/>
            <a:ext cx="3045631" cy="18214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1040" y="5934670"/>
            <a:ext cx="540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4) </a:t>
            </a:r>
            <a:r>
              <a:rPr lang="ru-RU" b="1" dirty="0"/>
              <a:t>прорабатывать схему фиксации</a:t>
            </a:r>
            <a:r>
              <a:rPr lang="ru-RU" dirty="0"/>
              <a:t> отломков и </a:t>
            </a:r>
            <a:r>
              <a:rPr lang="ru-RU" dirty="0" smtClean="0"/>
              <a:t>имплантатов и </a:t>
            </a:r>
            <a:r>
              <a:rPr lang="ru-RU" b="1" dirty="0" smtClean="0"/>
              <a:t>сравнивать</a:t>
            </a:r>
            <a:r>
              <a:rPr lang="ru-RU" dirty="0" smtClean="0"/>
              <a:t> </a:t>
            </a:r>
            <a:r>
              <a:rPr lang="ru-RU" dirty="0"/>
              <a:t>альтернативные </a:t>
            </a:r>
            <a:r>
              <a:rPr lang="ru-RU" b="1" dirty="0"/>
              <a:t>стратегии лечения</a:t>
            </a:r>
            <a:r>
              <a:rPr lang="ru-RU" dirty="0"/>
              <a:t>; </a:t>
            </a:r>
          </a:p>
          <a:p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403274" y="5895591"/>
            <a:ext cx="6788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5) дополнительно, при </a:t>
            </a:r>
            <a:r>
              <a:rPr lang="ru-RU" dirty="0"/>
              <a:t>необходимости, </a:t>
            </a:r>
            <a:r>
              <a:rPr lang="ru-RU" b="1" dirty="0"/>
              <a:t>производить</a:t>
            </a:r>
            <a:r>
              <a:rPr lang="ru-RU" dirty="0"/>
              <a:t> быстрое </a:t>
            </a:r>
            <a:r>
              <a:rPr lang="ru-RU" b="1" dirty="0"/>
              <a:t>прототипирование</a:t>
            </a:r>
            <a:r>
              <a:rPr lang="ru-RU" dirty="0"/>
              <a:t> фрагментов костных структур и имплантируемых объектов с помощью 3</a:t>
            </a:r>
            <a:r>
              <a:rPr lang="en-US" dirty="0"/>
              <a:t>D</a:t>
            </a:r>
            <a:r>
              <a:rPr lang="ru-RU" dirty="0"/>
              <a:t>-принтера.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0859" r="21081" b="2922"/>
          <a:stretch/>
        </p:blipFill>
        <p:spPr>
          <a:xfrm>
            <a:off x="7203247" y="3950791"/>
            <a:ext cx="2254011" cy="19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326316" y="1379737"/>
            <a:ext cx="3850842" cy="25283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7278" y="1379737"/>
            <a:ext cx="3850842" cy="25283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Возможности</a:t>
            </a:r>
            <a:endParaRPr lang="ru-RU" b="1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968" y="3086751"/>
            <a:ext cx="4155056" cy="2299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1) </a:t>
            </a:r>
            <a:r>
              <a:rPr lang="ru-RU" sz="1800" b="1" dirty="0" smtClean="0"/>
              <a:t>выявлять </a:t>
            </a:r>
            <a:r>
              <a:rPr lang="ru-RU" sz="1800" b="1" dirty="0"/>
              <a:t>форму</a:t>
            </a:r>
            <a:r>
              <a:rPr lang="ru-RU" sz="1800" dirty="0"/>
              <a:t> и взаимное расположение костей таза на основе компьютерной томограммы пациента; </a:t>
            </a:r>
            <a:endParaRPr lang="ru-RU" sz="1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89" y="1451674"/>
            <a:ext cx="1758427" cy="15017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80" y="1436849"/>
            <a:ext cx="2025439" cy="1768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8274" y="3205252"/>
            <a:ext cx="3839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</a:t>
            </a:r>
            <a:r>
              <a:rPr lang="ru-RU" b="1" dirty="0" smtClean="0"/>
              <a:t>визуализировать</a:t>
            </a:r>
            <a:r>
              <a:rPr lang="ru-RU" dirty="0" smtClean="0"/>
              <a:t> </a:t>
            </a:r>
            <a:r>
              <a:rPr lang="ru-RU" dirty="0"/>
              <a:t>эти данные в виде трехмерной модели; 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25636" y="2953424"/>
            <a:ext cx="3348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3) в </a:t>
            </a:r>
            <a:r>
              <a:rPr lang="ru-RU" dirty="0"/>
              <a:t>интерактивном режиме </a:t>
            </a:r>
            <a:r>
              <a:rPr lang="ru-RU" b="1" dirty="0"/>
              <a:t>подбирать имплантаты</a:t>
            </a:r>
            <a:r>
              <a:rPr lang="ru-RU" dirty="0"/>
              <a:t> и аугменты; </a:t>
            </a:r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619" y="1113715"/>
            <a:ext cx="2285999" cy="17754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3847" r="2182"/>
          <a:stretch/>
        </p:blipFill>
        <p:spPr>
          <a:xfrm>
            <a:off x="1102489" y="4039973"/>
            <a:ext cx="3045631" cy="18214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1040" y="5934670"/>
            <a:ext cx="540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4) </a:t>
            </a:r>
            <a:r>
              <a:rPr lang="ru-RU" b="1" dirty="0"/>
              <a:t>прорабатывать схему фиксации</a:t>
            </a:r>
            <a:r>
              <a:rPr lang="ru-RU" dirty="0"/>
              <a:t> отломков и </a:t>
            </a:r>
            <a:r>
              <a:rPr lang="ru-RU" dirty="0" smtClean="0"/>
              <a:t>имплантатов и </a:t>
            </a:r>
            <a:r>
              <a:rPr lang="ru-RU" b="1" dirty="0" smtClean="0"/>
              <a:t>сравнивать</a:t>
            </a:r>
            <a:r>
              <a:rPr lang="ru-RU" dirty="0" smtClean="0"/>
              <a:t> </a:t>
            </a:r>
            <a:r>
              <a:rPr lang="ru-RU" dirty="0"/>
              <a:t>альтернативные </a:t>
            </a:r>
            <a:r>
              <a:rPr lang="ru-RU" b="1" dirty="0"/>
              <a:t>стратегии лечения</a:t>
            </a:r>
            <a:r>
              <a:rPr lang="ru-RU" dirty="0"/>
              <a:t>; </a:t>
            </a:r>
          </a:p>
          <a:p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403274" y="5895591"/>
            <a:ext cx="6788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5) дополнительно, при </a:t>
            </a:r>
            <a:r>
              <a:rPr lang="ru-RU" dirty="0"/>
              <a:t>необходимости, </a:t>
            </a:r>
            <a:r>
              <a:rPr lang="ru-RU" b="1" dirty="0"/>
              <a:t>производить</a:t>
            </a:r>
            <a:r>
              <a:rPr lang="ru-RU" dirty="0"/>
              <a:t> быстрое </a:t>
            </a:r>
            <a:r>
              <a:rPr lang="ru-RU" b="1" dirty="0"/>
              <a:t>прототипирование</a:t>
            </a:r>
            <a:r>
              <a:rPr lang="ru-RU" dirty="0"/>
              <a:t> фрагментов костных структур и имплантируемых объектов с помощью 3</a:t>
            </a:r>
            <a:r>
              <a:rPr lang="en-US" dirty="0"/>
              <a:t>D</a:t>
            </a:r>
            <a:r>
              <a:rPr lang="ru-RU" dirty="0"/>
              <a:t>-принтера.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0859" r="21081" b="2922"/>
          <a:stretch/>
        </p:blipFill>
        <p:spPr>
          <a:xfrm>
            <a:off x="7203247" y="3950791"/>
            <a:ext cx="2254011" cy="19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Алгоритм</a:t>
            </a:r>
            <a:endParaRPr lang="ru-RU" b="1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алгоритм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0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Работа модуля</a:t>
            </a:r>
            <a:endParaRPr lang="ru-RU" b="1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Скриншоты из разработанной программы</a:t>
            </a:r>
            <a:r>
              <a:rPr lang="en-US" dirty="0" smtClean="0"/>
              <a:t>;</a:t>
            </a:r>
          </a:p>
          <a:p>
            <a:r>
              <a:rPr lang="ru-RU" dirty="0"/>
              <a:t>Т</a:t>
            </a:r>
            <a:r>
              <a:rPr lang="ru-RU" dirty="0" smtClean="0"/>
              <a:t>аблица «Сравнение с аналогами»;</a:t>
            </a:r>
          </a:p>
          <a:p>
            <a:r>
              <a:rPr lang="ru-RU" dirty="0" smtClean="0"/>
              <a:t>На основании сравнения будут указаны преимущества и недостатки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320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Times New Roman</vt:lpstr>
      <vt:lpstr>Тема Office</vt:lpstr>
      <vt:lpstr>Разработка программно-аппаратной системы для предоперационного планирования в ортопедии и травматологии.</vt:lpstr>
      <vt:lpstr>Презентация PowerPoint</vt:lpstr>
      <vt:lpstr>Статистика</vt:lpstr>
      <vt:lpstr>Предлагаемое решение</vt:lpstr>
      <vt:lpstr>Возможности</vt:lpstr>
      <vt:lpstr>Возможности</vt:lpstr>
      <vt:lpstr>Алгоритм</vt:lpstr>
      <vt:lpstr>Работа модуля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программно-аппаратной системы для предоперационного планирования в ортопедии и травматологии.</dc:title>
  <dc:creator>Ekaterina</dc:creator>
  <cp:lastModifiedBy>Ekaterina</cp:lastModifiedBy>
  <cp:revision>5</cp:revision>
  <dcterms:created xsi:type="dcterms:W3CDTF">2016-05-30T07:44:47Z</dcterms:created>
  <dcterms:modified xsi:type="dcterms:W3CDTF">2016-05-30T17:20:14Z</dcterms:modified>
</cp:coreProperties>
</file>