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Raleway" panose="020B0604020202020204" charset="0"/>
      <p:regular r:id="rId24"/>
      <p:bold r:id="rId25"/>
      <p:italic r:id="rId26"/>
      <p:boldItalic r:id="rId27"/>
    </p:embeddedFont>
    <p:embeddedFont>
      <p:font typeface="Source Sans Pro" panose="020B0503030403020204" pitchFamily="34" charset="0"/>
      <p:regular r:id="rId28"/>
      <p:bold r:id="rId29"/>
      <p:italic r:id="rId30"/>
      <p:boldItalic r:id="rId31"/>
    </p:embeddedFont>
    <p:embeddedFont>
      <p:font typeface="Source Sans Pro SemiBold" panose="020B0603030403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2" y="1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gene Kozlakov" userId="4be650ca-d1f0-4df8-9419-ff5411a46a6a" providerId="ADAL" clId="{573602F3-231D-4B8B-8ED9-0F9D3F07B211}"/>
    <pc:docChg chg="undo custSel modSld">
      <pc:chgData name="Eugene Kozlakov" userId="4be650ca-d1f0-4df8-9419-ff5411a46a6a" providerId="ADAL" clId="{573602F3-231D-4B8B-8ED9-0F9D3F07B211}" dt="2021-05-07T20:48:03.012" v="8" actId="1076"/>
      <pc:docMkLst>
        <pc:docMk/>
      </pc:docMkLst>
      <pc:sldChg chg="modSp mod">
        <pc:chgData name="Eugene Kozlakov" userId="4be650ca-d1f0-4df8-9419-ff5411a46a6a" providerId="ADAL" clId="{573602F3-231D-4B8B-8ED9-0F9D3F07B211}" dt="2021-05-07T20:48:03.012" v="8" actId="1076"/>
        <pc:sldMkLst>
          <pc:docMk/>
          <pc:sldMk cId="0" sldId="261"/>
        </pc:sldMkLst>
        <pc:spChg chg="mod">
          <ac:chgData name="Eugene Kozlakov" userId="4be650ca-d1f0-4df8-9419-ff5411a46a6a" providerId="ADAL" clId="{573602F3-231D-4B8B-8ED9-0F9D3F07B211}" dt="2021-05-07T20:48:03.012" v="8" actId="1076"/>
          <ac:spMkLst>
            <pc:docMk/>
            <pc:sldMk cId="0" sldId="261"/>
            <ac:spMk id="94" creationId="{00000000-0000-0000-0000-000000000000}"/>
          </ac:spMkLst>
        </pc:spChg>
      </pc:sldChg>
      <pc:sldChg chg="modSp mod">
        <pc:chgData name="Eugene Kozlakov" userId="4be650ca-d1f0-4df8-9419-ff5411a46a6a" providerId="ADAL" clId="{573602F3-231D-4B8B-8ED9-0F9D3F07B211}" dt="2021-05-07T20:47:44.905" v="7" actId="1076"/>
        <pc:sldMkLst>
          <pc:docMk/>
          <pc:sldMk cId="0" sldId="262"/>
        </pc:sldMkLst>
        <pc:spChg chg="mod">
          <ac:chgData name="Eugene Kozlakov" userId="4be650ca-d1f0-4df8-9419-ff5411a46a6a" providerId="ADAL" clId="{573602F3-231D-4B8B-8ED9-0F9D3F07B211}" dt="2021-05-07T20:47:44.905" v="7" actId="1076"/>
          <ac:spMkLst>
            <pc:docMk/>
            <pc:sldMk cId="0" sldId="262"/>
            <ac:spMk id="101" creationId="{00000000-0000-0000-0000-000000000000}"/>
          </ac:spMkLst>
        </pc:spChg>
      </pc:sldChg>
      <pc:sldChg chg="delSp mod">
        <pc:chgData name="Eugene Kozlakov" userId="4be650ca-d1f0-4df8-9419-ff5411a46a6a" providerId="ADAL" clId="{573602F3-231D-4B8B-8ED9-0F9D3F07B211}" dt="2021-05-07T20:44:11.090" v="0" actId="478"/>
        <pc:sldMkLst>
          <pc:docMk/>
          <pc:sldMk cId="0" sldId="266"/>
        </pc:sldMkLst>
        <pc:spChg chg="del">
          <ac:chgData name="Eugene Kozlakov" userId="4be650ca-d1f0-4df8-9419-ff5411a46a6a" providerId="ADAL" clId="{573602F3-231D-4B8B-8ED9-0F9D3F07B211}" dt="2021-05-07T20:44:11.090" v="0" actId="478"/>
          <ac:spMkLst>
            <pc:docMk/>
            <pc:sldMk cId="0" sldId="266"/>
            <ac:spMk id="12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585e410f7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585e410f7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585e410f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585e410f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f5eca03b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f5eca03b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chose to work with 55 Ohm R2 and a 445 Ohm R1 because it was the pairing that gave us the best amplification while meeting the 1 kilo-ohm limit exactly.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585e410f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585e410f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585e410f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585e410f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 Hz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585e410f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585e410f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100Hz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585e410f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585e410f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125 Hz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585e410f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585e410f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585e410f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585e410f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f5eca03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f5eca03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eef2ea612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eef2ea612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f5eca03b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f5eca03b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f5eca03b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f5eca03b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585e410f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585e410f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585e410f7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585e410f7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f5eca03b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f5eca03b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585e410f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585e410f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585e410f7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585e410f7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585e410f7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585e410f7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slope is representative of the sharp cutoff Chebyshev filters are known for.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585e410f7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585e410f7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smaller slope in the stopband made us consider using a combinations of filters for the highpass and lowpass, in order to get better efficiency in the stopband and prevent woofer signals from crossing into the mid, and vice versa.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1906800" y="1302500"/>
            <a:ext cx="5330400" cy="7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Over Network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982050" y="1966050"/>
            <a:ext cx="18978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75" y="3515975"/>
            <a:ext cx="3158975" cy="13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21475" y="87350"/>
            <a:ext cx="1348200" cy="11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 232</a:t>
            </a:r>
            <a:endParaRPr sz="21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A </a:t>
            </a:r>
            <a:endParaRPr sz="21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Group 4</a:t>
            </a:r>
            <a:endParaRPr sz="11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276400" y="3128900"/>
            <a:ext cx="3579600" cy="15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By Carlos Arce Sanchez, </a:t>
            </a:r>
            <a:endParaRPr sz="2400">
              <a:solidFill>
                <a:schemeClr val="lt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Eugene Kozlakov, </a:t>
            </a:r>
            <a:endParaRPr sz="2400">
              <a:solidFill>
                <a:schemeClr val="lt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and Sophia Turci</a:t>
            </a:r>
            <a:endParaRPr sz="2400">
              <a:solidFill>
                <a:schemeClr val="lt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25345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Chebyshev-Amplifier Setup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125" y="1255075"/>
            <a:ext cx="7783749" cy="32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Butterworth-Amplifier Setup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00" y="1098413"/>
            <a:ext cx="8144000" cy="352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Biasing Resistor Load Choices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1199350"/>
            <a:ext cx="70485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Results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271775" y="4513750"/>
            <a:ext cx="19803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Chebyshev-Amplifier setup, 50 Hz</a:t>
            </a:r>
            <a:endParaRPr sz="1200" i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2582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/>
        </p:nvSpPr>
        <p:spPr>
          <a:xfrm>
            <a:off x="271775" y="4513750"/>
            <a:ext cx="20289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Chebyshev-Amplifier setup, 100 Hz</a:t>
            </a:r>
            <a:endParaRPr sz="1200" i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/>
          <p:nvPr/>
        </p:nvSpPr>
        <p:spPr>
          <a:xfrm>
            <a:off x="271775" y="4513750"/>
            <a:ext cx="20385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Chebyshev-Amplifier setup, 125 Hz</a:t>
            </a:r>
            <a:endParaRPr sz="1200" i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 txBox="1"/>
          <p:nvPr/>
        </p:nvSpPr>
        <p:spPr>
          <a:xfrm>
            <a:off x="271775" y="4513750"/>
            <a:ext cx="19803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Chebyshev-Amplifier setup, 150 Hz</a:t>
            </a:r>
            <a:endParaRPr sz="1200" i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0"/>
          <p:cNvSpPr txBox="1"/>
          <p:nvPr/>
        </p:nvSpPr>
        <p:spPr>
          <a:xfrm>
            <a:off x="271775" y="4513750"/>
            <a:ext cx="19803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Chebyshev-Amplifier setup, 200 Hz</a:t>
            </a:r>
            <a:endParaRPr sz="1200" i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Test Summary Data	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/>
              <a:t>Butterworth-Amplifier</a:t>
            </a:r>
            <a:endParaRPr sz="1800" b="1" u="sng"/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 Pass Current Gain (200 Hz):10.937 dB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 Pass Attenuation (200 Hz): -11.626 dB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Low Pass Current Gain (50 Hz): 10.74 dB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Low Pass Attenuation (50 Hz): -30.543 dB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 b="1" u="sng"/>
              <a:t>Chebyshev-Amplifier</a:t>
            </a:r>
            <a:endParaRPr sz="1800" b="1" u="sng"/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 Pass Current Gain (200 Hz): 11.609 dB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 Pass Attenuation (200 Hz): -22.237 dB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Low Pass Current Gain (50 Hz): 12.640 dB  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Low Pass Attenuation (50 Hz): -29.293 dB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Table of Contents</a:t>
            </a:r>
            <a:endParaRPr sz="3500"/>
          </a:p>
        </p:txBody>
      </p:sp>
      <p:sp>
        <p:nvSpPr>
          <p:cNvPr id="68" name="Google Shape;68;p14"/>
          <p:cNvSpPr txBox="1"/>
          <p:nvPr/>
        </p:nvSpPr>
        <p:spPr>
          <a:xfrm>
            <a:off x="4917100" y="-627950"/>
            <a:ext cx="38346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Title…………………………………..Slide 1</a:t>
            </a:r>
            <a:endParaRPr sz="15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Table of Contents…………………...Slide 2</a:t>
            </a:r>
            <a:endParaRPr sz="15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 Statement………………....Slide 3</a:t>
            </a:r>
            <a:endParaRPr sz="15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Quality Functional Deployment…....Slide 4</a:t>
            </a:r>
            <a:endParaRPr sz="15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Hypothesis…………………………...Slide 5</a:t>
            </a:r>
            <a:endParaRPr sz="15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Butterworth HP Analysis…………....Slide 6</a:t>
            </a:r>
            <a:endParaRPr sz="15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Butterworth LP Analysis…………….Slide 7</a:t>
            </a:r>
            <a:endParaRPr sz="15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Chebyshev HP Analysis……………..Slide 8</a:t>
            </a:r>
            <a:endParaRPr sz="15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Chebyshev LP Analysis……………...Slide 9</a:t>
            </a:r>
            <a:endParaRPr sz="15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Chebyshev-Amplifier Setup………...Slide 10</a:t>
            </a:r>
            <a:endParaRPr sz="15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Butterworth-Amplifier Setup……….Slide 11</a:t>
            </a:r>
            <a:endParaRPr sz="15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Biasing Resistor Load Choices……...Slide 12</a:t>
            </a:r>
            <a:endParaRPr sz="15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 Results……………………..Slides 13-18</a:t>
            </a:r>
            <a:endParaRPr sz="15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 Summary Data………………….Slide 19</a:t>
            </a:r>
            <a:endParaRPr sz="15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Final Conclusion……………………..Slide 20</a:t>
            </a:r>
            <a:endParaRPr sz="15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Conclusion</a:t>
            </a:r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body" idx="1"/>
          </p:nvPr>
        </p:nvSpPr>
        <p:spPr>
          <a:xfrm>
            <a:off x="311700" y="1068425"/>
            <a:ext cx="8520600" cy="14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can see, the Chebyshev system provides overall better Gain, and decent attenuation of unwanted frequencies when compared to the Butterworth. 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Thus, the team sides with the Chebyshev crossover network.</a:t>
            </a:r>
            <a:endParaRPr/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213" y="2432450"/>
            <a:ext cx="6087573" cy="253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Entails: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design and simulation of filter/amplifier circuits that optimize and equalize the performance of a speaker system consisting of a Woofer and Mid-Range.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Crossover frequency: 100-125Hz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Slope: -12dB/octave minimum.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Functional Deployment: Cost not a priority.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Woofer Resistance: 3.35 Ohms.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Mid-Range Resistance: 4 Ohms.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Functional Deployment (QFD)</a:t>
            </a:r>
            <a:endParaRPr/>
          </a:p>
        </p:txBody>
      </p:sp>
      <p:pic>
        <p:nvPicPr>
          <p:cNvPr id="80" name="Google Shape;80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622" y="1068425"/>
            <a:ext cx="6332751" cy="391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60825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3739750"/>
            <a:ext cx="85206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theory: Butterworth is well rounded to meet design needs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Chebyshev is a strong second contender.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50" y="1220825"/>
            <a:ext cx="4427312" cy="236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6249" y="1220825"/>
            <a:ext cx="4398806" cy="236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262575" y="4568950"/>
            <a:ext cx="85206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i="1"/>
              <a:t>Images Src.: Dr. Kevin Ryan’s Design IV Lecture Slides, Chapter 3,  Slides 58 &amp; 60.</a:t>
            </a:r>
            <a:endParaRPr sz="1200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190074" y="0"/>
            <a:ext cx="89001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Butterworth Highpass Filter Analysis (5th Order)</a:t>
            </a:r>
            <a:endParaRPr dirty="0"/>
          </a:p>
        </p:txBody>
      </p:sp>
      <p:pic>
        <p:nvPicPr>
          <p:cNvPr id="95" name="Google Shape;95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625" y="1152475"/>
            <a:ext cx="5388999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946050" y="4568875"/>
            <a:ext cx="72519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 i="1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Gain  vs. Frequency graph above has a slope of approximately: 10.1 dB/Octave in the stopband. </a:t>
            </a:r>
            <a:endParaRPr sz="1200" i="1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102450" y="116388"/>
            <a:ext cx="89391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Butterworth Lowpass Filter Analysis (5th Order)</a:t>
            </a:r>
            <a:endParaRPr dirty="0"/>
          </a:p>
        </p:txBody>
      </p:sp>
      <p:pic>
        <p:nvPicPr>
          <p:cNvPr id="102" name="Google Shape;102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650" y="1152475"/>
            <a:ext cx="5254722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1144213" y="4568875"/>
            <a:ext cx="68556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 i="1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Gain  vs. Frequency graph above has a slope of approximately: -27.2 dB/Octave in the stopband. </a:t>
            </a:r>
            <a:endParaRPr sz="1200" i="1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277200" y="203850"/>
            <a:ext cx="8589600" cy="60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Chebyshev Highpass Filter Analysis (5th Order)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277200" y="4397275"/>
            <a:ext cx="85896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The Gain  vs. Frequency graph above has a slope of approximately: 17.93 dB/Octave in the stopband. </a:t>
            </a:r>
            <a:endParaRPr i="1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200" y="863227"/>
            <a:ext cx="7403592" cy="34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277200" y="203850"/>
            <a:ext cx="8589600" cy="60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Chebyshev Lowpass Filter Analysis (5th Order)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277200" y="4416700"/>
            <a:ext cx="85896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The Gain  vs. Frequency graph above has a slope of approximately: -11.54 dB/Octave in the stopband. </a:t>
            </a:r>
            <a:endParaRPr i="1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399" y="841213"/>
            <a:ext cx="5957200" cy="34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CC4125"/>
      </a:dk1>
      <a:lt1>
        <a:srgbClr val="CCCCCC"/>
      </a:lt1>
      <a:dk2>
        <a:srgbClr val="000000"/>
      </a:dk2>
      <a:lt2>
        <a:srgbClr val="B82D28"/>
      </a:lt2>
      <a:accent1>
        <a:srgbClr val="333333"/>
      </a:accent1>
      <a:accent2>
        <a:srgbClr val="A61C00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Microsoft Office PowerPoint</Application>
  <PresentationFormat>On-screen Show (16:9)</PresentationFormat>
  <Paragraphs>82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Source Sans Pro</vt:lpstr>
      <vt:lpstr>Source Sans Pro SemiBold</vt:lpstr>
      <vt:lpstr>Raleway</vt:lpstr>
      <vt:lpstr>Arial</vt:lpstr>
      <vt:lpstr>Plum</vt:lpstr>
      <vt:lpstr>Cross Over Network</vt:lpstr>
      <vt:lpstr>Table of Contents</vt:lpstr>
      <vt:lpstr>Problem Statement</vt:lpstr>
      <vt:lpstr>Quality Functional Deployment (QFD)</vt:lpstr>
      <vt:lpstr>Hypothesis</vt:lpstr>
      <vt:lpstr>Butterworth Highpass Filter Analysis (5th Order)</vt:lpstr>
      <vt:lpstr>Butterworth Lowpass Filter Analysis (5th Order)</vt:lpstr>
      <vt:lpstr>Chebyshev Highpass Filter Analysis (5th Order)</vt:lpstr>
      <vt:lpstr>Chebyshev Lowpass Filter Analysis (5th Order)</vt:lpstr>
      <vt:lpstr>Chebyshev-Amplifier Setup</vt:lpstr>
      <vt:lpstr>Butterworth-Amplifier Setup</vt:lpstr>
      <vt:lpstr>Biasing Resistor Load Choices</vt:lpstr>
      <vt:lpstr>Test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Test Summary Data </vt:lpstr>
      <vt:lpstr>Final Conclusion</vt:lpstr>
      <vt:lpstr>Questions?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Over Network</dc:title>
  <cp:lastModifiedBy>Eugene Kozlakov</cp:lastModifiedBy>
  <cp:revision>1</cp:revision>
  <dcterms:modified xsi:type="dcterms:W3CDTF">2021-05-07T20:48:07Z</dcterms:modified>
</cp:coreProperties>
</file>