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64" r:id="rId2"/>
    <p:sldId id="276" r:id="rId3"/>
    <p:sldId id="258" r:id="rId4"/>
    <p:sldId id="272" r:id="rId5"/>
    <p:sldId id="282" r:id="rId6"/>
    <p:sldId id="283" r:id="rId7"/>
    <p:sldId id="293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77" r:id="rId17"/>
    <p:sldId id="274" r:id="rId18"/>
    <p:sldId id="271" r:id="rId19"/>
    <p:sldId id="273" r:id="rId20"/>
    <p:sldId id="261" r:id="rId21"/>
    <p:sldId id="278" r:id="rId22"/>
    <p:sldId id="265" r:id="rId23"/>
    <p:sldId id="279" r:id="rId24"/>
    <p:sldId id="280" r:id="rId25"/>
    <p:sldId id="295" r:id="rId26"/>
    <p:sldId id="281" r:id="rId27"/>
    <p:sldId id="26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kielka, Esther@CDPH" initials="KE" lastIdx="1" clrIdx="0">
    <p:extLst>
      <p:ext uri="{19B8F6BF-5375-455C-9EA6-DF929625EA0E}">
        <p15:presenceInfo xmlns:p15="http://schemas.microsoft.com/office/powerpoint/2012/main" userId="S-1-5-21-4097889286-3091099877-3853663367-443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EEDF"/>
    <a:srgbClr val="FFFF99"/>
    <a:srgbClr val="EDA23F"/>
    <a:srgbClr val="00C057"/>
    <a:srgbClr val="C3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6395" autoAdjust="0"/>
  </p:normalViewPr>
  <p:slideViewPr>
    <p:cSldViewPr snapToGrid="0">
      <p:cViewPr varScale="1">
        <p:scale>
          <a:sx n="101" d="100"/>
          <a:sy n="101" d="100"/>
        </p:scale>
        <p:origin x="13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59FF2-32E5-42B0-B994-9D2369A94DFC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9AB89-46D6-45B6-BEA7-F1D4878C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4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5B091-6C3F-4665-911E-7D92C61782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66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5B091-6C3F-4665-911E-7D92C617823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50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5B091-6C3F-4665-911E-7D92C617823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32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Individual: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Breed</a:t>
            </a:r>
          </a:p>
          <a:p>
            <a:r>
              <a:rPr lang="en-US" dirty="0"/>
              <a:t>Reproductive stage …</a:t>
            </a:r>
          </a:p>
          <a:p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Groups: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Size of farm/village/group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Mixed species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Years operational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Type of production system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Staff (seasonal/permanent, working in other farms, </a:t>
            </a:r>
            <a:r>
              <a:rPr lang="en-US" dirty="0" err="1"/>
              <a:t>etc</a:t>
            </a:r>
            <a:r>
              <a:rPr lang="en-US" dirty="0"/>
              <a:t>)…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76A0F-876E-9649-9CF2-498C691416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36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Individual: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Breed</a:t>
            </a:r>
          </a:p>
          <a:p>
            <a:r>
              <a:rPr lang="en-US" dirty="0"/>
              <a:t>Reproductive stage …</a:t>
            </a:r>
          </a:p>
          <a:p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Groups: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Size of farm/village/group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Mixed species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Years operational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Type of production system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Staff (seasonal/permanent, working in other farms, </a:t>
            </a:r>
            <a:r>
              <a:rPr lang="en-US" dirty="0" err="1"/>
              <a:t>etc</a:t>
            </a:r>
            <a:r>
              <a:rPr lang="en-US" dirty="0"/>
              <a:t>)…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76A0F-876E-9649-9CF2-498C691416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09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Individual: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Breed</a:t>
            </a:r>
          </a:p>
          <a:p>
            <a:r>
              <a:rPr lang="en-US" dirty="0"/>
              <a:t>Reproductive stage …</a:t>
            </a:r>
          </a:p>
          <a:p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Groups: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Size of farm/village/group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Mixed species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Years operational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Type of production system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Staff (seasonal/permanent, working in other farms, </a:t>
            </a:r>
            <a:r>
              <a:rPr lang="en-US" dirty="0" err="1"/>
              <a:t>etc</a:t>
            </a:r>
            <a:r>
              <a:rPr lang="en-US" dirty="0"/>
              <a:t>)…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76A0F-876E-9649-9CF2-498C691416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16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Individual: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Breed</a:t>
            </a:r>
          </a:p>
          <a:p>
            <a:r>
              <a:rPr lang="en-US" dirty="0"/>
              <a:t>Reproductive stage …</a:t>
            </a:r>
          </a:p>
          <a:p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Groups: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Size of farm/village/group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Mixed species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Years operational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Type of production system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Staff (seasonal/permanent, working in other farms, </a:t>
            </a:r>
            <a:r>
              <a:rPr lang="en-US" dirty="0" err="1"/>
              <a:t>etc</a:t>
            </a:r>
            <a:r>
              <a:rPr lang="en-US" dirty="0"/>
              <a:t>)…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76A0F-876E-9649-9CF2-498C691416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70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Individual: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Breed</a:t>
            </a:r>
          </a:p>
          <a:p>
            <a:r>
              <a:rPr lang="en-US" dirty="0"/>
              <a:t>Reproductive stage …</a:t>
            </a:r>
          </a:p>
          <a:p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Groups: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Size of farm/village/group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Mixed species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Years operational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Type of production system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Staff (seasonal/permanent, working in other farms, </a:t>
            </a:r>
            <a:r>
              <a:rPr lang="en-US" dirty="0" err="1"/>
              <a:t>etc</a:t>
            </a:r>
            <a:r>
              <a:rPr lang="en-US" dirty="0"/>
              <a:t>)…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76A0F-876E-9649-9CF2-498C691416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65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Individual: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Breed</a:t>
            </a:r>
          </a:p>
          <a:p>
            <a:r>
              <a:rPr lang="en-US" dirty="0"/>
              <a:t>Reproductive stage …</a:t>
            </a:r>
          </a:p>
          <a:p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Groups: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Size of farm/village/group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Mixed species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Years operational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Type of production system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Staff (seasonal/permanent, working in other farms, </a:t>
            </a:r>
            <a:r>
              <a:rPr lang="en-US" dirty="0" err="1"/>
              <a:t>etc</a:t>
            </a:r>
            <a:r>
              <a:rPr lang="en-US" dirty="0"/>
              <a:t>)…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76A0F-876E-9649-9CF2-498C691416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20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Approx. 20 different packages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9AB89-46D6-45B6-BEA7-F1D4878C95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84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5B091-6C3F-4665-911E-7D92C61782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9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B338B2D-2F73-405B-83C9-59E513905F26}" type="datetime1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7C18EB9-C50A-4238-82E7-F6C5E37D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442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245B-4217-4995-9C24-26155389B73A}" type="datetime1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8EB9-C50A-4238-82E7-F6C5E37D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2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6CC8-7FFE-4A78-B66D-D2F06CFCCF37}" type="datetime1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8EB9-C50A-4238-82E7-F6C5E37D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57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0114-F2A5-44E0-9490-CC88633C78D7}" type="datetime1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8EB9-C50A-4238-82E7-F6C5E37D1FF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196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26C3-3790-4917-A9EB-D619D32E823E}" type="datetime1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8EB9-C50A-4238-82E7-F6C5E37D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41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87B3-39EF-4974-8CEC-1D0A436D3923}" type="datetime1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8EB9-C50A-4238-82E7-F6C5E37D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20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8C9A-C2A1-466D-9C78-69C8AB922C0B}" type="datetime1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8EB9-C50A-4238-82E7-F6C5E37D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99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1D97-2A9F-40D0-AB3E-1EF46A2E4C8B}" type="datetime1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8EB9-C50A-4238-82E7-F6C5E37D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14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F13-5A67-493E-9BEB-E1987182B3D3}" type="datetime1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8EB9-C50A-4238-82E7-F6C5E37D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7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013" y="21618"/>
            <a:ext cx="9905998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01800"/>
            <a:ext cx="9905999" cy="44577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6254747"/>
            <a:ext cx="2743200" cy="365125"/>
          </a:xfrm>
        </p:spPr>
        <p:txBody>
          <a:bodyPr/>
          <a:lstStyle/>
          <a:p>
            <a:fld id="{21FA0E83-5450-467B-B29C-F7C16C764081}" type="datetime1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6251573"/>
            <a:ext cx="62393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2" y="6251573"/>
            <a:ext cx="771089" cy="365125"/>
          </a:xfrm>
        </p:spPr>
        <p:txBody>
          <a:bodyPr/>
          <a:lstStyle/>
          <a:p>
            <a:fld id="{27C18EB9-C50A-4238-82E7-F6C5E37D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5CCE-E7E8-4B05-BA93-8A20360A5506}" type="datetime1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8EB9-C50A-4238-82E7-F6C5E37D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8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8690-B469-40AF-B346-339430CCFB18}" type="datetime1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8EB9-C50A-4238-82E7-F6C5E37D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7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19D7-A6E4-4164-98D0-086EC1408F22}" type="datetime1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8EB9-C50A-4238-82E7-F6C5E37D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B5C58-83F1-4F33-A42A-59666E3353D8}" type="datetime1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8EB9-C50A-4238-82E7-F6C5E37D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8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5A2B-C028-4244-9953-E322BA48DA1C}" type="datetime1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8EB9-C50A-4238-82E7-F6C5E37D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301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D7C6-5264-4936-8020-DAC585C7CA68}" type="datetime1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8EB9-C50A-4238-82E7-F6C5E37D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278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15A1-DFE1-48B1-A6B7-3E509F2EF831}" type="datetime1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8EB9-C50A-4238-82E7-F6C5E37D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1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FA100-868E-4589-9542-2394D7D99D11}" type="datetime1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18EB9-C50A-4238-82E7-F6C5E37D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3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tibble/vignettes/tibble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carpentry.org/R-ecology-lesson/03-dplyr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carpentry.org/R-ecology-lesson/03-dplyr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9q7gssUP8UA" TargetMode="External"/><Relationship Id="rId3" Type="http://schemas.openxmlformats.org/officeDocument/2006/relationships/hyperlink" Target="https://datacarpentry.org/R-ecology-lesson" TargetMode="External"/><Relationship Id="rId7" Type="http://schemas.openxmlformats.org/officeDocument/2006/relationships/hyperlink" Target="http://uc-r.github.io/integer_double/" TargetMode="External"/><Relationship Id="rId2" Type="http://schemas.openxmlformats.org/officeDocument/2006/relationships/hyperlink" Target="https://rviews.rstudio.com/2017/06/08/what-is-the-tidyvers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uru99.com/" TargetMode="External"/><Relationship Id="rId5" Type="http://schemas.openxmlformats.org/officeDocument/2006/relationships/hyperlink" Target="https://rpubs.com/williamsurles/293454" TargetMode="External"/><Relationship Id="rId10" Type="http://schemas.openxmlformats.org/officeDocument/2006/relationships/hyperlink" Target="http://www3.econ.muni.cz/~137451/files/dplyr.html" TargetMode="External"/><Relationship Id="rId4" Type="http://schemas.openxmlformats.org/officeDocument/2006/relationships/hyperlink" Target="https://r4ds.had.co.nz/index.html" TargetMode="External"/><Relationship Id="rId9" Type="http://schemas.openxmlformats.org/officeDocument/2006/relationships/hyperlink" Target="https://www.rstudio.com/resources/videos/data-science-in-the-tidyvers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carpentry.org/R-ecology-lesson/03-dplyr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SNA using R</a:t>
            </a:r>
            <a:br>
              <a:rPr lang="en-US" dirty="0" smtClean="0"/>
            </a:br>
            <a:r>
              <a:rPr lang="en-US" dirty="0" smtClean="0"/>
              <a:t>2 </a:t>
            </a:r>
            <a:r>
              <a:rPr lang="en-US" dirty="0"/>
              <a:t>–</a:t>
            </a:r>
            <a:r>
              <a:rPr lang="en-US" dirty="0" smtClean="0"/>
              <a:t> DPLYR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295349"/>
            <a:ext cx="8791575" cy="1655762"/>
          </a:xfrm>
        </p:spPr>
        <p:txBody>
          <a:bodyPr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March 2019 – CDPH</a:t>
            </a:r>
          </a:p>
          <a:p>
            <a:pPr algn="r"/>
            <a:r>
              <a:rPr lang="en-US" dirty="0" smtClean="0"/>
              <a:t>Esther.Kukielka@CDPH.ca.gov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18364" y="6029943"/>
            <a:ext cx="4849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This workshop heavily borrows from the list of references provided at the end of the presentation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791" y="3509963"/>
            <a:ext cx="997418" cy="115597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9858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>
                <a:lumMod val="85000"/>
                <a:lumOff val="15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attributes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D604-4262-4BBB-A3C1-9A03FC3D4282}" type="slidenum">
              <a:rPr lang="en-US" smtClean="0"/>
              <a:t>10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717A35-29A3-442D-8C17-1E6F79EFF4CC}"/>
              </a:ext>
            </a:extLst>
          </p:cNvPr>
          <p:cNvSpPr txBox="1"/>
          <p:nvPr/>
        </p:nvSpPr>
        <p:spPr>
          <a:xfrm>
            <a:off x="9317118" y="5086411"/>
            <a:ext cx="150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HC Facility</a:t>
            </a:r>
            <a:endParaRPr lang="en-US" sz="24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2536A-9B66-4C64-8D2A-419C5921C9BD}"/>
              </a:ext>
            </a:extLst>
          </p:cNvPr>
          <p:cNvCxnSpPr>
            <a:cxnSpLocks/>
          </p:cNvCxnSpPr>
          <p:nvPr/>
        </p:nvCxnSpPr>
        <p:spPr>
          <a:xfrm>
            <a:off x="8254582" y="803585"/>
            <a:ext cx="0" cy="56139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153372" y="2972814"/>
            <a:ext cx="783556" cy="737293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29" name="Oval 28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200403" y="2677430"/>
              <a:ext cx="449722" cy="5592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48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631437" y="4401287"/>
            <a:ext cx="794763" cy="767785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32" name="Oval 31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36813" y="2606660"/>
              <a:ext cx="566738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44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960329" y="3913807"/>
            <a:ext cx="993002" cy="969397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39" name="Oval 38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36813" y="2606660"/>
              <a:ext cx="566738" cy="64008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60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193565" y="2719356"/>
            <a:ext cx="609910" cy="592757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136813" y="2606660"/>
              <a:ext cx="566738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36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270026" y="1721869"/>
            <a:ext cx="1294273" cy="1250945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35" name="Oval 34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136813" y="2606660"/>
              <a:ext cx="566738" cy="64008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80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920039" y="4202175"/>
            <a:ext cx="993002" cy="969397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45" name="Oval 44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36813" y="2606660"/>
              <a:ext cx="566738" cy="64008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60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564012" y="5007046"/>
            <a:ext cx="640036" cy="639064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48" name="Oval 47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319444" y="2807788"/>
              <a:ext cx="212375" cy="2692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60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cxnSp>
        <p:nvCxnSpPr>
          <p:cNvPr id="13" name="Straight Connector 12"/>
          <p:cNvCxnSpPr>
            <a:stCxn id="29" idx="4"/>
            <a:endCxn id="45" idx="0"/>
          </p:cNvCxnSpPr>
          <p:nvPr/>
        </p:nvCxnSpPr>
        <p:spPr>
          <a:xfrm flipH="1">
            <a:off x="3416540" y="3710108"/>
            <a:ext cx="128610" cy="492067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5" idx="3"/>
            <a:endCxn id="45" idx="7"/>
          </p:cNvCxnSpPr>
          <p:nvPr/>
        </p:nvCxnSpPr>
        <p:spPr>
          <a:xfrm flipH="1">
            <a:off x="3767619" y="2855580"/>
            <a:ext cx="770705" cy="1488560"/>
          </a:xfrm>
          <a:prstGeom prst="line">
            <a:avLst/>
          </a:prstGeom>
          <a:ln w="50800"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3"/>
            <a:endCxn id="45" idx="6"/>
          </p:cNvCxnSpPr>
          <p:nvPr/>
        </p:nvCxnSpPr>
        <p:spPr>
          <a:xfrm flipH="1">
            <a:off x="3913041" y="3219226"/>
            <a:ext cx="2345110" cy="1467648"/>
          </a:xfrm>
          <a:prstGeom prst="line">
            <a:avLst/>
          </a:prstGeom>
          <a:ln w="63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45" idx="5"/>
          </p:cNvCxnSpPr>
          <p:nvPr/>
        </p:nvCxnSpPr>
        <p:spPr>
          <a:xfrm flipH="1" flipV="1">
            <a:off x="3767619" y="5029607"/>
            <a:ext cx="1012430" cy="53066"/>
          </a:xfrm>
          <a:prstGeom prst="line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5" idx="5"/>
          </p:cNvCxnSpPr>
          <p:nvPr/>
        </p:nvCxnSpPr>
        <p:spPr>
          <a:xfrm>
            <a:off x="5240482" y="2855580"/>
            <a:ext cx="872247" cy="1172515"/>
          </a:xfrm>
          <a:prstGeom prst="line">
            <a:avLst/>
          </a:prstGeom>
          <a:ln w="76200"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5" idx="4"/>
            <a:endCxn id="32" idx="0"/>
          </p:cNvCxnSpPr>
          <p:nvPr/>
        </p:nvCxnSpPr>
        <p:spPr>
          <a:xfrm>
            <a:off x="4889403" y="2997545"/>
            <a:ext cx="172489" cy="1400960"/>
          </a:xfrm>
          <a:prstGeom prst="line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3822247-6661-422F-BED0-61C0CE126269}"/>
              </a:ext>
            </a:extLst>
          </p:cNvPr>
          <p:cNvSpPr txBox="1"/>
          <p:nvPr/>
        </p:nvSpPr>
        <p:spPr>
          <a:xfrm>
            <a:off x="9412274" y="5955895"/>
            <a:ext cx="1538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Transaction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8810373" y="5955895"/>
            <a:ext cx="320019" cy="425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8649926" y="4479656"/>
            <a:ext cx="436607" cy="414435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55" name="Oval 54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19444" y="2807788"/>
              <a:ext cx="212375" cy="2692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60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cxnSp>
        <p:nvCxnSpPr>
          <p:cNvPr id="59" name="Straight Connector 58"/>
          <p:cNvCxnSpPr/>
          <p:nvPr/>
        </p:nvCxnSpPr>
        <p:spPr>
          <a:xfrm flipH="1">
            <a:off x="8598455" y="5974114"/>
            <a:ext cx="320019" cy="42522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8548210" y="917602"/>
            <a:ext cx="640036" cy="639064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61" name="Oval 60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319444" y="2807788"/>
              <a:ext cx="212375" cy="26924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60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564011" y="1643910"/>
            <a:ext cx="640036" cy="639064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64" name="Oval 63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319444" y="2807788"/>
              <a:ext cx="212375" cy="2692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60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565579" y="2371341"/>
            <a:ext cx="640036" cy="639064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67" name="Oval 66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319444" y="2807788"/>
              <a:ext cx="212375" cy="2692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60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pic>
        <p:nvPicPr>
          <p:cNvPr id="69" name="Graphic 5" descr="Head with Gears">
            <a:extLst>
              <a:ext uri="{FF2B5EF4-FFF2-40B4-BE49-F238E27FC236}">
                <a16:creationId xmlns:a16="http://schemas.microsoft.com/office/drawing/2014/main" id="{C71422DB-5F1A-4D1D-9B4F-831ED9F5463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66703" y="5233935"/>
            <a:ext cx="1140567" cy="11405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17389" y="5766295"/>
            <a:ext cx="357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Interpretation? Implications?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302698" y="1030974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Acute Care Hospital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9335801" y="1778775"/>
            <a:ext cx="225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Skilled Nursing Facility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9367945" y="2526576"/>
            <a:ext cx="172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Community Clinic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4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>
                <a:lumMod val="85000"/>
                <a:lumOff val="15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Social network useful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Identification of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>
                <a:solidFill>
                  <a:srgbClr val="4CEEDF"/>
                </a:solidFill>
              </a:rPr>
              <a:t>hubs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/>
              <a:t>(i.e., important </a:t>
            </a:r>
            <a:r>
              <a:rPr lang="en-US" sz="2800" dirty="0" smtClean="0"/>
              <a:t>facilities regarding transfers)</a:t>
            </a:r>
            <a:endParaRPr lang="en-US" sz="2800" dirty="0"/>
          </a:p>
          <a:p>
            <a:pPr lvl="1"/>
            <a:r>
              <a:rPr lang="en-US" sz="2400" dirty="0"/>
              <a:t>Disease spread </a:t>
            </a:r>
            <a:r>
              <a:rPr lang="en-US" sz="2400" dirty="0">
                <a:sym typeface="Wingdings" panose="05000000000000000000" pitchFamily="2" charset="2"/>
              </a:rPr>
              <a:t>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Control strategies</a:t>
            </a:r>
          </a:p>
          <a:p>
            <a:pPr lvl="1"/>
            <a:r>
              <a:rPr lang="en-US" sz="2400" dirty="0" smtClean="0"/>
              <a:t>Disease </a:t>
            </a:r>
            <a:r>
              <a:rPr lang="en-US" sz="2400" dirty="0"/>
              <a:t>introduction </a:t>
            </a:r>
            <a:r>
              <a:rPr lang="en-US" sz="2400" dirty="0">
                <a:sym typeface="Wingdings" panose="05000000000000000000" pitchFamily="2" charset="2"/>
              </a:rPr>
              <a:t>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Prevention strategies</a:t>
            </a:r>
          </a:p>
          <a:p>
            <a:pPr marL="457200" lvl="1" indent="0">
              <a:buNone/>
            </a:pPr>
            <a:r>
              <a:rPr lang="en-US" sz="2800" dirty="0" smtClean="0">
                <a:sym typeface="Wingdings" panose="05000000000000000000" pitchFamily="2" charset="2"/>
              </a:rPr>
              <a:t> </a:t>
            </a:r>
            <a:r>
              <a:rPr lang="en-US" sz="2800" i="1" dirty="0">
                <a:solidFill>
                  <a:srgbClr val="4CEEDF"/>
                </a:solidFill>
                <a:sym typeface="Wingdings" panose="05000000000000000000" pitchFamily="2" charset="2"/>
              </a:rPr>
              <a:t>T</a:t>
            </a:r>
            <a:r>
              <a:rPr lang="en-US" sz="2800" i="1" dirty="0">
                <a:solidFill>
                  <a:srgbClr val="4CEEDF"/>
                </a:solidFill>
              </a:rPr>
              <a:t>argeted</a:t>
            </a:r>
            <a:r>
              <a:rPr lang="en-US" sz="2800" i="1" dirty="0"/>
              <a:t> and </a:t>
            </a:r>
            <a:r>
              <a:rPr lang="en-US" sz="2800" i="1" dirty="0">
                <a:solidFill>
                  <a:srgbClr val="4CEEDF"/>
                </a:solidFill>
              </a:rPr>
              <a:t>cost-effective</a:t>
            </a:r>
            <a:r>
              <a:rPr lang="en-US" sz="2800" i="1" dirty="0"/>
              <a:t> interventions </a:t>
            </a:r>
          </a:p>
          <a:p>
            <a:pPr>
              <a:buClr>
                <a:schemeClr val="tx1"/>
              </a:buClr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Risk factor </a:t>
            </a:r>
            <a:r>
              <a:rPr lang="en-US" sz="2800" dirty="0">
                <a:sym typeface="Wingdings" panose="05000000000000000000" pitchFamily="2" charset="2"/>
              </a:rPr>
              <a:t>analysis (i.e. regression)</a:t>
            </a:r>
          </a:p>
          <a:p>
            <a:pPr>
              <a:buClr>
                <a:schemeClr val="tx1"/>
              </a:buClr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Outbreak</a:t>
            </a:r>
            <a:r>
              <a:rPr lang="en-US" sz="2800" dirty="0">
                <a:sym typeface="Wingdings" panose="05000000000000000000" pitchFamily="2" charset="2"/>
              </a:rPr>
              <a:t> investigation (i.e., traceability</a:t>
            </a:r>
            <a:r>
              <a:rPr lang="en-US" sz="2800" dirty="0" smtClean="0">
                <a:sym typeface="Wingdings" panose="05000000000000000000" pitchFamily="2" charset="2"/>
              </a:rPr>
              <a:t>)</a:t>
            </a:r>
            <a:endParaRPr lang="en-US" sz="28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D604-4262-4BBB-A3C1-9A03FC3D4282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0EE65-DD11-44E5-805A-67FE8EA2F1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496" y="3872712"/>
            <a:ext cx="2365304" cy="2365304"/>
          </a:xfrm>
          <a:prstGeom prst="rect">
            <a:avLst/>
          </a:prstGeom>
          <a:effectLst>
            <a:glow rad="25400">
              <a:schemeClr val="accent1">
                <a:satMod val="175000"/>
                <a:alpha val="1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9437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>
                <a:lumMod val="85000"/>
                <a:lumOff val="15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eft Brace 8">
            <a:extLst>
              <a:ext uri="{FF2B5EF4-FFF2-40B4-BE49-F238E27FC236}">
                <a16:creationId xmlns:a16="http://schemas.microsoft.com/office/drawing/2014/main" id="{C453E1E6-0558-4778-9AE8-41C304B6E68D}"/>
              </a:ext>
            </a:extLst>
          </p:cNvPr>
          <p:cNvSpPr/>
          <p:nvPr/>
        </p:nvSpPr>
        <p:spPr>
          <a:xfrm rot="16200000">
            <a:off x="6978987" y="2497529"/>
            <a:ext cx="545308" cy="5981074"/>
          </a:xfrm>
          <a:prstGeom prst="leftBrace">
            <a:avLst>
              <a:gd name="adj1" fmla="val 17302"/>
              <a:gd name="adj2" fmla="val 5183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431476-85E6-4EBF-A552-3E437F42EC89}"/>
              </a:ext>
            </a:extLst>
          </p:cNvPr>
          <p:cNvSpPr txBox="1"/>
          <p:nvPr/>
        </p:nvSpPr>
        <p:spPr>
          <a:xfrm>
            <a:off x="6704055" y="5861403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attributes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D604-4262-4BBB-A3C1-9A03FC3D4282}" type="slidenum">
              <a:rPr lang="en-US" smtClean="0"/>
              <a:t>12</a:t>
            </a:fld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C453E1E6-0558-4778-9AE8-41C304B6E68D}"/>
              </a:ext>
            </a:extLst>
          </p:cNvPr>
          <p:cNvSpPr/>
          <p:nvPr/>
        </p:nvSpPr>
        <p:spPr>
          <a:xfrm rot="16200000">
            <a:off x="6674189" y="2110433"/>
            <a:ext cx="377669" cy="6758312"/>
          </a:xfrm>
          <a:prstGeom prst="leftBrace">
            <a:avLst>
              <a:gd name="adj1" fmla="val 26019"/>
              <a:gd name="adj2" fmla="val 57371"/>
            </a:avLst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72418" y="2003045"/>
          <a:ext cx="8916336" cy="2965332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819544">
                  <a:extLst>
                    <a:ext uri="{9D8B030D-6E8A-4147-A177-3AD203B41FA5}">
                      <a16:colId xmlns:a16="http://schemas.microsoft.com/office/drawing/2014/main" val="4190196158"/>
                    </a:ext>
                  </a:extLst>
                </a:gridCol>
                <a:gridCol w="1088326">
                  <a:extLst>
                    <a:ext uri="{9D8B030D-6E8A-4147-A177-3AD203B41FA5}">
                      <a16:colId xmlns:a16="http://schemas.microsoft.com/office/drawing/2014/main" val="592415745"/>
                    </a:ext>
                  </a:extLst>
                </a:gridCol>
                <a:gridCol w="1088326">
                  <a:extLst>
                    <a:ext uri="{9D8B030D-6E8A-4147-A177-3AD203B41FA5}">
                      <a16:colId xmlns:a16="http://schemas.microsoft.com/office/drawing/2014/main" val="2967899728"/>
                    </a:ext>
                  </a:extLst>
                </a:gridCol>
                <a:gridCol w="1088326">
                  <a:extLst>
                    <a:ext uri="{9D8B030D-6E8A-4147-A177-3AD203B41FA5}">
                      <a16:colId xmlns:a16="http://schemas.microsoft.com/office/drawing/2014/main" val="2019951116"/>
                    </a:ext>
                  </a:extLst>
                </a:gridCol>
                <a:gridCol w="1655162">
                  <a:extLst>
                    <a:ext uri="{9D8B030D-6E8A-4147-A177-3AD203B41FA5}">
                      <a16:colId xmlns:a16="http://schemas.microsoft.com/office/drawing/2014/main" val="1781650251"/>
                    </a:ext>
                  </a:extLst>
                </a:gridCol>
                <a:gridCol w="1088326">
                  <a:extLst>
                    <a:ext uri="{9D8B030D-6E8A-4147-A177-3AD203B41FA5}">
                      <a16:colId xmlns:a16="http://schemas.microsoft.com/office/drawing/2014/main" val="4200556719"/>
                    </a:ext>
                  </a:extLst>
                </a:gridCol>
                <a:gridCol w="1088326">
                  <a:extLst>
                    <a:ext uri="{9D8B030D-6E8A-4147-A177-3AD203B41FA5}">
                      <a16:colId xmlns:a16="http://schemas.microsoft.com/office/drawing/2014/main" val="1449765414"/>
                    </a:ext>
                  </a:extLst>
                </a:gridCol>
              </a:tblGrid>
              <a:tr h="30517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</a:rPr>
                        <a:t>part_names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latitude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longitude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</a:rPr>
                        <a:t>premise_type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scale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area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34046013"/>
                  </a:ext>
                </a:extLst>
              </a:tr>
              <a:tr h="43834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Phraya Market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5013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101.4824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13.74333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market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market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North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83670665"/>
                  </a:ext>
                </a:extLst>
              </a:tr>
              <a:tr h="43834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Aaron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4551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103.262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16.86244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farm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industrial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North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01044303"/>
                  </a:ext>
                </a:extLst>
              </a:tr>
              <a:tr h="43834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Dylan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5352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99.40534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8.105594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farm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backyard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South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73421326"/>
                  </a:ext>
                </a:extLst>
              </a:tr>
              <a:tr h="43834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Monique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9267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101.6115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15.50182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farm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industrial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North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71836096"/>
                  </a:ext>
                </a:extLst>
              </a:tr>
              <a:tr h="43834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Nicole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8591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104.0598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16.4213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farm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backyard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North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09847953"/>
                  </a:ext>
                </a:extLst>
              </a:tr>
              <a:tr h="43834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Aanisa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5653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103.9717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18.061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farm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industrial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North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6324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0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>
                <a:lumMod val="85000"/>
                <a:lumOff val="15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Edges: How to measure contacts?</a:t>
            </a:r>
          </a:p>
          <a:p>
            <a:pPr lvl="1"/>
            <a:r>
              <a:rPr lang="en-US" dirty="0"/>
              <a:t>Between </a:t>
            </a:r>
            <a:r>
              <a:rPr lang="en-US" dirty="0" smtClean="0"/>
              <a:t>health care facilities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dirty="0"/>
              <a:t>National traceability</a:t>
            </a:r>
          </a:p>
          <a:p>
            <a:pPr lvl="2"/>
            <a:r>
              <a:rPr lang="en-US" dirty="0"/>
              <a:t>H</a:t>
            </a:r>
            <a:r>
              <a:rPr lang="en-US" dirty="0" smtClean="0"/>
              <a:t>ospital records</a:t>
            </a:r>
            <a:endParaRPr lang="en-US" dirty="0"/>
          </a:p>
          <a:p>
            <a:pPr lvl="1"/>
            <a:r>
              <a:rPr lang="en-US" dirty="0"/>
              <a:t>Between </a:t>
            </a:r>
            <a:r>
              <a:rPr lang="en-US" dirty="0" smtClean="0"/>
              <a:t>people:</a:t>
            </a:r>
            <a:endParaRPr lang="en-US" dirty="0"/>
          </a:p>
          <a:p>
            <a:pPr lvl="2"/>
            <a:r>
              <a:rPr lang="en-US" dirty="0"/>
              <a:t>Direct visual observation</a:t>
            </a:r>
          </a:p>
          <a:p>
            <a:pPr lvl="2"/>
            <a:r>
              <a:rPr lang="en-US" dirty="0" smtClean="0"/>
              <a:t>Surveys</a:t>
            </a:r>
          </a:p>
          <a:p>
            <a:pPr lvl="2"/>
            <a:r>
              <a:rPr lang="en-US" dirty="0" smtClean="0"/>
              <a:t>Global </a:t>
            </a:r>
            <a:r>
              <a:rPr lang="en-US" dirty="0"/>
              <a:t>positioning System (GPS) </a:t>
            </a:r>
            <a:r>
              <a:rPr lang="en-US" dirty="0" smtClean="0"/>
              <a:t>devices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D604-4262-4BBB-A3C1-9A03FC3D42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>
                <a:lumMod val="85000"/>
                <a:lumOff val="15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 Brace 12">
            <a:extLst>
              <a:ext uri="{FF2B5EF4-FFF2-40B4-BE49-F238E27FC236}">
                <a16:creationId xmlns:a16="http://schemas.microsoft.com/office/drawing/2014/main" id="{D9BE3AF7-F0C8-4F97-95A2-50FA4CCA1F76}"/>
              </a:ext>
            </a:extLst>
          </p:cNvPr>
          <p:cNvSpPr/>
          <p:nvPr/>
        </p:nvSpPr>
        <p:spPr>
          <a:xfrm rot="16200000">
            <a:off x="7757495" y="3862154"/>
            <a:ext cx="267554" cy="243230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152A23-BFEC-485A-B07C-C2724519022C}"/>
              </a:ext>
            </a:extLst>
          </p:cNvPr>
          <p:cNvSpPr txBox="1"/>
          <p:nvPr/>
        </p:nvSpPr>
        <p:spPr>
          <a:xfrm>
            <a:off x="7044363" y="5410871"/>
            <a:ext cx="168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 attributes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D604-4262-4BBB-A3C1-9A03FC3D4282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300412" y="1807156"/>
          <a:ext cx="5807012" cy="2938584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139425">
                  <a:extLst>
                    <a:ext uri="{9D8B030D-6E8A-4147-A177-3AD203B41FA5}">
                      <a16:colId xmlns:a16="http://schemas.microsoft.com/office/drawing/2014/main" val="820867796"/>
                    </a:ext>
                  </a:extLst>
                </a:gridCol>
                <a:gridCol w="1222529">
                  <a:extLst>
                    <a:ext uri="{9D8B030D-6E8A-4147-A177-3AD203B41FA5}">
                      <a16:colId xmlns:a16="http://schemas.microsoft.com/office/drawing/2014/main" val="870178133"/>
                    </a:ext>
                  </a:extLst>
                </a:gridCol>
                <a:gridCol w="1222529">
                  <a:extLst>
                    <a:ext uri="{9D8B030D-6E8A-4147-A177-3AD203B41FA5}">
                      <a16:colId xmlns:a16="http://schemas.microsoft.com/office/drawing/2014/main" val="3802230845"/>
                    </a:ext>
                  </a:extLst>
                </a:gridCol>
                <a:gridCol w="1222529">
                  <a:extLst>
                    <a:ext uri="{9D8B030D-6E8A-4147-A177-3AD203B41FA5}">
                      <a16:colId xmlns:a16="http://schemas.microsoft.com/office/drawing/2014/main" val="402944293"/>
                    </a:ext>
                  </a:extLst>
                </a:gridCol>
              </a:tblGrid>
              <a:tr h="367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origin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</a:rPr>
                        <a:t>dest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month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</a:rPr>
                        <a:t>nb_pigs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1915724"/>
                  </a:ext>
                </a:extLst>
              </a:tr>
              <a:tr h="367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Brandon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Aanisa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February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61352903"/>
                  </a:ext>
                </a:extLst>
              </a:tr>
              <a:tr h="367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Jacob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Aanisa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December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5084523"/>
                  </a:ext>
                </a:extLst>
              </a:tr>
              <a:tr h="367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Phraya Market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Aanisa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February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65124776"/>
                  </a:ext>
                </a:extLst>
              </a:tr>
              <a:tr h="367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Sabeeha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Aanisa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November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3385929"/>
                  </a:ext>
                </a:extLst>
              </a:tr>
              <a:tr h="367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Aaron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Aaron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September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05735926"/>
                  </a:ext>
                </a:extLst>
              </a:tr>
              <a:tr h="367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Jonah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Aaron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October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81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93892767"/>
                  </a:ext>
                </a:extLst>
              </a:tr>
              <a:tr h="367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Phraya Market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Aaron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January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20676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00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>
                <a:lumMod val="85000"/>
                <a:lumOff val="15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D604-4262-4BBB-A3C1-9A03FC3D4282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34496"/>
              </p:ext>
            </p:extLst>
          </p:nvPr>
        </p:nvGraphicFramePr>
        <p:xfrm>
          <a:off x="1471250" y="375413"/>
          <a:ext cx="8916336" cy="293862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819544">
                  <a:extLst>
                    <a:ext uri="{9D8B030D-6E8A-4147-A177-3AD203B41FA5}">
                      <a16:colId xmlns:a16="http://schemas.microsoft.com/office/drawing/2014/main" val="4190196158"/>
                    </a:ext>
                  </a:extLst>
                </a:gridCol>
                <a:gridCol w="1088326">
                  <a:extLst>
                    <a:ext uri="{9D8B030D-6E8A-4147-A177-3AD203B41FA5}">
                      <a16:colId xmlns:a16="http://schemas.microsoft.com/office/drawing/2014/main" val="592415745"/>
                    </a:ext>
                  </a:extLst>
                </a:gridCol>
                <a:gridCol w="1088326">
                  <a:extLst>
                    <a:ext uri="{9D8B030D-6E8A-4147-A177-3AD203B41FA5}">
                      <a16:colId xmlns:a16="http://schemas.microsoft.com/office/drawing/2014/main" val="2967899728"/>
                    </a:ext>
                  </a:extLst>
                </a:gridCol>
                <a:gridCol w="1088326">
                  <a:extLst>
                    <a:ext uri="{9D8B030D-6E8A-4147-A177-3AD203B41FA5}">
                      <a16:colId xmlns:a16="http://schemas.microsoft.com/office/drawing/2014/main" val="2019951116"/>
                    </a:ext>
                  </a:extLst>
                </a:gridCol>
                <a:gridCol w="1655162">
                  <a:extLst>
                    <a:ext uri="{9D8B030D-6E8A-4147-A177-3AD203B41FA5}">
                      <a16:colId xmlns:a16="http://schemas.microsoft.com/office/drawing/2014/main" val="1781650251"/>
                    </a:ext>
                  </a:extLst>
                </a:gridCol>
                <a:gridCol w="1088326">
                  <a:extLst>
                    <a:ext uri="{9D8B030D-6E8A-4147-A177-3AD203B41FA5}">
                      <a16:colId xmlns:a16="http://schemas.microsoft.com/office/drawing/2014/main" val="4200556719"/>
                    </a:ext>
                  </a:extLst>
                </a:gridCol>
                <a:gridCol w="1088326">
                  <a:extLst>
                    <a:ext uri="{9D8B030D-6E8A-4147-A177-3AD203B41FA5}">
                      <a16:colId xmlns:a16="http://schemas.microsoft.com/office/drawing/2014/main" val="1449765414"/>
                    </a:ext>
                  </a:extLst>
                </a:gridCol>
              </a:tblGrid>
              <a:tr h="331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</a:rPr>
                        <a:t>part_names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latitude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longitude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</a:rPr>
                        <a:t>premise_type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scale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area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34046013"/>
                  </a:ext>
                </a:extLst>
              </a:tr>
              <a:tr h="433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Phraya Market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5013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101.4824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13.74333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market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market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North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83670665"/>
                  </a:ext>
                </a:extLst>
              </a:tr>
              <a:tr h="433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Aaron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4551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103.262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16.86244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farm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industrial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North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01044303"/>
                  </a:ext>
                </a:extLst>
              </a:tr>
              <a:tr h="433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Dylan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5352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99.40534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8.105594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farm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backyard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South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73421326"/>
                  </a:ext>
                </a:extLst>
              </a:tr>
              <a:tr h="433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Monique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9267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101.6115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15.50182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farm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industrial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North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71836096"/>
                  </a:ext>
                </a:extLst>
              </a:tr>
              <a:tr h="433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Nicole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8591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104.0598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16.4213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farm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backyard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North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09847953"/>
                  </a:ext>
                </a:extLst>
              </a:tr>
              <a:tr h="433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Aanisa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5653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103.9717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18.061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farm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industrial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North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6324684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719702"/>
              </p:ext>
            </p:extLst>
          </p:nvPr>
        </p:nvGraphicFramePr>
        <p:xfrm>
          <a:off x="3227080" y="3499085"/>
          <a:ext cx="5807012" cy="2938584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139425">
                  <a:extLst>
                    <a:ext uri="{9D8B030D-6E8A-4147-A177-3AD203B41FA5}">
                      <a16:colId xmlns:a16="http://schemas.microsoft.com/office/drawing/2014/main" val="820867796"/>
                    </a:ext>
                  </a:extLst>
                </a:gridCol>
                <a:gridCol w="1222529">
                  <a:extLst>
                    <a:ext uri="{9D8B030D-6E8A-4147-A177-3AD203B41FA5}">
                      <a16:colId xmlns:a16="http://schemas.microsoft.com/office/drawing/2014/main" val="870178133"/>
                    </a:ext>
                  </a:extLst>
                </a:gridCol>
                <a:gridCol w="1222529">
                  <a:extLst>
                    <a:ext uri="{9D8B030D-6E8A-4147-A177-3AD203B41FA5}">
                      <a16:colId xmlns:a16="http://schemas.microsoft.com/office/drawing/2014/main" val="3802230845"/>
                    </a:ext>
                  </a:extLst>
                </a:gridCol>
                <a:gridCol w="1222529">
                  <a:extLst>
                    <a:ext uri="{9D8B030D-6E8A-4147-A177-3AD203B41FA5}">
                      <a16:colId xmlns:a16="http://schemas.microsoft.com/office/drawing/2014/main" val="402944293"/>
                    </a:ext>
                  </a:extLst>
                </a:gridCol>
              </a:tblGrid>
              <a:tr h="367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origin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</a:rPr>
                        <a:t>dest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month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</a:rPr>
                        <a:t>nb_pigs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1915724"/>
                  </a:ext>
                </a:extLst>
              </a:tr>
              <a:tr h="367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Brandon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Aanisa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February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61352903"/>
                  </a:ext>
                </a:extLst>
              </a:tr>
              <a:tr h="367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Jacob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Aanisa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December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5084523"/>
                  </a:ext>
                </a:extLst>
              </a:tr>
              <a:tr h="367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Phraya Market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Aanisa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February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65124776"/>
                  </a:ext>
                </a:extLst>
              </a:tr>
              <a:tr h="367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Sabeeha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Aanisa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November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3385929"/>
                  </a:ext>
                </a:extLst>
              </a:tr>
              <a:tr h="367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Aaron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Aaron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September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05735926"/>
                  </a:ext>
                </a:extLst>
              </a:tr>
              <a:tr h="367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Jonah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Aaron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October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81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93892767"/>
                  </a:ext>
                </a:extLst>
              </a:tr>
              <a:tr h="367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Phraya Market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Aaron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January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20676408"/>
                  </a:ext>
                </a:extLst>
              </a:tr>
            </a:tbl>
          </a:graphicData>
        </a:graphic>
      </p:graphicFrame>
      <p:pic>
        <p:nvPicPr>
          <p:cNvPr id="11" name="Graphic 5" descr="Head with Gears">
            <a:extLst>
              <a:ext uri="{FF2B5EF4-FFF2-40B4-BE49-F238E27FC236}">
                <a16:creationId xmlns:a16="http://schemas.microsoft.com/office/drawing/2014/main" id="{C71422DB-5F1A-4D1D-9B4F-831ED9F5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66703" y="5233935"/>
            <a:ext cx="1140567" cy="1140567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438038"/>
              </p:ext>
            </p:extLst>
          </p:nvPr>
        </p:nvGraphicFramePr>
        <p:xfrm>
          <a:off x="9047554" y="3510313"/>
          <a:ext cx="1999858" cy="2926080"/>
        </p:xfrm>
        <a:graphic>
          <a:graphicData uri="http://schemas.openxmlformats.org/drawingml/2006/table">
            <a:tbl>
              <a:tblPr/>
              <a:tblGrid>
                <a:gridCol w="875379">
                  <a:extLst>
                    <a:ext uri="{9D8B030D-6E8A-4147-A177-3AD203B41FA5}">
                      <a16:colId xmlns:a16="http://schemas.microsoft.com/office/drawing/2014/main" val="3617472199"/>
                    </a:ext>
                  </a:extLst>
                </a:gridCol>
                <a:gridCol w="1124479">
                  <a:extLst>
                    <a:ext uri="{9D8B030D-6E8A-4147-A177-3AD203B41FA5}">
                      <a16:colId xmlns:a16="http://schemas.microsoft.com/office/drawing/2014/main" val="4190230114"/>
                    </a:ext>
                  </a:extLst>
                </a:gridCol>
              </a:tblGrid>
              <a:tr h="36547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latitude</a:t>
                      </a:r>
                      <a:endParaRPr lang="en-US" dirty="0">
                        <a:solidFill>
                          <a:schemeClr val="tx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0000">
                          <a:schemeClr val="bg1">
                            <a:lumMod val="18000"/>
                            <a:alpha val="9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longitude</a:t>
                      </a:r>
                      <a:endParaRPr lang="en-US" dirty="0">
                        <a:solidFill>
                          <a:schemeClr val="tx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0000">
                          <a:schemeClr val="bg1">
                            <a:lumMod val="18000"/>
                            <a:alpha val="9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66981486"/>
                  </a:ext>
                </a:extLst>
              </a:tr>
              <a:tr h="3654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0000">
                          <a:schemeClr val="bg1">
                            <a:lumMod val="18000"/>
                            <a:alpha val="9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0000">
                          <a:schemeClr val="bg1">
                            <a:lumMod val="18000"/>
                            <a:alpha val="9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86343029"/>
                  </a:ext>
                </a:extLst>
              </a:tr>
              <a:tr h="3654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0000">
                          <a:schemeClr val="bg1">
                            <a:lumMod val="18000"/>
                            <a:alpha val="9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0000">
                          <a:schemeClr val="bg1">
                            <a:lumMod val="18000"/>
                            <a:alpha val="9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5068561"/>
                  </a:ext>
                </a:extLst>
              </a:tr>
              <a:tr h="3654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0000">
                          <a:schemeClr val="bg1">
                            <a:lumMod val="18000"/>
                            <a:alpha val="9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0000">
                          <a:schemeClr val="bg1">
                            <a:lumMod val="18000"/>
                            <a:alpha val="9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86712410"/>
                  </a:ext>
                </a:extLst>
              </a:tr>
              <a:tr h="3654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0000">
                          <a:schemeClr val="bg1">
                            <a:lumMod val="18000"/>
                            <a:alpha val="9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0000">
                          <a:schemeClr val="bg1">
                            <a:lumMod val="18000"/>
                            <a:alpha val="9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94843987"/>
                  </a:ext>
                </a:extLst>
              </a:tr>
              <a:tr h="3654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0000">
                          <a:schemeClr val="bg1">
                            <a:lumMod val="18000"/>
                            <a:alpha val="9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0000">
                          <a:schemeClr val="bg1">
                            <a:lumMod val="18000"/>
                            <a:alpha val="9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73162263"/>
                  </a:ext>
                </a:extLst>
              </a:tr>
              <a:tr h="3654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0000">
                          <a:schemeClr val="bg1">
                            <a:lumMod val="18000"/>
                            <a:alpha val="9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0000">
                          <a:schemeClr val="bg1">
                            <a:lumMod val="18000"/>
                            <a:alpha val="9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6578550"/>
                  </a:ext>
                </a:extLst>
              </a:tr>
              <a:tr h="3654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</a:lnB>
                    <a:gradFill flip="none" rotWithShape="1">
                      <a:gsLst>
                        <a:gs pos="30000">
                          <a:schemeClr val="bg1">
                            <a:lumMod val="18000"/>
                            <a:alpha val="9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0000">
                          <a:schemeClr val="bg1">
                            <a:lumMod val="18000"/>
                            <a:alpha val="9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65729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55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and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Package: Compilation of functions, data and documentation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sz="2400" dirty="0">
                <a:sym typeface="Wingdings" panose="05000000000000000000" pitchFamily="2" charset="2"/>
              </a:rPr>
              <a:t>Must be </a:t>
            </a:r>
            <a:r>
              <a:rPr lang="en-US" sz="2400" dirty="0">
                <a:solidFill>
                  <a:schemeClr val="accent1"/>
                </a:solidFill>
                <a:sym typeface="Wingdings" panose="05000000000000000000" pitchFamily="2" charset="2"/>
              </a:rPr>
              <a:t>installed once </a:t>
            </a:r>
            <a:r>
              <a:rPr lang="en-US" sz="2400" dirty="0">
                <a:sym typeface="Wingdings" panose="05000000000000000000" pitchFamily="2" charset="2"/>
              </a:rPr>
              <a:t>(Reinstall only when updating R/</a:t>
            </a:r>
            <a:r>
              <a:rPr lang="en-US" sz="2400" dirty="0" err="1">
                <a:sym typeface="Wingdings" panose="05000000000000000000" pitchFamily="2" charset="2"/>
              </a:rPr>
              <a:t>RStudio</a:t>
            </a:r>
            <a:r>
              <a:rPr lang="en-US" sz="2400" dirty="0">
                <a:sym typeface="Wingdings" panose="05000000000000000000" pitchFamily="2" charset="2"/>
              </a:rPr>
              <a:t>)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sz="2400" dirty="0">
                <a:sym typeface="Wingdings" panose="05000000000000000000" pitchFamily="2" charset="2"/>
              </a:rPr>
              <a:t>Need internet connection (downloads package from web)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sz="2400" b="1" dirty="0"/>
              <a:t>R</a:t>
            </a:r>
            <a:r>
              <a:rPr lang="en-US" sz="2400" dirty="0"/>
              <a:t> comes with a standard set of packages which libraries </a:t>
            </a:r>
            <a:r>
              <a:rPr lang="en-US" sz="2400" i="1" dirty="0"/>
              <a:t>don’t need to be called</a:t>
            </a:r>
            <a:r>
              <a:rPr lang="en-US" sz="2400" dirty="0"/>
              <a:t> (</a:t>
            </a:r>
            <a:r>
              <a:rPr lang="en-US" sz="2400" dirty="0">
                <a:solidFill>
                  <a:schemeClr val="accent2"/>
                </a:solidFill>
                <a:sym typeface="Wingdings" panose="05000000000000000000" pitchFamily="2" charset="2"/>
              </a:rPr>
              <a:t>base R</a:t>
            </a:r>
            <a:r>
              <a:rPr lang="en-US" sz="2400" dirty="0" smtClean="0"/>
              <a:t>)</a:t>
            </a:r>
            <a:endParaRPr lang="en-US" sz="1400" dirty="0">
              <a:sym typeface="Wingdings" panose="05000000000000000000" pitchFamily="2" charset="2"/>
            </a:endParaRPr>
          </a:p>
          <a:p>
            <a:endParaRPr lang="en-US" sz="2800" dirty="0" smtClean="0">
              <a:sym typeface="Wingdings" panose="05000000000000000000" pitchFamily="2" charset="2"/>
            </a:endParaRPr>
          </a:p>
          <a:p>
            <a:r>
              <a:rPr lang="en-US" sz="2800" dirty="0" smtClean="0">
                <a:sym typeface="Wingdings" panose="05000000000000000000" pitchFamily="2" charset="2"/>
              </a:rPr>
              <a:t>Library</a:t>
            </a:r>
            <a:r>
              <a:rPr lang="en-US" sz="2800" dirty="0">
                <a:sym typeface="Wingdings" panose="05000000000000000000" pitchFamily="2" charset="2"/>
              </a:rPr>
              <a:t>: D</a:t>
            </a:r>
            <a:r>
              <a:rPr lang="en-US" sz="2800" dirty="0"/>
              <a:t>irectory where packages are stored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sz="2400" dirty="0">
                <a:sym typeface="Wingdings" panose="05000000000000000000" pitchFamily="2" charset="2"/>
              </a:rPr>
              <a:t>Must be called </a:t>
            </a:r>
            <a:r>
              <a:rPr lang="en-US" sz="2400" dirty="0">
                <a:solidFill>
                  <a:schemeClr val="accent1"/>
                </a:solidFill>
                <a:sym typeface="Wingdings" panose="05000000000000000000" pitchFamily="2" charset="2"/>
              </a:rPr>
              <a:t>at each R session </a:t>
            </a:r>
            <a:r>
              <a:rPr lang="en-US" sz="2400" dirty="0">
                <a:sym typeface="Wingdings" panose="05000000000000000000" pitchFamily="2" charset="2"/>
              </a:rPr>
              <a:t>(before using the functions it contains</a:t>
            </a:r>
            <a:r>
              <a:rPr lang="en-US" sz="2400" dirty="0" smtClean="0">
                <a:sym typeface="Wingdings" panose="05000000000000000000" pitchFamily="2" charset="2"/>
              </a:rPr>
              <a:t>)</a:t>
            </a:r>
            <a:endParaRPr lang="en-US" sz="240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8EB9-C50A-4238-82E7-F6C5E37D1F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503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860" y="1248782"/>
            <a:ext cx="12192000" cy="491066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20" y="1248782"/>
            <a:ext cx="12195860" cy="491816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2" y="5535477"/>
            <a:ext cx="771089" cy="365125"/>
          </a:xfrm>
        </p:spPr>
        <p:txBody>
          <a:bodyPr/>
          <a:lstStyle/>
          <a:p>
            <a:fld id="{27C18EB9-C50A-4238-82E7-F6C5E37D1FF9}" type="slidenum">
              <a:rPr lang="en-US" smtClean="0"/>
              <a:t>17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43013" y="21618"/>
            <a:ext cx="9905998" cy="1478570"/>
          </a:xfrm>
        </p:spPr>
        <p:txBody>
          <a:bodyPr/>
          <a:lstStyle/>
          <a:p>
            <a:r>
              <a:rPr lang="en-US" dirty="0" smtClean="0"/>
              <a:t>tidyverse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817097" y="1248782"/>
            <a:ext cx="2384982" cy="3233394"/>
          </a:xfrm>
          <a:prstGeom prst="ellipse">
            <a:avLst/>
          </a:prstGeom>
          <a:noFill/>
          <a:ln w="28575">
            <a:solidFill>
              <a:srgbClr val="C3131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38128" y="1103277"/>
            <a:ext cx="2724346" cy="2017336"/>
          </a:xfrm>
          <a:prstGeom prst="ellipse">
            <a:avLst/>
          </a:prstGeom>
          <a:noFill/>
          <a:ln w="28575">
            <a:solidFill>
              <a:srgbClr val="C31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/>
          <p:cNvSpPr/>
          <p:nvPr/>
        </p:nvSpPr>
        <p:spPr>
          <a:xfrm rot="19801229">
            <a:off x="198644" y="3223020"/>
            <a:ext cx="953325" cy="827260"/>
          </a:xfrm>
          <a:prstGeom prst="hexagon">
            <a:avLst/>
          </a:prstGeom>
          <a:noFill/>
          <a:ln w="136525" cmpd="thickThin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923" y="5141089"/>
            <a:ext cx="2409916" cy="794064"/>
          </a:xfrm>
          <a:prstGeom prst="rect">
            <a:avLst/>
          </a:prstGeom>
          <a:ln w="104775" cmpd="thickThin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18872" bIns="118872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b="1" dirty="0">
                <a:solidFill>
                  <a:schemeClr val="bg1"/>
                </a:solidFill>
              </a:rPr>
              <a:t>haven</a:t>
            </a:r>
            <a:r>
              <a:rPr lang="en-US" dirty="0">
                <a:solidFill>
                  <a:schemeClr val="bg1"/>
                </a:solidFill>
              </a:rPr>
              <a:t> reads SPSS, Stata, and SAS files</a:t>
            </a:r>
          </a:p>
        </p:txBody>
      </p:sp>
    </p:spTree>
    <p:extLst>
      <p:ext uri="{BB962C8B-B14F-4D97-AF65-F5344CB8AC3E}">
        <p14:creationId xmlns:p14="http://schemas.microsoft.com/office/powerpoint/2010/main" val="32021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" grpId="0" animBg="1"/>
      <p:bldP spid="3" grpId="2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Tidy data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column is a variable</a:t>
            </a:r>
          </a:p>
          <a:p>
            <a:pPr lvl="1"/>
            <a:r>
              <a:rPr lang="en-US" dirty="0"/>
              <a:t>Each row is an observation</a:t>
            </a:r>
          </a:p>
          <a:p>
            <a:pPr lvl="1"/>
            <a:r>
              <a:rPr lang="en-US" dirty="0"/>
              <a:t>Each cell is a value</a:t>
            </a:r>
          </a:p>
          <a:p>
            <a:r>
              <a:rPr lang="en-US" dirty="0" smtClean="0"/>
              <a:t>Takes </a:t>
            </a:r>
            <a:r>
              <a:rPr lang="en-US" dirty="0"/>
              <a:t>one step at a time and </a:t>
            </a:r>
            <a:r>
              <a:rPr lang="en-US" dirty="0" smtClean="0"/>
              <a:t>connects </a:t>
            </a:r>
            <a:r>
              <a:rPr lang="en-US" dirty="0"/>
              <a:t>simple steps through </a:t>
            </a:r>
            <a:r>
              <a:rPr lang="en-US" dirty="0" smtClean="0"/>
              <a:t>pipes (faster to write and to read)</a:t>
            </a:r>
            <a:endParaRPr lang="en-US" dirty="0"/>
          </a:p>
          <a:p>
            <a:r>
              <a:rPr lang="en-US" dirty="0"/>
              <a:t>Data frames are now </a:t>
            </a:r>
            <a:r>
              <a:rPr lang="en-US" dirty="0" smtClean="0">
                <a:hlinkClick r:id="rId2"/>
              </a:rPr>
              <a:t>tibbles</a:t>
            </a:r>
            <a:r>
              <a:rPr lang="en-US" dirty="0" smtClean="0"/>
              <a:t>!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8EB9-C50A-4238-82E7-F6C5E37D1FF9}" type="slidenum">
              <a:rPr lang="en-US" smtClean="0"/>
              <a:t>18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43013" y="21618"/>
            <a:ext cx="9905998" cy="1478570"/>
          </a:xfrm>
        </p:spPr>
        <p:txBody>
          <a:bodyPr/>
          <a:lstStyle/>
          <a:p>
            <a:r>
              <a:rPr lang="en-US" dirty="0" smtClean="0"/>
              <a:t>tidyverse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8808-7AF0-40A4-926C-716D2D6737A3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18523" y="2346108"/>
            <a:ext cx="7017761" cy="17999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arrington" panose="04040505050A02020702" pitchFamily="82" charset="0"/>
              </a:rPr>
              <a:t>Chunk 2</a:t>
            </a:r>
          </a:p>
        </p:txBody>
      </p:sp>
    </p:spTree>
    <p:extLst>
      <p:ext uri="{BB962C8B-B14F-4D97-AF65-F5344CB8AC3E}">
        <p14:creationId xmlns:p14="http://schemas.microsoft.com/office/powerpoint/2010/main" val="149077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97033"/>
            <a:ext cx="9905999" cy="5286894"/>
          </a:xfrm>
        </p:spPr>
        <p:txBody>
          <a:bodyPr>
            <a:normAutofit fontScale="70000" lnSpcReduction="20000"/>
          </a:bodyPr>
          <a:lstStyle/>
          <a:p>
            <a:pPr>
              <a:buClr>
                <a:schemeClr val="tx1"/>
              </a:buClr>
            </a:pPr>
            <a:r>
              <a:rPr lang="en-US" sz="2800" dirty="0" smtClean="0">
                <a:solidFill>
                  <a:srgbClr val="4CEEDF"/>
                </a:solidFill>
              </a:rPr>
              <a:t>Working directory</a:t>
            </a:r>
          </a:p>
          <a:p>
            <a:pPr>
              <a:buClr>
                <a:schemeClr val="tx1"/>
              </a:buClr>
            </a:pPr>
            <a:r>
              <a:rPr lang="en-US" sz="2800" dirty="0" smtClean="0">
                <a:solidFill>
                  <a:srgbClr val="4CEEDF"/>
                </a:solidFill>
              </a:rPr>
              <a:t>Load </a:t>
            </a:r>
            <a:r>
              <a:rPr lang="en-US" sz="2800" dirty="0">
                <a:solidFill>
                  <a:srgbClr val="4CEEDF"/>
                </a:solidFill>
              </a:rPr>
              <a:t>external data </a:t>
            </a:r>
            <a:r>
              <a:rPr lang="en-US" sz="2800" dirty="0"/>
              <a:t>from a </a:t>
            </a:r>
            <a:r>
              <a:rPr lang="en-US" sz="2800" dirty="0">
                <a:solidFill>
                  <a:srgbClr val="4CEEDF"/>
                </a:solidFill>
              </a:rPr>
              <a:t>.csv </a:t>
            </a:r>
            <a:r>
              <a:rPr lang="en-US" sz="2800" dirty="0"/>
              <a:t>file into a data </a:t>
            </a:r>
            <a:r>
              <a:rPr lang="en-US" sz="2800" dirty="0" smtClean="0"/>
              <a:t>frame</a:t>
            </a:r>
          </a:p>
          <a:p>
            <a:pPr>
              <a:buClr>
                <a:schemeClr val="tx1"/>
              </a:buClr>
            </a:pPr>
            <a:r>
              <a:rPr lang="en-US" sz="2800" dirty="0">
                <a:solidFill>
                  <a:srgbClr val="4CEEDF"/>
                </a:solidFill>
              </a:rPr>
              <a:t>Packages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4CEEDF"/>
                </a:solidFill>
              </a:rPr>
              <a:t>libraries</a:t>
            </a:r>
          </a:p>
          <a:p>
            <a:r>
              <a:rPr lang="en-US" sz="2800" dirty="0" smtClean="0"/>
              <a:t>Get familiar with </a:t>
            </a:r>
            <a:r>
              <a:rPr lang="en-US" sz="2800" dirty="0" smtClean="0">
                <a:solidFill>
                  <a:srgbClr val="4CEEDF"/>
                </a:solidFill>
              </a:rPr>
              <a:t>tidyverse</a:t>
            </a:r>
            <a:r>
              <a:rPr lang="en-US" sz="2800" dirty="0" smtClean="0"/>
              <a:t> and </a:t>
            </a:r>
            <a:r>
              <a:rPr lang="en-US" sz="2800" dirty="0" err="1" smtClean="0">
                <a:solidFill>
                  <a:srgbClr val="4CEEDF"/>
                </a:solidFill>
              </a:rPr>
              <a:t>dplyr</a:t>
            </a:r>
            <a:endParaRPr lang="en-US" sz="2800" dirty="0" smtClean="0"/>
          </a:p>
          <a:p>
            <a:pPr lvl="1">
              <a:spcBef>
                <a:spcPts val="300"/>
              </a:spcBef>
            </a:pPr>
            <a:r>
              <a:rPr lang="en-US" sz="2100" dirty="0" smtClean="0"/>
              <a:t>select()</a:t>
            </a:r>
          </a:p>
          <a:p>
            <a:pPr lvl="1">
              <a:spcBef>
                <a:spcPts val="300"/>
              </a:spcBef>
            </a:pPr>
            <a:r>
              <a:rPr lang="en-US" sz="2100" dirty="0" smtClean="0"/>
              <a:t>filter()</a:t>
            </a:r>
          </a:p>
          <a:p>
            <a:pPr lvl="1">
              <a:spcBef>
                <a:spcPts val="300"/>
              </a:spcBef>
            </a:pPr>
            <a:r>
              <a:rPr lang="en-US" sz="2100" i="1" dirty="0" smtClean="0"/>
              <a:t>Pipe</a:t>
            </a:r>
            <a:r>
              <a:rPr lang="en-US" sz="2100" dirty="0" smtClean="0"/>
              <a:t> %&gt;%</a:t>
            </a:r>
          </a:p>
          <a:p>
            <a:pPr lvl="1">
              <a:spcBef>
                <a:spcPts val="300"/>
              </a:spcBef>
            </a:pPr>
            <a:r>
              <a:rPr lang="en-US" sz="2100" dirty="0" smtClean="0"/>
              <a:t>mutate()</a:t>
            </a:r>
          </a:p>
          <a:p>
            <a:pPr lvl="1">
              <a:spcBef>
                <a:spcPts val="300"/>
              </a:spcBef>
            </a:pPr>
            <a:r>
              <a:rPr lang="en-US" sz="2100" dirty="0" smtClean="0"/>
              <a:t>arrange()</a:t>
            </a:r>
          </a:p>
          <a:p>
            <a:pPr lvl="1">
              <a:spcBef>
                <a:spcPts val="300"/>
              </a:spcBef>
            </a:pPr>
            <a:r>
              <a:rPr lang="en-US" sz="2100" i="1" dirty="0" smtClean="0"/>
              <a:t>Split-and-apply</a:t>
            </a:r>
            <a:r>
              <a:rPr lang="en-US" sz="2100" dirty="0" smtClean="0"/>
              <a:t>: </a:t>
            </a:r>
          </a:p>
          <a:p>
            <a:pPr lvl="2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900" dirty="0" smtClean="0"/>
              <a:t>summarize </a:t>
            </a:r>
            <a:r>
              <a:rPr lang="en-US" sz="2000" dirty="0" smtClean="0"/>
              <a:t>()</a:t>
            </a:r>
            <a:endParaRPr lang="en-US" sz="1900" dirty="0" smtClean="0"/>
          </a:p>
          <a:p>
            <a:pPr lvl="2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900" dirty="0" err="1" smtClean="0"/>
              <a:t>group_by</a:t>
            </a:r>
            <a:r>
              <a:rPr lang="en-US" sz="2000" dirty="0" smtClean="0"/>
              <a:t>()</a:t>
            </a:r>
            <a:endParaRPr lang="en-US" sz="1900" dirty="0" smtClean="0"/>
          </a:p>
          <a:p>
            <a:pPr lvl="2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900" dirty="0" smtClean="0"/>
              <a:t>count</a:t>
            </a:r>
            <a:r>
              <a:rPr lang="en-US" sz="2000" dirty="0" smtClean="0"/>
              <a:t>()</a:t>
            </a:r>
            <a:endParaRPr lang="en-US" sz="1900" dirty="0" smtClean="0"/>
          </a:p>
          <a:p>
            <a:pPr lvl="1">
              <a:spcBef>
                <a:spcPts val="300"/>
              </a:spcBef>
            </a:pPr>
            <a:r>
              <a:rPr lang="en-US" sz="2100" i="1" dirty="0" smtClean="0"/>
              <a:t>Wide and long data</a:t>
            </a:r>
          </a:p>
          <a:p>
            <a:pPr lvl="2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900" dirty="0" smtClean="0"/>
              <a:t>spread</a:t>
            </a:r>
            <a:r>
              <a:rPr lang="en-US" sz="2000" dirty="0" smtClean="0"/>
              <a:t>()</a:t>
            </a:r>
            <a:endParaRPr lang="en-US" sz="1900" dirty="0" smtClean="0"/>
          </a:p>
          <a:p>
            <a:pPr lvl="2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900" dirty="0" smtClean="0"/>
              <a:t>gather</a:t>
            </a:r>
            <a:r>
              <a:rPr lang="en-US" sz="2000" dirty="0" smtClean="0"/>
              <a:t>()</a:t>
            </a:r>
            <a:endParaRPr lang="en-US" sz="1900" dirty="0" smtClean="0"/>
          </a:p>
          <a:p>
            <a:pPr>
              <a:buClr>
                <a:schemeClr val="tx1"/>
              </a:buClr>
            </a:pPr>
            <a:r>
              <a:rPr lang="en-US" sz="2800" dirty="0">
                <a:solidFill>
                  <a:srgbClr val="4CEEDF"/>
                </a:solidFill>
              </a:rPr>
              <a:t>Export</a:t>
            </a:r>
            <a:r>
              <a:rPr lang="en-US" sz="2800" dirty="0"/>
              <a:t> a data frame </a:t>
            </a:r>
            <a:r>
              <a:rPr lang="en-US" sz="2800" dirty="0">
                <a:solidFill>
                  <a:srgbClr val="4CEEDF"/>
                </a:solidFill>
              </a:rPr>
              <a:t>to a .csv </a:t>
            </a:r>
            <a:r>
              <a:rPr lang="en-US" sz="2800" dirty="0" smtClean="0">
                <a:solidFill>
                  <a:srgbClr val="4CEEDF"/>
                </a:solidFill>
              </a:rPr>
              <a:t>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C18EB9-C50A-4238-82E7-F6C5E37D1F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289" y="2889100"/>
            <a:ext cx="1973295" cy="228698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5" name="TextBox 4"/>
          <p:cNvSpPr txBox="1"/>
          <p:nvPr/>
        </p:nvSpPr>
        <p:spPr>
          <a:xfrm>
            <a:off x="7669211" y="1371684"/>
            <a:ext cx="2286000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What is a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4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862 0.05393 L 0.03177 0.004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13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dplyr</a:t>
            </a:r>
            <a:r>
              <a:rPr lang="en-US" dirty="0"/>
              <a:t> functions </a:t>
            </a:r>
            <a:r>
              <a:rPr lang="en-US" dirty="0" smtClean="0"/>
              <a:t>(I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FF99"/>
                </a:solidFill>
              </a:rPr>
              <a:t>select()</a:t>
            </a:r>
            <a:r>
              <a:rPr lang="en-US" dirty="0"/>
              <a:t>:</a:t>
            </a:r>
            <a:r>
              <a:rPr lang="en-US" b="1" dirty="0">
                <a:solidFill>
                  <a:srgbClr val="EDA23F"/>
                </a:solidFill>
              </a:rPr>
              <a:t> </a:t>
            </a:r>
            <a:r>
              <a:rPr lang="en-US" dirty="0"/>
              <a:t>Choose column</a:t>
            </a:r>
          </a:p>
          <a:p>
            <a:r>
              <a:rPr lang="en-US" b="1" dirty="0">
                <a:solidFill>
                  <a:srgbClr val="FFFF99"/>
                </a:solidFill>
              </a:rPr>
              <a:t>filter()</a:t>
            </a:r>
            <a:r>
              <a:rPr lang="en-US" dirty="0"/>
              <a:t>:</a:t>
            </a:r>
            <a:r>
              <a:rPr lang="en-US" b="1" dirty="0">
                <a:solidFill>
                  <a:srgbClr val="EDA23F"/>
                </a:solidFill>
              </a:rPr>
              <a:t> </a:t>
            </a:r>
            <a:r>
              <a:rPr lang="en-US" dirty="0"/>
              <a:t>Choose row</a:t>
            </a:r>
          </a:p>
          <a:p>
            <a:r>
              <a:rPr lang="en-US" dirty="0"/>
              <a:t>'pipe' operator </a:t>
            </a:r>
            <a:r>
              <a:rPr lang="en-US" b="1" dirty="0">
                <a:solidFill>
                  <a:srgbClr val="FFFF99"/>
                </a:solidFill>
              </a:rPr>
              <a:t>%&gt;%</a:t>
            </a:r>
            <a:r>
              <a:rPr lang="en-US" dirty="0"/>
              <a:t>: Link the output of one </a:t>
            </a:r>
            <a:r>
              <a:rPr lang="en-US" dirty="0" err="1"/>
              <a:t>dplyr</a:t>
            </a:r>
            <a:r>
              <a:rPr lang="en-US" dirty="0"/>
              <a:t> function to the input of another function </a:t>
            </a:r>
          </a:p>
          <a:p>
            <a:r>
              <a:rPr lang="en-US" b="1" dirty="0" smtClean="0">
                <a:solidFill>
                  <a:srgbClr val="FFFF99"/>
                </a:solidFill>
              </a:rPr>
              <a:t>mutate()</a:t>
            </a:r>
            <a:r>
              <a:rPr lang="en-US" dirty="0" smtClean="0"/>
              <a:t>: Create </a:t>
            </a:r>
            <a:r>
              <a:rPr lang="en-US" dirty="0"/>
              <a:t>new columns</a:t>
            </a:r>
          </a:p>
          <a:p>
            <a:r>
              <a:rPr lang="en-US" b="1" dirty="0" err="1">
                <a:solidFill>
                  <a:srgbClr val="FFFF99"/>
                </a:solidFill>
              </a:rPr>
              <a:t>group_by</a:t>
            </a:r>
            <a:r>
              <a:rPr lang="en-US" b="1" dirty="0">
                <a:solidFill>
                  <a:srgbClr val="FFFF99"/>
                </a:solidFill>
              </a:rPr>
              <a:t>()</a:t>
            </a:r>
            <a:r>
              <a:rPr lang="en-US" dirty="0">
                <a:solidFill>
                  <a:srgbClr val="FFFF99"/>
                </a:solidFill>
              </a:rPr>
              <a:t> </a:t>
            </a:r>
            <a:r>
              <a:rPr lang="en-US" dirty="0"/>
              <a:t>takes as arguments the column names that contain the categorical variables for which you want to calculate a summary statistic</a:t>
            </a:r>
          </a:p>
          <a:p>
            <a:r>
              <a:rPr lang="en-US" b="1" dirty="0">
                <a:solidFill>
                  <a:srgbClr val="FFFF99"/>
                </a:solidFill>
              </a:rPr>
              <a:t>summarize()</a:t>
            </a:r>
            <a:r>
              <a:rPr lang="en-US" dirty="0">
                <a:solidFill>
                  <a:srgbClr val="FFFF99"/>
                </a:solidFill>
              </a:rPr>
              <a:t> </a:t>
            </a:r>
            <a:r>
              <a:rPr lang="en-US" dirty="0"/>
              <a:t>collapses each group into a single-row summary of that group</a:t>
            </a:r>
          </a:p>
          <a:p>
            <a:r>
              <a:rPr lang="en-US" b="1" dirty="0">
                <a:solidFill>
                  <a:srgbClr val="FFFF99"/>
                </a:solidFill>
              </a:rPr>
              <a:t>count()</a:t>
            </a:r>
            <a:r>
              <a:rPr lang="en-US" dirty="0"/>
              <a:t>: Number of observations found for each factor or combination of </a:t>
            </a:r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8EB9-C50A-4238-82E7-F6C5E37D1F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8808-7AF0-40A4-926C-716D2D6737A3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18523" y="2346108"/>
            <a:ext cx="7017761" cy="17999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arrington" panose="04040505050A02020702" pitchFamily="82" charset="0"/>
              </a:rPr>
              <a:t>Chunk </a:t>
            </a:r>
            <a:r>
              <a:rPr lang="en-US" sz="9600" b="1" dirty="0" smtClean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arrington" panose="04040505050A02020702" pitchFamily="82" charset="0"/>
              </a:rPr>
              <a:t>3</a:t>
            </a:r>
            <a:endParaRPr lang="en-US" sz="9600" b="1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Harrington" panose="04040505050A02020702" pitchFamily="8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36938" y="4160663"/>
            <a:ext cx="73809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datacarpentry.org/R-ecology-lesson/03-dplyr.html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8808-7AF0-40A4-926C-716D2D6737A3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1" y="1941383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7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dplyr</a:t>
            </a:r>
            <a:r>
              <a:rPr lang="en-US" dirty="0"/>
              <a:t> </a:t>
            </a:r>
            <a:r>
              <a:rPr lang="en-US" dirty="0" smtClean="0"/>
              <a:t>functions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275" y="1184860"/>
            <a:ext cx="5135563" cy="1901240"/>
          </a:xfrm>
        </p:spPr>
        <p:txBody>
          <a:bodyPr>
            <a:normAutofit fontScale="62500" lnSpcReduction="20000"/>
          </a:bodyPr>
          <a:lstStyle/>
          <a:p>
            <a:r>
              <a:rPr lang="en-US" sz="2700" b="1" dirty="0" smtClean="0">
                <a:solidFill>
                  <a:srgbClr val="FFFF99"/>
                </a:solidFill>
              </a:rPr>
              <a:t>spread() </a:t>
            </a:r>
            <a:r>
              <a:rPr lang="en-US" sz="2700" dirty="0" smtClean="0"/>
              <a:t>makes wide data (from long). Takes three arguments</a:t>
            </a:r>
          </a:p>
          <a:p>
            <a:pPr marL="365760" indent="-182880">
              <a:spcBef>
                <a:spcPts val="300"/>
              </a:spcBef>
              <a:buSzPct val="50000"/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C057"/>
                </a:solidFill>
              </a:rPr>
              <a:t>the </a:t>
            </a:r>
            <a:r>
              <a:rPr lang="en-US" dirty="0">
                <a:solidFill>
                  <a:srgbClr val="00C057"/>
                </a:solidFill>
              </a:rPr>
              <a:t>data</a:t>
            </a:r>
          </a:p>
          <a:p>
            <a:pPr marL="365760" indent="-182880">
              <a:spcBef>
                <a:spcPts val="300"/>
              </a:spcBef>
              <a:buSzPct val="50000"/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key column</a:t>
            </a:r>
            <a:r>
              <a:rPr lang="en-US" dirty="0"/>
              <a:t> variable whose values will become new column </a:t>
            </a:r>
            <a:r>
              <a:rPr lang="en-US" dirty="0" smtClean="0"/>
              <a:t>names</a:t>
            </a:r>
            <a:endParaRPr lang="en-US" dirty="0"/>
          </a:p>
          <a:p>
            <a:pPr marL="365760" indent="-182880">
              <a:spcBef>
                <a:spcPts val="300"/>
              </a:spcBef>
              <a:buSzPct val="50000"/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B0F0"/>
                </a:solidFill>
              </a:rPr>
              <a:t>the </a:t>
            </a:r>
            <a:r>
              <a:rPr lang="en-US" dirty="0">
                <a:solidFill>
                  <a:srgbClr val="00B0F0"/>
                </a:solidFill>
              </a:rPr>
              <a:t>value column </a:t>
            </a:r>
            <a:r>
              <a:rPr lang="en-US" dirty="0"/>
              <a:t>variable whose values will fill the new column </a:t>
            </a:r>
            <a:r>
              <a:rPr lang="en-US" dirty="0" smtClean="0"/>
              <a:t>variables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8EB9-C50A-4238-82E7-F6C5E37D1FF9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" t="5891" r="4549" b="5542"/>
          <a:stretch/>
        </p:blipFill>
        <p:spPr>
          <a:xfrm>
            <a:off x="644985" y="3219743"/>
            <a:ext cx="5240853" cy="32385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246463" y="1051217"/>
            <a:ext cx="5724275" cy="21685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 dirty="0">
                <a:solidFill>
                  <a:srgbClr val="FFFF99"/>
                </a:solidFill>
              </a:rPr>
              <a:t>gather() </a:t>
            </a:r>
            <a:r>
              <a:rPr lang="en-US" sz="1700" dirty="0"/>
              <a:t>makes long format (form wide</a:t>
            </a:r>
            <a:r>
              <a:rPr lang="en-US" sz="1700" dirty="0" smtClean="0"/>
              <a:t>). Takes four arguments</a:t>
            </a:r>
          </a:p>
          <a:p>
            <a:pPr marL="365760" lvl="1" indent="-182880">
              <a:spcBef>
                <a:spcPts val="300"/>
              </a:spcBef>
              <a:buSzPct val="50000"/>
              <a:buFont typeface="Courier New" panose="02070309020205020404" pitchFamily="49" charset="0"/>
              <a:buChar char="o"/>
            </a:pPr>
            <a:r>
              <a:rPr lang="en-US" sz="1500" dirty="0" smtClean="0">
                <a:solidFill>
                  <a:srgbClr val="00C057"/>
                </a:solidFill>
              </a:rPr>
              <a:t>the </a:t>
            </a:r>
            <a:r>
              <a:rPr lang="en-US" sz="1500" dirty="0">
                <a:solidFill>
                  <a:srgbClr val="00C057"/>
                </a:solidFill>
              </a:rPr>
              <a:t>data</a:t>
            </a:r>
          </a:p>
          <a:p>
            <a:pPr marL="365760" lvl="1" indent="-182880">
              <a:spcBef>
                <a:spcPts val="300"/>
              </a:spcBef>
              <a:buSzPct val="50000"/>
              <a:buFont typeface="Courier New" panose="02070309020205020404" pitchFamily="49" charset="0"/>
              <a:buChar char="o"/>
            </a:pPr>
            <a:r>
              <a:rPr lang="en-US" sz="15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15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key column </a:t>
            </a:r>
            <a:r>
              <a:rPr lang="en-US" sz="1500" dirty="0"/>
              <a:t>variable we wish to create from column names.</a:t>
            </a:r>
          </a:p>
          <a:p>
            <a:pPr marL="365760" lvl="1" indent="-182880">
              <a:spcBef>
                <a:spcPts val="300"/>
              </a:spcBef>
              <a:buSzPct val="50000"/>
              <a:buFont typeface="Courier New" panose="02070309020205020404" pitchFamily="49" charset="0"/>
              <a:buChar char="o"/>
            </a:pPr>
            <a:r>
              <a:rPr lang="en-US" sz="1500" dirty="0" smtClean="0">
                <a:solidFill>
                  <a:srgbClr val="00B0F0"/>
                </a:solidFill>
              </a:rPr>
              <a:t>the value </a:t>
            </a:r>
            <a:r>
              <a:rPr lang="en-US" sz="1500" dirty="0">
                <a:solidFill>
                  <a:srgbClr val="00B0F0"/>
                </a:solidFill>
              </a:rPr>
              <a:t>column </a:t>
            </a:r>
            <a:r>
              <a:rPr lang="en-US" sz="1500" dirty="0"/>
              <a:t>variable we wish to create and fill with values associated with the key.</a:t>
            </a:r>
          </a:p>
          <a:p>
            <a:pPr marL="365760" lvl="1" indent="-182880">
              <a:spcBef>
                <a:spcPts val="300"/>
              </a:spcBef>
              <a:buSzPct val="50000"/>
              <a:buFont typeface="Courier New" panose="02070309020205020404" pitchFamily="49" charset="0"/>
              <a:buChar char="o"/>
            </a:pPr>
            <a:r>
              <a:rPr lang="en-US" sz="1500" dirty="0" smtClean="0">
                <a:solidFill>
                  <a:srgbClr val="EDA23F"/>
                </a:solidFill>
              </a:rPr>
              <a:t>the </a:t>
            </a:r>
            <a:r>
              <a:rPr lang="en-US" sz="1500" dirty="0">
                <a:solidFill>
                  <a:srgbClr val="EDA23F"/>
                </a:solidFill>
              </a:rPr>
              <a:t>names of the columns </a:t>
            </a:r>
            <a:r>
              <a:rPr lang="en-US" sz="1500" dirty="0"/>
              <a:t>we use to fill the key variable (or to </a:t>
            </a:r>
            <a:r>
              <a:rPr lang="en-US" sz="1500" dirty="0" smtClean="0"/>
              <a:t>drop)</a:t>
            </a:r>
            <a:endParaRPr lang="en-US" sz="15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2" t="6089" r="3904" b="5697"/>
          <a:stretch/>
        </p:blipFill>
        <p:spPr>
          <a:xfrm>
            <a:off x="6448425" y="3219743"/>
            <a:ext cx="5286376" cy="32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8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8808-7AF0-40A4-926C-716D2D6737A3}" type="slidenum">
              <a:rPr lang="en-US" smtClean="0"/>
              <a:t>24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18523" y="2346108"/>
            <a:ext cx="7017761" cy="17999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arrington" panose="04040505050A02020702" pitchFamily="82" charset="0"/>
              </a:rPr>
              <a:t>Chunk </a:t>
            </a:r>
            <a:r>
              <a:rPr lang="en-US" sz="9600" b="1" dirty="0" smtClean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arrington" panose="04040505050A02020702" pitchFamily="82" charset="0"/>
              </a:rPr>
              <a:t>4*</a:t>
            </a:r>
            <a:endParaRPr lang="en-US" sz="9600" b="1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Harrington" panose="04040505050A02020702" pitchFamily="8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36938" y="4160663"/>
            <a:ext cx="73809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datacarpentry.org/R-ecology-lesson/03-dplyr.html</a:t>
            </a:r>
            <a:endParaRPr lang="en-US" sz="2400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37381" y="5057775"/>
            <a:ext cx="578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arrington" panose="04040505050A02020702" pitchFamily="82" charset="0"/>
              </a:rPr>
              <a:t>*</a:t>
            </a:r>
            <a:r>
              <a:rPr lang="en-US" dirty="0" smtClean="0"/>
              <a:t> I will skip Chunk 4, but you have all documentation with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rgbClr val="4CEEDF"/>
                </a:solidFill>
              </a:rPr>
              <a:t>NA</a:t>
            </a:r>
            <a:r>
              <a:rPr lang="en-US" dirty="0" smtClean="0"/>
              <a:t> and </a:t>
            </a:r>
            <a:r>
              <a:rPr lang="en-US" dirty="0" err="1" smtClean="0"/>
              <a:t>dplyr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rgbClr val="4CEEDF"/>
                </a:solidFill>
              </a:rPr>
              <a:t>Export</a:t>
            </a:r>
            <a:r>
              <a:rPr lang="en-US" dirty="0" smtClean="0"/>
              <a:t> </a:t>
            </a:r>
            <a:r>
              <a:rPr lang="en-US" dirty="0"/>
              <a:t>a data frame </a:t>
            </a:r>
            <a:r>
              <a:rPr lang="en-US" dirty="0">
                <a:solidFill>
                  <a:srgbClr val="4CEEDF"/>
                </a:solidFill>
              </a:rPr>
              <a:t>to a .csv </a:t>
            </a:r>
            <a:r>
              <a:rPr lang="en-US" dirty="0" smtClean="0">
                <a:solidFill>
                  <a:srgbClr val="4CEEDF"/>
                </a:solidFill>
              </a:rPr>
              <a:t>file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rgbClr val="4CEEDF"/>
                </a:solidFill>
              </a:rPr>
              <a:t>Quitting</a:t>
            </a:r>
            <a:r>
              <a:rPr lang="en-US" dirty="0" smtClean="0"/>
              <a:t> R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rgbClr val="4CEEDF"/>
                </a:solidFill>
              </a:rPr>
              <a:t>Summary </a:t>
            </a:r>
            <a:r>
              <a:rPr lang="en-US" dirty="0" smtClean="0"/>
              <a:t>of the workshop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8EB9-C50A-4238-82E7-F6C5E37D1FF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4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 will give a brief </a:t>
            </a:r>
            <a:r>
              <a:rPr lang="en-US" dirty="0" smtClean="0">
                <a:solidFill>
                  <a:srgbClr val="4CEEDF"/>
                </a:solidFill>
              </a:rPr>
              <a:t>overview on networks </a:t>
            </a:r>
            <a:r>
              <a:rPr lang="en-US" dirty="0" smtClean="0"/>
              <a:t>(~15min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 Done!</a:t>
            </a:r>
            <a:endParaRPr lang="en-US" dirty="0" smtClean="0"/>
          </a:p>
          <a:p>
            <a:r>
              <a:rPr lang="en-US" dirty="0" smtClean="0"/>
              <a:t>The rest of the day will be </a:t>
            </a:r>
            <a:r>
              <a:rPr lang="en-US" dirty="0" smtClean="0">
                <a:solidFill>
                  <a:srgbClr val="4CEEDF"/>
                </a:solidFill>
              </a:rPr>
              <a:t>for you </a:t>
            </a:r>
            <a:r>
              <a:rPr lang="en-US" dirty="0" smtClean="0"/>
              <a:t>to work on </a:t>
            </a:r>
            <a:r>
              <a:rPr lang="en-US" dirty="0" smtClean="0">
                <a:solidFill>
                  <a:srgbClr val="4CEEDF"/>
                </a:solidFill>
              </a:rPr>
              <a:t>your data</a:t>
            </a:r>
            <a:r>
              <a:rPr lang="en-US" dirty="0" smtClean="0"/>
              <a:t>!</a:t>
            </a:r>
          </a:p>
          <a:p>
            <a:r>
              <a:rPr lang="en-US" dirty="0" smtClean="0"/>
              <a:t>Bring your own dataset with ideas on how you want to modify it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 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4CEEDF"/>
                </a:solidFill>
              </a:rPr>
              <a:t>You</a:t>
            </a:r>
            <a:r>
              <a:rPr lang="en-US" dirty="0" smtClean="0"/>
              <a:t> will work on it, I will be around if needed</a:t>
            </a:r>
          </a:p>
          <a:p>
            <a:r>
              <a:rPr lang="en-US" dirty="0" smtClean="0"/>
              <a:t>If you don’t have a dataset, let me know asap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8EB9-C50A-4238-82E7-F6C5E37D1FF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3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REsources</a:t>
            </a:r>
            <a:r>
              <a:rPr lang="en-US" dirty="0" smtClean="0"/>
              <a:t> and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Tidyverse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https://rviews.rstudio.com/2017/06/08/what-is-the-tidyverse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Data carpentry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datacarpentry.org/R-ecology-lesson</a:t>
            </a:r>
            <a:endParaRPr lang="en-US" dirty="0" smtClean="0"/>
          </a:p>
          <a:p>
            <a:r>
              <a:rPr lang="en-US" dirty="0"/>
              <a:t>R for data science: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r4ds.had.co.nz/index.html</a:t>
            </a:r>
            <a:endParaRPr lang="en-US" dirty="0" smtClean="0"/>
          </a:p>
          <a:p>
            <a:r>
              <a:rPr lang="en-US" dirty="0"/>
              <a:t>Joining Data in R with </a:t>
            </a:r>
            <a:r>
              <a:rPr lang="en-US" dirty="0" err="1" smtClean="0"/>
              <a:t>dplyr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rpubs.com/williamsurles/293454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Guru 99</a:t>
            </a:r>
            <a:endParaRPr lang="en-US" dirty="0" smtClean="0"/>
          </a:p>
          <a:p>
            <a:r>
              <a:rPr lang="en-US" dirty="0"/>
              <a:t>Differences between </a:t>
            </a:r>
            <a:r>
              <a:rPr lang="en-US" dirty="0">
                <a:hlinkClick r:id="rId7"/>
              </a:rPr>
              <a:t>integer and double</a:t>
            </a:r>
            <a:endParaRPr lang="en-US" dirty="0"/>
          </a:p>
          <a:p>
            <a:r>
              <a:rPr lang="en-US" dirty="0" smtClean="0"/>
              <a:t>Video from Mike Levy on </a:t>
            </a:r>
            <a:r>
              <a:rPr lang="en-US" dirty="0" smtClean="0">
                <a:hlinkClick r:id="rId8"/>
              </a:rPr>
              <a:t>tidyverse</a:t>
            </a:r>
            <a:endParaRPr lang="en-US" dirty="0" smtClean="0"/>
          </a:p>
          <a:p>
            <a:r>
              <a:rPr lang="en-US" dirty="0" smtClean="0"/>
              <a:t>Video from the creator of </a:t>
            </a:r>
            <a:r>
              <a:rPr lang="en-US" dirty="0" smtClean="0">
                <a:hlinkClick r:id="rId9"/>
              </a:rPr>
              <a:t>tidyverse</a:t>
            </a:r>
            <a:endParaRPr lang="en-US" dirty="0" smtClean="0"/>
          </a:p>
          <a:p>
            <a:r>
              <a:rPr lang="en-US" dirty="0" err="1"/>
              <a:t>Dplyr</a:t>
            </a:r>
            <a:r>
              <a:rPr lang="en-US" dirty="0"/>
              <a:t> more advanced functions </a:t>
            </a:r>
            <a:r>
              <a:rPr lang="en-US" dirty="0">
                <a:hlinkClick r:id="rId10"/>
              </a:rPr>
              <a:t>http://www3.econ.muni.cz/~</a:t>
            </a:r>
            <a:r>
              <a:rPr lang="en-US" dirty="0" smtClean="0">
                <a:hlinkClick r:id="rId10"/>
              </a:rPr>
              <a:t>137451/files/dplyr.html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8808-7AF0-40A4-926C-716D2D6737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01799"/>
            <a:ext cx="9905999" cy="46906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Where your files live</a:t>
            </a:r>
          </a:p>
          <a:p>
            <a:r>
              <a:rPr lang="en-US" dirty="0" smtClean="0"/>
              <a:t>Must be set up every R session (when using our data)</a:t>
            </a:r>
          </a:p>
          <a:p>
            <a:r>
              <a:rPr lang="en-US" dirty="0" smtClean="0"/>
              <a:t>How to get it?</a:t>
            </a:r>
          </a:p>
          <a:p>
            <a:r>
              <a:rPr lang="en-US" dirty="0" smtClean="0"/>
              <a:t>My way: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Alternative ways:</a:t>
            </a:r>
          </a:p>
          <a:p>
            <a:pPr marL="457200" lvl="1" indent="0">
              <a:buNone/>
            </a:pPr>
            <a:r>
              <a:rPr lang="en-US" dirty="0"/>
              <a:t>a) </a:t>
            </a:r>
            <a:r>
              <a:rPr lang="en-US" dirty="0" smtClean="0"/>
              <a:t>Use </a:t>
            </a:r>
            <a:r>
              <a:rPr lang="en-US" dirty="0" err="1"/>
              <a:t>RStudio’s</a:t>
            </a:r>
            <a:r>
              <a:rPr lang="en-US" dirty="0"/>
              <a:t> Files pane to navigate to a directory and then set it as working directory from the menu: </a:t>
            </a:r>
            <a:r>
              <a:rPr lang="en-US" dirty="0" smtClean="0"/>
              <a:t> </a:t>
            </a:r>
            <a:r>
              <a:rPr lang="en-US" dirty="0"/>
              <a:t>Session –&gt; Set Working Directory –&gt; To Files Pane </a:t>
            </a:r>
            <a:r>
              <a:rPr lang="en-US" dirty="0" smtClean="0"/>
              <a:t>Location</a:t>
            </a:r>
          </a:p>
          <a:p>
            <a:pPr marL="457200" lvl="1" indent="0">
              <a:buNone/>
            </a:pPr>
            <a:r>
              <a:rPr lang="en-US" dirty="0" smtClean="0"/>
              <a:t>b) Within </a:t>
            </a:r>
            <a:r>
              <a:rPr lang="en-US" dirty="0"/>
              <a:t>the Files pane, choose More and Set As Working Directory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8EB9-C50A-4238-82E7-F6C5E37D1FF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04" b="69560"/>
          <a:stretch/>
        </p:blipFill>
        <p:spPr>
          <a:xfrm>
            <a:off x="2840456" y="3185353"/>
            <a:ext cx="7821410" cy="147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8808-7AF0-40A4-926C-716D2D6737A3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18523" y="2346108"/>
            <a:ext cx="7017761" cy="17999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arrington" panose="04040505050A02020702" pitchFamily="82" charset="0"/>
              </a:rPr>
              <a:t>Chunk </a:t>
            </a:r>
            <a:r>
              <a:rPr lang="en-US" sz="9600" b="1" dirty="0" smtClean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arrington" panose="04040505050A02020702" pitchFamily="82" charset="0"/>
              </a:rPr>
              <a:t>1</a:t>
            </a:r>
            <a:endParaRPr lang="en-US" sz="9600" b="1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Harrington" panose="04040505050A02020702" pitchFamily="8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36938" y="4160663"/>
            <a:ext cx="73809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datacarpentry.org/R-ecology-lesson/03-dplyr.html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51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1000">
              <a:schemeClr val="bg1">
                <a:lumMod val="85000"/>
                <a:lumOff val="15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(or vertices)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D604-4262-4BBB-A3C1-9A03FC3D4282}" type="slidenum">
              <a:rPr lang="en-US" smtClean="0"/>
              <a:t>5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717A35-29A3-442D-8C17-1E6F79EFF4CC}"/>
              </a:ext>
            </a:extLst>
          </p:cNvPr>
          <p:cNvSpPr txBox="1"/>
          <p:nvPr/>
        </p:nvSpPr>
        <p:spPr>
          <a:xfrm>
            <a:off x="9317118" y="5086411"/>
            <a:ext cx="150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HC Facility</a:t>
            </a:r>
            <a:endParaRPr lang="en-US" sz="24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2536A-9B66-4C64-8D2A-419C5921C9BD}"/>
              </a:ext>
            </a:extLst>
          </p:cNvPr>
          <p:cNvCxnSpPr>
            <a:cxnSpLocks/>
          </p:cNvCxnSpPr>
          <p:nvPr/>
        </p:nvCxnSpPr>
        <p:spPr>
          <a:xfrm>
            <a:off x="8254582" y="803585"/>
            <a:ext cx="0" cy="56139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048649" y="2740711"/>
            <a:ext cx="993002" cy="969397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29" name="Oval 28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36813" y="2606660"/>
              <a:ext cx="566738" cy="64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60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565391" y="4398505"/>
            <a:ext cx="993002" cy="969397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32" name="Oval 31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36813" y="2606660"/>
              <a:ext cx="566738" cy="64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60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960329" y="3913807"/>
            <a:ext cx="993002" cy="969397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39" name="Oval 38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36813" y="2606660"/>
              <a:ext cx="566738" cy="64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60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112729" y="2391794"/>
            <a:ext cx="993002" cy="969397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136813" y="2606660"/>
              <a:ext cx="566738" cy="64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60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392902" y="2028148"/>
            <a:ext cx="993002" cy="969397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35" name="Oval 34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136813" y="2606660"/>
              <a:ext cx="566738" cy="64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60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920039" y="4202175"/>
            <a:ext cx="993002" cy="969397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45" name="Oval 44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36813" y="2606660"/>
              <a:ext cx="566738" cy="64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60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564012" y="5007046"/>
            <a:ext cx="640036" cy="639064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48" name="Oval 47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319444" y="2807788"/>
              <a:ext cx="212375" cy="2692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60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0724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>
                <a:lumMod val="85000"/>
                <a:lumOff val="15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Edges (or links)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D604-4262-4BBB-A3C1-9A03FC3D4282}" type="slidenum">
              <a:rPr lang="en-US" smtClean="0"/>
              <a:t>6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717A35-29A3-442D-8C17-1E6F79EFF4CC}"/>
              </a:ext>
            </a:extLst>
          </p:cNvPr>
          <p:cNvSpPr txBox="1"/>
          <p:nvPr/>
        </p:nvSpPr>
        <p:spPr>
          <a:xfrm>
            <a:off x="9317118" y="5086411"/>
            <a:ext cx="150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HC Facility</a:t>
            </a:r>
            <a:endParaRPr lang="en-US" sz="24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2536A-9B66-4C64-8D2A-419C5921C9BD}"/>
              </a:ext>
            </a:extLst>
          </p:cNvPr>
          <p:cNvCxnSpPr>
            <a:cxnSpLocks/>
          </p:cNvCxnSpPr>
          <p:nvPr/>
        </p:nvCxnSpPr>
        <p:spPr>
          <a:xfrm>
            <a:off x="8254582" y="803585"/>
            <a:ext cx="0" cy="56139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048649" y="2740711"/>
            <a:ext cx="993002" cy="969397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29" name="Oval 28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36813" y="2606660"/>
              <a:ext cx="566738" cy="64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60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565391" y="4398505"/>
            <a:ext cx="993002" cy="969397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32" name="Oval 31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36813" y="2606660"/>
              <a:ext cx="566738" cy="64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60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960329" y="3913807"/>
            <a:ext cx="993002" cy="969397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39" name="Oval 38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36813" y="2606660"/>
              <a:ext cx="566738" cy="64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60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112729" y="2391794"/>
            <a:ext cx="993002" cy="969397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136813" y="2606660"/>
              <a:ext cx="566738" cy="64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60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392902" y="2028148"/>
            <a:ext cx="993002" cy="969397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35" name="Oval 34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136813" y="2606660"/>
              <a:ext cx="566738" cy="64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60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920039" y="4202175"/>
            <a:ext cx="993002" cy="969397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45" name="Oval 44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36813" y="2606660"/>
              <a:ext cx="566738" cy="64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60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564012" y="5007046"/>
            <a:ext cx="640036" cy="639064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48" name="Oval 47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319444" y="2807788"/>
              <a:ext cx="212375" cy="2692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60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cxnSp>
        <p:nvCxnSpPr>
          <p:cNvPr id="13" name="Straight Connector 12"/>
          <p:cNvCxnSpPr>
            <a:stCxn id="29" idx="4"/>
            <a:endCxn id="45" idx="0"/>
          </p:cNvCxnSpPr>
          <p:nvPr/>
        </p:nvCxnSpPr>
        <p:spPr>
          <a:xfrm flipH="1">
            <a:off x="3416540" y="3710108"/>
            <a:ext cx="128610" cy="49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5" idx="3"/>
            <a:endCxn id="45" idx="7"/>
          </p:cNvCxnSpPr>
          <p:nvPr/>
        </p:nvCxnSpPr>
        <p:spPr>
          <a:xfrm flipH="1">
            <a:off x="3767619" y="2855580"/>
            <a:ext cx="770705" cy="1488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3"/>
            <a:endCxn id="45" idx="6"/>
          </p:cNvCxnSpPr>
          <p:nvPr/>
        </p:nvCxnSpPr>
        <p:spPr>
          <a:xfrm flipH="1">
            <a:off x="3913041" y="3219226"/>
            <a:ext cx="2345110" cy="1467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2" idx="3"/>
            <a:endCxn id="45" idx="5"/>
          </p:cNvCxnSpPr>
          <p:nvPr/>
        </p:nvCxnSpPr>
        <p:spPr>
          <a:xfrm flipH="1" flipV="1">
            <a:off x="3767619" y="5029607"/>
            <a:ext cx="943194" cy="196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5" idx="5"/>
          </p:cNvCxnSpPr>
          <p:nvPr/>
        </p:nvCxnSpPr>
        <p:spPr>
          <a:xfrm>
            <a:off x="5240482" y="2855580"/>
            <a:ext cx="872247" cy="1172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5" idx="4"/>
            <a:endCxn id="32" idx="0"/>
          </p:cNvCxnSpPr>
          <p:nvPr/>
        </p:nvCxnSpPr>
        <p:spPr>
          <a:xfrm>
            <a:off x="4889403" y="2997545"/>
            <a:ext cx="172489" cy="1400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3822247-6661-422F-BED0-61C0CE126269}"/>
              </a:ext>
            </a:extLst>
          </p:cNvPr>
          <p:cNvSpPr txBox="1"/>
          <p:nvPr/>
        </p:nvSpPr>
        <p:spPr>
          <a:xfrm>
            <a:off x="9412274" y="5955895"/>
            <a:ext cx="1538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Transaction</a:t>
            </a:r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8810373" y="5955895"/>
            <a:ext cx="320019" cy="425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8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>
                <a:lumMod val="85000"/>
                <a:lumOff val="15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Directionality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D604-4262-4BBB-A3C1-9A03FC3D4282}" type="slidenum">
              <a:rPr lang="en-US" smtClean="0"/>
              <a:t>7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717A35-29A3-442D-8C17-1E6F79EFF4CC}"/>
              </a:ext>
            </a:extLst>
          </p:cNvPr>
          <p:cNvSpPr txBox="1"/>
          <p:nvPr/>
        </p:nvSpPr>
        <p:spPr>
          <a:xfrm>
            <a:off x="9317118" y="5086411"/>
            <a:ext cx="150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HC Facility</a:t>
            </a:r>
            <a:endParaRPr lang="en-US" sz="24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2536A-9B66-4C64-8D2A-419C5921C9BD}"/>
              </a:ext>
            </a:extLst>
          </p:cNvPr>
          <p:cNvCxnSpPr>
            <a:cxnSpLocks/>
          </p:cNvCxnSpPr>
          <p:nvPr/>
        </p:nvCxnSpPr>
        <p:spPr>
          <a:xfrm>
            <a:off x="8254582" y="803585"/>
            <a:ext cx="0" cy="56139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048649" y="2740711"/>
            <a:ext cx="993002" cy="969397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29" name="Oval 28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36813" y="2606660"/>
              <a:ext cx="566738" cy="64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60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565391" y="4398505"/>
            <a:ext cx="993002" cy="969397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32" name="Oval 31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36813" y="2606660"/>
              <a:ext cx="566738" cy="64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60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960329" y="3913807"/>
            <a:ext cx="993002" cy="969397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39" name="Oval 38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36813" y="2606660"/>
              <a:ext cx="566738" cy="64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60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112729" y="2391794"/>
            <a:ext cx="993002" cy="969397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136813" y="2606660"/>
              <a:ext cx="566738" cy="64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60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392902" y="2028148"/>
            <a:ext cx="993002" cy="969397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35" name="Oval 34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136813" y="2606660"/>
              <a:ext cx="566738" cy="64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60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920039" y="4202175"/>
            <a:ext cx="993002" cy="969397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45" name="Oval 44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36813" y="2606660"/>
              <a:ext cx="566738" cy="64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60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564012" y="5007046"/>
            <a:ext cx="640036" cy="639064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48" name="Oval 47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319444" y="2807788"/>
              <a:ext cx="212375" cy="2692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60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cxnSp>
        <p:nvCxnSpPr>
          <p:cNvPr id="13" name="Straight Connector 12"/>
          <p:cNvCxnSpPr>
            <a:stCxn id="29" idx="4"/>
            <a:endCxn id="45" idx="0"/>
          </p:cNvCxnSpPr>
          <p:nvPr/>
        </p:nvCxnSpPr>
        <p:spPr>
          <a:xfrm flipH="1">
            <a:off x="3416540" y="3710108"/>
            <a:ext cx="128610" cy="492067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5" idx="3"/>
            <a:endCxn id="45" idx="7"/>
          </p:cNvCxnSpPr>
          <p:nvPr/>
        </p:nvCxnSpPr>
        <p:spPr>
          <a:xfrm flipH="1">
            <a:off x="3767619" y="2855580"/>
            <a:ext cx="770705" cy="1488560"/>
          </a:xfrm>
          <a:prstGeom prst="line">
            <a:avLst/>
          </a:prstGeom>
          <a:ln w="12700"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3"/>
            <a:endCxn id="45" idx="6"/>
          </p:cNvCxnSpPr>
          <p:nvPr/>
        </p:nvCxnSpPr>
        <p:spPr>
          <a:xfrm flipH="1">
            <a:off x="3913041" y="3219226"/>
            <a:ext cx="2345110" cy="1467648"/>
          </a:xfrm>
          <a:prstGeom prst="line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2" idx="3"/>
            <a:endCxn id="45" idx="5"/>
          </p:cNvCxnSpPr>
          <p:nvPr/>
        </p:nvCxnSpPr>
        <p:spPr>
          <a:xfrm flipH="1" flipV="1">
            <a:off x="3767619" y="5029607"/>
            <a:ext cx="943194" cy="196330"/>
          </a:xfrm>
          <a:prstGeom prst="line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5" idx="5"/>
          </p:cNvCxnSpPr>
          <p:nvPr/>
        </p:nvCxnSpPr>
        <p:spPr>
          <a:xfrm>
            <a:off x="5240482" y="2855580"/>
            <a:ext cx="872247" cy="1172515"/>
          </a:xfrm>
          <a:prstGeom prst="line">
            <a:avLst/>
          </a:prstGeom>
          <a:ln w="12700"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5" idx="4"/>
            <a:endCxn id="32" idx="0"/>
          </p:cNvCxnSpPr>
          <p:nvPr/>
        </p:nvCxnSpPr>
        <p:spPr>
          <a:xfrm>
            <a:off x="4889403" y="2997545"/>
            <a:ext cx="172489" cy="1400960"/>
          </a:xfrm>
          <a:prstGeom prst="line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3822247-6661-422F-BED0-61C0CE126269}"/>
              </a:ext>
            </a:extLst>
          </p:cNvPr>
          <p:cNvSpPr txBox="1"/>
          <p:nvPr/>
        </p:nvSpPr>
        <p:spPr>
          <a:xfrm>
            <a:off x="9412274" y="5955895"/>
            <a:ext cx="1538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Transaction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8810373" y="5955895"/>
            <a:ext cx="320019" cy="425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80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>
                <a:lumMod val="85000"/>
                <a:lumOff val="15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 attributes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D604-4262-4BBB-A3C1-9A03FC3D4282}" type="slidenum">
              <a:rPr lang="en-US" smtClean="0"/>
              <a:t>8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717A35-29A3-442D-8C17-1E6F79EFF4CC}"/>
              </a:ext>
            </a:extLst>
          </p:cNvPr>
          <p:cNvSpPr txBox="1"/>
          <p:nvPr/>
        </p:nvSpPr>
        <p:spPr>
          <a:xfrm>
            <a:off x="9317118" y="5086411"/>
            <a:ext cx="150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HC Facility</a:t>
            </a:r>
            <a:endParaRPr lang="en-US" sz="24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2536A-9B66-4C64-8D2A-419C5921C9BD}"/>
              </a:ext>
            </a:extLst>
          </p:cNvPr>
          <p:cNvCxnSpPr>
            <a:cxnSpLocks/>
          </p:cNvCxnSpPr>
          <p:nvPr/>
        </p:nvCxnSpPr>
        <p:spPr>
          <a:xfrm>
            <a:off x="8254582" y="803585"/>
            <a:ext cx="0" cy="56139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048649" y="2740711"/>
            <a:ext cx="993002" cy="969397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29" name="Oval 28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36813" y="2606660"/>
              <a:ext cx="566738" cy="64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60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565391" y="4398505"/>
            <a:ext cx="993002" cy="969397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32" name="Oval 31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36813" y="2606660"/>
              <a:ext cx="566738" cy="64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60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960329" y="3913807"/>
            <a:ext cx="993002" cy="969397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39" name="Oval 38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36813" y="2606660"/>
              <a:ext cx="566738" cy="64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60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112729" y="2391794"/>
            <a:ext cx="993002" cy="969397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136813" y="2606660"/>
              <a:ext cx="566738" cy="64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60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392902" y="2028148"/>
            <a:ext cx="993002" cy="969397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35" name="Oval 34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136813" y="2606660"/>
              <a:ext cx="566738" cy="64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60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920039" y="4202175"/>
            <a:ext cx="993002" cy="969397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45" name="Oval 44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36813" y="2606660"/>
              <a:ext cx="566738" cy="64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60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564012" y="5007046"/>
            <a:ext cx="640036" cy="639064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48" name="Oval 47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319444" y="2807788"/>
              <a:ext cx="212375" cy="2692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60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cxnSp>
        <p:nvCxnSpPr>
          <p:cNvPr id="13" name="Straight Connector 12"/>
          <p:cNvCxnSpPr>
            <a:stCxn id="29" idx="4"/>
            <a:endCxn id="45" idx="0"/>
          </p:cNvCxnSpPr>
          <p:nvPr/>
        </p:nvCxnSpPr>
        <p:spPr>
          <a:xfrm flipH="1">
            <a:off x="3416540" y="3710108"/>
            <a:ext cx="128610" cy="492067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5" idx="3"/>
            <a:endCxn id="45" idx="7"/>
          </p:cNvCxnSpPr>
          <p:nvPr/>
        </p:nvCxnSpPr>
        <p:spPr>
          <a:xfrm flipH="1">
            <a:off x="3767619" y="2855580"/>
            <a:ext cx="770705" cy="1488560"/>
          </a:xfrm>
          <a:prstGeom prst="line">
            <a:avLst/>
          </a:prstGeom>
          <a:ln w="50800"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3"/>
            <a:endCxn id="45" idx="6"/>
          </p:cNvCxnSpPr>
          <p:nvPr/>
        </p:nvCxnSpPr>
        <p:spPr>
          <a:xfrm flipH="1">
            <a:off x="3913041" y="3219226"/>
            <a:ext cx="2345110" cy="1467648"/>
          </a:xfrm>
          <a:prstGeom prst="line">
            <a:avLst/>
          </a:prstGeom>
          <a:ln w="63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2" idx="3"/>
            <a:endCxn id="45" idx="5"/>
          </p:cNvCxnSpPr>
          <p:nvPr/>
        </p:nvCxnSpPr>
        <p:spPr>
          <a:xfrm flipH="1" flipV="1">
            <a:off x="3767619" y="5029607"/>
            <a:ext cx="943194" cy="196330"/>
          </a:xfrm>
          <a:prstGeom prst="line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5" idx="5"/>
          </p:cNvCxnSpPr>
          <p:nvPr/>
        </p:nvCxnSpPr>
        <p:spPr>
          <a:xfrm>
            <a:off x="5240482" y="2855580"/>
            <a:ext cx="872247" cy="1172515"/>
          </a:xfrm>
          <a:prstGeom prst="line">
            <a:avLst/>
          </a:prstGeom>
          <a:ln w="76200"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5" idx="4"/>
            <a:endCxn id="32" idx="0"/>
          </p:cNvCxnSpPr>
          <p:nvPr/>
        </p:nvCxnSpPr>
        <p:spPr>
          <a:xfrm>
            <a:off x="4889403" y="2997545"/>
            <a:ext cx="172489" cy="1400960"/>
          </a:xfrm>
          <a:prstGeom prst="line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3822247-6661-422F-BED0-61C0CE126269}"/>
              </a:ext>
            </a:extLst>
          </p:cNvPr>
          <p:cNvSpPr txBox="1"/>
          <p:nvPr/>
        </p:nvSpPr>
        <p:spPr>
          <a:xfrm>
            <a:off x="9412274" y="5955895"/>
            <a:ext cx="1538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Transaction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8810373" y="5955895"/>
            <a:ext cx="320019" cy="425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8598455" y="5974114"/>
            <a:ext cx="320019" cy="42522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09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>
                <a:lumMod val="85000"/>
                <a:lumOff val="15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attributes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D604-4262-4BBB-A3C1-9A03FC3D4282}" type="slidenum">
              <a:rPr lang="en-US" smtClean="0"/>
              <a:t>9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717A35-29A3-442D-8C17-1E6F79EFF4CC}"/>
              </a:ext>
            </a:extLst>
          </p:cNvPr>
          <p:cNvSpPr txBox="1"/>
          <p:nvPr/>
        </p:nvSpPr>
        <p:spPr>
          <a:xfrm>
            <a:off x="9317118" y="5086411"/>
            <a:ext cx="150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HC Facility</a:t>
            </a:r>
            <a:endParaRPr lang="en-US" sz="24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2536A-9B66-4C64-8D2A-419C5921C9BD}"/>
              </a:ext>
            </a:extLst>
          </p:cNvPr>
          <p:cNvCxnSpPr>
            <a:cxnSpLocks/>
          </p:cNvCxnSpPr>
          <p:nvPr/>
        </p:nvCxnSpPr>
        <p:spPr>
          <a:xfrm>
            <a:off x="8254582" y="803585"/>
            <a:ext cx="0" cy="56139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153372" y="2972814"/>
            <a:ext cx="783556" cy="737293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29" name="Oval 28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200403" y="2677430"/>
              <a:ext cx="449722" cy="5592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48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631437" y="4401287"/>
            <a:ext cx="794763" cy="767785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32" name="Oval 31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36813" y="2606660"/>
              <a:ext cx="566738" cy="64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44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960329" y="3913807"/>
            <a:ext cx="993002" cy="969397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39" name="Oval 38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36813" y="2606660"/>
              <a:ext cx="566738" cy="64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60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193565" y="2719356"/>
            <a:ext cx="609910" cy="592757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136813" y="2606660"/>
              <a:ext cx="566738" cy="64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36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270026" y="1721869"/>
            <a:ext cx="1294273" cy="1250945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35" name="Oval 34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136813" y="2606660"/>
              <a:ext cx="566738" cy="64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80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920039" y="4202175"/>
            <a:ext cx="993002" cy="969397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45" name="Oval 44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36813" y="2606660"/>
              <a:ext cx="566738" cy="64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60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564012" y="5007046"/>
            <a:ext cx="640036" cy="639064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48" name="Oval 47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319444" y="2807788"/>
              <a:ext cx="212375" cy="2692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60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cxnSp>
        <p:nvCxnSpPr>
          <p:cNvPr id="13" name="Straight Connector 12"/>
          <p:cNvCxnSpPr>
            <a:stCxn id="29" idx="4"/>
            <a:endCxn id="45" idx="0"/>
          </p:cNvCxnSpPr>
          <p:nvPr/>
        </p:nvCxnSpPr>
        <p:spPr>
          <a:xfrm flipH="1">
            <a:off x="3416540" y="3710108"/>
            <a:ext cx="128610" cy="492067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5" idx="3"/>
            <a:endCxn id="45" idx="7"/>
          </p:cNvCxnSpPr>
          <p:nvPr/>
        </p:nvCxnSpPr>
        <p:spPr>
          <a:xfrm flipH="1">
            <a:off x="3767619" y="2855580"/>
            <a:ext cx="770705" cy="1488560"/>
          </a:xfrm>
          <a:prstGeom prst="line">
            <a:avLst/>
          </a:prstGeom>
          <a:ln w="50800"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3"/>
            <a:endCxn id="45" idx="6"/>
          </p:cNvCxnSpPr>
          <p:nvPr/>
        </p:nvCxnSpPr>
        <p:spPr>
          <a:xfrm flipH="1">
            <a:off x="3913041" y="3219226"/>
            <a:ext cx="2345110" cy="1467648"/>
          </a:xfrm>
          <a:prstGeom prst="line">
            <a:avLst/>
          </a:prstGeom>
          <a:ln w="63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45" idx="5"/>
          </p:cNvCxnSpPr>
          <p:nvPr/>
        </p:nvCxnSpPr>
        <p:spPr>
          <a:xfrm flipH="1" flipV="1">
            <a:off x="3767619" y="5029607"/>
            <a:ext cx="1012430" cy="53066"/>
          </a:xfrm>
          <a:prstGeom prst="line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5" idx="5"/>
          </p:cNvCxnSpPr>
          <p:nvPr/>
        </p:nvCxnSpPr>
        <p:spPr>
          <a:xfrm>
            <a:off x="5240482" y="2855580"/>
            <a:ext cx="872247" cy="1172515"/>
          </a:xfrm>
          <a:prstGeom prst="line">
            <a:avLst/>
          </a:prstGeom>
          <a:ln w="76200"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5" idx="4"/>
            <a:endCxn id="32" idx="0"/>
          </p:cNvCxnSpPr>
          <p:nvPr/>
        </p:nvCxnSpPr>
        <p:spPr>
          <a:xfrm>
            <a:off x="4889403" y="2997545"/>
            <a:ext cx="172489" cy="1400960"/>
          </a:xfrm>
          <a:prstGeom prst="line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3822247-6661-422F-BED0-61C0CE126269}"/>
              </a:ext>
            </a:extLst>
          </p:cNvPr>
          <p:cNvSpPr txBox="1"/>
          <p:nvPr/>
        </p:nvSpPr>
        <p:spPr>
          <a:xfrm>
            <a:off x="9412274" y="5955895"/>
            <a:ext cx="1538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Transaction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8810373" y="5955895"/>
            <a:ext cx="320019" cy="425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8649926" y="4479656"/>
            <a:ext cx="436607" cy="414435"/>
            <a:chOff x="964276" y="2503066"/>
            <a:chExt cx="922713" cy="878693"/>
          </a:xfrm>
          <a:solidFill>
            <a:schemeClr val="tx1">
              <a:lumMod val="85000"/>
            </a:schemeClr>
          </a:solidFill>
        </p:grpSpPr>
        <p:sp>
          <p:nvSpPr>
            <p:cNvPr id="55" name="Oval 54"/>
            <p:cNvSpPr/>
            <p:nvPr/>
          </p:nvSpPr>
          <p:spPr>
            <a:xfrm>
              <a:off x="964276" y="2503066"/>
              <a:ext cx="922713" cy="878693"/>
            </a:xfrm>
            <a:prstGeom prst="ellipse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19444" y="2807788"/>
              <a:ext cx="212375" cy="2692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a:rPr>
                <a:t>H</a:t>
              </a:r>
              <a:endParaRPr lang="en-US" sz="6000" b="1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</p:grpSp>
      <p:cxnSp>
        <p:nvCxnSpPr>
          <p:cNvPr id="59" name="Straight Connector 58"/>
          <p:cNvCxnSpPr/>
          <p:nvPr/>
        </p:nvCxnSpPr>
        <p:spPr>
          <a:xfrm flipH="1">
            <a:off x="8598455" y="5974114"/>
            <a:ext cx="320019" cy="42522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53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pt template ek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template ek" id="{F7481F9D-64F2-4AE0-AE5B-4D0D3246D936}" vid="{3C158A34-BC60-4367-8C0C-E4C065BA6C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1651</TotalTime>
  <Words>1236</Words>
  <Application>Microsoft Office PowerPoint</Application>
  <PresentationFormat>Widescreen</PresentationFormat>
  <Paragraphs>463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Courier New</vt:lpstr>
      <vt:lpstr>Harrington</vt:lpstr>
      <vt:lpstr>Trebuchet MS</vt:lpstr>
      <vt:lpstr>Tw Cen MT</vt:lpstr>
      <vt:lpstr>Wingdings</vt:lpstr>
      <vt:lpstr>Ppt template ek</vt:lpstr>
      <vt:lpstr>SNA using R 2 – DPLYR</vt:lpstr>
      <vt:lpstr>Learning objectives</vt:lpstr>
      <vt:lpstr>Working directory</vt:lpstr>
      <vt:lpstr>PowerPoint Presentation</vt:lpstr>
      <vt:lpstr>What is a network</vt:lpstr>
      <vt:lpstr>What is a network</vt:lpstr>
      <vt:lpstr>What is a network</vt:lpstr>
      <vt:lpstr>What is a network</vt:lpstr>
      <vt:lpstr>What is a network</vt:lpstr>
      <vt:lpstr>What is a network</vt:lpstr>
      <vt:lpstr>What is Social network useful for?</vt:lpstr>
      <vt:lpstr>Nodes</vt:lpstr>
      <vt:lpstr>Edges</vt:lpstr>
      <vt:lpstr>Edges</vt:lpstr>
      <vt:lpstr>PowerPoint Presentation</vt:lpstr>
      <vt:lpstr>Packages and libraries</vt:lpstr>
      <vt:lpstr>tidyverse</vt:lpstr>
      <vt:lpstr>tidyverse</vt:lpstr>
      <vt:lpstr>PowerPoint Presentation</vt:lpstr>
      <vt:lpstr>Basic dplyr functions (I)</vt:lpstr>
      <vt:lpstr>PowerPoint Presentation</vt:lpstr>
      <vt:lpstr>break</vt:lpstr>
      <vt:lpstr>Basic dplyr functions (II)</vt:lpstr>
      <vt:lpstr>PowerPoint Presentation</vt:lpstr>
      <vt:lpstr>Finally</vt:lpstr>
      <vt:lpstr>Next time… </vt:lpstr>
      <vt:lpstr>REsources and references</vt:lpstr>
    </vt:vector>
  </TitlesOfParts>
  <Company>CDPH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 using R 2 - DPLYR</dc:title>
  <dc:creator>Kukielka, Esther@CDPH</dc:creator>
  <cp:lastModifiedBy>Kukielka, Esther@CDPH</cp:lastModifiedBy>
  <cp:revision>59</cp:revision>
  <dcterms:created xsi:type="dcterms:W3CDTF">2019-03-13T20:41:02Z</dcterms:created>
  <dcterms:modified xsi:type="dcterms:W3CDTF">2019-03-25T18:24:44Z</dcterms:modified>
</cp:coreProperties>
</file>