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4" r:id="rId2"/>
    <p:sldId id="257" r:id="rId3"/>
    <p:sldId id="266" r:id="rId4"/>
    <p:sldId id="267" r:id="rId5"/>
    <p:sldId id="265" r:id="rId6"/>
    <p:sldId id="26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EED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51" autoAdjust="0"/>
  </p:normalViewPr>
  <p:slideViewPr>
    <p:cSldViewPr snapToGrid="0">
      <p:cViewPr varScale="1">
        <p:scale>
          <a:sx n="105" d="100"/>
          <a:sy n="105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F3A2-8B00-4844-AC25-5EA75310DCC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BD69A-85FA-422C-8901-635F9E03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8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Coordinates is not unique of ggplot2! All</a:t>
            </a:r>
            <a:r>
              <a:rPr lang="en-US" baseline="0" dirty="0" smtClean="0"/>
              <a:t> plots in R have coordinates!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BD69A-85FA-422C-8901-635F9E03CA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32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5B091-6C3F-4665-911E-7D92C61782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2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5B091-6C3F-4665-911E-7D92C61782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C3C46D-4E6C-4FDB-BB4B-B9E3ABE00AA8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BCFD604-4262-4BBB-A3C1-9A03FC3D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439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B94B-8083-4E33-9D18-6CD44B68566D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2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F8F5-C45D-477B-9911-6A70760F1C94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42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C543-B067-44DB-9302-0ECC9B7C6DC0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90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96C2-CD16-40DB-891F-6A56323A1BF5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18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7C49-5B8C-4E5A-A580-5BCD453073B5}" type="datetime1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61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7CD7-32E8-4802-A52A-61BF122469AB}" type="datetime1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9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914F-2FB3-424D-9078-93EA063668CB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22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FC7F-C9A3-4D54-9618-521B3A6FF507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4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13" y="21618"/>
            <a:ext cx="9905998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01800"/>
            <a:ext cx="9905999" cy="44577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6254747"/>
            <a:ext cx="2743200" cy="365125"/>
          </a:xfrm>
        </p:spPr>
        <p:txBody>
          <a:bodyPr/>
          <a:lstStyle/>
          <a:p>
            <a:fld id="{62EEAFD5-CF06-416D-BFC2-3574167F3825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6251573"/>
            <a:ext cx="62393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2" y="6251573"/>
            <a:ext cx="771089" cy="365125"/>
          </a:xfrm>
        </p:spPr>
        <p:txBody>
          <a:bodyPr/>
          <a:lstStyle/>
          <a:p>
            <a:fld id="{8BCFD604-4262-4BBB-A3C1-9A03FC3D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2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C971-CA1F-47A2-8999-ECDA6CF603D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1AD-D1DC-4977-A927-374D7215C388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6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58AB-AD4F-442E-9F07-6C80C1A7B17E}" type="datetime1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2506E-120C-47D9-8F85-E9B98C081965}" type="datetime1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7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AF7E-234C-474E-97B5-93AE212756D9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946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905C-38FC-4988-AD6D-E08606E7DAA2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062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9378-24AA-4AAA-91D1-1E7D7A931FF1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8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AB34-59B0-4671-B125-DC07D42A30C1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D604-4262-4BBB-A3C1-9A03FC3D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6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ggplot2-essentia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t.bs.ehu.es/cran/web/packages/ggCompNet/vignettes/examples-from-pape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.bs.ehu.es/cran/web/packages/ggCompNet/vignettes/examples-from-paper.html" TargetMode="External"/><Relationship Id="rId2" Type="http://schemas.openxmlformats.org/officeDocument/2006/relationships/hyperlink" Target="http://www.sthda.com/english/wiki/ggplot2-essenti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ggnetwork/vignettes/ggnetwork.html" TargetMode="External"/><Relationship Id="rId5" Type="http://schemas.openxmlformats.org/officeDocument/2006/relationships/hyperlink" Target="https://github.com/sctyner/geomnet/tree/master/vignettes" TargetMode="External"/><Relationship Id="rId4" Type="http://schemas.openxmlformats.org/officeDocument/2006/relationships/hyperlink" Target="https://briatte.github.io/gg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 using R</a:t>
            </a:r>
            <a:br>
              <a:rPr lang="en-US" dirty="0" smtClean="0"/>
            </a:br>
            <a:r>
              <a:rPr lang="en-US" dirty="0" smtClean="0"/>
              <a:t>3 </a:t>
            </a:r>
            <a:r>
              <a:rPr lang="en-US" dirty="0"/>
              <a:t>–</a:t>
            </a:r>
            <a:r>
              <a:rPr lang="en-US" dirty="0" smtClean="0"/>
              <a:t> Map SNA </a:t>
            </a:r>
            <a:r>
              <a:rPr lang="en-US" sz="2000" dirty="0" smtClean="0"/>
              <a:t>with</a:t>
            </a:r>
            <a:r>
              <a:rPr lang="en-US" dirty="0" smtClean="0"/>
              <a:t> </a:t>
            </a:r>
            <a:r>
              <a:rPr lang="en-US" dirty="0" err="1" smtClean="0"/>
              <a:t>ggplot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295349"/>
            <a:ext cx="8791575" cy="1655762"/>
          </a:xfrm>
        </p:spPr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April 2019 – CDPH</a:t>
            </a:r>
          </a:p>
          <a:p>
            <a:pPr algn="r"/>
            <a:r>
              <a:rPr lang="en-US" dirty="0" smtClean="0"/>
              <a:t>Esther.Kukielka@CDPH.ca.gov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8364" y="6029943"/>
            <a:ext cx="484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This workshop heavily borrows from the list of references provided at the end of the presentation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22" b="89800" l="2421" r="963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66" t="11864" r="4979" b="11907"/>
          <a:stretch/>
        </p:blipFill>
        <p:spPr>
          <a:xfrm>
            <a:off x="9166568" y="3459770"/>
            <a:ext cx="1115887" cy="1274009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395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four main </a:t>
            </a:r>
            <a:r>
              <a:rPr lang="en-US" dirty="0"/>
              <a:t>graphical systems available in </a:t>
            </a:r>
            <a:r>
              <a:rPr lang="en-US" dirty="0" smtClean="0"/>
              <a:t>r </a:t>
            </a:r>
            <a:r>
              <a:rPr lang="en-US" sz="2000" dirty="0" smtClean="0"/>
              <a:t>(base, grid, lattice, </a:t>
            </a:r>
            <a:r>
              <a:rPr lang="en-US" sz="2000" dirty="0" err="1" smtClean="0"/>
              <a:t>ggplot</a:t>
            </a:r>
            <a:r>
              <a:rPr lang="en-US" sz="2000" dirty="0" smtClean="0"/>
              <a:t>) </a:t>
            </a:r>
          </a:p>
          <a:p>
            <a:r>
              <a:rPr lang="en-US" dirty="0" smtClean="0"/>
              <a:t>Created </a:t>
            </a:r>
            <a:r>
              <a:rPr lang="en-US" dirty="0"/>
              <a:t>by Hadley </a:t>
            </a:r>
            <a:r>
              <a:rPr lang="en-US" dirty="0" smtClean="0"/>
              <a:t>Wickham,  </a:t>
            </a:r>
            <a:r>
              <a:rPr lang="en-US" dirty="0"/>
              <a:t>based on Leland Wilkinson’s Grammar of Graphics</a:t>
            </a:r>
          </a:p>
          <a:p>
            <a:r>
              <a:rPr lang="en-US" dirty="0"/>
              <a:t>Customized and easy to create graphs, but slower than base plot()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51794" y="4279556"/>
            <a:ext cx="6638137" cy="461665"/>
          </a:xfrm>
          <a:prstGeom prst="rect">
            <a:avLst/>
          </a:prstGeom>
          <a:solidFill>
            <a:srgbClr val="4CEED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tx1">
                      <a:lumMod val="50000"/>
                    </a:schemeClr>
                  </a:solidFill>
                </a:ln>
              </a:rPr>
              <a:t>Plot = data + </a:t>
            </a:r>
            <a:r>
              <a:rPr lang="en-US" sz="2400" b="1" dirty="0" smtClean="0">
                <a:ln>
                  <a:solidFill>
                    <a:schemeClr val="tx1">
                      <a:lumMod val="50000"/>
                    </a:schemeClr>
                  </a:solidFill>
                </a:ln>
              </a:rPr>
              <a:t>aesthetics + geometry </a:t>
            </a:r>
            <a:r>
              <a:rPr lang="en-US" sz="2400" b="1" dirty="0">
                <a:ln>
                  <a:solidFill>
                    <a:schemeClr val="tx1">
                      <a:lumMod val="50000"/>
                    </a:schemeClr>
                  </a:solidFill>
                </a:ln>
              </a:rPr>
              <a:t>+ coordinates</a:t>
            </a:r>
            <a:endParaRPr lang="en-US" sz="2400" dirty="0">
              <a:ln>
                <a:solidFill>
                  <a:schemeClr val="tx1">
                    <a:lumMod val="50000"/>
                  </a:schemeClr>
                </a:solidFill>
              </a:ln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22" b="89800" l="2421" r="963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66" t="11864" r="4979" b="11907"/>
          <a:stretch/>
        </p:blipFill>
        <p:spPr>
          <a:xfrm>
            <a:off x="5536467" y="4977564"/>
            <a:ext cx="1115887" cy="1274009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4777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-0.00026 -0.548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5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22" y="1647030"/>
            <a:ext cx="10293844" cy="47958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Principal </a:t>
            </a:r>
            <a:r>
              <a:rPr lang="en-US" dirty="0"/>
              <a:t>components of every </a:t>
            </a:r>
            <a:r>
              <a:rPr lang="en-US" dirty="0" smtClean="0"/>
              <a:t>plot (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):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4CEEDF"/>
                </a:solidFill>
              </a:rPr>
              <a:t>Data</a:t>
            </a:r>
            <a:r>
              <a:rPr lang="en-US" dirty="0" smtClean="0"/>
              <a:t> (data) is </a:t>
            </a:r>
            <a:r>
              <a:rPr lang="en-US" dirty="0"/>
              <a:t>a data </a:t>
            </a:r>
            <a:r>
              <a:rPr lang="en-US" dirty="0" smtClean="0"/>
              <a:t>frame. 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4CEEDF"/>
                </a:solidFill>
              </a:rPr>
              <a:t>Aesthetics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aes</a:t>
            </a:r>
            <a:r>
              <a:rPr lang="en-US" dirty="0" smtClean="0"/>
              <a:t>) is </a:t>
            </a:r>
            <a:r>
              <a:rPr lang="en-US" dirty="0"/>
              <a:t>used to indicate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 </a:t>
            </a:r>
            <a:r>
              <a:rPr lang="en-US" dirty="0" smtClean="0"/>
              <a:t>variables, as well as to control </a:t>
            </a:r>
            <a:r>
              <a:rPr lang="en-US" dirty="0"/>
              <a:t>the </a:t>
            </a:r>
            <a:r>
              <a:rPr lang="en-US" b="1" dirty="0"/>
              <a:t>color</a:t>
            </a:r>
            <a:r>
              <a:rPr lang="en-US" dirty="0"/>
              <a:t>, the </a:t>
            </a:r>
            <a:r>
              <a:rPr lang="en-US" b="1" dirty="0"/>
              <a:t>size</a:t>
            </a:r>
            <a:r>
              <a:rPr lang="en-US" dirty="0"/>
              <a:t> or the </a:t>
            </a:r>
            <a:r>
              <a:rPr lang="en-US" b="1" dirty="0"/>
              <a:t>shape</a:t>
            </a:r>
            <a:r>
              <a:rPr lang="en-US" dirty="0"/>
              <a:t> of points, the height of bars, </a:t>
            </a:r>
            <a:r>
              <a:rPr lang="en-US" dirty="0" smtClean="0"/>
              <a:t>etc.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4CEEDF"/>
                </a:solidFill>
              </a:rPr>
              <a:t>Geometry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geom</a:t>
            </a:r>
            <a:r>
              <a:rPr lang="en-US" dirty="0" smtClean="0"/>
              <a:t>_) defines </a:t>
            </a:r>
            <a:r>
              <a:rPr lang="en-US" dirty="0"/>
              <a:t>the type of graphics (</a:t>
            </a:r>
            <a:r>
              <a:rPr lang="en-US" b="1" dirty="0"/>
              <a:t>histogram</a:t>
            </a:r>
            <a:r>
              <a:rPr lang="en-US" dirty="0"/>
              <a:t>, </a:t>
            </a:r>
            <a:r>
              <a:rPr lang="en-US" b="1" dirty="0"/>
              <a:t>box plot</a:t>
            </a:r>
            <a:r>
              <a:rPr lang="en-US" dirty="0"/>
              <a:t>, </a:t>
            </a:r>
            <a:r>
              <a:rPr lang="en-US" b="1" dirty="0"/>
              <a:t>line plot</a:t>
            </a:r>
            <a:r>
              <a:rPr lang="en-US" dirty="0"/>
              <a:t>, </a:t>
            </a:r>
            <a:r>
              <a:rPr lang="en-US" b="1" dirty="0"/>
              <a:t>density plot</a:t>
            </a:r>
            <a:r>
              <a:rPr lang="en-US" dirty="0"/>
              <a:t>, </a:t>
            </a:r>
            <a:r>
              <a:rPr lang="en-US" b="1" dirty="0"/>
              <a:t>dot plot</a:t>
            </a:r>
            <a:r>
              <a:rPr lang="en-US" dirty="0"/>
              <a:t>, </a:t>
            </a:r>
            <a:r>
              <a:rPr lang="en-US" dirty="0" smtClean="0"/>
              <a:t>…). </a:t>
            </a:r>
            <a:r>
              <a:rPr lang="en-US" dirty="0"/>
              <a:t>Visual marks that represent data </a:t>
            </a:r>
            <a:r>
              <a:rPr lang="en-US" dirty="0" smtClean="0"/>
              <a:t>points.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4CEEDF"/>
                </a:solidFill>
              </a:rPr>
              <a:t>Coordinates </a:t>
            </a:r>
            <a:r>
              <a:rPr lang="en-US" b="1" dirty="0" smtClean="0"/>
              <a:t>(</a:t>
            </a:r>
            <a:r>
              <a:rPr lang="en-US" b="1" dirty="0" err="1" smtClean="0"/>
              <a:t>coord</a:t>
            </a:r>
            <a:r>
              <a:rPr lang="en-US" b="1" dirty="0"/>
              <a:t>_) </a:t>
            </a:r>
            <a:r>
              <a:rPr lang="en-US" dirty="0" smtClean="0"/>
              <a:t>determines </a:t>
            </a:r>
            <a:r>
              <a:rPr lang="en-US" dirty="0"/>
              <a:t>how the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 aesthetics combine to position elements in the </a:t>
            </a:r>
            <a:r>
              <a:rPr lang="en-US" dirty="0" smtClean="0"/>
              <a:t>plot.</a:t>
            </a:r>
          </a:p>
          <a:p>
            <a:pPr lvl="1"/>
            <a:endParaRPr lang="en-US" dirty="0"/>
          </a:p>
          <a:p>
            <a:r>
              <a:rPr lang="en-US" dirty="0"/>
              <a:t>There are two major functions in </a:t>
            </a:r>
            <a:r>
              <a:rPr lang="en-US" b="1" dirty="0"/>
              <a:t>ggplot2</a:t>
            </a:r>
            <a:r>
              <a:rPr lang="en-US" dirty="0"/>
              <a:t> package: </a:t>
            </a:r>
            <a:r>
              <a:rPr lang="en-US" b="1" dirty="0" err="1"/>
              <a:t>qplot</a:t>
            </a:r>
            <a:r>
              <a:rPr lang="en-US" b="1" dirty="0"/>
              <a:t>()</a:t>
            </a:r>
            <a:r>
              <a:rPr lang="en-US" dirty="0"/>
              <a:t> and </a:t>
            </a:r>
            <a:r>
              <a:rPr lang="en-US" b="1" dirty="0" err="1"/>
              <a:t>ggplot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r>
              <a:rPr lang="en-US" b="1" dirty="0" err="1">
                <a:solidFill>
                  <a:schemeClr val="tx1">
                    <a:lumMod val="65000"/>
                  </a:schemeClr>
                </a:solidFill>
              </a:rPr>
              <a:t>qplot</a:t>
            </a:r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stands for quick plot, which can be used to produce easily simple plots.</a:t>
            </a:r>
          </a:p>
          <a:p>
            <a:pPr lvl="1"/>
            <a:r>
              <a:rPr lang="en-US" b="1" dirty="0" err="1"/>
              <a:t>ggplot</a:t>
            </a:r>
            <a:r>
              <a:rPr lang="en-US" b="1" dirty="0"/>
              <a:t>()</a:t>
            </a:r>
            <a:r>
              <a:rPr lang="en-US" dirty="0"/>
              <a:t> function is more flexible </a:t>
            </a:r>
            <a:r>
              <a:rPr lang="en-US" dirty="0" smtClean="0"/>
              <a:t>than </a:t>
            </a:r>
            <a:r>
              <a:rPr lang="en-US" b="1" dirty="0" err="1"/>
              <a:t>qplot</a:t>
            </a:r>
            <a:r>
              <a:rPr lang="en-US" dirty="0"/>
              <a:t> for building a plot piece by </a:t>
            </a:r>
            <a:r>
              <a:rPr lang="en-US" dirty="0" smtClean="0"/>
              <a:t>piece.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51795" y="530070"/>
            <a:ext cx="6659158" cy="461665"/>
          </a:xfrm>
          <a:prstGeom prst="rect">
            <a:avLst/>
          </a:prstGeom>
          <a:solidFill>
            <a:srgbClr val="4CEED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tx1">
                      <a:lumMod val="50000"/>
                    </a:schemeClr>
                  </a:solidFill>
                </a:ln>
              </a:rPr>
              <a:t>Plot = data + </a:t>
            </a:r>
            <a:r>
              <a:rPr lang="en-US" sz="2400" b="1" dirty="0" smtClean="0">
                <a:ln>
                  <a:solidFill>
                    <a:schemeClr val="tx1">
                      <a:lumMod val="50000"/>
                    </a:schemeClr>
                  </a:solidFill>
                </a:ln>
              </a:rPr>
              <a:t>aesthetics </a:t>
            </a:r>
            <a:r>
              <a:rPr lang="en-US" sz="2400" b="1" dirty="0">
                <a:ln>
                  <a:solidFill>
                    <a:schemeClr val="tx1">
                      <a:lumMod val="50000"/>
                    </a:schemeClr>
                  </a:solidFill>
                </a:ln>
              </a:rPr>
              <a:t>+ </a:t>
            </a:r>
            <a:r>
              <a:rPr lang="en-US" sz="2400" b="1" dirty="0" smtClean="0">
                <a:ln>
                  <a:solidFill>
                    <a:schemeClr val="tx1">
                      <a:lumMod val="50000"/>
                    </a:schemeClr>
                  </a:solidFill>
                </a:ln>
              </a:rPr>
              <a:t>geometry + coordinates</a:t>
            </a:r>
            <a:endParaRPr lang="en-US" sz="2400" dirty="0">
              <a:ln>
                <a:solidFill>
                  <a:schemeClr val="tx1">
                    <a:lumMod val="50000"/>
                  </a:schemeClr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1795" y="4422551"/>
            <a:ext cx="7426412" cy="461665"/>
          </a:xfrm>
          <a:prstGeom prst="rect">
            <a:avLst/>
          </a:prstGeom>
          <a:solidFill>
            <a:srgbClr val="4CEED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n>
                  <a:solidFill>
                    <a:schemeClr val="tx1">
                      <a:lumMod val="50000"/>
                    </a:schemeClr>
                  </a:solidFill>
                </a:ln>
              </a:rPr>
              <a:t>Plot </a:t>
            </a:r>
            <a:r>
              <a:rPr lang="en-US" sz="2400" b="1" dirty="0">
                <a:ln>
                  <a:solidFill>
                    <a:schemeClr val="tx1">
                      <a:lumMod val="50000"/>
                    </a:schemeClr>
                  </a:solidFill>
                </a:ln>
              </a:rPr>
              <a:t>&lt;</a:t>
            </a:r>
            <a:r>
              <a:rPr lang="en-US" sz="2800" b="1" baseline="16000" dirty="0">
                <a:ln>
                  <a:solidFill>
                    <a:schemeClr val="tx1">
                      <a:lumMod val="50000"/>
                    </a:schemeClr>
                  </a:solidFill>
                </a:ln>
              </a:rPr>
              <a:t>-</a:t>
            </a:r>
            <a:r>
              <a:rPr lang="en-US" sz="2400" b="1" dirty="0">
                <a:ln>
                  <a:solidFill>
                    <a:schemeClr val="tx1">
                      <a:lumMod val="50000"/>
                    </a:schemeClr>
                  </a:solidFill>
                </a:ln>
              </a:rPr>
              <a:t> </a:t>
            </a:r>
            <a:r>
              <a:rPr lang="en-US" sz="2400" b="1" dirty="0" err="1" smtClean="0">
                <a:ln>
                  <a:solidFill>
                    <a:schemeClr val="tx1">
                      <a:lumMod val="50000"/>
                    </a:schemeClr>
                  </a:solidFill>
                </a:ln>
              </a:rPr>
              <a:t>ggplot</a:t>
            </a:r>
            <a:r>
              <a:rPr lang="en-US" sz="2400" b="1" dirty="0" smtClean="0">
                <a:ln>
                  <a:solidFill>
                    <a:schemeClr val="tx1">
                      <a:lumMod val="50000"/>
                    </a:schemeClr>
                  </a:solidFill>
                </a:ln>
              </a:rPr>
              <a:t> </a:t>
            </a:r>
            <a:r>
              <a:rPr lang="en-US" sz="2400" b="1" dirty="0" smtClean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b="1" dirty="0" smtClean="0">
                <a:ln>
                  <a:solidFill>
                    <a:schemeClr val="tx1">
                      <a:lumMod val="50000"/>
                    </a:schemeClr>
                  </a:solidFill>
                </a:ln>
              </a:rPr>
              <a:t>data , </a:t>
            </a:r>
            <a:r>
              <a:rPr lang="en-US" sz="2400" b="1" dirty="0" err="1" smtClean="0">
                <a:ln>
                  <a:solidFill>
                    <a:schemeClr val="tx1">
                      <a:lumMod val="50000"/>
                    </a:schemeClr>
                  </a:solidFill>
                </a:ln>
              </a:rPr>
              <a:t>aes</a:t>
            </a:r>
            <a:r>
              <a:rPr lang="en-US" sz="2400" b="1" dirty="0" smtClean="0">
                <a:ln>
                  <a:solidFill>
                    <a:schemeClr val="tx1">
                      <a:lumMod val="50000"/>
                    </a:schemeClr>
                  </a:solidFill>
                </a:ln>
              </a:rPr>
              <a:t>()</a:t>
            </a:r>
            <a:r>
              <a:rPr lang="en-US" sz="2400" b="1" dirty="0" smtClean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400" b="1" dirty="0" smtClean="0">
                <a:ln>
                  <a:solidFill>
                    <a:schemeClr val="tx1">
                      <a:lumMod val="50000"/>
                    </a:schemeClr>
                  </a:solidFill>
                </a:ln>
              </a:rPr>
              <a:t> + </a:t>
            </a:r>
            <a:r>
              <a:rPr lang="en-US" sz="2400" b="1" dirty="0" err="1" smtClean="0">
                <a:ln>
                  <a:solidFill>
                    <a:schemeClr val="tx1">
                      <a:lumMod val="50000"/>
                    </a:schemeClr>
                  </a:solidFill>
                </a:ln>
              </a:rPr>
              <a:t>geom_xxx</a:t>
            </a:r>
            <a:r>
              <a:rPr lang="en-US" sz="2400" b="1" dirty="0" smtClean="0">
                <a:ln>
                  <a:solidFill>
                    <a:schemeClr val="tx1">
                      <a:lumMod val="50000"/>
                    </a:schemeClr>
                  </a:solidFill>
                </a:ln>
              </a:rPr>
              <a:t>()</a:t>
            </a:r>
            <a:r>
              <a:rPr lang="en-US" sz="2400" b="1" dirty="0">
                <a:ln>
                  <a:solidFill>
                    <a:schemeClr val="tx1">
                      <a:lumMod val="50000"/>
                    </a:schemeClr>
                  </a:solidFill>
                </a:ln>
              </a:rPr>
              <a:t> + </a:t>
            </a:r>
            <a:r>
              <a:rPr lang="en-US" sz="2400" b="1" dirty="0" err="1" smtClean="0">
                <a:ln>
                  <a:solidFill>
                    <a:schemeClr val="tx1">
                      <a:lumMod val="50000"/>
                    </a:schemeClr>
                  </a:solidFill>
                </a:ln>
              </a:rPr>
              <a:t>coord_xxx</a:t>
            </a:r>
            <a:r>
              <a:rPr lang="en-US" sz="2400" b="1" dirty="0" smtClean="0">
                <a:ln>
                  <a:solidFill>
                    <a:schemeClr val="tx1">
                      <a:lumMod val="50000"/>
                    </a:schemeClr>
                  </a:solidFill>
                </a:ln>
              </a:rPr>
              <a:t>()</a:t>
            </a:r>
            <a:endParaRPr lang="en-US" sz="2400" dirty="0">
              <a:ln>
                <a:solidFill>
                  <a:schemeClr val="tx1">
                    <a:lumMod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2807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8808-7AF0-40A4-926C-716D2D6737A3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18523" y="2346108"/>
            <a:ext cx="7017761" cy="17999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arrington" panose="04040505050A02020702" pitchFamily="82" charset="0"/>
              </a:rPr>
              <a:t>Chunk </a:t>
            </a:r>
            <a:r>
              <a:rPr lang="en-US" sz="9600" b="1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arrington" panose="04040505050A02020702" pitchFamily="82" charset="0"/>
              </a:rPr>
              <a:t>1</a:t>
            </a:r>
            <a:endParaRPr lang="en-US" sz="9600" b="1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arrington" panose="04040505050A02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5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ggplot2()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/>
              <a:t>ggplot</a:t>
            </a:r>
            <a:r>
              <a:rPr lang="en-US" b="1" dirty="0" smtClean="0"/>
              <a:t> </a:t>
            </a:r>
            <a:r>
              <a:rPr lang="en-US" dirty="0" smtClean="0"/>
              <a:t>package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/>
              <a:t>GGally</a:t>
            </a:r>
            <a:r>
              <a:rPr lang="en-US" b="1" dirty="0" smtClean="0"/>
              <a:t> </a:t>
            </a:r>
            <a:r>
              <a:rPr lang="en-US" dirty="0" smtClean="0"/>
              <a:t>package::</a:t>
            </a:r>
            <a:r>
              <a:rPr lang="en-US" i="1" dirty="0">
                <a:solidFill>
                  <a:schemeClr val="tx1">
                    <a:lumMod val="75000"/>
                  </a:schemeClr>
                </a:solidFill>
              </a:rPr>
              <a:t>ggnet2() </a:t>
            </a:r>
            <a:endParaRPr lang="en-US" i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/>
              <a:t>geomnet</a:t>
            </a:r>
            <a:r>
              <a:rPr lang="en-US" dirty="0" smtClean="0"/>
              <a:t> package::</a:t>
            </a:r>
            <a:r>
              <a:rPr lang="en-US" i="1" dirty="0" err="1" smtClean="0">
                <a:solidFill>
                  <a:schemeClr val="tx1">
                    <a:lumMod val="75000"/>
                  </a:schemeClr>
                </a:solidFill>
              </a:rPr>
              <a:t>geom_net</a:t>
            </a:r>
            <a:r>
              <a:rPr lang="en-US" i="1" dirty="0" smtClean="0">
                <a:solidFill>
                  <a:schemeClr val="tx1">
                    <a:lumMod val="75000"/>
                  </a:schemeClr>
                </a:solidFill>
              </a:rPr>
              <a:t>()</a:t>
            </a:r>
            <a:r>
              <a:rPr lang="en-US" dirty="0" smtClean="0"/>
              <a:t>: </a:t>
            </a:r>
            <a:r>
              <a:rPr lang="en-US" dirty="0"/>
              <a:t>W</a:t>
            </a:r>
            <a:r>
              <a:rPr lang="en-US" dirty="0" smtClean="0"/>
              <a:t>raps </a:t>
            </a:r>
            <a:r>
              <a:rPr lang="en-US" dirty="0"/>
              <a:t>all network structures, including vertices, edges</a:t>
            </a:r>
            <a:r>
              <a:rPr lang="en-US" dirty="0" smtClean="0"/>
              <a:t>, and </a:t>
            </a:r>
            <a:r>
              <a:rPr lang="en-US" dirty="0"/>
              <a:t>vertex labels into a </a:t>
            </a:r>
            <a:r>
              <a:rPr lang="en-US" dirty="0" smtClean="0"/>
              <a:t>single </a:t>
            </a:r>
            <a:r>
              <a:rPr lang="en-US" dirty="0" err="1" smtClean="0"/>
              <a:t>geom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ggnetwork</a:t>
            </a:r>
            <a:r>
              <a:rPr lang="en-US" dirty="0" smtClean="0"/>
              <a:t> package:: </a:t>
            </a:r>
            <a:r>
              <a:rPr lang="en-US" i="1" dirty="0" err="1" smtClean="0">
                <a:solidFill>
                  <a:schemeClr val="tx1">
                    <a:lumMod val="75000"/>
                  </a:schemeClr>
                </a:solidFill>
              </a:rPr>
              <a:t>geom_nodes</a:t>
            </a:r>
            <a:r>
              <a:rPr lang="en-US" i="1" dirty="0" smtClean="0">
                <a:solidFill>
                  <a:schemeClr val="tx1">
                    <a:lumMod val="7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i="1" dirty="0" err="1" smtClean="0">
                <a:solidFill>
                  <a:schemeClr val="tx1">
                    <a:lumMod val="75000"/>
                  </a:schemeClr>
                </a:solidFill>
              </a:rPr>
              <a:t>geom_edges</a:t>
            </a:r>
            <a:r>
              <a:rPr lang="en-US" i="1" dirty="0" smtClean="0">
                <a:solidFill>
                  <a:schemeClr val="tx1">
                    <a:lumMod val="75000"/>
                  </a:schemeClr>
                </a:solidFill>
              </a:rPr>
              <a:t>()</a:t>
            </a:r>
            <a:r>
              <a:rPr lang="en-US" dirty="0" smtClean="0"/>
              <a:t>: Implements </a:t>
            </a:r>
            <a:r>
              <a:rPr lang="en-US" dirty="0"/>
              <a:t>each of </a:t>
            </a:r>
            <a:r>
              <a:rPr lang="en-US" dirty="0" smtClean="0"/>
              <a:t>the network structures </a:t>
            </a:r>
            <a:r>
              <a:rPr lang="en-US" dirty="0"/>
              <a:t>in an </a:t>
            </a:r>
            <a:r>
              <a:rPr lang="en-US" dirty="0" smtClean="0"/>
              <a:t>independent </a:t>
            </a:r>
            <a:r>
              <a:rPr lang="en-US" dirty="0" err="1" smtClean="0"/>
              <a:t>geom</a:t>
            </a:r>
            <a:r>
              <a:rPr lang="en-US" dirty="0" smtClean="0"/>
              <a:t> and </a:t>
            </a:r>
            <a:r>
              <a:rPr lang="en-US" dirty="0"/>
              <a:t>layers them </a:t>
            </a:r>
            <a:r>
              <a:rPr lang="en-US" dirty="0" smtClean="0"/>
              <a:t>one by one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8808-7AF0-40A4-926C-716D2D6737A3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18523" y="2346108"/>
            <a:ext cx="7017761" cy="17999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arrington" panose="04040505050A02020702" pitchFamily="82" charset="0"/>
              </a:rPr>
              <a:t>Chunk 2</a:t>
            </a:r>
          </a:p>
        </p:txBody>
      </p:sp>
    </p:spTree>
    <p:extLst>
      <p:ext uri="{BB962C8B-B14F-4D97-AF65-F5344CB8AC3E}">
        <p14:creationId xmlns:p14="http://schemas.microsoft.com/office/powerpoint/2010/main" val="35638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www.sthda.com/english/wiki/ggplot2-essentials</a:t>
            </a:r>
            <a:endParaRPr lang="en-US" dirty="0" smtClean="0"/>
          </a:p>
          <a:p>
            <a:r>
              <a:rPr lang="en-US" dirty="0" smtClean="0"/>
              <a:t>Code for </a:t>
            </a:r>
            <a:r>
              <a:rPr lang="en-US" dirty="0" smtClean="0">
                <a:hlinkClick r:id="rId3"/>
              </a:rPr>
              <a:t>Tyner at al 2017</a:t>
            </a:r>
            <a:endParaRPr lang="en-US" dirty="0" smtClean="0"/>
          </a:p>
          <a:p>
            <a:r>
              <a:rPr lang="en-US" dirty="0" smtClean="0"/>
              <a:t>Vignette for </a:t>
            </a:r>
            <a:r>
              <a:rPr lang="en-US" dirty="0" smtClean="0">
                <a:hlinkClick r:id="rId4"/>
              </a:rPr>
              <a:t>ggnet2</a:t>
            </a:r>
            <a:endParaRPr lang="en-US" dirty="0" smtClean="0"/>
          </a:p>
          <a:p>
            <a:r>
              <a:rPr lang="en-US" dirty="0" smtClean="0"/>
              <a:t>Vignette for </a:t>
            </a:r>
            <a:r>
              <a:rPr lang="en-US" dirty="0" err="1" smtClean="0">
                <a:hlinkClick r:id="rId5"/>
              </a:rPr>
              <a:t>geomnet</a:t>
            </a:r>
            <a:endParaRPr lang="en-US" dirty="0" smtClean="0"/>
          </a:p>
          <a:p>
            <a:r>
              <a:rPr lang="en-US" dirty="0"/>
              <a:t>Vignette for </a:t>
            </a:r>
            <a:r>
              <a:rPr lang="en-US" dirty="0">
                <a:hlinkClick r:id="rId6"/>
              </a:rPr>
              <a:t>ggnetwork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604-4262-4BBB-A3C1-9A03FC3D42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 template ek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 ek" id="{F7481F9D-64F2-4AE0-AE5B-4D0D3246D936}" vid="{3C158A34-BC60-4367-8C0C-E4C065BA6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 ek</Template>
  <TotalTime>833</TotalTime>
  <Words>359</Words>
  <Application>Microsoft Office PowerPoint</Application>
  <PresentationFormat>Widescreen</PresentationFormat>
  <Paragraphs>47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Harrington</vt:lpstr>
      <vt:lpstr>Trebuchet MS</vt:lpstr>
      <vt:lpstr>Tw Cen MT</vt:lpstr>
      <vt:lpstr>Ppt template ek</vt:lpstr>
      <vt:lpstr>SNA using R 3 – Map SNA with ggplot</vt:lpstr>
      <vt:lpstr>ggplot</vt:lpstr>
      <vt:lpstr>ggplot</vt:lpstr>
      <vt:lpstr>PowerPoint Presentation</vt:lpstr>
      <vt:lpstr>Plotting networks</vt:lpstr>
      <vt:lpstr>PowerPoint Presentation</vt:lpstr>
      <vt:lpstr>References</vt:lpstr>
    </vt:vector>
  </TitlesOfParts>
  <Company>CDPH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Kukielka, Esther@CDPH</dc:creator>
  <cp:lastModifiedBy>Kukielka, Esther@CDPH</cp:lastModifiedBy>
  <cp:revision>44</cp:revision>
  <dcterms:created xsi:type="dcterms:W3CDTF">2019-03-21T22:51:33Z</dcterms:created>
  <dcterms:modified xsi:type="dcterms:W3CDTF">2019-04-03T17:33:10Z</dcterms:modified>
</cp:coreProperties>
</file>