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4" r:id="rId1"/>
    <p:sldMasterId id="2147483755" r:id="rId2"/>
  </p:sldMasterIdLst>
  <p:notesMasterIdLst>
    <p:notesMasterId r:id="rId25"/>
  </p:notesMasterIdLst>
  <p:handoutMasterIdLst>
    <p:handoutMasterId r:id="rId26"/>
  </p:handoutMasterIdLst>
  <p:sldIdLst>
    <p:sldId id="262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</p:sldIdLst>
  <p:sldSz cx="9144000" cy="6858000" type="overhead"/>
  <p:notesSz cx="67818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accent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accent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accent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accent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accent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3600" kern="1200">
        <a:solidFill>
          <a:schemeClr val="accent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3600" kern="1200">
        <a:solidFill>
          <a:schemeClr val="accent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3600" kern="1200">
        <a:solidFill>
          <a:schemeClr val="accent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3600" kern="1200">
        <a:solidFill>
          <a:schemeClr val="accent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3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3366FF"/>
    <a:srgbClr val="0000FF"/>
    <a:srgbClr val="FFFF00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81" autoAdjust="0"/>
  </p:normalViewPr>
  <p:slideViewPr>
    <p:cSldViewPr>
      <p:cViewPr varScale="1">
        <p:scale>
          <a:sx n="86" d="100"/>
          <a:sy n="86" d="100"/>
        </p:scale>
        <p:origin x="153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2856" y="588"/>
      </p:cViewPr>
      <p:guideLst>
        <p:guide orient="horz" pos="3123"/>
        <p:guide pos="213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6875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889" tIns="45440" rIns="90889" bIns="45440" numCol="1" anchor="t" anchorCtr="0" compatLnSpc="1">
            <a:prstTxWarp prst="textNoShape">
              <a:avLst/>
            </a:prstTxWarp>
          </a:bodyPr>
          <a:lstStyle>
            <a:lvl1pPr defTabSz="909638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Christoph Lindemann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0"/>
            <a:ext cx="2936875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889" tIns="45440" rIns="90889" bIns="45440" numCol="1" anchor="t" anchorCtr="0" compatLnSpc="1">
            <a:prstTxWarp prst="textNoShape">
              <a:avLst/>
            </a:prstTxWarp>
          </a:bodyPr>
          <a:lstStyle>
            <a:lvl1pPr algn="r" defTabSz="909638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4988"/>
            <a:ext cx="2936875" cy="493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889" tIns="45440" rIns="90889" bIns="45440" numCol="1" anchor="b" anchorCtr="0" compatLnSpc="1">
            <a:prstTxWarp prst="textNoShape">
              <a:avLst/>
            </a:prstTxWarp>
          </a:bodyPr>
          <a:lstStyle>
            <a:lvl1pPr defTabSz="909638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Hier Titel eingeben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24988"/>
            <a:ext cx="2936875" cy="493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889" tIns="45440" rIns="90889" bIns="45440" numCol="1" anchor="b" anchorCtr="0" compatLnSpc="1">
            <a:prstTxWarp prst="textNoShape">
              <a:avLst/>
            </a:prstTxWarp>
          </a:bodyPr>
          <a:lstStyle>
            <a:lvl1pPr algn="r" defTabSz="909638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CBE78F5-E2A5-4B7D-A856-8D7F710FBD0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955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6875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889" tIns="45440" rIns="90889" bIns="45440" numCol="1" anchor="t" anchorCtr="0" compatLnSpc="1">
            <a:prstTxWarp prst="textNoShape">
              <a:avLst/>
            </a:prstTxWarp>
          </a:bodyPr>
          <a:lstStyle>
            <a:lvl1pPr defTabSz="909638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36875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889" tIns="45440" rIns="90889" bIns="45440" numCol="1" anchor="t" anchorCtr="0" compatLnSpc="1">
            <a:prstTxWarp prst="textNoShape">
              <a:avLst/>
            </a:prstTxWarp>
          </a:bodyPr>
          <a:lstStyle>
            <a:lvl1pPr algn="r" defTabSz="909638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54588" cy="3716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710113"/>
            <a:ext cx="4978400" cy="44624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889" tIns="45440" rIns="90889" bIns="45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4988"/>
            <a:ext cx="2936875" cy="493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889" tIns="45440" rIns="90889" bIns="45440" numCol="1" anchor="b" anchorCtr="0" compatLnSpc="1">
            <a:prstTxWarp prst="textNoShape">
              <a:avLst/>
            </a:prstTxWarp>
          </a:bodyPr>
          <a:lstStyle>
            <a:lvl1pPr defTabSz="909638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24988"/>
            <a:ext cx="2936875" cy="493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889" tIns="45440" rIns="90889" bIns="45440" numCol="1" anchor="b" anchorCtr="0" compatLnSpc="1">
            <a:prstTxWarp prst="textNoShape">
              <a:avLst/>
            </a:prstTxWarp>
          </a:bodyPr>
          <a:lstStyle>
            <a:lvl1pPr algn="r" defTabSz="909638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4E9670F-BCF6-404C-8DF4-0261DDF3B7B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674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44925" y="9424988"/>
            <a:ext cx="2936875" cy="493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889" tIns="45440" rIns="90889" bIns="45440" anchor="b"/>
          <a:lstStyle/>
          <a:p>
            <a:pPr algn="r" defTabSz="909638"/>
            <a:fld id="{A2ECBEE3-EA29-4AF0-9A15-030551EDCC38}" type="slidenum">
              <a:rPr kumimoji="0" lang="de-DE" sz="1200">
                <a:solidFill>
                  <a:schemeClr val="tx1"/>
                </a:solidFill>
              </a:rPr>
              <a:pPr algn="r" defTabSz="909638"/>
              <a:t>1</a:t>
            </a:fld>
            <a:endParaRPr kumimoji="0" lang="de-DE" sz="1200">
              <a:solidFill>
                <a:schemeClr val="tx1"/>
              </a:solidFill>
            </a:endParaRPr>
          </a:p>
        </p:txBody>
      </p:sp>
      <p:sp>
        <p:nvSpPr>
          <p:cNvPr id="2048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504590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9670F-BCF6-404C-8DF4-0261DDF3B7B8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809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9670F-BCF6-404C-8DF4-0261DDF3B7B8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745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9670F-BCF6-404C-8DF4-0261DDF3B7B8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620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9670F-BCF6-404C-8DF4-0261DDF3B7B8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94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9670F-BCF6-404C-8DF4-0261DDF3B7B8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961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9670F-BCF6-404C-8DF4-0261DDF3B7B8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709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9670F-BCF6-404C-8DF4-0261DDF3B7B8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314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9670F-BCF6-404C-8DF4-0261DDF3B7B8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569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9670F-BCF6-404C-8DF4-0261DDF3B7B8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9919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9670F-BCF6-404C-8DF4-0261DDF3B7B8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474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9670F-BCF6-404C-8DF4-0261DDF3B7B8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255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9670F-BCF6-404C-8DF4-0261DDF3B7B8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8944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9670F-BCF6-404C-8DF4-0261DDF3B7B8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650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9670F-BCF6-404C-8DF4-0261DDF3B7B8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8128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9670F-BCF6-404C-8DF4-0261DDF3B7B8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992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9670F-BCF6-404C-8DF4-0261DDF3B7B8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020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9670F-BCF6-404C-8DF4-0261DDF3B7B8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981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9670F-BCF6-404C-8DF4-0261DDF3B7B8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334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9670F-BCF6-404C-8DF4-0261DDF3B7B8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980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9670F-BCF6-404C-8DF4-0261DDF3B7B8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062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9670F-BCF6-404C-8DF4-0261DDF3B7B8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76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Rechnernetze und Verteilte Systeme</a:t>
            </a:r>
            <a:endParaRPr lang="de-DE" sz="1600" b="1">
              <a:solidFill>
                <a:schemeClr val="tx1"/>
              </a:solidFill>
              <a:latin typeface="Futura Book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24B5FD-3349-4885-8D2F-24AEE741B6F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381000" y="1066800"/>
            <a:ext cx="8458200" cy="5181600"/>
          </a:xfrm>
        </p:spPr>
        <p:txBody>
          <a:bodyPr/>
          <a:lstStyle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9999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845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44232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0363" y="6400800"/>
            <a:ext cx="5332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de-DE" smtClean="0"/>
              <a:t>Rechnernetze und Verteilte Systeme</a:t>
            </a:r>
            <a:endParaRPr lang="de-DE" sz="1600" b="1">
              <a:solidFill>
                <a:schemeClr val="tx1"/>
              </a:solidFill>
              <a:latin typeface="Futura Book" pitchFamily="2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43825" y="6389688"/>
            <a:ext cx="1079500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C24B5FD-3349-4885-8D2F-24AEE741B6F8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00000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0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0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0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C00000"/>
          </a:solidFill>
          <a:latin typeface="Futura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C00000"/>
          </a:solidFill>
          <a:latin typeface="Futura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C00000"/>
          </a:solidFill>
          <a:latin typeface="Futura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C00000"/>
          </a:solidFill>
          <a:latin typeface="Futura Book" pitchFamily="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381000" y="3505200"/>
            <a:ext cx="85344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Edward Kupfer</a:t>
            </a:r>
          </a:p>
          <a:p>
            <a:pPr>
              <a:spcBef>
                <a:spcPct val="50000"/>
              </a:spcBef>
            </a:pPr>
            <a:endParaRPr lang="en-US" sz="2400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24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Universität</a:t>
            </a: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 Leipzig</a:t>
            </a:r>
            <a:b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en-US" sz="24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Institut</a:t>
            </a: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für</a:t>
            </a: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Informatik</a:t>
            </a: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en-US" sz="24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Lehrstuhl</a:t>
            </a: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für</a:t>
            </a: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Rechnernetze</a:t>
            </a: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 und </a:t>
            </a:r>
            <a:r>
              <a:rPr lang="en-US" sz="2400" b="1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Verteilte</a:t>
            </a:r>
            <a:r>
              <a:rPr lang="en-US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Systeme</a:t>
            </a: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en-US" sz="24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Augustusplatz</a:t>
            </a: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 10, 04109 </a:t>
            </a:r>
            <a:r>
              <a:rPr lang="en-US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Leipzig</a:t>
            </a:r>
            <a:r>
              <a:rPr lang="de-DE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/>
            </a:r>
            <a:br>
              <a:rPr lang="de-DE" sz="2400" b="1"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de-DE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http://rvs.informatik.uni-leipzig.de</a:t>
            </a:r>
            <a:endParaRPr lang="en-US" sz="2400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15364" name="Grafik 8" descr="sch_marke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2743200"/>
            <a:ext cx="2308225" cy="231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>
          <a:xfrm>
            <a:off x="457200" y="533400"/>
            <a:ext cx="7924800" cy="22098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Everyone‘s</a:t>
            </a:r>
            <a:r>
              <a:rPr kumimoji="0" lang="de-DE" sz="4400" b="1" i="0" u="none" strike="noStrike" kern="1200" cap="none" spc="0" normalizeH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an </a:t>
            </a:r>
            <a:r>
              <a:rPr kumimoji="0" lang="de-DE" sz="4400" b="1" i="0" u="none" strike="noStrike" kern="1200" cap="none" spc="0" normalizeH="0" noProof="0" dirty="0" err="1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Influencer</a:t>
            </a:r>
            <a:r>
              <a:rPr kumimoji="0" lang="de-DE" sz="4400" b="1" i="0" u="none" strike="noStrike" kern="1200" cap="none" spc="0" normalizeH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baseline="0" dirty="0" err="1" smtClean="0">
                <a:solidFill>
                  <a:srgbClr val="A50021"/>
                </a:solidFill>
                <a:latin typeface="Arial" pitchFamily="34" charset="0"/>
                <a:ea typeface="+mj-ea"/>
                <a:cs typeface="Arial" pitchFamily="34" charset="0"/>
              </a:rPr>
              <a:t>Quantifying</a:t>
            </a:r>
            <a:r>
              <a:rPr kumimoji="0" lang="de-DE" sz="4400" b="1" dirty="0" smtClean="0">
                <a:solidFill>
                  <a:srgbClr val="A50021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de-DE" sz="4400" b="1" dirty="0" err="1" smtClean="0">
                <a:solidFill>
                  <a:srgbClr val="A50021"/>
                </a:solidFill>
                <a:latin typeface="Arial" pitchFamily="34" charset="0"/>
                <a:ea typeface="+mj-ea"/>
                <a:cs typeface="Arial" pitchFamily="34" charset="0"/>
              </a:rPr>
              <a:t>Influence</a:t>
            </a:r>
            <a:r>
              <a:rPr kumimoji="0" lang="de-DE" sz="4400" b="1" dirty="0" smtClean="0">
                <a:solidFill>
                  <a:srgbClr val="A50021"/>
                </a:solidFill>
                <a:latin typeface="Arial" pitchFamily="34" charset="0"/>
                <a:ea typeface="+mj-ea"/>
                <a:cs typeface="Arial" pitchFamily="34" charset="0"/>
              </a:rPr>
              <a:t> on Twitter</a:t>
            </a:r>
            <a:endParaRPr kumimoji="0" lang="de-DE" sz="4400" b="1" i="0" u="none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5349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3 </a:t>
            </a:r>
            <a:r>
              <a:rPr lang="zxx-none" dirty="0"/>
              <a:t>Vorgehen – Vorhersage individueller Influence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24B5FD-3349-4885-8D2F-24AEE741B6F8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Alle Posts pro User </a:t>
            </a:r>
          </a:p>
          <a:p>
            <a:r>
              <a:rPr lang="de-DE" dirty="0" smtClean="0"/>
              <a:t>Individuelle </a:t>
            </a:r>
            <a:r>
              <a:rPr lang="de-DE" dirty="0" err="1" smtClean="0"/>
              <a:t>Influence</a:t>
            </a:r>
            <a:r>
              <a:rPr lang="de-DE" dirty="0" smtClean="0"/>
              <a:t> berechnet</a:t>
            </a:r>
            <a:endParaRPr lang="de-DE" dirty="0" smtClean="0"/>
          </a:p>
          <a:p>
            <a:r>
              <a:rPr lang="de-DE" dirty="0" smtClean="0"/>
              <a:t>Regressionsbaummodell erstellt</a:t>
            </a:r>
          </a:p>
          <a:p>
            <a:r>
              <a:rPr lang="de-DE" dirty="0" smtClean="0"/>
              <a:t>Userfaktoren</a:t>
            </a:r>
            <a:r>
              <a:rPr lang="zxx-none" dirty="0" smtClean="0"/>
              <a:t>: </a:t>
            </a:r>
            <a:r>
              <a:rPr lang="zxx-none" dirty="0"/>
              <a:t>Follower, Freunde, Tweets, Beitrittsdatum, Vergangene </a:t>
            </a:r>
            <a:r>
              <a:rPr lang="zxx-none" dirty="0" smtClean="0"/>
              <a:t>Influence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zxx-none" dirty="0"/>
          </a:p>
          <a:p>
            <a:endParaRPr lang="de-DE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Lehrstuhl für Rechnernetze </a:t>
            </a:r>
            <a:r>
              <a:rPr lang="de-DE" dirty="0" smtClean="0"/>
              <a:t>und Verteilte Systeme</a:t>
            </a:r>
            <a:endParaRPr lang="de-DE" sz="1600" b="1" dirty="0">
              <a:solidFill>
                <a:schemeClr val="tx1"/>
              </a:solidFill>
              <a:latin typeface="Futura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108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3 </a:t>
            </a:r>
            <a:r>
              <a:rPr lang="zxx-none" dirty="0"/>
              <a:t>Vorgehen – Vorhersage individueller Influence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24B5FD-3349-4885-8D2F-24AEE741B6F8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 algn="ctr">
              <a:buNone/>
            </a:pPr>
            <a:r>
              <a:rPr lang="zxx-none" sz="2000" dirty="0" smtClean="0"/>
              <a:t>Abb</a:t>
            </a:r>
            <a:r>
              <a:rPr lang="zxx-none" sz="2000" dirty="0"/>
              <a:t>. 4: Regression Tree - Endknoten zeigen vorhergesagte Influence</a:t>
            </a:r>
          </a:p>
          <a:p>
            <a:endParaRPr lang="de-DE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Lehrstuhl für Rechnernetze </a:t>
            </a:r>
            <a:r>
              <a:rPr lang="de-DE" dirty="0" smtClean="0"/>
              <a:t>und Verteilte Systeme</a:t>
            </a:r>
            <a:endParaRPr lang="de-DE" sz="1600" b="1" dirty="0">
              <a:solidFill>
                <a:schemeClr val="tx1"/>
              </a:solidFill>
              <a:latin typeface="Futura Book" pitchFamily="2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3831" t="32178" r="60014" b="42909"/>
          <a:stretch>
            <a:fillRect/>
          </a:stretch>
        </p:blipFill>
        <p:spPr>
          <a:xfrm>
            <a:off x="914400" y="1390082"/>
            <a:ext cx="7765560" cy="32896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62265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3 </a:t>
            </a:r>
            <a:r>
              <a:rPr lang="zxx-none" dirty="0"/>
              <a:t>Vorgehen – Vorhersage individueller Influence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24B5FD-3349-4885-8D2F-24AEE741B6F8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zxx-none" sz="2000" dirty="0" smtClean="0"/>
              <a:t>Abb</a:t>
            </a:r>
            <a:r>
              <a:rPr lang="zxx-none" sz="2000" dirty="0"/>
              <a:t>. 5: Visualisierung der Influence</a:t>
            </a:r>
          </a:p>
          <a:p>
            <a:endParaRPr lang="de-DE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Lehrstuhl für Rechnernetze </a:t>
            </a:r>
            <a:r>
              <a:rPr lang="de-DE" dirty="0" smtClean="0"/>
              <a:t>und Verteilte Systeme</a:t>
            </a:r>
            <a:endParaRPr lang="de-DE" sz="1600" b="1" dirty="0">
              <a:solidFill>
                <a:schemeClr val="tx1"/>
              </a:solidFill>
              <a:latin typeface="Futura Book" pitchFamily="2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3831" t="32178" r="60014" b="23242"/>
          <a:stretch>
            <a:fillRect/>
          </a:stretch>
        </p:blipFill>
        <p:spPr>
          <a:xfrm>
            <a:off x="560100" y="1219200"/>
            <a:ext cx="8100000" cy="431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27485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3 </a:t>
            </a:r>
            <a:r>
              <a:rPr lang="zxx-none" dirty="0"/>
              <a:t>Vorgehen – Vorhersage individueller Influence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24B5FD-3349-4885-8D2F-24AEE741B6F8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endParaRPr lang="de-DE" dirty="0" smtClean="0"/>
          </a:p>
          <a:p>
            <a:pPr lvl="0">
              <a:buSzPct val="45000"/>
              <a:buFont typeface="StarSymbol"/>
              <a:buChar char="●"/>
            </a:pPr>
            <a:r>
              <a:rPr lang="zxx-none" dirty="0" smtClean="0"/>
              <a:t>Vergangene </a:t>
            </a:r>
            <a:r>
              <a:rPr lang="zxx-none" dirty="0"/>
              <a:t>Influence und Follower am wichtigsten</a:t>
            </a:r>
          </a:p>
          <a:p>
            <a:pPr lvl="0">
              <a:buSzPct val="45000"/>
              <a:buFont typeface="StarSymbol"/>
              <a:buChar char="●"/>
            </a:pPr>
            <a:r>
              <a:rPr lang="zxx-none" dirty="0"/>
              <a:t>Vorhersagen sind sehr unzuverlässig</a:t>
            </a:r>
          </a:p>
          <a:p>
            <a:pPr lvl="0">
              <a:buSzPct val="45000"/>
              <a:buFont typeface="StarSymbol"/>
              <a:buChar char="●"/>
            </a:pPr>
            <a:r>
              <a:rPr lang="zxx-none" dirty="0"/>
              <a:t>Empfehlung an Marketers: eher Portfoliostyle viele Nutzer ansprechen, anstatt nur einzelne Nutzer mit vielen Followern</a:t>
            </a:r>
          </a:p>
          <a:p>
            <a:endParaRPr lang="de-DE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Lehrstuhl für Rechnernetze </a:t>
            </a:r>
            <a:r>
              <a:rPr lang="de-DE" dirty="0" smtClean="0"/>
              <a:t>und Verteilte Systeme</a:t>
            </a:r>
            <a:endParaRPr lang="de-DE" sz="1600" b="1" dirty="0">
              <a:solidFill>
                <a:schemeClr val="tx1"/>
              </a:solidFill>
              <a:latin typeface="Futura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5989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3 </a:t>
            </a:r>
            <a:r>
              <a:rPr lang="zxx-none" dirty="0"/>
              <a:t>Vorgehen – Rolle des Contents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24B5FD-3349-4885-8D2F-24AEE741B6F8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endParaRPr lang="de-DE" dirty="0" smtClean="0"/>
          </a:p>
          <a:p>
            <a:pPr lvl="0">
              <a:buSzPct val="45000"/>
              <a:buFont typeface="StarSymbol"/>
              <a:buChar char="●"/>
            </a:pPr>
            <a:r>
              <a:rPr lang="zxx-none" dirty="0" smtClean="0"/>
              <a:t>Annahme</a:t>
            </a:r>
            <a:r>
              <a:rPr lang="zxx-none" dirty="0"/>
              <a:t>: bestimmter Content verbreitet sich weiter – Verbesserung Vorhersagen</a:t>
            </a:r>
          </a:p>
          <a:p>
            <a:pPr lvl="0">
              <a:buSzPct val="45000"/>
              <a:buFont typeface="StarSymbol"/>
              <a:buChar char="●"/>
            </a:pPr>
            <a:r>
              <a:rPr lang="zxx-none" dirty="0"/>
              <a:t>1000 URLs von Hand klassifiziert</a:t>
            </a:r>
          </a:p>
          <a:p>
            <a:pPr lvl="0">
              <a:buSzPct val="45000"/>
              <a:buFont typeface="StarSymbol"/>
              <a:buChar char="●"/>
            </a:pPr>
            <a:r>
              <a:rPr lang="zxx-none" dirty="0"/>
              <a:t>Interessanter bewertete URLs erreichen größere Kaskaden</a:t>
            </a:r>
          </a:p>
          <a:p>
            <a:pPr lvl="0">
              <a:buSzPct val="45000"/>
              <a:buFont typeface="StarSymbol"/>
              <a:buChar char="●"/>
            </a:pPr>
            <a:r>
              <a:rPr lang="zxx-none" dirty="0"/>
              <a:t>Kategorien sind ausschlaggebend</a:t>
            </a:r>
          </a:p>
          <a:p>
            <a:pPr lvl="0">
              <a:buSzPct val="45000"/>
              <a:buFont typeface="StarSymbol"/>
              <a:buChar char="●"/>
            </a:pPr>
            <a:r>
              <a:rPr lang="zxx-none" dirty="0"/>
              <a:t>Einarbeitung der Ergebnisse in Regressionsbaum</a:t>
            </a:r>
          </a:p>
          <a:p>
            <a:endParaRPr lang="de-DE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Lehrstuhl für Rechnernetze </a:t>
            </a:r>
            <a:r>
              <a:rPr lang="de-DE" dirty="0" smtClean="0"/>
              <a:t>und Verteilte Systeme</a:t>
            </a:r>
            <a:endParaRPr lang="de-DE" sz="1600" b="1" dirty="0">
              <a:solidFill>
                <a:schemeClr val="tx1"/>
              </a:solidFill>
              <a:latin typeface="Futura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8264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3 </a:t>
            </a:r>
            <a:r>
              <a:rPr lang="zxx-none" dirty="0"/>
              <a:t>Vorgehen – Rolle des Contents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24B5FD-3349-4885-8D2F-24AEE741B6F8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sz="2000" dirty="0" smtClean="0"/>
          </a:p>
          <a:p>
            <a:pPr marL="0" indent="0" algn="ctr">
              <a:buNone/>
            </a:pPr>
            <a:r>
              <a:rPr lang="zxx-none" sz="2000" dirty="0" smtClean="0"/>
              <a:t>Abb</a:t>
            </a:r>
            <a:r>
              <a:rPr lang="zxx-none" sz="2000" dirty="0"/>
              <a:t>. 6: (a) Kaskadengröße für verschiedene URL-Typen (b) Kaskadengröße für verschiedene Kategorien von Content</a:t>
            </a:r>
          </a:p>
          <a:p>
            <a:endParaRPr lang="de-DE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Lehrstuhl für Rechnernetze </a:t>
            </a:r>
            <a:r>
              <a:rPr lang="de-DE" dirty="0" smtClean="0"/>
              <a:t>und Verteilte Systeme</a:t>
            </a:r>
            <a:endParaRPr lang="de-DE" sz="1600" b="1" dirty="0">
              <a:solidFill>
                <a:schemeClr val="tx1"/>
              </a:solidFill>
              <a:latin typeface="Futura Book" pitchFamily="2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3315" y="925512"/>
            <a:ext cx="9030685" cy="38551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024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3 </a:t>
            </a:r>
            <a:r>
              <a:rPr lang="zxx-none" dirty="0"/>
              <a:t>Vorgehen – Targeting Strategien</a:t>
            </a:r>
            <a:br>
              <a:rPr lang="zxx-none" dirty="0"/>
            </a:br>
            <a:r>
              <a:rPr lang="zxx-none" sz="1600" dirty="0"/>
              <a:t>(Zielgruppenansprache)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24B5FD-3349-4885-8D2F-24AEE741B6F8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zxx-none" dirty="0"/>
              <a:t>Wie verteilt man am effektivsten Informationen</a:t>
            </a:r>
          </a:p>
          <a:p>
            <a:pPr lvl="0">
              <a:buSzPct val="45000"/>
              <a:buFont typeface="StarSymbol"/>
              <a:buChar char="●"/>
            </a:pPr>
            <a:r>
              <a:rPr lang="zxx-none" dirty="0"/>
              <a:t>Aquisitionskosten, Kosten pro Follower           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 dirty="0" smtClean="0"/>
              <a:t> </a:t>
            </a:r>
            <a:endParaRPr lang="zxx-none" dirty="0"/>
          </a:p>
          <a:p>
            <a:pPr lvl="0">
              <a:buSzPct val="45000"/>
              <a:buFont typeface="StarSymbol"/>
              <a:buChar char="●"/>
            </a:pPr>
            <a:r>
              <a:rPr lang="zxx-none" dirty="0"/>
              <a:t> </a:t>
            </a:r>
          </a:p>
          <a:p>
            <a:pPr lvl="0">
              <a:buSzPct val="45000"/>
              <a:buFont typeface="StarSymbol"/>
              <a:buChar char="●"/>
            </a:pPr>
            <a:r>
              <a:rPr lang="zxx-none" dirty="0"/>
              <a:t>Influence pro Dollar berechnet</a:t>
            </a:r>
          </a:p>
          <a:p>
            <a:pPr lvl="0">
              <a:buSzPct val="45000"/>
              <a:buFont typeface="StarSymbol"/>
              <a:buChar char="●"/>
            </a:pPr>
            <a:r>
              <a:rPr lang="zxx-none" dirty="0"/>
              <a:t>Am Kosteneffizientesten sind Nutzer mit den meisten Followern</a:t>
            </a:r>
          </a:p>
          <a:p>
            <a:pPr lvl="0">
              <a:buSzPct val="45000"/>
              <a:buFont typeface="StarSymbol"/>
              <a:buChar char="●"/>
            </a:pPr>
            <a:r>
              <a:rPr lang="zxx-none" dirty="0"/>
              <a:t>Durchschnittliche User sind dennoch sehr effizient – Übergang ist niedrig</a:t>
            </a:r>
          </a:p>
          <a:p>
            <a:endParaRPr lang="de-DE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Lehrstuhl für Rechnernetze </a:t>
            </a:r>
            <a:r>
              <a:rPr lang="de-DE" dirty="0" smtClean="0"/>
              <a:t>und Verteilte Systeme</a:t>
            </a:r>
            <a:endParaRPr lang="de-DE" sz="1600" b="1" dirty="0">
              <a:solidFill>
                <a:schemeClr val="tx1"/>
              </a:solidFill>
              <a:latin typeface="Futura Book" pitchFamily="2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8200" y="2209800"/>
            <a:ext cx="1236959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38200" y="2751229"/>
            <a:ext cx="1380599" cy="342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09744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3 </a:t>
            </a:r>
            <a:r>
              <a:rPr lang="zxx-none" dirty="0"/>
              <a:t>Vorgehen – Targeting Strategien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24B5FD-3349-4885-8D2F-24AEE741B6F8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zxx-none" sz="2000" dirty="0" smtClean="0"/>
              <a:t>Abb</a:t>
            </a:r>
            <a:r>
              <a:rPr lang="zxx-none" sz="2000" dirty="0"/>
              <a:t>. 7: Return on Investment für verschiedene Alpha</a:t>
            </a:r>
          </a:p>
          <a:p>
            <a:endParaRPr lang="de-DE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Lehrstuhl für Rechnernetze </a:t>
            </a:r>
            <a:r>
              <a:rPr lang="de-DE" dirty="0" smtClean="0"/>
              <a:t>und Verteilte Systeme</a:t>
            </a:r>
            <a:endParaRPr lang="de-DE" sz="1600" b="1" dirty="0">
              <a:solidFill>
                <a:schemeClr val="tx1"/>
              </a:solidFill>
              <a:latin typeface="Futura Book" pitchFamily="2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53080" y="1088571"/>
            <a:ext cx="4514040" cy="45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63482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4 Ergebnisse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24B5FD-3349-4885-8D2F-24AEE741B6F8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Größte </a:t>
            </a:r>
            <a:r>
              <a:rPr lang="de-DE" dirty="0"/>
              <a:t>Kaskaden: Nutzer mit vielen </a:t>
            </a:r>
            <a:r>
              <a:rPr lang="de-DE" dirty="0" err="1"/>
              <a:t>Followern</a:t>
            </a:r>
            <a:r>
              <a:rPr lang="de-DE" dirty="0"/>
              <a:t>, die in der Vergangenheit schon </a:t>
            </a:r>
            <a:r>
              <a:rPr lang="de-DE" dirty="0" err="1"/>
              <a:t>Influence</a:t>
            </a:r>
            <a:r>
              <a:rPr lang="de-DE" dirty="0"/>
              <a:t> hatten </a:t>
            </a:r>
          </a:p>
          <a:p>
            <a:r>
              <a:rPr lang="de-DE" dirty="0" smtClean="0"/>
              <a:t>Als interessanter bewertete </a:t>
            </a:r>
            <a:r>
              <a:rPr lang="de-DE" dirty="0"/>
              <a:t>URLs haben sich besser verbreitet</a:t>
            </a:r>
          </a:p>
          <a:p>
            <a:r>
              <a:rPr lang="de-DE" dirty="0"/>
              <a:t>Inhalt der Tweets ist relevant</a:t>
            </a:r>
          </a:p>
          <a:p>
            <a:r>
              <a:rPr lang="de-DE" dirty="0"/>
              <a:t>Voraussagen sind jedoch unzuverlässig</a:t>
            </a:r>
          </a:p>
          <a:p>
            <a:endParaRPr lang="de-DE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Lehrstuhl für Rechnernetze </a:t>
            </a:r>
            <a:r>
              <a:rPr lang="de-DE" dirty="0" smtClean="0"/>
              <a:t>und Verteilte Systeme</a:t>
            </a:r>
            <a:endParaRPr lang="de-DE" sz="1600" b="1" dirty="0">
              <a:solidFill>
                <a:schemeClr val="tx1"/>
              </a:solidFill>
              <a:latin typeface="Futura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5308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4 Ergebnisse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24B5FD-3349-4885-8D2F-24AEE741B6F8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Diffusion </a:t>
            </a:r>
            <a:r>
              <a:rPr lang="de-DE" dirty="0"/>
              <a:t>kann nur verlässlich erreicht werden, indem eine große Zahl von </a:t>
            </a:r>
            <a:r>
              <a:rPr lang="de-DE" dirty="0" err="1"/>
              <a:t>Influencern</a:t>
            </a:r>
            <a:r>
              <a:rPr lang="de-DE" dirty="0"/>
              <a:t> angesprochen wird</a:t>
            </a:r>
          </a:p>
          <a:p>
            <a:r>
              <a:rPr lang="de-DE" dirty="0"/>
              <a:t>Die kosteneffizienteste </a:t>
            </a:r>
            <a:r>
              <a:rPr lang="de-DE" dirty="0" err="1"/>
              <a:t>Influence</a:t>
            </a:r>
            <a:r>
              <a:rPr lang="de-DE" dirty="0"/>
              <a:t> </a:t>
            </a:r>
            <a:r>
              <a:rPr lang="de-DE" dirty="0" smtClean="0"/>
              <a:t>kann oftmals </a:t>
            </a:r>
            <a:r>
              <a:rPr lang="de-DE" dirty="0"/>
              <a:t>durch </a:t>
            </a:r>
            <a:r>
              <a:rPr lang="de-DE" dirty="0" smtClean="0"/>
              <a:t>durchschnittliche Nutzer erreicht werden</a:t>
            </a:r>
            <a:endParaRPr lang="de-DE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Lehrstuhl für Rechnernetze </a:t>
            </a:r>
            <a:r>
              <a:rPr lang="de-DE" dirty="0" smtClean="0"/>
              <a:t>und Verteilte Systeme</a:t>
            </a:r>
            <a:endParaRPr lang="de-DE" sz="1600" b="1" dirty="0">
              <a:solidFill>
                <a:schemeClr val="tx1"/>
              </a:solidFill>
              <a:latin typeface="Futura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9338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xx-none" dirty="0"/>
              <a:t>Gliederung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24B5FD-3349-4885-8D2F-24AEE741B6F8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lvl="0" indent="0">
              <a:buNone/>
            </a:pPr>
            <a:endParaRPr lang="de-DE" dirty="0" smtClean="0"/>
          </a:p>
          <a:p>
            <a:pPr marL="0" lvl="0" indent="0">
              <a:buNone/>
            </a:pPr>
            <a:r>
              <a:rPr lang="zxx-none" dirty="0" smtClean="0"/>
              <a:t>1 Einleitung</a:t>
            </a:r>
            <a:endParaRPr lang="de-DE" dirty="0" smtClean="0"/>
          </a:p>
          <a:p>
            <a:pPr marL="0" lvl="0" indent="0">
              <a:buNone/>
            </a:pPr>
            <a:r>
              <a:rPr lang="zxx-none" dirty="0" smtClean="0"/>
              <a:t>2 </a:t>
            </a:r>
            <a:r>
              <a:rPr lang="zxx-none" dirty="0"/>
              <a:t>Related Work</a:t>
            </a:r>
          </a:p>
          <a:p>
            <a:pPr marL="0" lvl="0" indent="0">
              <a:buNone/>
            </a:pPr>
            <a:r>
              <a:rPr lang="de-DE" dirty="0" smtClean="0"/>
              <a:t>3</a:t>
            </a:r>
            <a:r>
              <a:rPr lang="zxx-none" dirty="0" smtClean="0"/>
              <a:t> </a:t>
            </a:r>
            <a:r>
              <a:rPr lang="zxx-none" dirty="0"/>
              <a:t>Vorgehen</a:t>
            </a:r>
          </a:p>
          <a:p>
            <a:pPr marL="0" lvl="0" indent="0">
              <a:buNone/>
            </a:pPr>
            <a:r>
              <a:rPr lang="de-DE" dirty="0" smtClean="0"/>
              <a:t>4</a:t>
            </a:r>
            <a:r>
              <a:rPr lang="zxx-none" dirty="0" smtClean="0"/>
              <a:t> Ergebnisse</a:t>
            </a:r>
            <a:endParaRPr lang="de-DE" dirty="0" smtClean="0"/>
          </a:p>
          <a:p>
            <a:pPr marL="0" lvl="0" indent="0">
              <a:buNone/>
            </a:pPr>
            <a:r>
              <a:rPr lang="de-DE" dirty="0" smtClean="0"/>
              <a:t>5 Zusammenfassung</a:t>
            </a:r>
            <a:endParaRPr lang="zxx-none" dirty="0"/>
          </a:p>
          <a:p>
            <a:endParaRPr lang="de-DE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Lehrstuhl für Rechnernetze </a:t>
            </a:r>
            <a:r>
              <a:rPr lang="de-DE" dirty="0" smtClean="0"/>
              <a:t>und Verteilte Systeme</a:t>
            </a:r>
            <a:endParaRPr lang="de-DE" sz="1600" b="1" dirty="0">
              <a:solidFill>
                <a:schemeClr val="tx1"/>
              </a:solidFill>
              <a:latin typeface="Futura Book" pitchFamily="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5 Zusammenfassung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24B5FD-3349-4885-8D2F-24AEE741B6F8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Untersuchung </a:t>
            </a:r>
            <a:r>
              <a:rPr lang="de-DE" dirty="0"/>
              <a:t>vieler Tweets</a:t>
            </a:r>
          </a:p>
          <a:p>
            <a:r>
              <a:rPr lang="de-DE" dirty="0"/>
              <a:t>Content ist wichtig</a:t>
            </a:r>
          </a:p>
          <a:p>
            <a:r>
              <a:rPr lang="de-DE" dirty="0"/>
              <a:t>Auch durchschnittliche User können </a:t>
            </a:r>
            <a:r>
              <a:rPr lang="de-DE" dirty="0" err="1"/>
              <a:t>Influencer</a:t>
            </a:r>
            <a:r>
              <a:rPr lang="de-DE" dirty="0"/>
              <a:t> sein</a:t>
            </a:r>
          </a:p>
          <a:p>
            <a:r>
              <a:rPr lang="de-DE" dirty="0"/>
              <a:t>Viele Follower = viel </a:t>
            </a:r>
            <a:r>
              <a:rPr lang="de-DE" dirty="0" err="1"/>
              <a:t>Influence</a:t>
            </a:r>
            <a:endParaRPr lang="de-DE" dirty="0"/>
          </a:p>
          <a:p>
            <a:r>
              <a:rPr lang="de-DE" dirty="0" smtClean="0"/>
              <a:t>Voraussagen unzuverlässig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Lehrstuhl für Rechnernetze </a:t>
            </a:r>
            <a:r>
              <a:rPr lang="de-DE" dirty="0" smtClean="0"/>
              <a:t>und Verteilte Systeme</a:t>
            </a:r>
            <a:endParaRPr lang="de-DE" sz="1600" b="1" dirty="0">
              <a:solidFill>
                <a:schemeClr val="tx1"/>
              </a:solidFill>
              <a:latin typeface="Futura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3264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Quelle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24B5FD-3349-4885-8D2F-24AEE741B6F8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lvl="0" indent="0">
              <a:buSzPct val="45000"/>
              <a:buNone/>
            </a:pPr>
            <a:r>
              <a:rPr lang="zxx-none" dirty="0"/>
              <a:t>Eytan Bakshy, Jake M. Hofman, Winter A. Mason, Duncan J. Watts: </a:t>
            </a:r>
            <a:r>
              <a:rPr lang="zxx-none" i="1" dirty="0"/>
              <a:t>"Everyone's an Influencer: quantifying influence on Twitter"</a:t>
            </a:r>
            <a:r>
              <a:rPr lang="zxx-none" dirty="0"/>
              <a:t>, Hong Kong, China, Januar 2011</a:t>
            </a:r>
            <a:endParaRPr lang="zxx-non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Lehrstuhl für Rechnernetze </a:t>
            </a:r>
            <a:r>
              <a:rPr lang="de-DE" dirty="0" smtClean="0"/>
              <a:t>und Verteilte Systeme</a:t>
            </a:r>
            <a:endParaRPr lang="de-DE" sz="1600" b="1" dirty="0">
              <a:solidFill>
                <a:schemeClr val="tx1"/>
              </a:solidFill>
              <a:latin typeface="Futura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9856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Fragen?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24B5FD-3349-4885-8D2F-24AEE741B6F8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lvl="0" indent="0">
              <a:buSzPct val="45000"/>
              <a:buNone/>
            </a:pPr>
            <a:endParaRPr lang="de-DE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Lehrstuhl für Rechnernetze </a:t>
            </a:r>
            <a:r>
              <a:rPr lang="de-DE" dirty="0" smtClean="0"/>
              <a:t>und Verteilte Systeme</a:t>
            </a:r>
            <a:endParaRPr lang="de-DE" sz="1600" b="1" dirty="0">
              <a:solidFill>
                <a:schemeClr val="tx1"/>
              </a:solidFill>
              <a:latin typeface="Futura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1891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xx-none" dirty="0"/>
              <a:t>1 </a:t>
            </a:r>
            <a:r>
              <a:rPr lang="zxx-none" dirty="0" smtClean="0"/>
              <a:t>Einleitung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24B5FD-3349-4885-8D2F-24AEE741B6F8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i="1" dirty="0"/>
              <a:t>Autoren: </a:t>
            </a:r>
            <a:r>
              <a:rPr lang="de-DE" i="1" dirty="0" err="1"/>
              <a:t>Eytan</a:t>
            </a:r>
            <a:r>
              <a:rPr lang="de-DE" i="1" dirty="0"/>
              <a:t> </a:t>
            </a:r>
            <a:r>
              <a:rPr lang="de-DE" i="1" dirty="0" err="1"/>
              <a:t>Bakshy</a:t>
            </a:r>
            <a:r>
              <a:rPr lang="de-DE" i="1" dirty="0"/>
              <a:t>, Jake M. </a:t>
            </a:r>
            <a:r>
              <a:rPr lang="de-DE" i="1" dirty="0" err="1"/>
              <a:t>Hofman</a:t>
            </a:r>
            <a:r>
              <a:rPr lang="de-DE" i="1" dirty="0"/>
              <a:t>, Winter A. Mason, Duncan J. Watts</a:t>
            </a:r>
          </a:p>
          <a:p>
            <a:endParaRPr lang="de-DE" dirty="0"/>
          </a:p>
          <a:p>
            <a:r>
              <a:rPr lang="de-DE" dirty="0"/>
              <a:t>Jeder kann ein </a:t>
            </a:r>
            <a:r>
              <a:rPr lang="de-DE" dirty="0" err="1"/>
              <a:t>Influencer</a:t>
            </a:r>
            <a:r>
              <a:rPr lang="de-DE" dirty="0"/>
              <a:t> auf Twitter sein</a:t>
            </a:r>
          </a:p>
          <a:p>
            <a:r>
              <a:rPr lang="de-DE" dirty="0"/>
              <a:t>Nicht nur die Nutzer mit den höchsten </a:t>
            </a:r>
            <a:r>
              <a:rPr lang="de-DE" dirty="0" err="1"/>
              <a:t>Followerzahlen</a:t>
            </a:r>
            <a:r>
              <a:rPr lang="de-DE" dirty="0"/>
              <a:t> erreichen eine hohe Diffusion ihrer Posts </a:t>
            </a:r>
          </a:p>
          <a:p>
            <a:r>
              <a:rPr lang="de-DE" dirty="0"/>
              <a:t>Es könnte also möglich sein Kosteneffizienter zu beeinflussen, als nur auf den Nutzer mit den meisten </a:t>
            </a:r>
            <a:r>
              <a:rPr lang="de-DE" dirty="0" err="1"/>
              <a:t>Followern</a:t>
            </a:r>
            <a:r>
              <a:rPr lang="de-DE" dirty="0"/>
              <a:t> zu gehen</a:t>
            </a:r>
            <a:endParaRPr lang="de-DE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Lehrstuhl für Rechnernetze </a:t>
            </a:r>
            <a:r>
              <a:rPr lang="de-DE" dirty="0" smtClean="0"/>
              <a:t>und Verteilte Systeme</a:t>
            </a:r>
            <a:endParaRPr lang="de-DE" sz="1600" b="1" dirty="0">
              <a:solidFill>
                <a:schemeClr val="tx1"/>
              </a:solidFill>
              <a:latin typeface="Futura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7112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xx-none" dirty="0"/>
              <a:t>2 Related Work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24B5FD-3349-4885-8D2F-24AEE741B6F8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zxx-none" dirty="0"/>
              <a:t>Diffusion in Netzwerken &amp; Influencer oft in Papern thematisiert (Blogs, Facebook, Twitter..)</a:t>
            </a:r>
          </a:p>
          <a:p>
            <a:pPr lvl="0">
              <a:buSzPct val="45000"/>
              <a:buFont typeface="StarSymbol"/>
              <a:buChar char="●"/>
            </a:pPr>
            <a:r>
              <a:rPr lang="zxx-none" dirty="0"/>
              <a:t>Influence durch Netzwerk-Metriken (z.B. Pagerank) oder Anzahl von direkten Retweets</a:t>
            </a:r>
          </a:p>
          <a:p>
            <a:pPr lvl="0">
              <a:buSzPct val="45000"/>
              <a:buFont typeface="StarSymbol"/>
              <a:buChar char="●"/>
            </a:pPr>
            <a:r>
              <a:rPr lang="zxx-none" dirty="0"/>
              <a:t>Vergleiche von Usern</a:t>
            </a:r>
          </a:p>
          <a:p>
            <a:pPr lvl="0">
              <a:buSzPct val="45000"/>
              <a:buFont typeface="StarSymbol"/>
              <a:buChar char="●"/>
            </a:pPr>
            <a:r>
              <a:rPr lang="zxx-none" dirty="0"/>
              <a:t>Deskriptiv</a:t>
            </a:r>
          </a:p>
          <a:p>
            <a:pPr lvl="0">
              <a:buSzPct val="45000"/>
              <a:buFont typeface="StarSymbol"/>
              <a:buChar char="●"/>
            </a:pPr>
            <a:r>
              <a:rPr lang="zxx-none" dirty="0" smtClean="0"/>
              <a:t>N</a:t>
            </a:r>
            <a:r>
              <a:rPr lang="de-DE" dirty="0" err="1" smtClean="0"/>
              <a:t>eu</a:t>
            </a:r>
            <a:r>
              <a:rPr lang="zxx-none" dirty="0" smtClean="0"/>
              <a:t>: </a:t>
            </a:r>
            <a:r>
              <a:rPr lang="zxx-none" dirty="0"/>
              <a:t>Messung einzelner Events, Voraussage Influence, Effekte von Inhalt</a:t>
            </a:r>
          </a:p>
          <a:p>
            <a:endParaRPr lang="de-DE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Lehrstuhl für Rechnernetze </a:t>
            </a:r>
            <a:r>
              <a:rPr lang="de-DE" dirty="0" smtClean="0"/>
              <a:t>und Verteilte Systeme</a:t>
            </a:r>
            <a:endParaRPr lang="de-DE" sz="1600" b="1" dirty="0">
              <a:solidFill>
                <a:schemeClr val="tx1"/>
              </a:solidFill>
              <a:latin typeface="Futura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8271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3</a:t>
            </a:r>
            <a:r>
              <a:rPr lang="zxx-none" dirty="0" smtClean="0"/>
              <a:t> </a:t>
            </a:r>
            <a:r>
              <a:rPr lang="zxx-none" dirty="0"/>
              <a:t>Vorgehen - Daten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24B5FD-3349-4885-8D2F-24AEE741B6F8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SzPct val="45000"/>
            </a:pPr>
            <a:endParaRPr lang="de-DE" dirty="0" smtClean="0"/>
          </a:p>
          <a:p>
            <a:pPr>
              <a:buSzPct val="45000"/>
            </a:pPr>
            <a:r>
              <a:rPr lang="zxx-none" dirty="0" smtClean="0"/>
              <a:t>13.09.2009 </a:t>
            </a:r>
            <a:r>
              <a:rPr lang="zxx-none" dirty="0"/>
              <a:t>– 15.11.2009 1,03B Tweets aufgenommen (außer 14-16.10.)</a:t>
            </a:r>
          </a:p>
          <a:p>
            <a:pPr>
              <a:buSzPct val="45000"/>
            </a:pPr>
            <a:r>
              <a:rPr lang="zxx-none" dirty="0"/>
              <a:t>87Mil. Tweets mit bit.ly URLs ("Events")</a:t>
            </a:r>
          </a:p>
          <a:p>
            <a:pPr marL="457200" lvl="1" indent="0">
              <a:spcBef>
                <a:spcPts val="0"/>
              </a:spcBef>
              <a:spcAft>
                <a:spcPts val="1417"/>
              </a:spcAft>
              <a:buSzPct val="45000"/>
              <a:buNone/>
            </a:pPr>
            <a:r>
              <a:rPr lang="zxx-none" sz="2800" dirty="0">
                <a:latin typeface="Arial" pitchFamily="18"/>
                <a:cs typeface="Tahoma" pitchFamily="2"/>
              </a:rPr>
              <a:t>Jedes mit einem Initiator ("Seed</a:t>
            </a:r>
            <a:r>
              <a:rPr lang="zxx-none" sz="2800" dirty="0" smtClean="0">
                <a:latin typeface="Arial" pitchFamily="18"/>
                <a:cs typeface="Tahoma" pitchFamily="2"/>
              </a:rPr>
              <a:t>")</a:t>
            </a:r>
            <a:r>
              <a:rPr lang="de-DE" sz="2800" dirty="0" smtClean="0">
                <a:latin typeface="Arial" pitchFamily="18"/>
                <a:cs typeface="Tahoma" pitchFamily="2"/>
              </a:rPr>
              <a:t> &amp; </a:t>
            </a:r>
            <a:r>
              <a:rPr lang="zxx-none" sz="2800" dirty="0" smtClean="0">
                <a:latin typeface="Arial" pitchFamily="18"/>
                <a:cs typeface="Tahoma" pitchFamily="2"/>
              </a:rPr>
              <a:t>Anzahl </a:t>
            </a:r>
            <a:r>
              <a:rPr lang="zxx-none" sz="2800" dirty="0">
                <a:latin typeface="Arial" pitchFamily="18"/>
                <a:cs typeface="Tahoma" pitchFamily="2"/>
              </a:rPr>
              <a:t>an Reposts</a:t>
            </a:r>
          </a:p>
          <a:p>
            <a:pPr marL="0" indent="0">
              <a:buSzPct val="45000"/>
              <a:buNone/>
            </a:pPr>
            <a:r>
              <a:rPr lang="de-DE" dirty="0" smtClean="0">
                <a:sym typeface="Wingdings" panose="05000000000000000000" pitchFamily="2" charset="2"/>
              </a:rPr>
              <a:t>	 </a:t>
            </a:r>
            <a:r>
              <a:rPr lang="zxx-none" dirty="0" smtClean="0"/>
              <a:t>74Mil </a:t>
            </a:r>
            <a:r>
              <a:rPr lang="zxx-none" dirty="0"/>
              <a:t>"Diffusion Events"</a:t>
            </a:r>
          </a:p>
          <a:p>
            <a:pPr>
              <a:buSzPct val="45000"/>
            </a:pPr>
            <a:r>
              <a:rPr lang="zxx-none" dirty="0"/>
              <a:t>1,6Mil. Seed Users</a:t>
            </a:r>
          </a:p>
          <a:p>
            <a:pPr marL="0" indent="0">
              <a:buSzPct val="45000"/>
              <a:buNone/>
            </a:pPr>
            <a:r>
              <a:rPr lang="de-DE" dirty="0" smtClean="0">
                <a:sym typeface="Wingdings" panose="05000000000000000000" pitchFamily="2" charset="2"/>
              </a:rPr>
              <a:t>	 </a:t>
            </a:r>
            <a:r>
              <a:rPr lang="zxx-none" dirty="0" smtClean="0"/>
              <a:t>Follower </a:t>
            </a:r>
            <a:r>
              <a:rPr lang="zxx-none" dirty="0"/>
              <a:t>Graph für jeden Seed User erstellt</a:t>
            </a:r>
          </a:p>
          <a:p>
            <a:endParaRPr lang="de-DE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Lehrstuhl für Rechnernetze </a:t>
            </a:r>
            <a:r>
              <a:rPr lang="de-DE" dirty="0" smtClean="0"/>
              <a:t>und Verteilte Systeme</a:t>
            </a:r>
            <a:endParaRPr lang="de-DE" sz="1600" b="1" dirty="0">
              <a:solidFill>
                <a:schemeClr val="tx1"/>
              </a:solidFill>
              <a:latin typeface="Futura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2461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3</a:t>
            </a:r>
            <a:r>
              <a:rPr lang="zxx-none" dirty="0"/>
              <a:t> Vorgehen - Daten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24B5FD-3349-4885-8D2F-24AEE741B6F8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 algn="ctr">
              <a:buNone/>
            </a:pPr>
            <a:r>
              <a:rPr lang="zxx-none" sz="2000" dirty="0" smtClean="0"/>
              <a:t>Abb</a:t>
            </a:r>
            <a:r>
              <a:rPr lang="zxx-none" sz="2000" dirty="0"/>
              <a:t>. 1: Statistik des Twitter Follower Graph und Seed </a:t>
            </a:r>
            <a:r>
              <a:rPr lang="zxx-none" sz="2000" dirty="0" smtClean="0"/>
              <a:t>Aktivitäten</a:t>
            </a:r>
            <a:endParaRPr lang="zxx-none" sz="2000" dirty="0"/>
          </a:p>
          <a:p>
            <a:endParaRPr lang="de-DE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Lehrstuhl für Rechnernetze </a:t>
            </a:r>
            <a:r>
              <a:rPr lang="de-DE" dirty="0" smtClean="0"/>
              <a:t>und Verteilte Systeme</a:t>
            </a:r>
            <a:endParaRPr lang="de-DE" sz="1600" b="1" dirty="0">
              <a:solidFill>
                <a:schemeClr val="tx1"/>
              </a:solidFill>
              <a:latin typeface="Futura Book" pitchFamily="2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t="50060" r="63842" b="28602"/>
          <a:stretch>
            <a:fillRect/>
          </a:stretch>
        </p:blipFill>
        <p:spPr>
          <a:xfrm>
            <a:off x="360363" y="2209800"/>
            <a:ext cx="7920000" cy="19324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09479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3 </a:t>
            </a:r>
            <a:r>
              <a:rPr lang="zxx-none" dirty="0"/>
              <a:t>Vorgehen – Erkennen der Influence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24B5FD-3349-4885-8D2F-24AEE741B6F8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endParaRPr lang="de-DE" dirty="0" smtClean="0"/>
          </a:p>
          <a:p>
            <a:pPr lvl="0">
              <a:buSzPct val="45000"/>
              <a:buFont typeface="StarSymbol"/>
              <a:buChar char="●"/>
            </a:pPr>
            <a:r>
              <a:rPr lang="zxx-none" dirty="0" smtClean="0"/>
              <a:t>Verbreitung </a:t>
            </a:r>
            <a:r>
              <a:rPr lang="zxx-none" dirty="0"/>
              <a:t>einer URL von Seed durch Reposts bis Terminierung</a:t>
            </a:r>
          </a:p>
          <a:p>
            <a:pPr lvl="0">
              <a:buSzPct val="45000"/>
              <a:buFont typeface="StarSymbol"/>
              <a:buChar char="●"/>
            </a:pPr>
            <a:r>
              <a:rPr lang="zxx-none" dirty="0"/>
              <a:t>Erstellung Influence Trees (Kaskaden)</a:t>
            </a:r>
          </a:p>
          <a:p>
            <a:pPr lvl="0">
              <a:buSzPct val="45000"/>
              <a:buFont typeface="StarSymbol"/>
              <a:buChar char="●"/>
            </a:pPr>
            <a:r>
              <a:rPr lang="zxx-none" dirty="0"/>
              <a:t>Retweet Feature noch nicht implementiert</a:t>
            </a:r>
          </a:p>
          <a:p>
            <a:endParaRPr lang="de-DE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Lehrstuhl für Rechnernetze </a:t>
            </a:r>
            <a:r>
              <a:rPr lang="de-DE" dirty="0" smtClean="0"/>
              <a:t>und Verteilte Systeme</a:t>
            </a:r>
            <a:endParaRPr lang="de-DE" sz="1600" b="1" dirty="0">
              <a:solidFill>
                <a:schemeClr val="tx1"/>
              </a:solidFill>
              <a:latin typeface="Futura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4968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3 </a:t>
            </a:r>
            <a:r>
              <a:rPr lang="zxx-none" dirty="0"/>
              <a:t>Vorgehen – Berechnung der Influence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24B5FD-3349-4885-8D2F-24AEE741B6F8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 algn="ctr">
              <a:buNone/>
            </a:pPr>
            <a:r>
              <a:rPr lang="zxx-none" sz="2000" dirty="0" smtClean="0"/>
              <a:t>Abb</a:t>
            </a:r>
            <a:r>
              <a:rPr lang="zxx-none" sz="2000" dirty="0"/>
              <a:t>. 2: Beispiele für Kaskaden</a:t>
            </a:r>
          </a:p>
          <a:p>
            <a:endParaRPr lang="de-DE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Lehrstuhl für Rechnernetze </a:t>
            </a:r>
            <a:r>
              <a:rPr lang="de-DE" dirty="0" smtClean="0"/>
              <a:t>und Verteilte Systeme</a:t>
            </a:r>
            <a:endParaRPr lang="de-DE" sz="1600" b="1" dirty="0">
              <a:solidFill>
                <a:schemeClr val="tx1"/>
              </a:solidFill>
              <a:latin typeface="Futura Book" pitchFamily="2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t="10727" r="63842" b="17882"/>
          <a:stretch>
            <a:fillRect/>
          </a:stretch>
        </p:blipFill>
        <p:spPr>
          <a:xfrm>
            <a:off x="19200" y="1066800"/>
            <a:ext cx="8820000" cy="4388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20978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3 </a:t>
            </a:r>
            <a:r>
              <a:rPr lang="zxx-none" dirty="0"/>
              <a:t>Vorgehen – Vorhersage individueller Influence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24B5FD-3349-4885-8D2F-24AEE741B6F8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zxx-none" dirty="0"/>
              <a:t>Influence = Fähigkeit lange Kaskaden von Reposts zu seeden</a:t>
            </a:r>
          </a:p>
          <a:p>
            <a:pPr lvl="0">
              <a:buSzPct val="45000"/>
              <a:buFont typeface="StarSymbol"/>
              <a:buChar char="●"/>
            </a:pPr>
            <a:r>
              <a:rPr lang="zxx-none" dirty="0"/>
              <a:t>Durchschnittliche Kaskadengröße ist 1,14</a:t>
            </a:r>
          </a:p>
          <a:p>
            <a:pPr lvl="0">
              <a:buSzPct val="45000"/>
              <a:buFont typeface="StarSymbol"/>
              <a:buChar char="●"/>
            </a:pPr>
            <a:r>
              <a:rPr lang="zxx-none" dirty="0"/>
              <a:t>Exponentieller Anstieg bis zu 9 Generationen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 algn="ctr">
              <a:buNone/>
            </a:pPr>
            <a:r>
              <a:rPr lang="zxx-none" sz="2000" dirty="0" smtClean="0"/>
              <a:t>Abb</a:t>
            </a:r>
            <a:r>
              <a:rPr lang="zxx-none" sz="2000" dirty="0"/>
              <a:t>. 3: (a) Verteilung Kaskaden (b) Kaskadentiefe</a:t>
            </a:r>
          </a:p>
          <a:p>
            <a:endParaRPr lang="de-DE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Lehrstuhl für Rechnernetze </a:t>
            </a:r>
            <a:r>
              <a:rPr lang="de-DE" dirty="0" smtClean="0"/>
              <a:t>und Verteilte Systeme</a:t>
            </a:r>
            <a:endParaRPr lang="de-DE" sz="1600" b="1" dirty="0">
              <a:solidFill>
                <a:schemeClr val="tx1"/>
              </a:solidFill>
              <a:latin typeface="Futura Book" pitchFamily="2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3831" t="35754" r="79167" b="37255"/>
          <a:stretch>
            <a:fillRect/>
          </a:stretch>
        </p:blipFill>
        <p:spPr>
          <a:xfrm>
            <a:off x="990600" y="3124200"/>
            <a:ext cx="5864400" cy="2238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43322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Futura Book"/>
        <a:ea typeface=""/>
        <a:cs typeface=""/>
      </a:majorFont>
      <a:minorFont>
        <a:latin typeface="Futura Book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eer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757</Words>
  <Application>Microsoft Office PowerPoint</Application>
  <PresentationFormat>Overheadfolien</PresentationFormat>
  <Paragraphs>223</Paragraphs>
  <Slides>22</Slides>
  <Notes>22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22</vt:i4>
      </vt:variant>
    </vt:vector>
  </HeadingPairs>
  <TitlesOfParts>
    <vt:vector size="30" baseType="lpstr">
      <vt:lpstr>Arial</vt:lpstr>
      <vt:lpstr>Futura Book</vt:lpstr>
      <vt:lpstr>StarSymbol</vt:lpstr>
      <vt:lpstr>Tahoma</vt:lpstr>
      <vt:lpstr>Times New Roman</vt:lpstr>
      <vt:lpstr>Wingdings</vt:lpstr>
      <vt:lpstr>Standarddesign</vt:lpstr>
      <vt:lpstr>Leer</vt:lpstr>
      <vt:lpstr>PowerPoint-Präsentation</vt:lpstr>
      <vt:lpstr>Gliederung</vt:lpstr>
      <vt:lpstr>1 Einleitung</vt:lpstr>
      <vt:lpstr>2 Related Work</vt:lpstr>
      <vt:lpstr>3 Vorgehen - Daten</vt:lpstr>
      <vt:lpstr>3 Vorgehen - Daten</vt:lpstr>
      <vt:lpstr>3 Vorgehen – Erkennen der Influence</vt:lpstr>
      <vt:lpstr>3 Vorgehen – Berechnung der Influence</vt:lpstr>
      <vt:lpstr>3 Vorgehen – Vorhersage individueller Influence</vt:lpstr>
      <vt:lpstr>3 Vorgehen – Vorhersage individueller Influence</vt:lpstr>
      <vt:lpstr>3 Vorgehen – Vorhersage individueller Influence</vt:lpstr>
      <vt:lpstr>3 Vorgehen – Vorhersage individueller Influence</vt:lpstr>
      <vt:lpstr>3 Vorgehen – Vorhersage individueller Influence</vt:lpstr>
      <vt:lpstr>3 Vorgehen – Rolle des Contents</vt:lpstr>
      <vt:lpstr>3 Vorgehen – Rolle des Contents</vt:lpstr>
      <vt:lpstr>3 Vorgehen – Targeting Strategien (Zielgruppenansprache)</vt:lpstr>
      <vt:lpstr>3 Vorgehen – Targeting Strategien</vt:lpstr>
      <vt:lpstr>4 Ergebnisse</vt:lpstr>
      <vt:lpstr>4 Ergebnisse</vt:lpstr>
      <vt:lpstr>5 Zusammenfassung</vt:lpstr>
      <vt:lpstr>Quelle</vt:lpstr>
      <vt:lpstr>Fragen?</vt:lpstr>
    </vt:vector>
  </TitlesOfParts>
  <Company>Universität Dortmund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Kupfer, Edward</dc:creator>
  <cp:lastModifiedBy>Kupfer, Edward</cp:lastModifiedBy>
  <cp:revision>636</cp:revision>
  <cp:lastPrinted>2001-06-21T15:23:05Z</cp:lastPrinted>
  <dcterms:created xsi:type="dcterms:W3CDTF">2000-10-26T10:21:50Z</dcterms:created>
  <dcterms:modified xsi:type="dcterms:W3CDTF">2018-01-03T19:50:12Z</dcterms:modified>
</cp:coreProperties>
</file>