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268" r:id="rId90"/>
    <p:sldId id="263" r:id="rId9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1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001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752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615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63192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984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42555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200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0789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12518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747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13/04/2022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5707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A519-24CE-49D1-ABCB-351DB9124F4B}" type="datetimeFigureOut">
              <a:rPr lang="en-GB" smtClean="0"/>
              <a:t>13/04/2022</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B2013-8888-48D6-A6C3-6849CFD893C4}" type="slidenum">
              <a:rPr lang="en-GB" smtClean="0"/>
              <a:t>‹#›</a:t>
            </a:fld>
            <a:endParaRPr lang="en-GB" dirty="0"/>
          </a:p>
        </p:txBody>
      </p:sp>
    </p:spTree>
    <p:extLst>
      <p:ext uri="{BB962C8B-B14F-4D97-AF65-F5344CB8AC3E}">
        <p14:creationId xmlns:p14="http://schemas.microsoft.com/office/powerpoint/2010/main" val="59596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udemy.com/course/the-complete-javascript-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kangax.github.io/compat-table/es2016plus/"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FAFA3-3091-4117-A7DF-3647F2F05CA9}"/>
              </a:ext>
            </a:extLst>
          </p:cNvPr>
          <p:cNvSpPr txBox="1">
            <a:spLocks/>
          </p:cNvSpPr>
          <p:nvPr/>
        </p:nvSpPr>
        <p:spPr>
          <a:xfrm>
            <a:off x="122296" y="93460"/>
            <a:ext cx="9725610"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2800" dirty="0">
                <a:solidFill>
                  <a:srgbClr val="FFFFFF"/>
                </a:solidFill>
                <a:latin typeface="sf pro text"/>
                <a:hlinkClick r:id="rId2"/>
              </a:rPr>
              <a:t>The Complete JavaScript Course 2022: From Zero to Expert!</a:t>
            </a:r>
            <a:endParaRPr lang="en-GB" sz="2800" dirty="0">
              <a:solidFill>
                <a:srgbClr val="FFFFFF"/>
              </a:solidFill>
              <a:latin typeface="sf pro text"/>
            </a:endParaRPr>
          </a:p>
          <a:p>
            <a:br>
              <a:rPr lang="en-GB" sz="2800" dirty="0"/>
            </a:br>
            <a:br>
              <a:rPr lang="en-GB" sz="2800" dirty="0"/>
            </a:br>
            <a:endParaRPr lang="en-GB" sz="2800" dirty="0"/>
          </a:p>
        </p:txBody>
      </p:sp>
      <p:sp>
        <p:nvSpPr>
          <p:cNvPr id="4" name="Title 1">
            <a:extLst>
              <a:ext uri="{FF2B5EF4-FFF2-40B4-BE49-F238E27FC236}">
                <a16:creationId xmlns:a16="http://schemas.microsoft.com/office/drawing/2014/main" id="{77B01559-09CC-4FDA-9D25-EF7BDEE1A130}"/>
              </a:ext>
            </a:extLst>
          </p:cNvPr>
          <p:cNvSpPr txBox="1">
            <a:spLocks/>
          </p:cNvSpPr>
          <p:nvPr/>
        </p:nvSpPr>
        <p:spPr>
          <a:xfrm>
            <a:off x="325496" y="914400"/>
            <a:ext cx="9725610" cy="2968977"/>
          </a:xfrm>
          <a:prstGeom prst="rect">
            <a:avLst/>
          </a:prstGeom>
        </p:spPr>
        <p:txBody>
          <a:bodyPr vert="horz" lIns="99060" tIns="49530" rIns="99060" bIns="495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7195" indent="-557195" algn="l">
              <a:buAutoNum type="arabicPeriod"/>
            </a:pPr>
            <a:r>
              <a:rPr lang="en-GB" sz="2000" dirty="0"/>
              <a:t>A brief Introduction to Javascript</a:t>
            </a:r>
          </a:p>
          <a:p>
            <a:pPr marL="557195" indent="-557195" algn="l">
              <a:buAutoNum type="arabicPeriod"/>
            </a:pPr>
            <a:r>
              <a:rPr lang="en-GB" sz="2000" dirty="0"/>
              <a:t>JavaScript Fundamentals part 1</a:t>
            </a:r>
          </a:p>
          <a:p>
            <a:pPr marL="557195" indent="-557195" algn="l">
              <a:buFontTx/>
              <a:buAutoNum type="arabicPeriod"/>
            </a:pPr>
            <a:r>
              <a:rPr lang="en-GB" sz="2000" dirty="0"/>
              <a:t>JavaScript Fundamentals part 2</a:t>
            </a:r>
          </a:p>
          <a:p>
            <a:pPr marL="557195" indent="-557195" algn="l">
              <a:buFontTx/>
              <a:buAutoNum type="arabicPeriod"/>
            </a:pPr>
            <a:r>
              <a:rPr lang="en-GB" sz="2000" dirty="0"/>
              <a:t>Developer Skills and Vs console setup</a:t>
            </a:r>
          </a:p>
          <a:p>
            <a:pPr marL="557195" indent="-557195" algn="l">
              <a:buFontTx/>
              <a:buAutoNum type="arabicPeriod"/>
            </a:pPr>
            <a:r>
              <a:rPr lang="en-GB" sz="2000" dirty="0"/>
              <a:t>JavaScript in the Browser: DOM and Event Fundamentals</a:t>
            </a:r>
          </a:p>
          <a:p>
            <a:pPr marL="1014395" lvl="1" indent="-557195">
              <a:buAutoNum type="arabicPeriod"/>
            </a:pPr>
            <a:endParaRPr lang="en-GB" sz="100" dirty="0"/>
          </a:p>
        </p:txBody>
      </p:sp>
    </p:spTree>
    <p:extLst>
      <p:ext uri="{BB962C8B-B14F-4D97-AF65-F5344CB8AC3E}">
        <p14:creationId xmlns:p14="http://schemas.microsoft.com/office/powerpoint/2010/main" val="312703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268B-CF00-40F8-86E9-529333CCB991}"/>
              </a:ext>
            </a:extLst>
          </p:cNvPr>
          <p:cNvSpPr txBox="1">
            <a:spLocks/>
          </p:cNvSpPr>
          <p:nvPr/>
        </p:nvSpPr>
        <p:spPr>
          <a:xfrm>
            <a:off x="179453" y="261864"/>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Operator Precedence</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DE105A73-C907-4208-9A0A-AF9D077C5EC9}"/>
              </a:ext>
            </a:extLst>
          </p:cNvPr>
          <p:cNvSpPr txBox="1"/>
          <p:nvPr/>
        </p:nvSpPr>
        <p:spPr>
          <a:xfrm>
            <a:off x="179452" y="753329"/>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4" name="TextBox 3">
            <a:extLst>
              <a:ext uri="{FF2B5EF4-FFF2-40B4-BE49-F238E27FC236}">
                <a16:creationId xmlns:a16="http://schemas.microsoft.com/office/drawing/2014/main" id="{27D47383-1FF5-4EAD-9CED-7911082E93C8}"/>
              </a:ext>
            </a:extLst>
          </p:cNvPr>
          <p:cNvSpPr txBox="1"/>
          <p:nvPr/>
        </p:nvSpPr>
        <p:spPr>
          <a:xfrm>
            <a:off x="179451" y="1532459"/>
            <a:ext cx="9630590" cy="1477328"/>
          </a:xfrm>
          <a:prstGeom prst="rect">
            <a:avLst/>
          </a:prstGeom>
          <a:noFill/>
        </p:spPr>
        <p:txBody>
          <a:bodyPr wrap="square" rtlCol="0">
            <a:spAutoFit/>
          </a:bodyPr>
          <a:lstStyle/>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&gt; </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2018</a:t>
            </a:r>
            <a:r>
              <a:rPr lang="en-GB" b="0" dirty="0">
                <a:solidFill>
                  <a:srgbClr val="D4D4D4"/>
                </a:solidFill>
                <a:effectLst/>
                <a:latin typeface="Consolas" panose="020B0609020204030204" pitchFamily="49" charset="0"/>
              </a:rPr>
              <a:t>);</a:t>
            </a:r>
          </a:p>
          <a:p>
            <a:r>
              <a:rPr lang="en-GB" b="0" dirty="0">
                <a:effectLst/>
                <a:latin typeface="Calibri" panose="020F0502020204030204" pitchFamily="34" charset="0"/>
                <a:cs typeface="Calibri" panose="020F0502020204030204" pitchFamily="34" charset="0"/>
              </a:rPr>
              <a:t>Consulting the operator precedence table on the above website we see that Minus has a higher precedence number than &gt; so it is executed first. </a:t>
            </a:r>
          </a:p>
          <a:p>
            <a:endParaRPr lang="en-GB" dirty="0">
              <a:latin typeface="Calibri" panose="020F0502020204030204" pitchFamily="34" charset="0"/>
              <a:cs typeface="Calibri" panose="020F0502020204030204" pitchFamily="34" charset="0"/>
            </a:endParaRPr>
          </a:p>
          <a:p>
            <a:r>
              <a:rPr lang="en-GB" b="0" dirty="0">
                <a:effectLst/>
                <a:latin typeface="Calibri" panose="020F0502020204030204" pitchFamily="34" charset="0"/>
                <a:cs typeface="Calibri" panose="020F0502020204030204" pitchFamily="34" charset="0"/>
              </a:rPr>
              <a:t>Operator precedence also has </a:t>
            </a:r>
            <a:r>
              <a:rPr lang="en-GB" b="1" i="0" dirty="0">
                <a:solidFill>
                  <a:srgbClr val="15141A"/>
                </a:solidFill>
                <a:effectLst/>
                <a:latin typeface="Inter"/>
              </a:rPr>
              <a:t>Associativity</a:t>
            </a:r>
            <a:r>
              <a:rPr lang="en-GB" i="0" dirty="0">
                <a:solidFill>
                  <a:srgbClr val="15141A"/>
                </a:solidFill>
                <a:effectLst/>
                <a:latin typeface="Inter"/>
              </a:rPr>
              <a:t>. I.e. if the code is executed left-to-right or right-to-left.</a:t>
            </a:r>
            <a:endParaRPr lang="en-GB"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54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7509-ACC9-4400-B025-870E440ABBA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Strings and Template Literals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53B131A-0BDD-4FE3-BD75-A66BDB68E3B2}"/>
              </a:ext>
            </a:extLst>
          </p:cNvPr>
          <p:cNvSpPr txBox="1"/>
          <p:nvPr/>
        </p:nvSpPr>
        <p:spPr>
          <a:xfrm>
            <a:off x="179453" y="612844"/>
            <a:ext cx="9630590" cy="2062103"/>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 old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49D43794-E492-4D87-8189-67D01213A376}"/>
              </a:ext>
            </a:extLst>
          </p:cNvPr>
          <p:cNvPicPr>
            <a:picLocks noChangeAspect="1"/>
          </p:cNvPicPr>
          <p:nvPr/>
        </p:nvPicPr>
        <p:blipFill>
          <a:blip r:embed="rId2"/>
          <a:stretch>
            <a:fillRect/>
          </a:stretch>
        </p:blipFill>
        <p:spPr>
          <a:xfrm>
            <a:off x="4640197" y="3364334"/>
            <a:ext cx="5086350" cy="2276475"/>
          </a:xfrm>
          <a:prstGeom prst="rect">
            <a:avLst/>
          </a:prstGeom>
        </p:spPr>
      </p:pic>
      <p:sp>
        <p:nvSpPr>
          <p:cNvPr id="7" name="TextBox 6">
            <a:extLst>
              <a:ext uri="{FF2B5EF4-FFF2-40B4-BE49-F238E27FC236}">
                <a16:creationId xmlns:a16="http://schemas.microsoft.com/office/drawing/2014/main" id="{6645DDA1-F70C-41DA-8ECC-AB4AC6B038A9}"/>
              </a:ext>
            </a:extLst>
          </p:cNvPr>
          <p:cNvSpPr txBox="1"/>
          <p:nvPr/>
        </p:nvSpPr>
        <p:spPr>
          <a:xfrm>
            <a:off x="179453" y="2880695"/>
            <a:ext cx="9630590" cy="58477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2B261F8-BF96-4025-A74B-E562AC7868F4}"/>
              </a:ext>
            </a:extLst>
          </p:cNvPr>
          <p:cNvSpPr txBox="1"/>
          <p:nvPr/>
        </p:nvSpPr>
        <p:spPr>
          <a:xfrm>
            <a:off x="4552831" y="928469"/>
            <a:ext cx="525497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use concatenation with strings to produce a the text output of I'm Jonas, a 46 year old teacher!</a:t>
            </a:r>
          </a:p>
        </p:txBody>
      </p:sp>
      <p:sp>
        <p:nvSpPr>
          <p:cNvPr id="9" name="TextBox 8">
            <a:extLst>
              <a:ext uri="{FF2B5EF4-FFF2-40B4-BE49-F238E27FC236}">
                <a16:creationId xmlns:a16="http://schemas.microsoft.com/office/drawing/2014/main" id="{72ECE5B6-FE1F-464A-9C94-07C516350CA0}"/>
              </a:ext>
            </a:extLst>
          </p:cNvPr>
          <p:cNvSpPr txBox="1"/>
          <p:nvPr/>
        </p:nvSpPr>
        <p:spPr>
          <a:xfrm>
            <a:off x="107532" y="3666414"/>
            <a:ext cx="4415126" cy="203132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better way to achieve this would be using template literals. Here the variables are placed inside curly braces and preceded by a dollar sign. Note that the start and end of the string is defined by a backtick ` symbol which on a Spanish keyboard is found to the left of the P key.</a:t>
            </a:r>
          </a:p>
        </p:txBody>
      </p:sp>
      <p:sp>
        <p:nvSpPr>
          <p:cNvPr id="10" name="Rectangle: Rounded Corners 9">
            <a:extLst>
              <a:ext uri="{FF2B5EF4-FFF2-40B4-BE49-F238E27FC236}">
                <a16:creationId xmlns:a16="http://schemas.microsoft.com/office/drawing/2014/main" id="{9D41C73D-ADEC-47A0-B9A3-9E71D2CCD800}"/>
              </a:ext>
            </a:extLst>
          </p:cNvPr>
          <p:cNvSpPr/>
          <p:nvPr/>
        </p:nvSpPr>
        <p:spPr>
          <a:xfrm>
            <a:off x="8353492" y="420489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5FE9639E-DE6E-489F-9E3E-D48958DAE827}"/>
              </a:ext>
            </a:extLst>
          </p:cNvPr>
          <p:cNvSpPr txBox="1"/>
          <p:nvPr/>
        </p:nvSpPr>
        <p:spPr>
          <a:xfrm>
            <a:off x="95957" y="5947874"/>
            <a:ext cx="9630590" cy="338554"/>
          </a:xfrm>
          <a:prstGeom prst="rect">
            <a:avLst/>
          </a:prstGeom>
          <a:noFill/>
        </p:spPr>
        <p:txBody>
          <a:bodyPr wrap="square" rtlCol="0">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`Just a regular string....`</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EA9FA283-CA2C-433E-BEA5-806B642A5097}"/>
              </a:ext>
            </a:extLst>
          </p:cNvPr>
          <p:cNvSpPr txBox="1"/>
          <p:nvPr/>
        </p:nvSpPr>
        <p:spPr>
          <a:xfrm>
            <a:off x="107532" y="6269232"/>
            <a:ext cx="525497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also use backticks to outpu</a:t>
            </a:r>
            <a:r>
              <a:rPr lang="en-GB" b="1" dirty="0">
                <a:latin typeface="Calibri" panose="020F0502020204030204" pitchFamily="34" charset="0"/>
                <a:cs typeface="Calibri" panose="020F0502020204030204" pitchFamily="34" charset="0"/>
              </a:rPr>
              <a:t>t directly a string.</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5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0D3A-CD07-408F-A823-BFBD05AD64A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If Else statements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C3D0A00-1A18-433E-895C-AA1B2F7F31FD}"/>
              </a:ext>
            </a:extLst>
          </p:cNvPr>
          <p:cNvSpPr txBox="1"/>
          <p:nvPr/>
        </p:nvSpPr>
        <p:spPr>
          <a:xfrm>
            <a:off x="179453" y="687403"/>
            <a:ext cx="972654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 start learning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yearsLeft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can't start learning to drive for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yearsLeft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DFA0ED0-E5CD-42D4-A8D9-895863CECD5A}"/>
              </a:ext>
            </a:extLst>
          </p:cNvPr>
          <p:cNvPicPr>
            <a:picLocks noChangeAspect="1"/>
          </p:cNvPicPr>
          <p:nvPr/>
        </p:nvPicPr>
        <p:blipFill>
          <a:blip r:embed="rId2"/>
          <a:stretch>
            <a:fillRect/>
          </a:stretch>
        </p:blipFill>
        <p:spPr>
          <a:xfrm>
            <a:off x="4501298" y="4210303"/>
            <a:ext cx="5086350" cy="2276475"/>
          </a:xfrm>
          <a:prstGeom prst="rect">
            <a:avLst/>
          </a:prstGeom>
        </p:spPr>
      </p:pic>
      <p:sp>
        <p:nvSpPr>
          <p:cNvPr id="6" name="Rectangle: Rounded Corners 5">
            <a:extLst>
              <a:ext uri="{FF2B5EF4-FFF2-40B4-BE49-F238E27FC236}">
                <a16:creationId xmlns:a16="http://schemas.microsoft.com/office/drawing/2014/main" id="{379B925B-8609-4254-B855-15352A781E22}"/>
              </a:ext>
            </a:extLst>
          </p:cNvPr>
          <p:cNvSpPr/>
          <p:nvPr/>
        </p:nvSpPr>
        <p:spPr>
          <a:xfrm>
            <a:off x="7936802" y="568747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7B25CFA-9EBF-4C8B-BB4A-7C578E5D6700}"/>
              </a:ext>
            </a:extLst>
          </p:cNvPr>
          <p:cNvSpPr/>
          <p:nvPr/>
        </p:nvSpPr>
        <p:spPr>
          <a:xfrm>
            <a:off x="5137657" y="6001844"/>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2617DD6-A295-4D92-AC0A-6FFE3E2B3DA3}"/>
              </a:ext>
            </a:extLst>
          </p:cNvPr>
          <p:cNvSpPr txBox="1"/>
          <p:nvPr/>
        </p:nvSpPr>
        <p:spPr>
          <a:xfrm>
            <a:off x="1145098" y="5424962"/>
            <a:ext cx="353881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Emoji’s are found by using the windows and dot key.</a:t>
            </a:r>
          </a:p>
        </p:txBody>
      </p:sp>
      <p:sp>
        <p:nvSpPr>
          <p:cNvPr id="9" name="TextBox 8">
            <a:extLst>
              <a:ext uri="{FF2B5EF4-FFF2-40B4-BE49-F238E27FC236}">
                <a16:creationId xmlns:a16="http://schemas.microsoft.com/office/drawing/2014/main" id="{788DFFEE-CF1B-4344-8B29-C3E92746BE2D}"/>
              </a:ext>
            </a:extLst>
          </p:cNvPr>
          <p:cNvSpPr txBox="1"/>
          <p:nvPr/>
        </p:nvSpPr>
        <p:spPr>
          <a:xfrm>
            <a:off x="179452" y="2943532"/>
            <a:ext cx="936966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else block is optional. If no else statement is present and the condition is false then JavaScript will just move onto the following line of code.</a:t>
            </a:r>
          </a:p>
        </p:txBody>
      </p:sp>
    </p:spTree>
    <p:extLst>
      <p:ext uri="{BB962C8B-B14F-4D97-AF65-F5344CB8AC3E}">
        <p14:creationId xmlns:p14="http://schemas.microsoft.com/office/powerpoint/2010/main" val="230995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C5E7-452B-433A-8C2F-8290E9549CB1}"/>
              </a:ext>
            </a:extLst>
          </p:cNvPr>
          <p:cNvSpPr txBox="1"/>
          <p:nvPr/>
        </p:nvSpPr>
        <p:spPr>
          <a:xfrm>
            <a:off x="1172403" y="703476"/>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F49161EE-823D-4063-83BD-3EA63B7BFEEB}"/>
              </a:ext>
            </a:extLst>
          </p:cNvPr>
          <p:cNvSpPr txBox="1"/>
          <p:nvPr/>
        </p:nvSpPr>
        <p:spPr>
          <a:xfrm>
            <a:off x="6116823" y="629531"/>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2001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4992E263-CD7D-4FA3-82AD-E05ED90A56C4}"/>
              </a:ext>
            </a:extLst>
          </p:cNvPr>
          <p:cNvSpPr txBox="1"/>
          <p:nvPr/>
        </p:nvSpPr>
        <p:spPr>
          <a:xfrm>
            <a:off x="179454" y="3030452"/>
            <a:ext cx="5105231"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variable century is defined within the if else code block and so will produce an error if we try to call it outside the if else code block. </a:t>
            </a:r>
          </a:p>
          <a:p>
            <a:r>
              <a:rPr lang="en-GB" b="1" dirty="0">
                <a:effectLst/>
                <a:latin typeface="Calibri" panose="020F0502020204030204" pitchFamily="34" charset="0"/>
                <a:cs typeface="Calibri" panose="020F0502020204030204" pitchFamily="34" charset="0"/>
              </a:rPr>
              <a:t>Uncaught ReferenceError: century is not defined.</a:t>
            </a:r>
          </a:p>
        </p:txBody>
      </p:sp>
      <p:sp>
        <p:nvSpPr>
          <p:cNvPr id="5" name="TextBox 4">
            <a:extLst>
              <a:ext uri="{FF2B5EF4-FFF2-40B4-BE49-F238E27FC236}">
                <a16:creationId xmlns:a16="http://schemas.microsoft.com/office/drawing/2014/main" id="{4B05DDFA-66B2-4533-B7A0-223B3B6994B4}"/>
              </a:ext>
            </a:extLst>
          </p:cNvPr>
          <p:cNvSpPr txBox="1"/>
          <p:nvPr/>
        </p:nvSpPr>
        <p:spPr>
          <a:xfrm>
            <a:off x="5896461" y="3030452"/>
            <a:ext cx="3560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so we first need to define an empty variable outside of the if else block to be able to call century outside of the if else statement.</a:t>
            </a:r>
          </a:p>
        </p:txBody>
      </p:sp>
    </p:spTree>
    <p:extLst>
      <p:ext uri="{BB962C8B-B14F-4D97-AF65-F5344CB8AC3E}">
        <p14:creationId xmlns:p14="http://schemas.microsoft.com/office/powerpoint/2010/main" val="417875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D9AD5-7E21-424C-8761-5698B24A48E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Type Conversion &amp; Coercion</a:t>
            </a:r>
          </a:p>
        </p:txBody>
      </p:sp>
      <p:sp>
        <p:nvSpPr>
          <p:cNvPr id="5" name="TextBox 4">
            <a:extLst>
              <a:ext uri="{FF2B5EF4-FFF2-40B4-BE49-F238E27FC236}">
                <a16:creationId xmlns:a16="http://schemas.microsoft.com/office/drawing/2014/main" id="{87DA5A5A-12E2-456B-B9CB-66C1BB37B11C}"/>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conversion </a:t>
            </a:r>
            <a:r>
              <a:rPr lang="en-GB" dirty="0">
                <a:effectLst/>
                <a:latin typeface="Calibri" panose="020F0502020204030204" pitchFamily="34" charset="0"/>
                <a:cs typeface="Calibri" panose="020F0502020204030204" pitchFamily="34" charset="0"/>
              </a:rPr>
              <a:t>is when we manually convert from one data type to another, I.e. String to number. </a:t>
            </a:r>
          </a:p>
        </p:txBody>
      </p:sp>
      <p:sp>
        <p:nvSpPr>
          <p:cNvPr id="6" name="TextBox 5">
            <a:extLst>
              <a:ext uri="{FF2B5EF4-FFF2-40B4-BE49-F238E27FC236}">
                <a16:creationId xmlns:a16="http://schemas.microsoft.com/office/drawing/2014/main" id="{7A6D8899-F386-4F0A-81A1-68AE73E589DA}"/>
              </a:ext>
            </a:extLst>
          </p:cNvPr>
          <p:cNvSpPr txBox="1"/>
          <p:nvPr/>
        </p:nvSpPr>
        <p:spPr>
          <a:xfrm>
            <a:off x="160248" y="3698292"/>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coercion </a:t>
            </a:r>
            <a:r>
              <a:rPr lang="en-GB" dirty="0">
                <a:effectLst/>
                <a:latin typeface="Calibri" panose="020F0502020204030204" pitchFamily="34" charset="0"/>
                <a:cs typeface="Calibri" panose="020F0502020204030204" pitchFamily="34" charset="0"/>
              </a:rPr>
              <a:t>is when JavaScript automatically does the type conversion behind the scenes. </a:t>
            </a:r>
          </a:p>
        </p:txBody>
      </p:sp>
      <p:grpSp>
        <p:nvGrpSpPr>
          <p:cNvPr id="25" name="Group 24">
            <a:extLst>
              <a:ext uri="{FF2B5EF4-FFF2-40B4-BE49-F238E27FC236}">
                <a16:creationId xmlns:a16="http://schemas.microsoft.com/office/drawing/2014/main" id="{057E936E-9ABF-4807-92A3-215BBEB033E1}"/>
              </a:ext>
            </a:extLst>
          </p:cNvPr>
          <p:cNvGrpSpPr/>
          <p:nvPr/>
        </p:nvGrpSpPr>
        <p:grpSpPr>
          <a:xfrm>
            <a:off x="179452" y="1220039"/>
            <a:ext cx="9088996" cy="2096828"/>
            <a:chOff x="179452" y="1220039"/>
            <a:chExt cx="9088996" cy="2096828"/>
          </a:xfrm>
        </p:grpSpPr>
        <p:sp>
          <p:nvSpPr>
            <p:cNvPr id="8" name="TextBox 7">
              <a:extLst>
                <a:ext uri="{FF2B5EF4-FFF2-40B4-BE49-F238E27FC236}">
                  <a16:creationId xmlns:a16="http://schemas.microsoft.com/office/drawing/2014/main" id="{E8044EE3-FD11-4317-9FF3-B77BFA39D968}"/>
                </a:ext>
              </a:extLst>
            </p:cNvPr>
            <p:cNvSpPr txBox="1"/>
            <p:nvPr/>
          </p:nvSpPr>
          <p:spPr>
            <a:xfrm>
              <a:off x="179452" y="1254764"/>
              <a:ext cx="441569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EC9B0"/>
                  </a:solidFill>
                  <a:effectLst/>
                  <a:latin typeface="Consolas" panose="020B0609020204030204" pitchFamily="49" charset="0"/>
                </a:rPr>
                <a:t>String</a:t>
              </a:r>
              <a:r>
                <a:rPr lang="nn-NO" sz="1600" b="1" dirty="0">
                  <a:solidFill>
                    <a:srgbClr val="D4D4D4"/>
                  </a:solidFill>
                  <a:effectLst/>
                  <a:latin typeface="Consolas" panose="020B0609020204030204" pitchFamily="49" charset="0"/>
                </a:rPr>
                <a:t>(</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 </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20AE99CD-7999-4BAC-801C-2B29DE2A87C3}"/>
                </a:ext>
              </a:extLst>
            </p:cNvPr>
            <p:cNvSpPr txBox="1"/>
            <p:nvPr/>
          </p:nvSpPr>
          <p:spPr>
            <a:xfrm>
              <a:off x="3113587" y="1220039"/>
              <a:ext cx="584890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year is a string not a number because it is in quotes.</a:t>
              </a:r>
            </a:p>
          </p:txBody>
        </p:sp>
        <p:sp>
          <p:nvSpPr>
            <p:cNvPr id="12" name="TextBox 11">
              <a:extLst>
                <a:ext uri="{FF2B5EF4-FFF2-40B4-BE49-F238E27FC236}">
                  <a16:creationId xmlns:a16="http://schemas.microsoft.com/office/drawing/2014/main" id="{997AFCF0-1C2A-40B2-9C2C-69801954EA95}"/>
                </a:ext>
              </a:extLst>
            </p:cNvPr>
            <p:cNvSpPr txBox="1"/>
            <p:nvPr/>
          </p:nvSpPr>
          <p:spPr>
            <a:xfrm>
              <a:off x="3356655" y="1497305"/>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This will concatenate to give output of 199118.</a:t>
              </a:r>
            </a:p>
          </p:txBody>
        </p:sp>
        <p:sp>
          <p:nvSpPr>
            <p:cNvPr id="14" name="TextBox 13">
              <a:extLst>
                <a:ext uri="{FF2B5EF4-FFF2-40B4-BE49-F238E27FC236}">
                  <a16:creationId xmlns:a16="http://schemas.microsoft.com/office/drawing/2014/main" id="{46C93199-B36E-4EAF-81BF-C6ED52FC8B6A}"/>
                </a:ext>
              </a:extLst>
            </p:cNvPr>
            <p:cNvSpPr txBox="1"/>
            <p:nvPr/>
          </p:nvSpPr>
          <p:spPr>
            <a:xfrm>
              <a:off x="4314484" y="175042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Number will convert the string to a number</a:t>
              </a:r>
            </a:p>
          </p:txBody>
        </p:sp>
        <p:sp>
          <p:nvSpPr>
            <p:cNvPr id="16" name="TextBox 15">
              <a:extLst>
                <a:ext uri="{FF2B5EF4-FFF2-40B4-BE49-F238E27FC236}">
                  <a16:creationId xmlns:a16="http://schemas.microsoft.com/office/drawing/2014/main" id="{648EF902-1CF6-40B2-8323-45F5DCBC53B6}"/>
                </a:ext>
              </a:extLst>
            </p:cNvPr>
            <p:cNvSpPr txBox="1"/>
            <p:nvPr/>
          </p:nvSpPr>
          <p:spPr>
            <a:xfrm>
              <a:off x="3561057" y="2168576"/>
              <a:ext cx="4953964" cy="646331"/>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When a string cannot be converted to a number we get NaN – Not a Number.</a:t>
              </a:r>
            </a:p>
          </p:txBody>
        </p:sp>
        <p:sp>
          <p:nvSpPr>
            <p:cNvPr id="17" name="TextBox 16">
              <a:extLst>
                <a:ext uri="{FF2B5EF4-FFF2-40B4-BE49-F238E27FC236}">
                  <a16:creationId xmlns:a16="http://schemas.microsoft.com/office/drawing/2014/main" id="{5CE74DE1-45FA-4A93-A35D-6BFEE123D998}"/>
                </a:ext>
              </a:extLst>
            </p:cNvPr>
            <p:cNvSpPr txBox="1"/>
            <p:nvPr/>
          </p:nvSpPr>
          <p:spPr>
            <a:xfrm>
              <a:off x="3669174" y="283509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We can convert a number to a string.</a:t>
              </a:r>
            </a:p>
          </p:txBody>
        </p:sp>
      </p:grpSp>
      <p:grpSp>
        <p:nvGrpSpPr>
          <p:cNvPr id="24" name="Group 23">
            <a:extLst>
              <a:ext uri="{FF2B5EF4-FFF2-40B4-BE49-F238E27FC236}">
                <a16:creationId xmlns:a16="http://schemas.microsoft.com/office/drawing/2014/main" id="{04F3E812-33C4-47C2-B5FF-C2AEB135566F}"/>
              </a:ext>
            </a:extLst>
          </p:cNvPr>
          <p:cNvGrpSpPr/>
          <p:nvPr/>
        </p:nvGrpSpPr>
        <p:grpSpPr>
          <a:xfrm>
            <a:off x="179453" y="4101621"/>
            <a:ext cx="9485407" cy="2399198"/>
            <a:chOff x="179453" y="4101621"/>
            <a:chExt cx="9485407" cy="2399198"/>
          </a:xfrm>
        </p:grpSpPr>
        <p:sp>
          <p:nvSpPr>
            <p:cNvPr id="19" name="TextBox 18">
              <a:extLst>
                <a:ext uri="{FF2B5EF4-FFF2-40B4-BE49-F238E27FC236}">
                  <a16:creationId xmlns:a16="http://schemas.microsoft.com/office/drawing/2014/main" id="{15462743-0C57-4976-9C7A-80CCF6F6FC6B}"/>
                </a:ext>
              </a:extLst>
            </p:cNvPr>
            <p:cNvSpPr txBox="1"/>
            <p:nvPr/>
          </p:nvSpPr>
          <p:spPr>
            <a:xfrm>
              <a:off x="179453" y="4192495"/>
              <a:ext cx="4773548" cy="230832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am '</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years old’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915A6C73-B28F-4E68-A4F0-7E0702A30049}"/>
                </a:ext>
              </a:extLst>
            </p:cNvPr>
            <p:cNvSpPr txBox="1"/>
            <p:nvPr/>
          </p:nvSpPr>
          <p:spPr>
            <a:xfrm>
              <a:off x="4849792" y="4101621"/>
              <a:ext cx="48150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JavaScript is automatically treating 23 as a string.</a:t>
              </a:r>
            </a:p>
          </p:txBody>
        </p:sp>
        <p:sp>
          <p:nvSpPr>
            <p:cNvPr id="22" name="TextBox 21">
              <a:extLst>
                <a:ext uri="{FF2B5EF4-FFF2-40B4-BE49-F238E27FC236}">
                  <a16:creationId xmlns:a16="http://schemas.microsoft.com/office/drawing/2014/main" id="{69C94E6D-9F5E-4D42-93BD-655B4F8AC21B}"/>
                </a:ext>
              </a:extLst>
            </p:cNvPr>
            <p:cNvSpPr txBox="1"/>
            <p:nvPr/>
          </p:nvSpPr>
          <p:spPr>
            <a:xfrm>
              <a:off x="3669169" y="4808839"/>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strings to numbers outputting 10.</a:t>
              </a:r>
            </a:p>
          </p:txBody>
        </p:sp>
        <p:sp>
          <p:nvSpPr>
            <p:cNvPr id="23" name="TextBox 22">
              <a:extLst>
                <a:ext uri="{FF2B5EF4-FFF2-40B4-BE49-F238E27FC236}">
                  <a16:creationId xmlns:a16="http://schemas.microsoft.com/office/drawing/2014/main" id="{4704F4BA-8FB3-46AE-920A-48DE8CF226A0}"/>
                </a:ext>
              </a:extLst>
            </p:cNvPr>
            <p:cNvSpPr txBox="1"/>
            <p:nvPr/>
          </p:nvSpPr>
          <p:spPr>
            <a:xfrm>
              <a:off x="3669173" y="5516058"/>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both strings to numbers outputting 46.</a:t>
              </a:r>
            </a:p>
          </p:txBody>
        </p:sp>
      </p:grpSp>
    </p:spTree>
    <p:extLst>
      <p:ext uri="{BB962C8B-B14F-4D97-AF65-F5344CB8AC3E}">
        <p14:creationId xmlns:p14="http://schemas.microsoft.com/office/powerpoint/2010/main" val="251529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516CB-00B2-41B3-9D8F-86B3227AF9CE}"/>
              </a:ext>
            </a:extLst>
          </p:cNvPr>
          <p:cNvSpPr txBox="1"/>
          <p:nvPr/>
        </p:nvSpPr>
        <p:spPr>
          <a:xfrm>
            <a:off x="229482" y="1024623"/>
            <a:ext cx="2071869" cy="830997"/>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CE9178"/>
                </a:solidFill>
                <a:effectLst/>
                <a:latin typeface="Consolas" panose="020B0609020204030204" pitchFamily="49" charset="0"/>
              </a:rPr>
              <a:t>"1"</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CE67582-5A4C-4CD0-80C6-1D80BF40B0B4}"/>
              </a:ext>
            </a:extLst>
          </p:cNvPr>
          <p:cNvSpPr txBox="1"/>
          <p:nvPr/>
        </p:nvSpPr>
        <p:spPr>
          <a:xfrm>
            <a:off x="2685321" y="204408"/>
            <a:ext cx="582601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value will be logged to the screen?</a:t>
            </a:r>
          </a:p>
        </p:txBody>
      </p:sp>
      <p:sp>
        <p:nvSpPr>
          <p:cNvPr id="5" name="TextBox 4">
            <a:extLst>
              <a:ext uri="{FF2B5EF4-FFF2-40B4-BE49-F238E27FC236}">
                <a16:creationId xmlns:a16="http://schemas.microsoft.com/office/drawing/2014/main" id="{D1B0CFCE-E329-4107-B875-11251D19F248}"/>
              </a:ext>
            </a:extLst>
          </p:cNvPr>
          <p:cNvSpPr txBox="1"/>
          <p:nvPr/>
        </p:nvSpPr>
        <p:spPr>
          <a:xfrm>
            <a:off x="2301351" y="1007524"/>
            <a:ext cx="722461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to string so “1” + “1” will be 11.</a:t>
            </a:r>
          </a:p>
          <a:p>
            <a:r>
              <a:rPr lang="en-GB" b="1" dirty="0">
                <a:latin typeface="Calibri" panose="020F0502020204030204" pitchFamily="34" charset="0"/>
                <a:cs typeface="Calibri" panose="020F0502020204030204" pitchFamily="34" charset="0"/>
              </a:rPr>
              <a:t>Now n with a value of 11 is treated as a number so the output will be 10.</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EDA862-17A3-4254-B917-D3B254375CBF}"/>
              </a:ext>
            </a:extLst>
          </p:cNvPr>
          <p:cNvSpPr txBox="1"/>
          <p:nvPr/>
        </p:nvSpPr>
        <p:spPr>
          <a:xfrm>
            <a:off x="229482" y="2069489"/>
            <a:ext cx="2884108" cy="584775"/>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 = </a:t>
            </a:r>
            <a:r>
              <a:rPr lang="pt-BR" sz="1600" b="1" dirty="0">
                <a:solidFill>
                  <a:srgbClr val="CE9178"/>
                </a:solidFill>
                <a:latin typeface="Consolas" panose="020B0609020204030204" pitchFamily="49" charset="0"/>
              </a:rPr>
              <a:t>2</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3 + 4 + “5”</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46AC0D2-01D7-44AA-A957-0B6C09E2AEFC}"/>
              </a:ext>
            </a:extLst>
          </p:cNvPr>
          <p:cNvSpPr txBox="1"/>
          <p:nvPr/>
        </p:nvSpPr>
        <p:spPr>
          <a:xfrm>
            <a:off x="3113590" y="2069489"/>
            <a:ext cx="6229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2 + 3 + 4 as a number giving a value of 9 then concatenate the 5 onto string 9 -&gt; “95”</a:t>
            </a:r>
          </a:p>
        </p:txBody>
      </p:sp>
      <p:sp>
        <p:nvSpPr>
          <p:cNvPr id="9" name="TextBox 8">
            <a:extLst>
              <a:ext uri="{FF2B5EF4-FFF2-40B4-BE49-F238E27FC236}">
                <a16:creationId xmlns:a16="http://schemas.microsoft.com/office/drawing/2014/main" id="{484AD29F-5D53-469E-B7AD-A237FA185686}"/>
              </a:ext>
            </a:extLst>
          </p:cNvPr>
          <p:cNvSpPr txBox="1"/>
          <p:nvPr/>
        </p:nvSpPr>
        <p:spPr>
          <a:xfrm>
            <a:off x="229482" y="3069898"/>
            <a:ext cx="4157323" cy="584775"/>
          </a:xfrm>
          <a:prstGeom prst="rect">
            <a:avLst/>
          </a:prstGeom>
          <a:noFill/>
        </p:spPr>
        <p:txBody>
          <a:bodyPr wrap="square">
            <a:spAutoFit/>
          </a:bodyPr>
          <a:lstStyle/>
          <a:p>
            <a:r>
              <a:rPr lang="es-ES" sz="1600" b="1" dirty="0">
                <a:solidFill>
                  <a:srgbClr val="569CD6"/>
                </a:solidFill>
                <a:effectLst/>
                <a:latin typeface="Consolas" panose="020B0609020204030204" pitchFamily="49" charset="0"/>
              </a:rPr>
              <a:t>let</a:t>
            </a:r>
            <a:r>
              <a:rPr lang="es-ES" sz="1600" b="1" dirty="0">
                <a:solidFill>
                  <a:srgbClr val="D4D4D4"/>
                </a:solidFill>
                <a:effectLst/>
                <a:latin typeface="Consolas" panose="020B0609020204030204" pitchFamily="49" charset="0"/>
              </a:rPr>
              <a:t> </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"10"</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"4"</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"3"</a:t>
            </a:r>
            <a:r>
              <a:rPr lang="es-ES" sz="1600" b="1" dirty="0">
                <a:solidFill>
                  <a:srgbClr val="D4D4D4"/>
                </a:solidFill>
                <a:effectLst/>
                <a:latin typeface="Consolas" panose="020B0609020204030204" pitchFamily="49" charset="0"/>
              </a:rPr>
              <a:t> - </a:t>
            </a:r>
            <a:r>
              <a:rPr lang="es-ES" sz="1600" b="1" dirty="0">
                <a:solidFill>
                  <a:srgbClr val="B5CEA8"/>
                </a:solidFill>
                <a:effectLst/>
                <a:latin typeface="Consolas" panose="020B0609020204030204" pitchFamily="49" charset="0"/>
              </a:rPr>
              <a:t>2</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"5"</a:t>
            </a:r>
            <a:r>
              <a:rPr lang="es-ES" sz="1600" b="1" dirty="0">
                <a:solidFill>
                  <a:srgbClr val="D4D4D4"/>
                </a:solidFill>
                <a:effectLst/>
                <a:latin typeface="Consolas" panose="020B0609020204030204" pitchFamily="49" charset="0"/>
              </a:rPr>
              <a:t>;</a:t>
            </a:r>
          </a:p>
          <a:p>
            <a:r>
              <a:rPr lang="es-ES" sz="1600" b="1" dirty="0">
                <a:solidFill>
                  <a:srgbClr val="9CDCFE"/>
                </a:solidFill>
                <a:effectLst/>
                <a:latin typeface="Consolas" panose="020B0609020204030204" pitchFamily="49" charset="0"/>
              </a:rPr>
              <a:t>console</a:t>
            </a:r>
            <a:r>
              <a:rPr lang="es-ES" sz="1600" b="1" dirty="0">
                <a:solidFill>
                  <a:srgbClr val="D4D4D4"/>
                </a:solidFill>
                <a:effectLst/>
                <a:latin typeface="Consolas" panose="020B0609020204030204" pitchFamily="49" charset="0"/>
              </a:rPr>
              <a:t>.</a:t>
            </a:r>
            <a:r>
              <a:rPr lang="es-ES" sz="1600" b="1" dirty="0">
                <a:solidFill>
                  <a:srgbClr val="DCDCAA"/>
                </a:solidFill>
                <a:effectLst/>
                <a:latin typeface="Consolas" panose="020B0609020204030204" pitchFamily="49" charset="0"/>
              </a:rPr>
              <a:t>log</a:t>
            </a:r>
            <a:r>
              <a:rPr lang="es-ES" sz="1600" b="1" dirty="0">
                <a:solidFill>
                  <a:srgbClr val="D4D4D4"/>
                </a:solidFill>
                <a:effectLst/>
                <a:latin typeface="Consolas" panose="020B0609020204030204" pitchFamily="49" charset="0"/>
              </a:rPr>
              <a:t>(</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3402A2DC-C60D-421E-A802-27B4D645BE06}"/>
              </a:ext>
            </a:extLst>
          </p:cNvPr>
          <p:cNvSpPr txBox="1"/>
          <p:nvPr/>
        </p:nvSpPr>
        <p:spPr>
          <a:xfrm>
            <a:off x="4278859" y="3074933"/>
            <a:ext cx="5467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10 - 4 - 3 as a number giving a value of 1 then concatenate the 1 onto string 5 -&gt; “15”</a:t>
            </a:r>
          </a:p>
        </p:txBody>
      </p:sp>
    </p:spTree>
    <p:extLst>
      <p:ext uri="{BB962C8B-B14F-4D97-AF65-F5344CB8AC3E}">
        <p14:creationId xmlns:p14="http://schemas.microsoft.com/office/powerpoint/2010/main" val="10889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D248-A0CE-46E8-B817-9CD03C9570EB}"/>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Truthy values &amp; Falsy Values</a:t>
            </a:r>
          </a:p>
        </p:txBody>
      </p:sp>
      <p:sp>
        <p:nvSpPr>
          <p:cNvPr id="3" name="TextBox 2">
            <a:extLst>
              <a:ext uri="{FF2B5EF4-FFF2-40B4-BE49-F238E27FC236}">
                <a16:creationId xmlns:a16="http://schemas.microsoft.com/office/drawing/2014/main" id="{26FE3454-A2EA-4DBE-97DC-89656E5383E0}"/>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 Falsy Values: </a:t>
            </a:r>
            <a:r>
              <a:rPr lang="en-GB" dirty="0">
                <a:effectLst/>
                <a:latin typeface="Calibri" panose="020F0502020204030204" pitchFamily="34" charset="0"/>
                <a:cs typeface="Calibri" panose="020F0502020204030204" pitchFamily="34" charset="0"/>
              </a:rPr>
              <a:t>Zero 0, Empty string “”, undefined, Null and NaN</a:t>
            </a:r>
          </a:p>
        </p:txBody>
      </p:sp>
      <p:sp>
        <p:nvSpPr>
          <p:cNvPr id="5" name="TextBox 4">
            <a:extLst>
              <a:ext uri="{FF2B5EF4-FFF2-40B4-BE49-F238E27FC236}">
                <a16:creationId xmlns:a16="http://schemas.microsoft.com/office/drawing/2014/main" id="{47C5EA14-B665-4726-A9CC-2CFC0BBDCEC9}"/>
              </a:ext>
            </a:extLst>
          </p:cNvPr>
          <p:cNvSpPr txBox="1"/>
          <p:nvPr/>
        </p:nvSpPr>
        <p:spPr>
          <a:xfrm>
            <a:off x="179452" y="1220039"/>
            <a:ext cx="9242339" cy="135421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 False</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undefined</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 - Strings are truthy when converted to Boolean.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24D42E9-5373-433F-83B3-57F58C7D1E31}"/>
              </a:ext>
            </a:extLst>
          </p:cNvPr>
          <p:cNvSpPr txBox="1"/>
          <p:nvPr/>
        </p:nvSpPr>
        <p:spPr>
          <a:xfrm>
            <a:off x="179452" y="2574256"/>
            <a:ext cx="673646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performs type coercion in a Boolean operation.</a:t>
            </a:r>
          </a:p>
        </p:txBody>
      </p:sp>
      <p:sp>
        <p:nvSpPr>
          <p:cNvPr id="8" name="TextBox 7">
            <a:extLst>
              <a:ext uri="{FF2B5EF4-FFF2-40B4-BE49-F238E27FC236}">
                <a16:creationId xmlns:a16="http://schemas.microsoft.com/office/drawing/2014/main" id="{31C476B0-58B5-4DEA-82C0-A30F4F05B9E1}"/>
              </a:ext>
            </a:extLst>
          </p:cNvPr>
          <p:cNvSpPr txBox="1"/>
          <p:nvPr/>
        </p:nvSpPr>
        <p:spPr>
          <a:xfrm>
            <a:off x="179452" y="3221755"/>
            <a:ext cx="4890259"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E31D050B-E66C-4244-9AC1-E7F5010DE0CA}"/>
              </a:ext>
            </a:extLst>
          </p:cNvPr>
          <p:cNvSpPr txBox="1"/>
          <p:nvPr/>
        </p:nvSpPr>
        <p:spPr>
          <a:xfrm>
            <a:off x="4588441" y="3220587"/>
            <a:ext cx="489025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operation will be logged? The If or the Else?</a:t>
            </a:r>
            <a:endParaRPr lang="en-GB"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F9DD7A5-3096-498B-909D-49C9CEB3135F}"/>
              </a:ext>
            </a:extLst>
          </p:cNvPr>
          <p:cNvSpPr txBox="1"/>
          <p:nvPr/>
        </p:nvSpPr>
        <p:spPr>
          <a:xfrm>
            <a:off x="5069711" y="3766427"/>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zero will be treated as a falsy Boolean so the else statement will be executed.</a:t>
            </a:r>
            <a:endParaRPr lang="en-GB" dirty="0">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F4FA4A1-72DF-446E-BD38-1EDEF20C2D18}"/>
              </a:ext>
            </a:extLst>
          </p:cNvPr>
          <p:cNvSpPr txBox="1"/>
          <p:nvPr/>
        </p:nvSpPr>
        <p:spPr>
          <a:xfrm>
            <a:off x="5069711" y="5314795"/>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100 is a truthy Boolean so the if statement will be executed.</a:t>
            </a:r>
            <a:endParaRPr lang="en-GB"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4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678F2-19C0-4E2A-8C3D-DAED8A5510C3}"/>
              </a:ext>
            </a:extLst>
          </p:cNvPr>
          <p:cNvSpPr txBox="1"/>
          <p:nvPr/>
        </p:nvSpPr>
        <p:spPr>
          <a:xfrm>
            <a:off x="173618" y="669646"/>
            <a:ext cx="4919243"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0D6FC89-3B29-4EE5-B78D-3C1ACAECF721}"/>
              </a:ext>
            </a:extLst>
          </p:cNvPr>
          <p:cNvSpPr txBox="1"/>
          <p:nvPr/>
        </p:nvSpPr>
        <p:spPr>
          <a:xfrm>
            <a:off x="2442257" y="175668"/>
            <a:ext cx="581632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can be used to check if a variable is defined.</a:t>
            </a:r>
          </a:p>
        </p:txBody>
      </p:sp>
      <p:sp>
        <p:nvSpPr>
          <p:cNvPr id="5" name="TextBox 4">
            <a:extLst>
              <a:ext uri="{FF2B5EF4-FFF2-40B4-BE49-F238E27FC236}">
                <a16:creationId xmlns:a16="http://schemas.microsoft.com/office/drawing/2014/main" id="{E316D426-539B-4F8E-942C-E5C85AA68BD8}"/>
              </a:ext>
            </a:extLst>
          </p:cNvPr>
          <p:cNvSpPr txBox="1"/>
          <p:nvPr/>
        </p:nvSpPr>
        <p:spPr>
          <a:xfrm>
            <a:off x="5174808" y="1131310"/>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UNDEFINED and therefore a falsy value so the else statement will be executed.</a:t>
            </a:r>
          </a:p>
        </p:txBody>
      </p:sp>
      <p:sp>
        <p:nvSpPr>
          <p:cNvPr id="6" name="TextBox 5">
            <a:extLst>
              <a:ext uri="{FF2B5EF4-FFF2-40B4-BE49-F238E27FC236}">
                <a16:creationId xmlns:a16="http://schemas.microsoft.com/office/drawing/2014/main" id="{397E1A78-E95B-450A-8B11-8F71ADE427CE}"/>
              </a:ext>
            </a:extLst>
          </p:cNvPr>
          <p:cNvSpPr txBox="1"/>
          <p:nvPr/>
        </p:nvSpPr>
        <p:spPr>
          <a:xfrm>
            <a:off x="5174808" y="2788419"/>
            <a:ext cx="4557574"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zero and therefore a falsy value so the else statement will be executed, even though height is defined.</a:t>
            </a:r>
          </a:p>
        </p:txBody>
      </p:sp>
      <p:sp>
        <p:nvSpPr>
          <p:cNvPr id="7" name="TextBox 6">
            <a:extLst>
              <a:ext uri="{FF2B5EF4-FFF2-40B4-BE49-F238E27FC236}">
                <a16:creationId xmlns:a16="http://schemas.microsoft.com/office/drawing/2014/main" id="{DA96A24D-A35B-4E40-9868-0713FE0F3D09}"/>
              </a:ext>
            </a:extLst>
          </p:cNvPr>
          <p:cNvSpPr txBox="1"/>
          <p:nvPr/>
        </p:nvSpPr>
        <p:spPr>
          <a:xfrm>
            <a:off x="5174808" y="5035837"/>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10 and therefore a truthy value so the if statement will be executed.</a:t>
            </a:r>
          </a:p>
        </p:txBody>
      </p:sp>
    </p:spTree>
    <p:extLst>
      <p:ext uri="{BB962C8B-B14F-4D97-AF65-F5344CB8AC3E}">
        <p14:creationId xmlns:p14="http://schemas.microsoft.com/office/powerpoint/2010/main" val="1648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8C9E-3020-40CE-8951-23E8597871F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Equality Operators == or ===</a:t>
            </a:r>
          </a:p>
        </p:txBody>
      </p:sp>
      <p:sp>
        <p:nvSpPr>
          <p:cNvPr id="4" name="TextBox 3">
            <a:extLst>
              <a:ext uri="{FF2B5EF4-FFF2-40B4-BE49-F238E27FC236}">
                <a16:creationId xmlns:a16="http://schemas.microsoft.com/office/drawing/2014/main" id="{6AAAA5B6-FA45-456B-8F78-591F35B3CF14}"/>
              </a:ext>
            </a:extLst>
          </p:cNvPr>
          <p:cNvSpPr txBox="1"/>
          <p:nvPr/>
        </p:nvSpPr>
        <p:spPr>
          <a:xfrm>
            <a:off x="179453" y="880998"/>
            <a:ext cx="6475990"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27091ED-0818-4326-86C2-E5C04FF82F10}"/>
              </a:ext>
            </a:extLst>
          </p:cNvPr>
          <p:cNvSpPr txBox="1"/>
          <p:nvPr/>
        </p:nvSpPr>
        <p:spPr>
          <a:xfrm>
            <a:off x="6539696" y="784635"/>
            <a:ext cx="3186851" cy="36625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returns a Boolean value if the results match strictly.</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match. Note that this is not strict so JavaScript does type coercion.</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strictly match. Note a string and a number do not match strictly because they are different data types.</a:t>
            </a:r>
          </a:p>
          <a:p>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41AE27-4395-4B32-9889-D2B1C4EBB9D1}"/>
              </a:ext>
            </a:extLst>
          </p:cNvPr>
          <p:cNvSpPr txBox="1"/>
          <p:nvPr/>
        </p:nvSpPr>
        <p:spPr>
          <a:xfrm>
            <a:off x="3103946" y="1426937"/>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8" name="TextBox 7">
            <a:extLst>
              <a:ext uri="{FF2B5EF4-FFF2-40B4-BE49-F238E27FC236}">
                <a16:creationId xmlns:a16="http://schemas.microsoft.com/office/drawing/2014/main" id="{39593004-1A17-41DA-B6DA-1F128E9FE667}"/>
              </a:ext>
            </a:extLst>
          </p:cNvPr>
          <p:cNvSpPr txBox="1"/>
          <p:nvPr/>
        </p:nvSpPr>
        <p:spPr>
          <a:xfrm>
            <a:off x="3103946" y="2431240"/>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9" name="TextBox 8">
            <a:extLst>
              <a:ext uri="{FF2B5EF4-FFF2-40B4-BE49-F238E27FC236}">
                <a16:creationId xmlns:a16="http://schemas.microsoft.com/office/drawing/2014/main" id="{54F00D94-465C-4D67-86BE-69F31B2FABBB}"/>
              </a:ext>
            </a:extLst>
          </p:cNvPr>
          <p:cNvSpPr txBox="1"/>
          <p:nvPr/>
        </p:nvSpPr>
        <p:spPr>
          <a:xfrm>
            <a:off x="3103946" y="3435543"/>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False</a:t>
            </a:r>
          </a:p>
        </p:txBody>
      </p:sp>
      <p:sp>
        <p:nvSpPr>
          <p:cNvPr id="10" name="TextBox 9">
            <a:extLst>
              <a:ext uri="{FF2B5EF4-FFF2-40B4-BE49-F238E27FC236}">
                <a16:creationId xmlns:a16="http://schemas.microsoft.com/office/drawing/2014/main" id="{242A8709-B7B8-4B57-9744-F623E0937949}"/>
              </a:ext>
            </a:extLst>
          </p:cNvPr>
          <p:cNvSpPr txBox="1"/>
          <p:nvPr/>
        </p:nvSpPr>
        <p:spPr>
          <a:xfrm>
            <a:off x="179453" y="4270570"/>
            <a:ext cx="954709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loose equality operator of == can introduce a lot of unusual bugs in JavaScript so it is always better to use strict === and perform manual type conversion if needed.</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05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DF8AA-39CA-4900-BE1E-BE52D288521B}"/>
              </a:ext>
            </a:extLst>
          </p:cNvPr>
          <p:cNvSpPr txBox="1"/>
          <p:nvPr/>
        </p:nvSpPr>
        <p:spPr>
          <a:xfrm>
            <a:off x="347239" y="610136"/>
            <a:ext cx="7604569" cy="624786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9E24072-8C20-4E00-8964-118AF4F19D1A}"/>
              </a:ext>
            </a:extLst>
          </p:cNvPr>
          <p:cNvSpPr txBox="1"/>
          <p:nvPr/>
        </p:nvSpPr>
        <p:spPr>
          <a:xfrm>
            <a:off x="6852213" y="405960"/>
            <a:ext cx="2909057" cy="590931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prompt asks the user for a number and of course we input 23.</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When we run the if statement using loose equality operato</a:t>
            </a:r>
            <a:r>
              <a:rPr lang="en-GB" sz="1600" b="1" dirty="0">
                <a:latin typeface="Calibri" panose="020F0502020204030204" pitchFamily="34" charset="0"/>
                <a:cs typeface="Calibri" panose="020F0502020204030204" pitchFamily="34" charset="0"/>
              </a:rPr>
              <a:t>r == the Boolean is true.</a:t>
            </a:r>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However when we run the if statement with strict equality then </a:t>
            </a:r>
            <a:r>
              <a:rPr lang="en-GB" sz="1600" b="1" dirty="0">
                <a:latin typeface="Calibri" panose="020F0502020204030204" pitchFamily="34" charset="0"/>
                <a:cs typeface="Calibri" panose="020F0502020204030204" pitchFamily="34" charset="0"/>
              </a:rPr>
              <a:t>the Boolean is false and it returns nothing.</a:t>
            </a: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This is because the user input from the prompt is treated as a string.</a:t>
            </a:r>
          </a:p>
          <a:p>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To get around this perform manual type conversion of the prompt into a number.</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4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8473-0C27-45F1-90A2-80D392E04890}"/>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A BRIEF INTRODUCTION TO JAVASCRIPT</a:t>
            </a:r>
          </a:p>
        </p:txBody>
      </p:sp>
    </p:spTree>
    <p:extLst>
      <p:ext uri="{BB962C8B-B14F-4D97-AF65-F5344CB8AC3E}">
        <p14:creationId xmlns:p14="http://schemas.microsoft.com/office/powerpoint/2010/main" val="392899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7FA8A-FC39-4B5E-AE1C-C0868C0471C2}"/>
              </a:ext>
            </a:extLst>
          </p:cNvPr>
          <p:cNvSpPr txBox="1"/>
          <p:nvPr/>
        </p:nvSpPr>
        <p:spPr>
          <a:xfrm>
            <a:off x="335664" y="439734"/>
            <a:ext cx="7801337"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7</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7 is a lucky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9 is the square of three!'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 is not 7 or 23'</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'Why not 23?'</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5311C01-4285-46DB-B871-6C629CC08927}"/>
              </a:ext>
            </a:extLst>
          </p:cNvPr>
          <p:cNvSpPr txBox="1"/>
          <p:nvPr/>
        </p:nvSpPr>
        <p:spPr>
          <a:xfrm>
            <a:off x="6863787" y="1540276"/>
            <a:ext cx="2909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Else if can be used to add more options to the statement.</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A7CFAD7-E651-44C8-A5C1-F53A719C1FD6}"/>
              </a:ext>
            </a:extLst>
          </p:cNvPr>
          <p:cNvSpPr txBox="1"/>
          <p:nvPr/>
        </p:nvSpPr>
        <p:spPr>
          <a:xfrm>
            <a:off x="6863787" y="2918252"/>
            <a:ext cx="2372812" cy="16619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means not equal to (strict mode)</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Means not equal to (loose mode)</a:t>
            </a:r>
          </a:p>
          <a:p>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C6B0EE-C3CC-460C-ADAF-5F391BC53994}"/>
              </a:ext>
            </a:extLst>
          </p:cNvPr>
          <p:cNvSpPr txBox="1"/>
          <p:nvPr/>
        </p:nvSpPr>
        <p:spPr>
          <a:xfrm>
            <a:off x="335664" y="4225386"/>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9</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E42F252-CC3D-4CEE-B492-9FB5DD84C807}"/>
              </a:ext>
            </a:extLst>
          </p:cNvPr>
          <p:cNvSpPr txBox="1"/>
          <p:nvPr/>
        </p:nvSpPr>
        <p:spPr>
          <a:xfrm>
            <a:off x="1824917" y="4225385"/>
            <a:ext cx="3024874" cy="646331"/>
          </a:xfrm>
          <a:prstGeom prst="rect">
            <a:avLst/>
          </a:prstGeom>
          <a:noFill/>
        </p:spPr>
        <p:txBody>
          <a:bodyPr wrap="square">
            <a:spAutoFit/>
          </a:bodyPr>
          <a:lstStyle/>
          <a:p>
            <a:r>
              <a:rPr lang="en-GB" dirty="0"/>
              <a:t>Cool! 9 is the square of three! </a:t>
            </a:r>
          </a:p>
          <a:p>
            <a:r>
              <a:rPr lang="en-GB" dirty="0"/>
              <a:t>Why not 23?</a:t>
            </a:r>
          </a:p>
        </p:txBody>
      </p:sp>
      <p:sp>
        <p:nvSpPr>
          <p:cNvPr id="9" name="TextBox 8">
            <a:extLst>
              <a:ext uri="{FF2B5EF4-FFF2-40B4-BE49-F238E27FC236}">
                <a16:creationId xmlns:a16="http://schemas.microsoft.com/office/drawing/2014/main" id="{F11B94FB-C3DF-4A6E-A9D5-686704786B6A}"/>
              </a:ext>
            </a:extLst>
          </p:cNvPr>
          <p:cNvSpPr txBox="1"/>
          <p:nvPr/>
        </p:nvSpPr>
        <p:spPr>
          <a:xfrm>
            <a:off x="335664" y="4871717"/>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7</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FAE1CA7-9E10-49B6-B3E1-7567474FA2F1}"/>
              </a:ext>
            </a:extLst>
          </p:cNvPr>
          <p:cNvSpPr txBox="1"/>
          <p:nvPr/>
        </p:nvSpPr>
        <p:spPr>
          <a:xfrm>
            <a:off x="1824917" y="4871716"/>
            <a:ext cx="3024874" cy="646331"/>
          </a:xfrm>
          <a:prstGeom prst="rect">
            <a:avLst/>
          </a:prstGeom>
          <a:noFill/>
        </p:spPr>
        <p:txBody>
          <a:bodyPr wrap="square">
            <a:spAutoFit/>
          </a:bodyPr>
          <a:lstStyle/>
          <a:p>
            <a:r>
              <a:rPr lang="en-GB" dirty="0"/>
              <a:t>Cool! 7 is a lucky number!</a:t>
            </a:r>
          </a:p>
          <a:p>
            <a:r>
              <a:rPr lang="en-GB" dirty="0"/>
              <a:t>Why not 23?</a:t>
            </a:r>
          </a:p>
        </p:txBody>
      </p:sp>
      <p:sp>
        <p:nvSpPr>
          <p:cNvPr id="11" name="TextBox 10">
            <a:extLst>
              <a:ext uri="{FF2B5EF4-FFF2-40B4-BE49-F238E27FC236}">
                <a16:creationId xmlns:a16="http://schemas.microsoft.com/office/drawing/2014/main" id="{73D25796-9C22-42D3-916F-74D93EE25560}"/>
              </a:ext>
            </a:extLst>
          </p:cNvPr>
          <p:cNvSpPr txBox="1"/>
          <p:nvPr/>
        </p:nvSpPr>
        <p:spPr>
          <a:xfrm>
            <a:off x="335664" y="5563586"/>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23</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191910-09A5-4A69-89FD-1AC837F3DCCD}"/>
              </a:ext>
            </a:extLst>
          </p:cNvPr>
          <p:cNvSpPr txBox="1"/>
          <p:nvPr/>
        </p:nvSpPr>
        <p:spPr>
          <a:xfrm>
            <a:off x="1824916" y="5563585"/>
            <a:ext cx="3939275" cy="369332"/>
          </a:xfrm>
          <a:prstGeom prst="rect">
            <a:avLst/>
          </a:prstGeom>
          <a:noFill/>
        </p:spPr>
        <p:txBody>
          <a:bodyPr wrap="square">
            <a:spAutoFit/>
          </a:bodyPr>
          <a:lstStyle/>
          <a:p>
            <a:r>
              <a:rPr lang="en-GB" dirty="0"/>
              <a:t>Cool! 23 is still an amazing number!</a:t>
            </a:r>
          </a:p>
        </p:txBody>
      </p:sp>
      <p:sp>
        <p:nvSpPr>
          <p:cNvPr id="13" name="TextBox 12">
            <a:extLst>
              <a:ext uri="{FF2B5EF4-FFF2-40B4-BE49-F238E27FC236}">
                <a16:creationId xmlns:a16="http://schemas.microsoft.com/office/drawing/2014/main" id="{1CE1543F-55B5-47E8-9877-B142B1A8BA75}"/>
              </a:ext>
            </a:extLst>
          </p:cNvPr>
          <p:cNvSpPr txBox="1"/>
          <p:nvPr/>
        </p:nvSpPr>
        <p:spPr>
          <a:xfrm>
            <a:off x="335664" y="6070790"/>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All other numbers</a:t>
            </a:r>
          </a:p>
        </p:txBody>
      </p:sp>
      <p:sp>
        <p:nvSpPr>
          <p:cNvPr id="14" name="TextBox 13">
            <a:extLst>
              <a:ext uri="{FF2B5EF4-FFF2-40B4-BE49-F238E27FC236}">
                <a16:creationId xmlns:a16="http://schemas.microsoft.com/office/drawing/2014/main" id="{4F7DE906-635B-4AE6-BEAA-86C132CE17E3}"/>
              </a:ext>
            </a:extLst>
          </p:cNvPr>
          <p:cNvSpPr txBox="1"/>
          <p:nvPr/>
        </p:nvSpPr>
        <p:spPr>
          <a:xfrm>
            <a:off x="1824916" y="6070789"/>
            <a:ext cx="3939275" cy="646331"/>
          </a:xfrm>
          <a:prstGeom prst="rect">
            <a:avLst/>
          </a:prstGeom>
          <a:noFill/>
        </p:spPr>
        <p:txBody>
          <a:bodyPr wrap="square">
            <a:spAutoFit/>
          </a:bodyPr>
          <a:lstStyle/>
          <a:p>
            <a:r>
              <a:rPr lang="en-GB" dirty="0"/>
              <a:t>Number is not 7 or 23!</a:t>
            </a:r>
          </a:p>
          <a:p>
            <a:r>
              <a:rPr lang="en-GB" dirty="0"/>
              <a:t>Why not 23?</a:t>
            </a:r>
          </a:p>
        </p:txBody>
      </p:sp>
    </p:spTree>
    <p:extLst>
      <p:ext uri="{BB962C8B-B14F-4D97-AF65-F5344CB8AC3E}">
        <p14:creationId xmlns:p14="http://schemas.microsoft.com/office/powerpoint/2010/main" val="78136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AD96-7E19-4F56-A11B-8954F6BB5E93}"/>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Boolean Logic – And // Or // Not</a:t>
            </a:r>
          </a:p>
        </p:txBody>
      </p:sp>
      <p:sp>
        <p:nvSpPr>
          <p:cNvPr id="3" name="TextBox 2">
            <a:extLst>
              <a:ext uri="{FF2B5EF4-FFF2-40B4-BE49-F238E27FC236}">
                <a16:creationId xmlns:a16="http://schemas.microsoft.com/office/drawing/2014/main" id="{E5E22342-AB9C-4333-947F-4F02F4E40271}"/>
              </a:ext>
            </a:extLst>
          </p:cNvPr>
          <p:cNvSpPr txBox="1"/>
          <p:nvPr/>
        </p:nvSpPr>
        <p:spPr>
          <a:xfrm>
            <a:off x="318350" y="733338"/>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Sarah has a driving license</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Sarah has good Vision</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B2E8C1-7261-4882-995C-9DA2A49B9AA6}"/>
              </a:ext>
            </a:extLst>
          </p:cNvPr>
          <p:cNvSpPr txBox="1"/>
          <p:nvPr/>
        </p:nvSpPr>
        <p:spPr>
          <a:xfrm>
            <a:off x="1994390" y="169199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values that can be TRUE or FALSE</a:t>
            </a:r>
          </a:p>
        </p:txBody>
      </p:sp>
      <p:grpSp>
        <p:nvGrpSpPr>
          <p:cNvPr id="24" name="Group 23">
            <a:extLst>
              <a:ext uri="{FF2B5EF4-FFF2-40B4-BE49-F238E27FC236}">
                <a16:creationId xmlns:a16="http://schemas.microsoft.com/office/drawing/2014/main" id="{4CD43E71-09FB-4664-AAF6-392C08536DC1}"/>
              </a:ext>
            </a:extLst>
          </p:cNvPr>
          <p:cNvGrpSpPr/>
          <p:nvPr/>
        </p:nvGrpSpPr>
        <p:grpSpPr>
          <a:xfrm>
            <a:off x="584708" y="3260917"/>
            <a:ext cx="2037104" cy="1684866"/>
            <a:chOff x="1290763" y="2867378"/>
            <a:chExt cx="2037104" cy="1684866"/>
          </a:xfrm>
        </p:grpSpPr>
        <p:grpSp>
          <p:nvGrpSpPr>
            <p:cNvPr id="14" name="Group 13">
              <a:extLst>
                <a:ext uri="{FF2B5EF4-FFF2-40B4-BE49-F238E27FC236}">
                  <a16:creationId xmlns:a16="http://schemas.microsoft.com/office/drawing/2014/main" id="{EC8DB473-EFFF-4677-854C-40465D0C3D2F}"/>
                </a:ext>
              </a:extLst>
            </p:cNvPr>
            <p:cNvGrpSpPr/>
            <p:nvPr/>
          </p:nvGrpSpPr>
          <p:grpSpPr>
            <a:xfrm>
              <a:off x="1365956" y="2867378"/>
              <a:ext cx="1864019" cy="1684866"/>
              <a:chOff x="1365956" y="2867378"/>
              <a:chExt cx="1864019" cy="1684866"/>
            </a:xfrm>
          </p:grpSpPr>
          <p:sp>
            <p:nvSpPr>
              <p:cNvPr id="5" name="Rectangle 4">
                <a:extLst>
                  <a:ext uri="{FF2B5EF4-FFF2-40B4-BE49-F238E27FC236}">
                    <a16:creationId xmlns:a16="http://schemas.microsoft.com/office/drawing/2014/main" id="{1F555B29-B843-48F7-8C25-1F4BCE007734}"/>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A24B7EF5-D90B-4608-9745-0C09B5FFD762}"/>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C70747-25BA-4443-960E-FEF1B13946B7}"/>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AE16DD6-850F-4E91-BD97-DCF10AC754D7}"/>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724474AF-1B5F-41DB-AF56-94B5EB669AC2}"/>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7903ABC1-FB1E-48D2-8784-A29F7141CD9E}"/>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91CC27A-0074-400A-B337-94724236BD3E}"/>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AE00FE59-1B8E-4B1D-9881-8882F730EB89}"/>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9620825D-9481-435E-B8CD-A901E91F82F5}"/>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TextBox 14">
              <a:extLst>
                <a:ext uri="{FF2B5EF4-FFF2-40B4-BE49-F238E27FC236}">
                  <a16:creationId xmlns:a16="http://schemas.microsoft.com/office/drawing/2014/main" id="{C3538BD4-DFB9-42A9-8314-CCDC8D47F4B4}"/>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6" name="TextBox 15">
              <a:extLst>
                <a:ext uri="{FF2B5EF4-FFF2-40B4-BE49-F238E27FC236}">
                  <a16:creationId xmlns:a16="http://schemas.microsoft.com/office/drawing/2014/main" id="{35109908-7619-455C-B86A-61E4B787DBA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7" name="TextBox 16">
              <a:extLst>
                <a:ext uri="{FF2B5EF4-FFF2-40B4-BE49-F238E27FC236}">
                  <a16:creationId xmlns:a16="http://schemas.microsoft.com/office/drawing/2014/main" id="{C15B96D9-AF00-4BE7-87E9-C191C77E6730}"/>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8" name="TextBox 17">
              <a:extLst>
                <a:ext uri="{FF2B5EF4-FFF2-40B4-BE49-F238E27FC236}">
                  <a16:creationId xmlns:a16="http://schemas.microsoft.com/office/drawing/2014/main" id="{EEEB36B8-B188-4C88-846C-A5F7887045D9}"/>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9" name="TextBox 18">
              <a:extLst>
                <a:ext uri="{FF2B5EF4-FFF2-40B4-BE49-F238E27FC236}">
                  <a16:creationId xmlns:a16="http://schemas.microsoft.com/office/drawing/2014/main" id="{B097D7C5-19B5-43B3-9F90-BC4141A7B38D}"/>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20" name="TextBox 19">
              <a:extLst>
                <a:ext uri="{FF2B5EF4-FFF2-40B4-BE49-F238E27FC236}">
                  <a16:creationId xmlns:a16="http://schemas.microsoft.com/office/drawing/2014/main" id="{500859C2-10B6-4C9E-9270-C6C656E0150E}"/>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21" name="TextBox 20">
              <a:extLst>
                <a:ext uri="{FF2B5EF4-FFF2-40B4-BE49-F238E27FC236}">
                  <a16:creationId xmlns:a16="http://schemas.microsoft.com/office/drawing/2014/main" id="{7CD31D56-63A2-43A8-8B57-1FA964C7AB2E}"/>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00285CC-2111-4C7E-93A2-3FC48F4EAE32}"/>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077ACC3-AF97-44FC-BEB6-2E083F2E690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8FD3F258-2410-4047-9973-3C0F1D5E2F9E}"/>
              </a:ext>
            </a:extLst>
          </p:cNvPr>
          <p:cNvSpPr txBox="1"/>
          <p:nvPr/>
        </p:nvSpPr>
        <p:spPr>
          <a:xfrm>
            <a:off x="318350" y="2441483"/>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AND</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924F198-7014-480F-8244-BF60BE0C357A}"/>
              </a:ext>
            </a:extLst>
          </p:cNvPr>
          <p:cNvSpPr txBox="1"/>
          <p:nvPr/>
        </p:nvSpPr>
        <p:spPr>
          <a:xfrm>
            <a:off x="542836" y="5105163"/>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AND</a:t>
            </a:r>
          </a:p>
        </p:txBody>
      </p:sp>
      <p:grpSp>
        <p:nvGrpSpPr>
          <p:cNvPr id="27" name="Group 26">
            <a:extLst>
              <a:ext uri="{FF2B5EF4-FFF2-40B4-BE49-F238E27FC236}">
                <a16:creationId xmlns:a16="http://schemas.microsoft.com/office/drawing/2014/main" id="{7A0051D6-8B0F-4D5F-8E0B-842DE0E9FC15}"/>
              </a:ext>
            </a:extLst>
          </p:cNvPr>
          <p:cNvGrpSpPr/>
          <p:nvPr/>
        </p:nvGrpSpPr>
        <p:grpSpPr>
          <a:xfrm>
            <a:off x="3858366" y="3248171"/>
            <a:ext cx="2037104" cy="1684866"/>
            <a:chOff x="1290763" y="2867378"/>
            <a:chExt cx="2037104" cy="1684866"/>
          </a:xfrm>
        </p:grpSpPr>
        <p:grpSp>
          <p:nvGrpSpPr>
            <p:cNvPr id="28" name="Group 27">
              <a:extLst>
                <a:ext uri="{FF2B5EF4-FFF2-40B4-BE49-F238E27FC236}">
                  <a16:creationId xmlns:a16="http://schemas.microsoft.com/office/drawing/2014/main" id="{43916585-5497-405B-B255-B2EC170B2F88}"/>
                </a:ext>
              </a:extLst>
            </p:cNvPr>
            <p:cNvGrpSpPr/>
            <p:nvPr/>
          </p:nvGrpSpPr>
          <p:grpSpPr>
            <a:xfrm>
              <a:off x="1365956" y="2867378"/>
              <a:ext cx="1864019" cy="1684866"/>
              <a:chOff x="1365956" y="2867378"/>
              <a:chExt cx="1864019" cy="1684866"/>
            </a:xfrm>
          </p:grpSpPr>
          <p:sp>
            <p:nvSpPr>
              <p:cNvPr id="38" name="Rectangle 37">
                <a:extLst>
                  <a:ext uri="{FF2B5EF4-FFF2-40B4-BE49-F238E27FC236}">
                    <a16:creationId xmlns:a16="http://schemas.microsoft.com/office/drawing/2014/main" id="{7ADCEC53-D257-413E-9D3A-5418FFFD1457}"/>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82CFB956-6A38-4671-B62F-D9F5E7E1811D}"/>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a:extLst>
                  <a:ext uri="{FF2B5EF4-FFF2-40B4-BE49-F238E27FC236}">
                    <a16:creationId xmlns:a16="http://schemas.microsoft.com/office/drawing/2014/main" id="{1C6AA549-013C-4388-86D2-3AEA447F3ED2}"/>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8DD4E218-57B7-49C3-A30F-097959B26FE3}"/>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71FC64F3-5932-4989-9CC5-3C446505EC35}"/>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2C5EDA65-63D3-4369-B586-AA396DCC5EE0}"/>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81E7CAA7-F7BE-4097-A6BB-D4FC363B4910}"/>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FD546143-33BB-4B63-AF69-91E93AA151B4}"/>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F412D827-F0B0-4A96-BB7D-25B7F3F60A66}"/>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TextBox 28">
              <a:extLst>
                <a:ext uri="{FF2B5EF4-FFF2-40B4-BE49-F238E27FC236}">
                  <a16:creationId xmlns:a16="http://schemas.microsoft.com/office/drawing/2014/main" id="{BB956B05-52C9-4AB8-89AE-4BC57927081B}"/>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0" name="TextBox 29">
              <a:extLst>
                <a:ext uri="{FF2B5EF4-FFF2-40B4-BE49-F238E27FC236}">
                  <a16:creationId xmlns:a16="http://schemas.microsoft.com/office/drawing/2014/main" id="{EF3FDF68-7D8B-47A1-A1F9-CF93E4909A6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1" name="TextBox 30">
              <a:extLst>
                <a:ext uri="{FF2B5EF4-FFF2-40B4-BE49-F238E27FC236}">
                  <a16:creationId xmlns:a16="http://schemas.microsoft.com/office/drawing/2014/main" id="{688980B1-5C15-4FE6-B6F6-5B6A4F706A83}"/>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2" name="TextBox 31">
              <a:extLst>
                <a:ext uri="{FF2B5EF4-FFF2-40B4-BE49-F238E27FC236}">
                  <a16:creationId xmlns:a16="http://schemas.microsoft.com/office/drawing/2014/main" id="{65D2CB87-049E-4685-B498-6CDFCD5ED54D}"/>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B035585F-9680-40D8-BAAA-E5CBACB2A373}"/>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4" name="TextBox 33">
              <a:extLst>
                <a:ext uri="{FF2B5EF4-FFF2-40B4-BE49-F238E27FC236}">
                  <a16:creationId xmlns:a16="http://schemas.microsoft.com/office/drawing/2014/main" id="{B3E4B32F-CF3D-44FF-9B0C-4EB431AEEE4F}"/>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35A34FD0-9D71-4FB8-BA06-D964A3D8EF0B}"/>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47068D6-FA9C-4CA6-BAF4-11D6A622444F}"/>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6B45BB04-4ED1-4D11-9357-5A151E55373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7" name="TextBox 46">
            <a:extLst>
              <a:ext uri="{FF2B5EF4-FFF2-40B4-BE49-F238E27FC236}">
                <a16:creationId xmlns:a16="http://schemas.microsoft.com/office/drawing/2014/main" id="{A6DE2D78-2905-41E2-99EB-F41CDB77FCCF}"/>
              </a:ext>
            </a:extLst>
          </p:cNvPr>
          <p:cNvSpPr txBox="1"/>
          <p:nvPr/>
        </p:nvSpPr>
        <p:spPr>
          <a:xfrm>
            <a:off x="3592008" y="2428737"/>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OR</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72D931EE-2264-4909-B78C-F0F96023568E}"/>
              </a:ext>
            </a:extLst>
          </p:cNvPr>
          <p:cNvSpPr txBox="1"/>
          <p:nvPr/>
        </p:nvSpPr>
        <p:spPr>
          <a:xfrm>
            <a:off x="3816494" y="5092417"/>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OR</a:t>
            </a:r>
          </a:p>
        </p:txBody>
      </p:sp>
      <p:sp>
        <p:nvSpPr>
          <p:cNvPr id="69" name="TextBox 68">
            <a:extLst>
              <a:ext uri="{FF2B5EF4-FFF2-40B4-BE49-F238E27FC236}">
                <a16:creationId xmlns:a16="http://schemas.microsoft.com/office/drawing/2014/main" id="{E9F95851-8361-4C14-B54F-6E52C9D25364}"/>
              </a:ext>
            </a:extLst>
          </p:cNvPr>
          <p:cNvSpPr txBox="1"/>
          <p:nvPr/>
        </p:nvSpPr>
        <p:spPr>
          <a:xfrm>
            <a:off x="6804859" y="2414332"/>
            <a:ext cx="295180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 Not B</a:t>
            </a:r>
          </a:p>
        </p:txBody>
      </p:sp>
      <p:sp>
        <p:nvSpPr>
          <p:cNvPr id="71" name="TextBox 70">
            <a:extLst>
              <a:ext uri="{FF2B5EF4-FFF2-40B4-BE49-F238E27FC236}">
                <a16:creationId xmlns:a16="http://schemas.microsoft.com/office/drawing/2014/main" id="{7E8B8173-FCE2-4B07-B82C-EE36A6AC27D1}"/>
              </a:ext>
            </a:extLst>
          </p:cNvPr>
          <p:cNvSpPr txBox="1"/>
          <p:nvPr/>
        </p:nvSpPr>
        <p:spPr>
          <a:xfrm>
            <a:off x="544145" y="5499726"/>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ALL are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2" name="TextBox 71">
            <a:extLst>
              <a:ext uri="{FF2B5EF4-FFF2-40B4-BE49-F238E27FC236}">
                <a16:creationId xmlns:a16="http://schemas.microsoft.com/office/drawing/2014/main" id="{F2057CB5-3A75-4738-A635-16AE9EAEC8CB}"/>
              </a:ext>
            </a:extLst>
          </p:cNvPr>
          <p:cNvSpPr txBox="1"/>
          <p:nvPr/>
        </p:nvSpPr>
        <p:spPr>
          <a:xfrm>
            <a:off x="3806337" y="5514982"/>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ONE is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3" name="TextBox 72">
            <a:extLst>
              <a:ext uri="{FF2B5EF4-FFF2-40B4-BE49-F238E27FC236}">
                <a16:creationId xmlns:a16="http://schemas.microsoft.com/office/drawing/2014/main" id="{4E98BC8A-EEA1-4480-B53E-D80618E2A5D8}"/>
              </a:ext>
            </a:extLst>
          </p:cNvPr>
          <p:cNvSpPr txBox="1"/>
          <p:nvPr/>
        </p:nvSpPr>
        <p:spPr>
          <a:xfrm>
            <a:off x="6804859" y="2991753"/>
            <a:ext cx="252314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Inverts</a:t>
            </a:r>
            <a:r>
              <a:rPr lang="en-GB" b="1" dirty="0">
                <a:solidFill>
                  <a:srgbClr val="00B050"/>
                </a:solidFill>
                <a:effectLst/>
                <a:latin typeface="Calibri" panose="020F0502020204030204" pitchFamily="34" charset="0"/>
                <a:cs typeface="Calibri" panose="020F0502020204030204" pitchFamily="34" charset="0"/>
              </a:rPr>
              <a:t> true</a:t>
            </a:r>
            <a:r>
              <a:rPr lang="en-GB" b="1" dirty="0">
                <a:effectLst/>
                <a:latin typeface="Calibri" panose="020F0502020204030204" pitchFamily="34" charset="0"/>
                <a:cs typeface="Calibri" panose="020F0502020204030204" pitchFamily="34" charset="0"/>
              </a:rPr>
              <a:t>/</a:t>
            </a:r>
            <a:r>
              <a:rPr lang="en-GB" b="1" dirty="0">
                <a:solidFill>
                  <a:srgbClr val="FF0000"/>
                </a:solidFill>
                <a:effectLst/>
                <a:latin typeface="Calibri" panose="020F0502020204030204" pitchFamily="34" charset="0"/>
                <a:cs typeface="Calibri" panose="020F0502020204030204" pitchFamily="34" charset="0"/>
              </a:rPr>
              <a:t>false</a:t>
            </a:r>
            <a:r>
              <a:rPr lang="en-GB" b="1" dirty="0">
                <a:effectLst/>
                <a:latin typeface="Calibri" panose="020F0502020204030204" pitchFamily="34" charset="0"/>
                <a:cs typeface="Calibri" panose="020F0502020204030204" pitchFamily="34" charset="0"/>
              </a:rPr>
              <a:t> value.</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9D4B8B53-0912-40E4-8337-F39805C37AD9}"/>
              </a:ext>
            </a:extLst>
          </p:cNvPr>
          <p:cNvSpPr txBox="1"/>
          <p:nvPr/>
        </p:nvSpPr>
        <p:spPr>
          <a:xfrm>
            <a:off x="1668345" y="6151072"/>
            <a:ext cx="3249674" cy="369332"/>
          </a:xfrm>
          <a:prstGeom prst="rect">
            <a:avLst/>
          </a:prstGeom>
          <a:noFill/>
        </p:spPr>
        <p:txBody>
          <a:bodyPr wrap="square">
            <a:spAutoFit/>
          </a:bodyPr>
          <a:lstStyle/>
          <a:p>
            <a:r>
              <a:rPr lang="en-GB" b="1" dirty="0">
                <a:solidFill>
                  <a:srgbClr val="FF0000"/>
                </a:solidFill>
                <a:latin typeface="Calibri" panose="020F0502020204030204" pitchFamily="34" charset="0"/>
                <a:cs typeface="Calibri" panose="020F0502020204030204" pitchFamily="34" charset="0"/>
              </a:rPr>
              <a:t>No matter how many variables</a:t>
            </a:r>
            <a:endParaRPr lang="en-GB" b="1" dirty="0">
              <a:solidFill>
                <a:srgbClr val="FF0000"/>
              </a:solidFill>
              <a:effectLst/>
              <a:latin typeface="Calibri" panose="020F0502020204030204" pitchFamily="34" charset="0"/>
              <a:cs typeface="Calibri" panose="020F0502020204030204" pitchFamily="34" charset="0"/>
            </a:endParaRPr>
          </a:p>
        </p:txBody>
      </p:sp>
      <p:sp>
        <p:nvSpPr>
          <p:cNvPr id="75" name="Arc 74">
            <a:extLst>
              <a:ext uri="{FF2B5EF4-FFF2-40B4-BE49-F238E27FC236}">
                <a16:creationId xmlns:a16="http://schemas.microsoft.com/office/drawing/2014/main" id="{B58444A0-D488-4B38-AC75-71283C70A139}"/>
              </a:ext>
            </a:extLst>
          </p:cNvPr>
          <p:cNvSpPr/>
          <p:nvPr/>
        </p:nvSpPr>
        <p:spPr>
          <a:xfrm flipH="1" flipV="1">
            <a:off x="1406033" y="5298541"/>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6" name="Arc 75">
            <a:extLst>
              <a:ext uri="{FF2B5EF4-FFF2-40B4-BE49-F238E27FC236}">
                <a16:creationId xmlns:a16="http://schemas.microsoft.com/office/drawing/2014/main" id="{F3F44A4F-1D1B-4A19-ADB6-B4B01EB73869}"/>
              </a:ext>
            </a:extLst>
          </p:cNvPr>
          <p:cNvSpPr/>
          <p:nvPr/>
        </p:nvSpPr>
        <p:spPr>
          <a:xfrm flipV="1">
            <a:off x="4442887" y="5315945"/>
            <a:ext cx="647570"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7" name="Arc 76">
            <a:extLst>
              <a:ext uri="{FF2B5EF4-FFF2-40B4-BE49-F238E27FC236}">
                <a16:creationId xmlns:a16="http://schemas.microsoft.com/office/drawing/2014/main" id="{983CA02F-23ED-46A2-AC21-E8422105147C}"/>
              </a:ext>
            </a:extLst>
          </p:cNvPr>
          <p:cNvSpPr/>
          <p:nvPr/>
        </p:nvSpPr>
        <p:spPr>
          <a:xfrm flipH="1" flipV="1">
            <a:off x="1675622" y="855453"/>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07153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5F70-FFC6-4F1A-B073-68A5E58C37A4}"/>
              </a:ext>
            </a:extLst>
          </p:cNvPr>
          <p:cNvSpPr txBox="1"/>
          <p:nvPr/>
        </p:nvSpPr>
        <p:spPr>
          <a:xfrm>
            <a:off x="1273258" y="2976917"/>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3" name="TextBox 2">
            <a:extLst>
              <a:ext uri="{FF2B5EF4-FFF2-40B4-BE49-F238E27FC236}">
                <a16:creationId xmlns:a16="http://schemas.microsoft.com/office/drawing/2014/main" id="{68F4637C-8E71-410C-AE9E-ACD9D5EF3D7E}"/>
              </a:ext>
            </a:extLst>
          </p:cNvPr>
          <p:cNvSpPr txBox="1"/>
          <p:nvPr/>
        </p:nvSpPr>
        <p:spPr>
          <a:xfrm>
            <a:off x="431817" y="52762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Variables that can be TRUE or FALSE</a:t>
            </a:r>
          </a:p>
        </p:txBody>
      </p:sp>
      <p:sp>
        <p:nvSpPr>
          <p:cNvPr id="4" name="TextBox 3">
            <a:extLst>
              <a:ext uri="{FF2B5EF4-FFF2-40B4-BE49-F238E27FC236}">
                <a16:creationId xmlns:a16="http://schemas.microsoft.com/office/drawing/2014/main" id="{9EB4D1A7-9BCF-4823-81EB-64F39EC88C4B}"/>
              </a:ext>
            </a:extLst>
          </p:cNvPr>
          <p:cNvSpPr txBox="1"/>
          <p:nvPr/>
        </p:nvSpPr>
        <p:spPr>
          <a:xfrm>
            <a:off x="3879568" y="92773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5" name="TextBox 4">
            <a:extLst>
              <a:ext uri="{FF2B5EF4-FFF2-40B4-BE49-F238E27FC236}">
                <a16:creationId xmlns:a16="http://schemas.microsoft.com/office/drawing/2014/main" id="{9EDFE10C-59FD-46BB-8505-707D283A184B}"/>
              </a:ext>
            </a:extLst>
          </p:cNvPr>
          <p:cNvSpPr txBox="1"/>
          <p:nvPr/>
        </p:nvSpPr>
        <p:spPr>
          <a:xfrm>
            <a:off x="3879568" y="120473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 name="TextBox 5">
            <a:extLst>
              <a:ext uri="{FF2B5EF4-FFF2-40B4-BE49-F238E27FC236}">
                <a16:creationId xmlns:a16="http://schemas.microsoft.com/office/drawing/2014/main" id="{7D1C99BF-E9E3-4378-ABC9-E6C58A1550AC}"/>
              </a:ext>
            </a:extLst>
          </p:cNvPr>
          <p:cNvSpPr txBox="1"/>
          <p:nvPr/>
        </p:nvSpPr>
        <p:spPr>
          <a:xfrm>
            <a:off x="4788489" y="1065494"/>
            <a:ext cx="1186874" cy="338554"/>
          </a:xfrm>
          <a:prstGeom prst="rect">
            <a:avLst/>
          </a:prstGeom>
          <a:solidFill>
            <a:schemeClr val="bg1">
              <a:lumMod val="75000"/>
            </a:schemeClr>
          </a:solidFill>
        </p:spPr>
        <p:txBody>
          <a:bodyPr wrap="square">
            <a:spAutoFit/>
          </a:bodyPr>
          <a:lstStyle/>
          <a:p>
            <a:pPr algn="ctr"/>
            <a:r>
              <a:rPr lang="en-GB" sz="1600" b="1" dirty="0">
                <a:effectLst/>
                <a:latin typeface="Calibri" panose="020F0502020204030204" pitchFamily="34" charset="0"/>
                <a:cs typeface="Calibri" panose="020F0502020204030204" pitchFamily="34" charset="0"/>
              </a:rPr>
              <a:t>Age = 16</a:t>
            </a:r>
          </a:p>
        </p:txBody>
      </p:sp>
      <p:grpSp>
        <p:nvGrpSpPr>
          <p:cNvPr id="7" name="Group 6">
            <a:extLst>
              <a:ext uri="{FF2B5EF4-FFF2-40B4-BE49-F238E27FC236}">
                <a16:creationId xmlns:a16="http://schemas.microsoft.com/office/drawing/2014/main" id="{07F04C30-7023-4378-8C01-43E9A21698A2}"/>
              </a:ext>
            </a:extLst>
          </p:cNvPr>
          <p:cNvGrpSpPr/>
          <p:nvPr/>
        </p:nvGrpSpPr>
        <p:grpSpPr>
          <a:xfrm>
            <a:off x="7550547" y="548672"/>
            <a:ext cx="2037104" cy="1684866"/>
            <a:chOff x="1290763" y="2867378"/>
            <a:chExt cx="2037104" cy="1684866"/>
          </a:xfrm>
        </p:grpSpPr>
        <p:grpSp>
          <p:nvGrpSpPr>
            <p:cNvPr id="8" name="Group 7">
              <a:extLst>
                <a:ext uri="{FF2B5EF4-FFF2-40B4-BE49-F238E27FC236}">
                  <a16:creationId xmlns:a16="http://schemas.microsoft.com/office/drawing/2014/main" id="{94D7CBD5-0A4B-45F2-96D3-56F5FEA44E4F}"/>
                </a:ext>
              </a:extLst>
            </p:cNvPr>
            <p:cNvGrpSpPr/>
            <p:nvPr/>
          </p:nvGrpSpPr>
          <p:grpSpPr>
            <a:xfrm>
              <a:off x="1365956" y="2867378"/>
              <a:ext cx="1864019" cy="1684866"/>
              <a:chOff x="1365956" y="2867378"/>
              <a:chExt cx="1864019" cy="1684866"/>
            </a:xfrm>
          </p:grpSpPr>
          <p:sp>
            <p:nvSpPr>
              <p:cNvPr id="18" name="Rectangle 17">
                <a:extLst>
                  <a:ext uri="{FF2B5EF4-FFF2-40B4-BE49-F238E27FC236}">
                    <a16:creationId xmlns:a16="http://schemas.microsoft.com/office/drawing/2014/main" id="{AE21E46E-624C-4B8B-9408-2927D8B0CA8D}"/>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ADDEDCE2-F26D-433F-B368-6584E0D2A3B3}"/>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5524A069-084F-4591-BCBA-45B550C35C90}"/>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6FE6D05-A50A-4965-85C8-D134E4170796}"/>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E189F121-6AF5-42C8-B07F-D01464986827}"/>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B5C8957A-7D14-485D-B082-39DB5713E13A}"/>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6674867E-D9AF-4B10-88EE-BCF76207EF54}"/>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58E8653C-53F8-4791-99C3-B2A24ECE4932}"/>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A9C110BE-D40D-4B7B-91B9-37ACDAB26E83}"/>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F12A18CD-C23C-4DFD-BA60-1C87617C4DE3}"/>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0" name="TextBox 9">
              <a:extLst>
                <a:ext uri="{FF2B5EF4-FFF2-40B4-BE49-F238E27FC236}">
                  <a16:creationId xmlns:a16="http://schemas.microsoft.com/office/drawing/2014/main" id="{2CDD7C57-7404-4E82-BAC1-9B2E9EC0B9D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1" name="TextBox 10">
              <a:extLst>
                <a:ext uri="{FF2B5EF4-FFF2-40B4-BE49-F238E27FC236}">
                  <a16:creationId xmlns:a16="http://schemas.microsoft.com/office/drawing/2014/main" id="{E1AD896D-52EE-4D60-9EB7-500539AA042D}"/>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2" name="TextBox 11">
              <a:extLst>
                <a:ext uri="{FF2B5EF4-FFF2-40B4-BE49-F238E27FC236}">
                  <a16:creationId xmlns:a16="http://schemas.microsoft.com/office/drawing/2014/main" id="{F66D77A3-21F1-48ED-B991-BEDB91D1DA3B}"/>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3" name="TextBox 12">
              <a:extLst>
                <a:ext uri="{FF2B5EF4-FFF2-40B4-BE49-F238E27FC236}">
                  <a16:creationId xmlns:a16="http://schemas.microsoft.com/office/drawing/2014/main" id="{18948E49-6203-49BF-9426-B1B2CE51E711}"/>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14" name="TextBox 13">
              <a:extLst>
                <a:ext uri="{FF2B5EF4-FFF2-40B4-BE49-F238E27FC236}">
                  <a16:creationId xmlns:a16="http://schemas.microsoft.com/office/drawing/2014/main" id="{CF374D26-FB9D-45D4-8DEC-88C19D1E57AD}"/>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15" name="TextBox 14">
              <a:extLst>
                <a:ext uri="{FF2B5EF4-FFF2-40B4-BE49-F238E27FC236}">
                  <a16:creationId xmlns:a16="http://schemas.microsoft.com/office/drawing/2014/main" id="{91199F46-2621-4A1C-B781-D5D6D4AB8E82}"/>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885261B-22D3-413F-B36C-C731446045C3}"/>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AC05B006-CD41-4CB2-85F4-94381BBA63F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BAB7FB86-126B-4C7E-B8D6-53FB08AB8352}"/>
              </a:ext>
            </a:extLst>
          </p:cNvPr>
          <p:cNvSpPr txBox="1"/>
          <p:nvPr/>
        </p:nvSpPr>
        <p:spPr>
          <a:xfrm>
            <a:off x="8331208" y="140071"/>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28" name="TextBox 27">
            <a:extLst>
              <a:ext uri="{FF2B5EF4-FFF2-40B4-BE49-F238E27FC236}">
                <a16:creationId xmlns:a16="http://schemas.microsoft.com/office/drawing/2014/main" id="{AE621151-A797-48D4-8CB3-C7D5A8529336}"/>
              </a:ext>
            </a:extLst>
          </p:cNvPr>
          <p:cNvSpPr txBox="1"/>
          <p:nvPr/>
        </p:nvSpPr>
        <p:spPr>
          <a:xfrm>
            <a:off x="7200445" y="1192679"/>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grpSp>
        <p:nvGrpSpPr>
          <p:cNvPr id="29" name="Group 28">
            <a:extLst>
              <a:ext uri="{FF2B5EF4-FFF2-40B4-BE49-F238E27FC236}">
                <a16:creationId xmlns:a16="http://schemas.microsoft.com/office/drawing/2014/main" id="{82D67DB3-E5A4-4548-977F-84A92DBBF0F1}"/>
              </a:ext>
            </a:extLst>
          </p:cNvPr>
          <p:cNvGrpSpPr/>
          <p:nvPr/>
        </p:nvGrpSpPr>
        <p:grpSpPr>
          <a:xfrm>
            <a:off x="7565220" y="2843057"/>
            <a:ext cx="2037104" cy="1684866"/>
            <a:chOff x="1290763" y="2867378"/>
            <a:chExt cx="2037104" cy="1684866"/>
          </a:xfrm>
        </p:grpSpPr>
        <p:grpSp>
          <p:nvGrpSpPr>
            <p:cNvPr id="30" name="Group 29">
              <a:extLst>
                <a:ext uri="{FF2B5EF4-FFF2-40B4-BE49-F238E27FC236}">
                  <a16:creationId xmlns:a16="http://schemas.microsoft.com/office/drawing/2014/main" id="{24254E93-B624-493F-AA87-24BF6957156A}"/>
                </a:ext>
              </a:extLst>
            </p:cNvPr>
            <p:cNvGrpSpPr/>
            <p:nvPr/>
          </p:nvGrpSpPr>
          <p:grpSpPr>
            <a:xfrm>
              <a:off x="1365956" y="2867378"/>
              <a:ext cx="1864019" cy="1684866"/>
              <a:chOff x="1365956" y="2867378"/>
              <a:chExt cx="1864019" cy="1684866"/>
            </a:xfrm>
          </p:grpSpPr>
          <p:sp>
            <p:nvSpPr>
              <p:cNvPr id="40" name="Rectangle 39">
                <a:extLst>
                  <a:ext uri="{FF2B5EF4-FFF2-40B4-BE49-F238E27FC236}">
                    <a16:creationId xmlns:a16="http://schemas.microsoft.com/office/drawing/2014/main" id="{6E12B612-C446-4D45-91BC-8E9093C6C3D2}"/>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D92AD88A-2F9F-4E4D-A433-6067A3CDF1CC}"/>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11D5DD58-D4C0-438E-888A-7A8C72B5D8A5}"/>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359C368C-61CF-4323-BFA9-4BD95743A6FB}"/>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37610A0D-8664-425C-B379-B6828F2AAEB3}"/>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41F72950-6DE7-4AEB-A56B-465230B6A261}"/>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D2F5E1E2-8703-4B40-98D1-B7603F194326}"/>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3616A252-CAAD-4E0B-A1CD-9137F062584A}"/>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38575DC1-2C4F-423D-B50F-BD4D0337A90B}"/>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TextBox 30">
              <a:extLst>
                <a:ext uri="{FF2B5EF4-FFF2-40B4-BE49-F238E27FC236}">
                  <a16:creationId xmlns:a16="http://schemas.microsoft.com/office/drawing/2014/main" id="{BBA3E90F-CDA6-4630-BB6E-F6C5E774550D}"/>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2" name="TextBox 31">
              <a:extLst>
                <a:ext uri="{FF2B5EF4-FFF2-40B4-BE49-F238E27FC236}">
                  <a16:creationId xmlns:a16="http://schemas.microsoft.com/office/drawing/2014/main" id="{C0074C3E-4CD0-4C3A-99E6-3343761B8B2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33C0686E-DB40-473F-B3A3-30CA105FCCA7}"/>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4" name="TextBox 33">
              <a:extLst>
                <a:ext uri="{FF2B5EF4-FFF2-40B4-BE49-F238E27FC236}">
                  <a16:creationId xmlns:a16="http://schemas.microsoft.com/office/drawing/2014/main" id="{1F3AA1DE-5109-4D4D-9FC7-7B80B152FF5C}"/>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6BB1DFB5-B82D-4CA4-B008-E5929693B680}"/>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6" name="TextBox 35">
              <a:extLst>
                <a:ext uri="{FF2B5EF4-FFF2-40B4-BE49-F238E27FC236}">
                  <a16:creationId xmlns:a16="http://schemas.microsoft.com/office/drawing/2014/main" id="{7592D487-C3CD-4E77-B7BA-E8410A221453}"/>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7" name="TextBox 36">
              <a:extLst>
                <a:ext uri="{FF2B5EF4-FFF2-40B4-BE49-F238E27FC236}">
                  <a16:creationId xmlns:a16="http://schemas.microsoft.com/office/drawing/2014/main" id="{3CB21369-2A74-4D2F-8483-B48BB7A04ECF}"/>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89AD24C-6A05-4C41-9F3E-6330AC511361}"/>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62B0167F-63CA-43B4-99FB-0C2C7DB6D0A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BBD0F253-CE5C-4BFE-91E7-1AEC1E221790}"/>
              </a:ext>
            </a:extLst>
          </p:cNvPr>
          <p:cNvSpPr txBox="1"/>
          <p:nvPr/>
        </p:nvSpPr>
        <p:spPr>
          <a:xfrm>
            <a:off x="8367875" y="2463760"/>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50" name="TextBox 49">
            <a:extLst>
              <a:ext uri="{FF2B5EF4-FFF2-40B4-BE49-F238E27FC236}">
                <a16:creationId xmlns:a16="http://schemas.microsoft.com/office/drawing/2014/main" id="{BAEDCF54-5D65-458B-AAF0-E5FB55959E74}"/>
              </a:ext>
            </a:extLst>
          </p:cNvPr>
          <p:cNvSpPr txBox="1"/>
          <p:nvPr/>
        </p:nvSpPr>
        <p:spPr>
          <a:xfrm>
            <a:off x="7237112" y="3516368"/>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sp>
        <p:nvSpPr>
          <p:cNvPr id="51" name="TextBox 50">
            <a:extLst>
              <a:ext uri="{FF2B5EF4-FFF2-40B4-BE49-F238E27FC236}">
                <a16:creationId xmlns:a16="http://schemas.microsoft.com/office/drawing/2014/main" id="{8142DCD3-05B6-42F0-BFD8-BA9754BCD6FE}"/>
              </a:ext>
            </a:extLst>
          </p:cNvPr>
          <p:cNvSpPr txBox="1"/>
          <p:nvPr/>
        </p:nvSpPr>
        <p:spPr>
          <a:xfrm>
            <a:off x="1009326" y="2249266"/>
            <a:ext cx="2367264"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Operators</a:t>
            </a:r>
          </a:p>
        </p:txBody>
      </p:sp>
      <p:sp>
        <p:nvSpPr>
          <p:cNvPr id="52" name="TextBox 51">
            <a:extLst>
              <a:ext uri="{FF2B5EF4-FFF2-40B4-BE49-F238E27FC236}">
                <a16:creationId xmlns:a16="http://schemas.microsoft.com/office/drawing/2014/main" id="{5E35FF25-9260-432B-9F94-6BA91C87E53E}"/>
              </a:ext>
            </a:extLst>
          </p:cNvPr>
          <p:cNvSpPr txBox="1"/>
          <p:nvPr/>
        </p:nvSpPr>
        <p:spPr>
          <a:xfrm>
            <a:off x="470389" y="900030"/>
            <a:ext cx="3566897"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Age is greater than or equal to 20</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Age is less than 30</a:t>
            </a:r>
            <a:endParaRPr lang="en-GB" b="1" dirty="0">
              <a:effectLst/>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0874FEF2-FBF2-4415-8A90-23A97BF726D8}"/>
              </a:ext>
            </a:extLst>
          </p:cNvPr>
          <p:cNvSpPr txBox="1"/>
          <p:nvPr/>
        </p:nvSpPr>
        <p:spPr>
          <a:xfrm>
            <a:off x="1443981" y="325489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54" name="TextBox 53">
            <a:extLst>
              <a:ext uri="{FF2B5EF4-FFF2-40B4-BE49-F238E27FC236}">
                <a16:creationId xmlns:a16="http://schemas.microsoft.com/office/drawing/2014/main" id="{54E37483-5DBF-4C59-BFC8-5F01D6DCA426}"/>
              </a:ext>
            </a:extLst>
          </p:cNvPr>
          <p:cNvSpPr txBox="1"/>
          <p:nvPr/>
        </p:nvSpPr>
        <p:spPr>
          <a:xfrm>
            <a:off x="2321803" y="2988613"/>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5" name="TextBox 54">
            <a:extLst>
              <a:ext uri="{FF2B5EF4-FFF2-40B4-BE49-F238E27FC236}">
                <a16:creationId xmlns:a16="http://schemas.microsoft.com/office/drawing/2014/main" id="{98E16D27-4995-491A-84AE-4D6B0C496C92}"/>
              </a:ext>
            </a:extLst>
          </p:cNvPr>
          <p:cNvSpPr txBox="1"/>
          <p:nvPr/>
        </p:nvSpPr>
        <p:spPr>
          <a:xfrm>
            <a:off x="2611599" y="3009422"/>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56" name="TextBox 55">
            <a:extLst>
              <a:ext uri="{FF2B5EF4-FFF2-40B4-BE49-F238E27FC236}">
                <a16:creationId xmlns:a16="http://schemas.microsoft.com/office/drawing/2014/main" id="{D923A85A-AD50-4CB2-A365-D3B710C7CA40}"/>
              </a:ext>
            </a:extLst>
          </p:cNvPr>
          <p:cNvSpPr txBox="1"/>
          <p:nvPr/>
        </p:nvSpPr>
        <p:spPr>
          <a:xfrm>
            <a:off x="460960" y="296469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a:t>
            </a:r>
          </a:p>
        </p:txBody>
      </p:sp>
      <p:sp>
        <p:nvSpPr>
          <p:cNvPr id="57" name="TextBox 56">
            <a:extLst>
              <a:ext uri="{FF2B5EF4-FFF2-40B4-BE49-F238E27FC236}">
                <a16:creationId xmlns:a16="http://schemas.microsoft.com/office/drawing/2014/main" id="{F51E5986-4270-469A-A890-69C3FFA57ADF}"/>
              </a:ext>
            </a:extLst>
          </p:cNvPr>
          <p:cNvSpPr txBox="1"/>
          <p:nvPr/>
        </p:nvSpPr>
        <p:spPr>
          <a:xfrm>
            <a:off x="953260" y="386450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58" name="TextBox 57">
            <a:extLst>
              <a:ext uri="{FF2B5EF4-FFF2-40B4-BE49-F238E27FC236}">
                <a16:creationId xmlns:a16="http://schemas.microsoft.com/office/drawing/2014/main" id="{04ABA4BD-D403-44A9-996E-90E17B71EDDB}"/>
              </a:ext>
            </a:extLst>
          </p:cNvPr>
          <p:cNvSpPr txBox="1"/>
          <p:nvPr/>
        </p:nvSpPr>
        <p:spPr>
          <a:xfrm>
            <a:off x="2321803" y="4091626"/>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9" name="TextBox 58">
            <a:extLst>
              <a:ext uri="{FF2B5EF4-FFF2-40B4-BE49-F238E27FC236}">
                <a16:creationId xmlns:a16="http://schemas.microsoft.com/office/drawing/2014/main" id="{D6BDD7C4-D35C-4C96-8176-4C90A73872A7}"/>
              </a:ext>
            </a:extLst>
          </p:cNvPr>
          <p:cNvSpPr txBox="1"/>
          <p:nvPr/>
        </p:nvSpPr>
        <p:spPr>
          <a:xfrm>
            <a:off x="2557843" y="521958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0" name="TextBox 59">
            <a:extLst>
              <a:ext uri="{FF2B5EF4-FFF2-40B4-BE49-F238E27FC236}">
                <a16:creationId xmlns:a16="http://schemas.microsoft.com/office/drawing/2014/main" id="{9F0E0D9B-8CE5-4D3D-841F-6E42B86A2C67}"/>
              </a:ext>
            </a:extLst>
          </p:cNvPr>
          <p:cNvSpPr txBox="1"/>
          <p:nvPr/>
        </p:nvSpPr>
        <p:spPr>
          <a:xfrm>
            <a:off x="975462" y="4834814"/>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a:t>
            </a:r>
          </a:p>
        </p:txBody>
      </p:sp>
      <p:sp>
        <p:nvSpPr>
          <p:cNvPr id="61" name="TextBox 60">
            <a:extLst>
              <a:ext uri="{FF2B5EF4-FFF2-40B4-BE49-F238E27FC236}">
                <a16:creationId xmlns:a16="http://schemas.microsoft.com/office/drawing/2014/main" id="{B1FE22F9-66EE-4707-833F-3B8152F3B7F5}"/>
              </a:ext>
            </a:extLst>
          </p:cNvPr>
          <p:cNvSpPr txBox="1"/>
          <p:nvPr/>
        </p:nvSpPr>
        <p:spPr>
          <a:xfrm>
            <a:off x="2321803" y="5200380"/>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62" name="TextBox 61">
            <a:extLst>
              <a:ext uri="{FF2B5EF4-FFF2-40B4-BE49-F238E27FC236}">
                <a16:creationId xmlns:a16="http://schemas.microsoft.com/office/drawing/2014/main" id="{4743BADE-D92D-4403-9051-9068739EC94E}"/>
              </a:ext>
            </a:extLst>
          </p:cNvPr>
          <p:cNvSpPr txBox="1"/>
          <p:nvPr/>
        </p:nvSpPr>
        <p:spPr>
          <a:xfrm>
            <a:off x="2582009" y="410834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63" name="TextBox 62">
            <a:extLst>
              <a:ext uri="{FF2B5EF4-FFF2-40B4-BE49-F238E27FC236}">
                <a16:creationId xmlns:a16="http://schemas.microsoft.com/office/drawing/2014/main" id="{7565F088-780D-44C2-B5FD-72D02C4803FA}"/>
              </a:ext>
            </a:extLst>
          </p:cNvPr>
          <p:cNvSpPr txBox="1"/>
          <p:nvPr/>
        </p:nvSpPr>
        <p:spPr>
          <a:xfrm>
            <a:off x="679780" y="4178196"/>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64" name="TextBox 63">
            <a:extLst>
              <a:ext uri="{FF2B5EF4-FFF2-40B4-BE49-F238E27FC236}">
                <a16:creationId xmlns:a16="http://schemas.microsoft.com/office/drawing/2014/main" id="{E74FA975-15B5-45D5-AB8D-D71830F59CC4}"/>
              </a:ext>
            </a:extLst>
          </p:cNvPr>
          <p:cNvSpPr txBox="1"/>
          <p:nvPr/>
        </p:nvSpPr>
        <p:spPr>
          <a:xfrm>
            <a:off x="1433848" y="4178196"/>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66" name="Straight Arrow Connector 65">
            <a:extLst>
              <a:ext uri="{FF2B5EF4-FFF2-40B4-BE49-F238E27FC236}">
                <a16:creationId xmlns:a16="http://schemas.microsoft.com/office/drawing/2014/main" id="{CA144914-AEFF-437A-8135-5D6E046DA69D}"/>
              </a:ext>
            </a:extLst>
          </p:cNvPr>
          <p:cNvCxnSpPr>
            <a:cxnSpLocks/>
          </p:cNvCxnSpPr>
          <p:nvPr/>
        </p:nvCxnSpPr>
        <p:spPr>
          <a:xfrm>
            <a:off x="8069196" y="1563931"/>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D12F992-D22C-44A2-AC60-EB4B5C4EDDFA}"/>
              </a:ext>
            </a:extLst>
          </p:cNvPr>
          <p:cNvCxnSpPr>
            <a:cxnSpLocks/>
          </p:cNvCxnSpPr>
          <p:nvPr/>
        </p:nvCxnSpPr>
        <p:spPr>
          <a:xfrm>
            <a:off x="9177958" y="89326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B028F65-C157-48ED-BDAB-82B3F4A6CFE5}"/>
              </a:ext>
            </a:extLst>
          </p:cNvPr>
          <p:cNvSpPr txBox="1"/>
          <p:nvPr/>
        </p:nvSpPr>
        <p:spPr>
          <a:xfrm>
            <a:off x="660577" y="520038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75" name="TextBox 74">
            <a:extLst>
              <a:ext uri="{FF2B5EF4-FFF2-40B4-BE49-F238E27FC236}">
                <a16:creationId xmlns:a16="http://schemas.microsoft.com/office/drawing/2014/main" id="{C9B44734-EB05-4622-8519-B71B5F8EA5E9}"/>
              </a:ext>
            </a:extLst>
          </p:cNvPr>
          <p:cNvSpPr txBox="1"/>
          <p:nvPr/>
        </p:nvSpPr>
        <p:spPr>
          <a:xfrm>
            <a:off x="1414645" y="52003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76" name="Straight Arrow Connector 75">
            <a:extLst>
              <a:ext uri="{FF2B5EF4-FFF2-40B4-BE49-F238E27FC236}">
                <a16:creationId xmlns:a16="http://schemas.microsoft.com/office/drawing/2014/main" id="{5D364C8B-F105-40AA-B4F5-6D7C5B451180}"/>
              </a:ext>
            </a:extLst>
          </p:cNvPr>
          <p:cNvCxnSpPr>
            <a:cxnSpLocks/>
          </p:cNvCxnSpPr>
          <p:nvPr/>
        </p:nvCxnSpPr>
        <p:spPr>
          <a:xfrm>
            <a:off x="8162822" y="3885700"/>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8F968F-6898-4383-8242-621E16744507}"/>
              </a:ext>
            </a:extLst>
          </p:cNvPr>
          <p:cNvCxnSpPr>
            <a:cxnSpLocks/>
          </p:cNvCxnSpPr>
          <p:nvPr/>
        </p:nvCxnSpPr>
        <p:spPr>
          <a:xfrm>
            <a:off x="9206878" y="317632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4EFBA4-6815-4496-AD06-801A35D96540}"/>
              </a:ext>
            </a:extLst>
          </p:cNvPr>
          <p:cNvSpPr txBox="1"/>
          <p:nvPr/>
        </p:nvSpPr>
        <p:spPr>
          <a:xfrm>
            <a:off x="4231495" y="3814797"/>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79" name="TextBox 78">
            <a:extLst>
              <a:ext uri="{FF2B5EF4-FFF2-40B4-BE49-F238E27FC236}">
                <a16:creationId xmlns:a16="http://schemas.microsoft.com/office/drawing/2014/main" id="{214DE537-1F10-4DD4-9A60-354362CCE7B5}"/>
              </a:ext>
            </a:extLst>
          </p:cNvPr>
          <p:cNvSpPr txBox="1"/>
          <p:nvPr/>
        </p:nvSpPr>
        <p:spPr>
          <a:xfrm>
            <a:off x="4021486" y="4153181"/>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0" name="TextBox 79">
            <a:extLst>
              <a:ext uri="{FF2B5EF4-FFF2-40B4-BE49-F238E27FC236}">
                <a16:creationId xmlns:a16="http://schemas.microsoft.com/office/drawing/2014/main" id="{65DFB271-C225-46C4-8885-59C7F37F53D4}"/>
              </a:ext>
            </a:extLst>
          </p:cNvPr>
          <p:cNvSpPr txBox="1"/>
          <p:nvPr/>
        </p:nvSpPr>
        <p:spPr>
          <a:xfrm>
            <a:off x="4774033" y="41570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1" name="TextBox 80">
            <a:extLst>
              <a:ext uri="{FF2B5EF4-FFF2-40B4-BE49-F238E27FC236}">
                <a16:creationId xmlns:a16="http://schemas.microsoft.com/office/drawing/2014/main" id="{2B44E82D-9945-4E94-9362-3D1398F57E9D}"/>
              </a:ext>
            </a:extLst>
          </p:cNvPr>
          <p:cNvSpPr txBox="1"/>
          <p:nvPr/>
        </p:nvSpPr>
        <p:spPr>
          <a:xfrm>
            <a:off x="6016245" y="4086242"/>
            <a:ext cx="695164"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82" name="TextBox 81">
            <a:extLst>
              <a:ext uri="{FF2B5EF4-FFF2-40B4-BE49-F238E27FC236}">
                <a16:creationId xmlns:a16="http://schemas.microsoft.com/office/drawing/2014/main" id="{97BADEA9-03FF-4B22-AA81-FD5D8085895B}"/>
              </a:ext>
            </a:extLst>
          </p:cNvPr>
          <p:cNvSpPr txBox="1"/>
          <p:nvPr/>
        </p:nvSpPr>
        <p:spPr>
          <a:xfrm>
            <a:off x="5742353" y="4067039"/>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3" name="TextBox 82">
            <a:extLst>
              <a:ext uri="{FF2B5EF4-FFF2-40B4-BE49-F238E27FC236}">
                <a16:creationId xmlns:a16="http://schemas.microsoft.com/office/drawing/2014/main" id="{DE6C6567-EF80-4530-BFF0-ABA77D399CBE}"/>
              </a:ext>
            </a:extLst>
          </p:cNvPr>
          <p:cNvSpPr txBox="1"/>
          <p:nvPr/>
        </p:nvSpPr>
        <p:spPr>
          <a:xfrm>
            <a:off x="4231495" y="2955283"/>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b="1" dirty="0">
                <a:latin typeface="Calibri" panose="020F0502020204030204" pitchFamily="34" charset="0"/>
                <a:cs typeface="Calibri" panose="020F0502020204030204" pitchFamily="34" charset="0"/>
              </a:rPr>
              <a:t>Or</a:t>
            </a:r>
            <a:r>
              <a:rPr lang="en-GB" b="1" dirty="0">
                <a:effectLst/>
                <a:latin typeface="Calibri" panose="020F0502020204030204" pitchFamily="34" charset="0"/>
                <a:cs typeface="Calibri" panose="020F0502020204030204" pitchFamily="34" charset="0"/>
              </a:rPr>
              <a:t> !B</a:t>
            </a:r>
          </a:p>
        </p:txBody>
      </p:sp>
      <p:sp>
        <p:nvSpPr>
          <p:cNvPr id="87" name="TextBox 86">
            <a:extLst>
              <a:ext uri="{FF2B5EF4-FFF2-40B4-BE49-F238E27FC236}">
                <a16:creationId xmlns:a16="http://schemas.microsoft.com/office/drawing/2014/main" id="{87331255-C361-4918-B2AA-E74B644ED7EA}"/>
              </a:ext>
            </a:extLst>
          </p:cNvPr>
          <p:cNvSpPr txBox="1"/>
          <p:nvPr/>
        </p:nvSpPr>
        <p:spPr>
          <a:xfrm>
            <a:off x="5672903" y="3207525"/>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8" name="TextBox 87">
            <a:extLst>
              <a:ext uri="{FF2B5EF4-FFF2-40B4-BE49-F238E27FC236}">
                <a16:creationId xmlns:a16="http://schemas.microsoft.com/office/drawing/2014/main" id="{B4756D5A-DFC7-4A39-945C-C371EE7BE7F1}"/>
              </a:ext>
            </a:extLst>
          </p:cNvPr>
          <p:cNvSpPr txBox="1"/>
          <p:nvPr/>
        </p:nvSpPr>
        <p:spPr>
          <a:xfrm>
            <a:off x="4793219" y="329202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89" name="TextBox 88">
            <a:extLst>
              <a:ext uri="{FF2B5EF4-FFF2-40B4-BE49-F238E27FC236}">
                <a16:creationId xmlns:a16="http://schemas.microsoft.com/office/drawing/2014/main" id="{E0C6D46F-58CC-409B-85E3-36E65B386EE0}"/>
              </a:ext>
            </a:extLst>
          </p:cNvPr>
          <p:cNvSpPr txBox="1"/>
          <p:nvPr/>
        </p:nvSpPr>
        <p:spPr>
          <a:xfrm>
            <a:off x="5884932" y="3251865"/>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90" name="Rectangle 89">
            <a:extLst>
              <a:ext uri="{FF2B5EF4-FFF2-40B4-BE49-F238E27FC236}">
                <a16:creationId xmlns:a16="http://schemas.microsoft.com/office/drawing/2014/main" id="{0CA81ECB-4B20-424C-9542-5EABD7A966CE}"/>
              </a:ext>
            </a:extLst>
          </p:cNvPr>
          <p:cNvSpPr/>
          <p:nvPr/>
        </p:nvSpPr>
        <p:spPr>
          <a:xfrm>
            <a:off x="460960" y="2867817"/>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a:extLst>
              <a:ext uri="{FF2B5EF4-FFF2-40B4-BE49-F238E27FC236}">
                <a16:creationId xmlns:a16="http://schemas.microsoft.com/office/drawing/2014/main" id="{C6D2A847-5F35-49C5-9EDB-CD3D81AEA00A}"/>
              </a:ext>
            </a:extLst>
          </p:cNvPr>
          <p:cNvSpPr/>
          <p:nvPr/>
        </p:nvSpPr>
        <p:spPr>
          <a:xfrm>
            <a:off x="460960" y="3796755"/>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3BB81644-91D7-41A9-9E8B-A6DC7D03B1BF}"/>
              </a:ext>
            </a:extLst>
          </p:cNvPr>
          <p:cNvSpPr/>
          <p:nvPr/>
        </p:nvSpPr>
        <p:spPr>
          <a:xfrm>
            <a:off x="463354" y="4723931"/>
            <a:ext cx="3136373"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Rectangle 92">
            <a:extLst>
              <a:ext uri="{FF2B5EF4-FFF2-40B4-BE49-F238E27FC236}">
                <a16:creationId xmlns:a16="http://schemas.microsoft.com/office/drawing/2014/main" id="{318D6D15-942A-4BCD-B7CD-8B1B9F5B47EB}"/>
              </a:ext>
            </a:extLst>
          </p:cNvPr>
          <p:cNvSpPr/>
          <p:nvPr/>
        </p:nvSpPr>
        <p:spPr>
          <a:xfrm>
            <a:off x="458566" y="2867817"/>
            <a:ext cx="3141161" cy="2780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a:extLst>
              <a:ext uri="{FF2B5EF4-FFF2-40B4-BE49-F238E27FC236}">
                <a16:creationId xmlns:a16="http://schemas.microsoft.com/office/drawing/2014/main" id="{F1184D63-38C4-48B9-A17F-6ED28EEFCE5C}"/>
              </a:ext>
            </a:extLst>
          </p:cNvPr>
          <p:cNvSpPr txBox="1"/>
          <p:nvPr/>
        </p:nvSpPr>
        <p:spPr>
          <a:xfrm>
            <a:off x="4070462" y="329202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Tree>
    <p:extLst>
      <p:ext uri="{BB962C8B-B14F-4D97-AF65-F5344CB8AC3E}">
        <p14:creationId xmlns:p14="http://schemas.microsoft.com/office/powerpoint/2010/main" val="163443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7610-34A8-41DB-A29B-BC0D3AD848C9}"/>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Logical Operators</a:t>
            </a:r>
          </a:p>
        </p:txBody>
      </p:sp>
      <p:sp>
        <p:nvSpPr>
          <p:cNvPr id="4" name="TextBox 3">
            <a:extLst>
              <a:ext uri="{FF2B5EF4-FFF2-40B4-BE49-F238E27FC236}">
                <a16:creationId xmlns:a16="http://schemas.microsoft.com/office/drawing/2014/main" id="{9D89CA70-ACF7-4061-8D77-6E77661E8C50}"/>
              </a:ext>
            </a:extLst>
          </p:cNvPr>
          <p:cNvSpPr txBox="1"/>
          <p:nvPr/>
        </p:nvSpPr>
        <p:spPr>
          <a:xfrm>
            <a:off x="295201" y="744349"/>
            <a:ext cx="6915828"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shouldDrive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273CBB6C-1A6B-4282-9634-2BE287434FC2}"/>
              </a:ext>
            </a:extLst>
          </p:cNvPr>
          <p:cNvSpPr txBox="1"/>
          <p:nvPr/>
        </p:nvSpPr>
        <p:spPr>
          <a:xfrm>
            <a:off x="7947569" y="603473"/>
            <a:ext cx="153943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&amp;&amp; = And</a:t>
            </a:r>
          </a:p>
          <a:p>
            <a:r>
              <a:rPr lang="en-GB" b="1" dirty="0">
                <a:effectLst/>
                <a:latin typeface="Calibri" panose="020F0502020204030204" pitchFamily="34" charset="0"/>
                <a:cs typeface="Calibri" panose="020F0502020204030204" pitchFamily="34" charset="0"/>
              </a:rPr>
              <a:t>|| = Or</a:t>
            </a:r>
          </a:p>
          <a:p>
            <a:r>
              <a:rPr lang="en-GB" b="1" dirty="0">
                <a:effectLst/>
                <a:latin typeface="Calibri" panose="020F0502020204030204" pitchFamily="34" charset="0"/>
                <a:cs typeface="Calibri" panose="020F0502020204030204" pitchFamily="34" charset="0"/>
              </a:rPr>
              <a:t>! = Not</a:t>
            </a:r>
          </a:p>
        </p:txBody>
      </p:sp>
      <p:sp>
        <p:nvSpPr>
          <p:cNvPr id="6" name="TextBox 5">
            <a:extLst>
              <a:ext uri="{FF2B5EF4-FFF2-40B4-BE49-F238E27FC236}">
                <a16:creationId xmlns:a16="http://schemas.microsoft.com/office/drawing/2014/main" id="{E74D6CF9-0576-42CA-A192-335331F27045}"/>
              </a:ext>
            </a:extLst>
          </p:cNvPr>
          <p:cNvSpPr txBox="1"/>
          <p:nvPr/>
        </p:nvSpPr>
        <p:spPr>
          <a:xfrm>
            <a:off x="2766350" y="4396735"/>
            <a:ext cx="153943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Varible C</a:t>
            </a:r>
            <a:endParaRPr lang="en-GB" sz="1400"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8610DE-2A6E-42C1-8D56-AAE562E13281}"/>
              </a:ext>
            </a:extLst>
          </p:cNvPr>
          <p:cNvSpPr txBox="1"/>
          <p:nvPr/>
        </p:nvSpPr>
        <p:spPr>
          <a:xfrm>
            <a:off x="3882341" y="744349"/>
            <a:ext cx="153943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Variable A Variable B</a:t>
            </a:r>
            <a:endParaRPr lang="en-GB" sz="16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4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2B2-7A01-40D5-8C67-9CC646240A2C}"/>
              </a:ext>
            </a:extLst>
          </p:cNvPr>
          <p:cNvSpPr txBox="1">
            <a:spLocks/>
          </p:cNvSpPr>
          <p:nvPr/>
        </p:nvSpPr>
        <p:spPr>
          <a:xfrm>
            <a:off x="5839475" y="145143"/>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Switch Statement</a:t>
            </a:r>
          </a:p>
        </p:txBody>
      </p:sp>
      <p:sp>
        <p:nvSpPr>
          <p:cNvPr id="4" name="TextBox 3">
            <a:extLst>
              <a:ext uri="{FF2B5EF4-FFF2-40B4-BE49-F238E27FC236}">
                <a16:creationId xmlns:a16="http://schemas.microsoft.com/office/drawing/2014/main" id="{4E0FB4F5-8343-450E-9B1E-55629955CEF9}"/>
              </a:ext>
            </a:extLst>
          </p:cNvPr>
          <p:cNvSpPr txBox="1"/>
          <p:nvPr/>
        </p:nvSpPr>
        <p:spPr>
          <a:xfrm>
            <a:off x="248902" y="711214"/>
            <a:ext cx="5891515"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switch</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default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2536069-334F-4B86-B7F7-D316F3A0928B}"/>
              </a:ext>
            </a:extLst>
          </p:cNvPr>
          <p:cNvSpPr txBox="1"/>
          <p:nvPr/>
        </p:nvSpPr>
        <p:spPr>
          <a:xfrm>
            <a:off x="6140417" y="1159058"/>
            <a:ext cx="33971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is like a string of If else statements.</a:t>
            </a:r>
          </a:p>
        </p:txBody>
      </p:sp>
      <p:sp>
        <p:nvSpPr>
          <p:cNvPr id="6" name="TextBox 5">
            <a:extLst>
              <a:ext uri="{FF2B5EF4-FFF2-40B4-BE49-F238E27FC236}">
                <a16:creationId xmlns:a16="http://schemas.microsoft.com/office/drawing/2014/main" id="{2461CF68-BACD-48B2-AEE8-FB444BB5F5D3}"/>
              </a:ext>
            </a:extLst>
          </p:cNvPr>
          <p:cNvSpPr txBox="1"/>
          <p:nvPr/>
        </p:nvSpPr>
        <p:spPr>
          <a:xfrm>
            <a:off x="6140417" y="2444010"/>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the true condition with a case, followed by the code we want to operate then a break.</a:t>
            </a:r>
          </a:p>
        </p:txBody>
      </p:sp>
      <p:sp>
        <p:nvSpPr>
          <p:cNvPr id="7" name="TextBox 6">
            <a:extLst>
              <a:ext uri="{FF2B5EF4-FFF2-40B4-BE49-F238E27FC236}">
                <a16:creationId xmlns:a16="http://schemas.microsoft.com/office/drawing/2014/main" id="{D8963E5A-EBDE-4B3C-A9DE-1E8FB5A1E71C}"/>
              </a:ext>
            </a:extLst>
          </p:cNvPr>
          <p:cNvSpPr txBox="1"/>
          <p:nvPr/>
        </p:nvSpPr>
        <p:spPr>
          <a:xfrm>
            <a:off x="6140417" y="5052612"/>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Default is used at the end to cover a scenario where none of the cases match the true clause.</a:t>
            </a:r>
          </a:p>
        </p:txBody>
      </p:sp>
    </p:spTree>
    <p:extLst>
      <p:ext uri="{BB962C8B-B14F-4D97-AF65-F5344CB8AC3E}">
        <p14:creationId xmlns:p14="http://schemas.microsoft.com/office/powerpoint/2010/main" val="292004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F4BC5-6AC9-422F-BC09-45C6B19660EB}"/>
              </a:ext>
            </a:extLst>
          </p:cNvPr>
          <p:cNvSpPr txBox="1"/>
          <p:nvPr/>
        </p:nvSpPr>
        <p:spPr>
          <a:xfrm>
            <a:off x="218954" y="336617"/>
            <a:ext cx="9468091"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C6587CD9-DC84-4B4D-B7AE-4196D844A49C}"/>
              </a:ext>
            </a:extLst>
          </p:cNvPr>
          <p:cNvSpPr txBox="1"/>
          <p:nvPr/>
        </p:nvSpPr>
        <p:spPr>
          <a:xfrm>
            <a:off x="6186716" y="336617"/>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written as If else would be something like this.</a:t>
            </a:r>
          </a:p>
        </p:txBody>
      </p:sp>
    </p:spTree>
    <p:extLst>
      <p:ext uri="{BB962C8B-B14F-4D97-AF65-F5344CB8AC3E}">
        <p14:creationId xmlns:p14="http://schemas.microsoft.com/office/powerpoint/2010/main" val="18944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60CD-B34B-4974-BB97-1B5E2B213F33}"/>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Statements &amp; Expressions</a:t>
            </a:r>
          </a:p>
        </p:txBody>
      </p:sp>
      <p:grpSp>
        <p:nvGrpSpPr>
          <p:cNvPr id="6" name="Group 5">
            <a:extLst>
              <a:ext uri="{FF2B5EF4-FFF2-40B4-BE49-F238E27FC236}">
                <a16:creationId xmlns:a16="http://schemas.microsoft.com/office/drawing/2014/main" id="{70B9ED44-A981-40FF-B8F7-F0E2A4B11D1E}"/>
              </a:ext>
            </a:extLst>
          </p:cNvPr>
          <p:cNvGrpSpPr/>
          <p:nvPr/>
        </p:nvGrpSpPr>
        <p:grpSpPr>
          <a:xfrm>
            <a:off x="283626" y="892840"/>
            <a:ext cx="9595413" cy="1120096"/>
            <a:chOff x="173620" y="1159058"/>
            <a:chExt cx="9595413" cy="1120096"/>
          </a:xfrm>
        </p:grpSpPr>
        <p:sp>
          <p:nvSpPr>
            <p:cNvPr id="3" name="TextBox 2">
              <a:extLst>
                <a:ext uri="{FF2B5EF4-FFF2-40B4-BE49-F238E27FC236}">
                  <a16:creationId xmlns:a16="http://schemas.microsoft.com/office/drawing/2014/main" id="{45059002-316D-4774-BED8-00DE4C2B4285}"/>
                </a:ext>
              </a:extLst>
            </p:cNvPr>
            <p:cNvSpPr txBox="1"/>
            <p:nvPr/>
          </p:nvSpPr>
          <p:spPr>
            <a:xfrm>
              <a:off x="173620" y="1159058"/>
              <a:ext cx="959541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Expression is a line of code that produces a value. For example:</a:t>
              </a:r>
            </a:p>
            <a:p>
              <a:r>
                <a:rPr lang="en-GB" b="1" dirty="0">
                  <a:effectLst/>
                  <a:latin typeface="Calibri" panose="020F0502020204030204" pitchFamily="34" charset="0"/>
                  <a:cs typeface="Calibri" panose="020F0502020204030204" pitchFamily="34" charset="0"/>
                </a:rPr>
                <a:t>		The expression is 3 + 4.</a:t>
              </a: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F803329-39A6-4706-A5A5-35427EF2122E}"/>
                </a:ext>
              </a:extLst>
            </p:cNvPr>
            <p:cNvSpPr txBox="1"/>
            <p:nvPr/>
          </p:nvSpPr>
          <p:spPr>
            <a:xfrm>
              <a:off x="381964" y="1448157"/>
              <a:ext cx="4953964" cy="830997"/>
            </a:xfrm>
            <a:prstGeom prst="rect">
              <a:avLst/>
            </a:prstGeom>
            <a:noFill/>
          </p:spPr>
          <p:txBody>
            <a:bodyPr wrap="square">
              <a:spAutoFit/>
            </a:bodyPr>
            <a:lstStyle/>
            <a:p>
              <a:r>
                <a:rPr lang="da-DK" sz="1600" b="1" dirty="0">
                  <a:solidFill>
                    <a:srgbClr val="B5CEA8"/>
                  </a:solidFill>
                  <a:effectLst/>
                  <a:latin typeface="Consolas" panose="020B0609020204030204" pitchFamily="49" charset="0"/>
                </a:rPr>
                <a:t>3</a:t>
              </a:r>
              <a:r>
                <a:rPr lang="da-DK" sz="1600" b="1" dirty="0">
                  <a:solidFill>
                    <a:srgbClr val="D4D4D4"/>
                  </a:solidFill>
                  <a:effectLst/>
                  <a:latin typeface="Consolas" panose="020B0609020204030204" pitchFamily="49" charset="0"/>
                </a:rPr>
                <a:t> + </a:t>
              </a:r>
              <a:r>
                <a:rPr lang="da-DK" sz="1600" b="1" dirty="0">
                  <a:solidFill>
                    <a:srgbClr val="B5CEA8"/>
                  </a:solidFill>
                  <a:effectLst/>
                  <a:latin typeface="Consolas" panose="020B0609020204030204" pitchFamily="49" charset="0"/>
                </a:rPr>
                <a:t>4</a:t>
              </a:r>
              <a:endParaRPr lang="da-DK" sz="1600" b="1" dirty="0">
                <a:solidFill>
                  <a:srgbClr val="D4D4D4"/>
                </a:solidFill>
                <a:effectLst/>
                <a:latin typeface="Consolas" panose="020B0609020204030204" pitchFamily="49" charset="0"/>
              </a:endParaRPr>
            </a:p>
            <a:p>
              <a:r>
                <a:rPr lang="da-DK" sz="1600" b="1" dirty="0">
                  <a:solidFill>
                    <a:srgbClr val="9CDCFE"/>
                  </a:solidFill>
                  <a:effectLst/>
                  <a:latin typeface="Consolas" panose="020B0609020204030204" pitchFamily="49" charset="0"/>
                </a:rPr>
                <a:t>True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false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true</a:t>
              </a:r>
              <a:endParaRPr lang="da-DK" sz="1600" b="1" dirty="0">
                <a:solidFill>
                  <a:srgbClr val="D4D4D4"/>
                </a:solidFill>
                <a:effectLst/>
                <a:latin typeface="Consolas" panose="020B0609020204030204" pitchFamily="49" charset="0"/>
              </a:endParaRPr>
            </a:p>
            <a:p>
              <a:r>
                <a:rPr lang="da-DK" sz="1600" b="1" dirty="0">
                  <a:solidFill>
                    <a:srgbClr val="B5CEA8"/>
                  </a:solidFill>
                  <a:effectLst/>
                  <a:latin typeface="Consolas" panose="020B0609020204030204" pitchFamily="49" charset="0"/>
                </a:rPr>
                <a:t>1991</a:t>
              </a:r>
              <a:endParaRPr lang="da-DK" sz="1600" b="1" dirty="0">
                <a:solidFill>
                  <a:srgbClr val="D4D4D4"/>
                </a:solidFill>
                <a:effectLst/>
                <a:latin typeface="Consolas" panose="020B0609020204030204" pitchFamily="49" charset="0"/>
              </a:endParaRPr>
            </a:p>
          </p:txBody>
        </p:sp>
      </p:grpSp>
      <p:sp>
        <p:nvSpPr>
          <p:cNvPr id="8" name="TextBox 7">
            <a:extLst>
              <a:ext uri="{FF2B5EF4-FFF2-40B4-BE49-F238E27FC236}">
                <a16:creationId xmlns:a16="http://schemas.microsoft.com/office/drawing/2014/main" id="{F1D3D149-3947-4BDD-BB99-EBE546914FC9}"/>
              </a:ext>
            </a:extLst>
          </p:cNvPr>
          <p:cNvSpPr txBox="1"/>
          <p:nvPr/>
        </p:nvSpPr>
        <p:spPr>
          <a:xfrm>
            <a:off x="283625" y="2245020"/>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Statement is an action to be performed, like a complete sentence.</a:t>
            </a:r>
          </a:p>
        </p:txBody>
      </p:sp>
      <p:sp>
        <p:nvSpPr>
          <p:cNvPr id="9" name="TextBox 8">
            <a:extLst>
              <a:ext uri="{FF2B5EF4-FFF2-40B4-BE49-F238E27FC236}">
                <a16:creationId xmlns:a16="http://schemas.microsoft.com/office/drawing/2014/main" id="{E1414D2E-5B7B-4282-8FEF-F9CD3B916C66}"/>
              </a:ext>
            </a:extLst>
          </p:cNvPr>
          <p:cNvSpPr txBox="1"/>
          <p:nvPr/>
        </p:nvSpPr>
        <p:spPr>
          <a:xfrm>
            <a:off x="491970" y="2627703"/>
            <a:ext cx="4953964" cy="830997"/>
          </a:xfrm>
          <a:prstGeom prst="rect">
            <a:avLst/>
          </a:prstGeom>
          <a:noFill/>
        </p:spPr>
        <p:txBody>
          <a:bodyPr wrap="square">
            <a:spAutoFit/>
          </a:bodyPr>
          <a:lstStyle/>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6834082-FF20-41B3-9ADD-CB9594FA64CB}"/>
              </a:ext>
            </a:extLst>
          </p:cNvPr>
          <p:cNvSpPr txBox="1"/>
          <p:nvPr/>
        </p:nvSpPr>
        <p:spPr>
          <a:xfrm>
            <a:off x="283624" y="3699784"/>
            <a:ext cx="959541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This is important because JavaScript expects statements and expressions in certain places. For example we cannot insert a statement in a template literal. </a:t>
            </a:r>
          </a:p>
        </p:txBody>
      </p:sp>
      <p:sp>
        <p:nvSpPr>
          <p:cNvPr id="12" name="TextBox 11">
            <a:extLst>
              <a:ext uri="{FF2B5EF4-FFF2-40B4-BE49-F238E27FC236}">
                <a16:creationId xmlns:a16="http://schemas.microsoft.com/office/drawing/2014/main" id="{73DECA67-4B39-42D7-86CA-DE876467B99B}"/>
              </a:ext>
            </a:extLst>
          </p:cNvPr>
          <p:cNvSpPr txBox="1"/>
          <p:nvPr/>
        </p:nvSpPr>
        <p:spPr>
          <a:xfrm>
            <a:off x="283624" y="4373872"/>
            <a:ext cx="8941399"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old and my name is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DCDCAA"/>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const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E355849-926C-4360-BEEB-395D78B8BCF9}"/>
              </a:ext>
            </a:extLst>
          </p:cNvPr>
          <p:cNvSpPr txBox="1"/>
          <p:nvPr/>
        </p:nvSpPr>
        <p:spPr>
          <a:xfrm>
            <a:off x="310587" y="4924581"/>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insert variables and values into the template literal because they are expressions.</a:t>
            </a:r>
          </a:p>
        </p:txBody>
      </p:sp>
      <p:sp>
        <p:nvSpPr>
          <p:cNvPr id="14" name="TextBox 13">
            <a:extLst>
              <a:ext uri="{FF2B5EF4-FFF2-40B4-BE49-F238E27FC236}">
                <a16:creationId xmlns:a16="http://schemas.microsoft.com/office/drawing/2014/main" id="{99776651-B8B5-48C5-9C64-8E6E5DC7FA9A}"/>
              </a:ext>
            </a:extLst>
          </p:cNvPr>
          <p:cNvSpPr txBox="1"/>
          <p:nvPr/>
        </p:nvSpPr>
        <p:spPr>
          <a:xfrm>
            <a:off x="310587" y="5584263"/>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cannot insert an if statement into a template literal.</a:t>
            </a:r>
          </a:p>
        </p:txBody>
      </p:sp>
    </p:spTree>
    <p:extLst>
      <p:ext uri="{BB962C8B-B14F-4D97-AF65-F5344CB8AC3E}">
        <p14:creationId xmlns:p14="http://schemas.microsoft.com/office/powerpoint/2010/main" val="321162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510-3C0F-49D0-BE40-A053F8E72637}"/>
              </a:ext>
            </a:extLst>
          </p:cNvPr>
          <p:cNvSpPr txBox="1">
            <a:spLocks/>
          </p:cNvSpPr>
          <p:nvPr/>
        </p:nvSpPr>
        <p:spPr>
          <a:xfrm>
            <a:off x="226685" y="18836"/>
            <a:ext cx="688110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Conditional Ternary Operator</a:t>
            </a:r>
          </a:p>
        </p:txBody>
      </p:sp>
      <p:sp>
        <p:nvSpPr>
          <p:cNvPr id="4" name="TextBox 3">
            <a:extLst>
              <a:ext uri="{FF2B5EF4-FFF2-40B4-BE49-F238E27FC236}">
                <a16:creationId xmlns:a16="http://schemas.microsoft.com/office/drawing/2014/main" id="{B6E04908-B2A0-4993-A0D9-AC22164705E0}"/>
              </a:ext>
            </a:extLst>
          </p:cNvPr>
          <p:cNvSpPr txBox="1"/>
          <p:nvPr/>
        </p:nvSpPr>
        <p:spPr>
          <a:xfrm>
            <a:off x="228617" y="1240227"/>
            <a:ext cx="8764907"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sz="1600" b="1" dirty="0">
              <a:solidFill>
                <a:srgbClr val="4FC1FF"/>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wine🍷'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water🥛'</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040BF6B-96FD-4CD9-9CE2-188288DB7FB4}"/>
              </a:ext>
            </a:extLst>
          </p:cNvPr>
          <p:cNvSpPr txBox="1"/>
          <p:nvPr/>
        </p:nvSpPr>
        <p:spPr>
          <a:xfrm>
            <a:off x="226685" y="593158"/>
            <a:ext cx="93200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ternary operator can be used to replace an if else with one line of code. It is called a ternary operator because it has 3 parts.</a:t>
            </a:r>
          </a:p>
        </p:txBody>
      </p:sp>
      <p:sp>
        <p:nvSpPr>
          <p:cNvPr id="6" name="TextBox 5">
            <a:extLst>
              <a:ext uri="{FF2B5EF4-FFF2-40B4-BE49-F238E27FC236}">
                <a16:creationId xmlns:a16="http://schemas.microsoft.com/office/drawing/2014/main" id="{31761EB4-BD86-43FB-8D0B-67BD15193881}"/>
              </a:ext>
            </a:extLst>
          </p:cNvPr>
          <p:cNvSpPr txBox="1"/>
          <p:nvPr/>
        </p:nvSpPr>
        <p:spPr>
          <a:xfrm>
            <a:off x="228618" y="1644080"/>
            <a:ext cx="263996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a:t>
            </a:r>
          </a:p>
          <a:p>
            <a:r>
              <a:rPr lang="en-GB" b="1" dirty="0">
                <a:effectLst/>
                <a:latin typeface="Calibri" panose="020F0502020204030204" pitchFamily="34" charset="0"/>
                <a:cs typeface="Calibri" panose="020F0502020204030204" pitchFamily="34" charset="0"/>
              </a:rPr>
              <a:t>(age is greater than 18)</a:t>
            </a:r>
          </a:p>
        </p:txBody>
      </p:sp>
      <p:sp>
        <p:nvSpPr>
          <p:cNvPr id="7" name="TextBox 6">
            <a:extLst>
              <a:ext uri="{FF2B5EF4-FFF2-40B4-BE49-F238E27FC236}">
                <a16:creationId xmlns:a16="http://schemas.microsoft.com/office/drawing/2014/main" id="{96BB514E-3E9D-47C7-B900-5527A0189A01}"/>
              </a:ext>
            </a:extLst>
          </p:cNvPr>
          <p:cNvSpPr txBox="1"/>
          <p:nvPr/>
        </p:nvSpPr>
        <p:spPr>
          <a:xfrm>
            <a:off x="2736937"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True expression </a:t>
            </a:r>
          </a:p>
        </p:txBody>
      </p:sp>
      <p:sp>
        <p:nvSpPr>
          <p:cNvPr id="8" name="TextBox 7">
            <a:extLst>
              <a:ext uri="{FF2B5EF4-FFF2-40B4-BE49-F238E27FC236}">
                <a16:creationId xmlns:a16="http://schemas.microsoft.com/office/drawing/2014/main" id="{138E6E4E-BBE9-4437-A733-198540308BDA}"/>
              </a:ext>
            </a:extLst>
          </p:cNvPr>
          <p:cNvSpPr txBox="1"/>
          <p:nvPr/>
        </p:nvSpPr>
        <p:spPr>
          <a:xfrm>
            <a:off x="5682694"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false expression </a:t>
            </a:r>
          </a:p>
        </p:txBody>
      </p:sp>
      <p:sp>
        <p:nvSpPr>
          <p:cNvPr id="9" name="TextBox 8">
            <a:extLst>
              <a:ext uri="{FF2B5EF4-FFF2-40B4-BE49-F238E27FC236}">
                <a16:creationId xmlns:a16="http://schemas.microsoft.com/office/drawing/2014/main" id="{936F5375-44D7-4233-8A5D-E5DAEACD8799}"/>
              </a:ext>
            </a:extLst>
          </p:cNvPr>
          <p:cNvSpPr txBox="1"/>
          <p:nvPr/>
        </p:nvSpPr>
        <p:spPr>
          <a:xfrm>
            <a:off x="228616" y="2509588"/>
            <a:ext cx="567253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 True expression : false expression</a:t>
            </a:r>
          </a:p>
        </p:txBody>
      </p:sp>
      <p:sp>
        <p:nvSpPr>
          <p:cNvPr id="11" name="TextBox 10">
            <a:extLst>
              <a:ext uri="{FF2B5EF4-FFF2-40B4-BE49-F238E27FC236}">
                <a16:creationId xmlns:a16="http://schemas.microsoft.com/office/drawing/2014/main" id="{D50AF70C-FF10-4246-8473-FFE02F1FFEF1}"/>
              </a:ext>
            </a:extLst>
          </p:cNvPr>
          <p:cNvSpPr txBox="1"/>
          <p:nvPr/>
        </p:nvSpPr>
        <p:spPr>
          <a:xfrm>
            <a:off x="228616" y="3694546"/>
            <a:ext cx="5350377" cy="584775"/>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1777A8E0-A4D4-49B8-AB55-F4F499D20DF3}"/>
              </a:ext>
            </a:extLst>
          </p:cNvPr>
          <p:cNvSpPr txBox="1"/>
          <p:nvPr/>
        </p:nvSpPr>
        <p:spPr>
          <a:xfrm>
            <a:off x="228616" y="3117248"/>
            <a:ext cx="758429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Conditional ternary operators are really useful for declaring a variable and a lot shorter than writing a full if else statement.</a:t>
            </a:r>
          </a:p>
        </p:txBody>
      </p:sp>
      <p:sp>
        <p:nvSpPr>
          <p:cNvPr id="14" name="TextBox 13">
            <a:extLst>
              <a:ext uri="{FF2B5EF4-FFF2-40B4-BE49-F238E27FC236}">
                <a16:creationId xmlns:a16="http://schemas.microsoft.com/office/drawing/2014/main" id="{A6BBE48C-0C85-4024-BFBD-02E2E40149B0}"/>
              </a:ext>
            </a:extLst>
          </p:cNvPr>
          <p:cNvSpPr txBox="1"/>
          <p:nvPr/>
        </p:nvSpPr>
        <p:spPr>
          <a:xfrm>
            <a:off x="5682694" y="3498033"/>
            <a:ext cx="4154111" cy="1600438"/>
          </a:xfrm>
          <a:prstGeom prst="rect">
            <a:avLst/>
          </a:prstGeom>
          <a:noFill/>
          <a:ln>
            <a:solidFill>
              <a:schemeClr val="accent1">
                <a:shade val="50000"/>
              </a:schemeClr>
            </a:solidFill>
          </a:ln>
        </p:spPr>
        <p:txBody>
          <a:bodyPr wrap="square">
            <a:spAutoFit/>
          </a:bodyPr>
          <a:lstStyle/>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a:p>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age</a:t>
            </a:r>
            <a:r>
              <a:rPr lang="en-GB" sz="1400" b="1" dirty="0">
                <a:solidFill>
                  <a:srgbClr val="D4D4D4"/>
                </a:solidFill>
                <a:effectLst/>
                <a:latin typeface="Consolas" panose="020B0609020204030204" pitchFamily="49" charset="0"/>
              </a:rPr>
              <a:t> &lt;= </a:t>
            </a:r>
            <a:r>
              <a:rPr lang="en-GB" sz="1400" b="1" dirty="0">
                <a:solidFill>
                  <a:srgbClr val="B5CEA8"/>
                </a:solidFill>
                <a:effectLst/>
                <a:latin typeface="Consolas" panose="020B0609020204030204" pitchFamily="49" charset="0"/>
              </a:rPr>
              <a:t>18</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'wine🍷'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'water🥛'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a:t>
            </a:r>
          </a:p>
          <a:p>
            <a:r>
              <a:rPr lang="en-GB" sz="1400" b="1" dirty="0">
                <a:solidFill>
                  <a:srgbClr val="9CDCFE"/>
                </a:solidFill>
                <a:effectLst/>
                <a:latin typeface="Consolas" panose="020B0609020204030204" pitchFamily="49" charset="0"/>
              </a:rPr>
              <a:t>console</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log</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'I like to drink '</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F71FE090-B5A5-44D1-B27F-5EBC8379D77B}"/>
              </a:ext>
            </a:extLst>
          </p:cNvPr>
          <p:cNvSpPr txBox="1"/>
          <p:nvPr/>
        </p:nvSpPr>
        <p:spPr>
          <a:xfrm>
            <a:off x="226685" y="5723471"/>
            <a:ext cx="7650866" cy="33855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E25A6B95-3C15-4177-B514-253548BEED42}"/>
              </a:ext>
            </a:extLst>
          </p:cNvPr>
          <p:cNvSpPr txBox="1"/>
          <p:nvPr/>
        </p:nvSpPr>
        <p:spPr>
          <a:xfrm>
            <a:off x="226685" y="5354139"/>
            <a:ext cx="943624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Additionally, because a ternary operator is an expression it can be inserted into a template literal.</a:t>
            </a:r>
          </a:p>
        </p:txBody>
      </p:sp>
      <p:sp>
        <p:nvSpPr>
          <p:cNvPr id="17" name="TextBox 16">
            <a:extLst>
              <a:ext uri="{FF2B5EF4-FFF2-40B4-BE49-F238E27FC236}">
                <a16:creationId xmlns:a16="http://schemas.microsoft.com/office/drawing/2014/main" id="{52EBFDF5-D600-4B9E-9518-F08AE3A1893B}"/>
              </a:ext>
            </a:extLst>
          </p:cNvPr>
          <p:cNvSpPr txBox="1"/>
          <p:nvPr/>
        </p:nvSpPr>
        <p:spPr>
          <a:xfrm>
            <a:off x="226685" y="6130644"/>
            <a:ext cx="943624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Ternary operator is not a replacement for if else but a substitution for a quick calculation for two options.</a:t>
            </a:r>
          </a:p>
        </p:txBody>
      </p:sp>
    </p:spTree>
    <p:extLst>
      <p:ext uri="{BB962C8B-B14F-4D97-AF65-F5344CB8AC3E}">
        <p14:creationId xmlns:p14="http://schemas.microsoft.com/office/powerpoint/2010/main" val="295936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1A7DE-4195-4914-8BCA-E18252361F7A}"/>
              </a:ext>
            </a:extLst>
          </p:cNvPr>
          <p:cNvSpPr txBox="1"/>
          <p:nvPr/>
        </p:nvSpPr>
        <p:spPr>
          <a:xfrm>
            <a:off x="312516" y="179936"/>
            <a:ext cx="7187878" cy="584775"/>
          </a:xfrm>
          <a:prstGeom prst="rect">
            <a:avLst/>
          </a:prstGeom>
          <a:noFill/>
        </p:spPr>
        <p:txBody>
          <a:bodyPr wrap="square">
            <a:spAutoFit/>
          </a:bodyPr>
          <a:lstStyle/>
          <a:p>
            <a:r>
              <a:rPr lang="en-GB" sz="3200" b="0" i="0" dirty="0">
                <a:solidFill>
                  <a:srgbClr val="1C1D1F"/>
                </a:solidFill>
                <a:effectLst/>
              </a:rPr>
              <a:t>JavaScript Releases: ES5, ES6+ and ESNext</a:t>
            </a:r>
            <a:endParaRPr lang="en-GB" sz="3200" dirty="0"/>
          </a:p>
        </p:txBody>
      </p:sp>
      <p:cxnSp>
        <p:nvCxnSpPr>
          <p:cNvPr id="4" name="Straight Arrow Connector 3">
            <a:extLst>
              <a:ext uri="{FF2B5EF4-FFF2-40B4-BE49-F238E27FC236}">
                <a16:creationId xmlns:a16="http://schemas.microsoft.com/office/drawing/2014/main" id="{CE50BCC2-D224-43CB-B86E-AACB1CE295EF}"/>
              </a:ext>
            </a:extLst>
          </p:cNvPr>
          <p:cNvCxnSpPr>
            <a:cxnSpLocks/>
          </p:cNvCxnSpPr>
          <p:nvPr/>
        </p:nvCxnSpPr>
        <p:spPr>
          <a:xfrm>
            <a:off x="1238488" y="902823"/>
            <a:ext cx="0" cy="57873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B5EAC76-D51C-4AC7-AE2A-175BFA3381A1}"/>
              </a:ext>
            </a:extLst>
          </p:cNvPr>
          <p:cNvSpPr/>
          <p:nvPr/>
        </p:nvSpPr>
        <p:spPr>
          <a:xfrm>
            <a:off x="1053293" y="1099591"/>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B64AD973-CF90-4FAD-AA4C-BD6BA43A8F32}"/>
              </a:ext>
            </a:extLst>
          </p:cNvPr>
          <p:cNvSpPr txBox="1"/>
          <p:nvPr/>
        </p:nvSpPr>
        <p:spPr>
          <a:xfrm>
            <a:off x="341495" y="1036459"/>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1995</a:t>
            </a:r>
          </a:p>
        </p:txBody>
      </p:sp>
      <p:sp>
        <p:nvSpPr>
          <p:cNvPr id="7" name="TextBox 6">
            <a:extLst>
              <a:ext uri="{FF2B5EF4-FFF2-40B4-BE49-F238E27FC236}">
                <a16:creationId xmlns:a16="http://schemas.microsoft.com/office/drawing/2014/main" id="{F1A72D42-EEAF-4711-A49E-E659A61AE7C8}"/>
              </a:ext>
            </a:extLst>
          </p:cNvPr>
          <p:cNvSpPr txBox="1"/>
          <p:nvPr/>
        </p:nvSpPr>
        <p:spPr>
          <a:xfrm>
            <a:off x="1510537" y="1036459"/>
            <a:ext cx="8223772"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Brendan Eich creates the very first version of JavaScript in just 10 days for Netscape, It was called </a:t>
            </a:r>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but already had many fundamental features of modern JavaScript.</a:t>
            </a:r>
          </a:p>
        </p:txBody>
      </p:sp>
      <p:sp>
        <p:nvSpPr>
          <p:cNvPr id="8" name="TextBox 7">
            <a:extLst>
              <a:ext uri="{FF2B5EF4-FFF2-40B4-BE49-F238E27FC236}">
                <a16:creationId xmlns:a16="http://schemas.microsoft.com/office/drawing/2014/main" id="{50F2449D-7ADB-499E-A118-6FB9091DCCD7}"/>
              </a:ext>
            </a:extLst>
          </p:cNvPr>
          <p:cNvSpPr txBox="1"/>
          <p:nvPr/>
        </p:nvSpPr>
        <p:spPr>
          <a:xfrm>
            <a:off x="1510537" y="1825467"/>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changed to liveScript then JavaScript in order to attract java developers. However </a:t>
            </a:r>
            <a:r>
              <a:rPr lang="en-GB" b="1" dirty="0">
                <a:effectLst/>
                <a:latin typeface="Calibri" panose="020F0502020204030204" pitchFamily="34" charset="0"/>
                <a:cs typeface="Calibri" panose="020F0502020204030204" pitchFamily="34" charset="0"/>
              </a:rPr>
              <a:t>JavaScript has nothing to do with Java.</a:t>
            </a:r>
          </a:p>
        </p:txBody>
      </p:sp>
      <p:sp>
        <p:nvSpPr>
          <p:cNvPr id="9" name="Oval 8">
            <a:extLst>
              <a:ext uri="{FF2B5EF4-FFF2-40B4-BE49-F238E27FC236}">
                <a16:creationId xmlns:a16="http://schemas.microsoft.com/office/drawing/2014/main" id="{EF2A7423-2873-4D0A-B641-73664AA11728}"/>
              </a:ext>
            </a:extLst>
          </p:cNvPr>
          <p:cNvSpPr/>
          <p:nvPr/>
        </p:nvSpPr>
        <p:spPr>
          <a:xfrm>
            <a:off x="1064868" y="2024783"/>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579E687-077D-4972-B191-4F316765CD86}"/>
              </a:ext>
            </a:extLst>
          </p:cNvPr>
          <p:cNvSpPr txBox="1"/>
          <p:nvPr/>
        </p:nvSpPr>
        <p:spPr>
          <a:xfrm>
            <a:off x="353070" y="1961651"/>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1996</a:t>
            </a:r>
          </a:p>
        </p:txBody>
      </p:sp>
      <p:sp>
        <p:nvSpPr>
          <p:cNvPr id="11" name="TextBox 10">
            <a:extLst>
              <a:ext uri="{FF2B5EF4-FFF2-40B4-BE49-F238E27FC236}">
                <a16:creationId xmlns:a16="http://schemas.microsoft.com/office/drawing/2014/main" id="{97F741CF-3A33-41CF-BA45-F1356557B02F}"/>
              </a:ext>
            </a:extLst>
          </p:cNvPr>
          <p:cNvSpPr txBox="1"/>
          <p:nvPr/>
        </p:nvSpPr>
        <p:spPr>
          <a:xfrm>
            <a:off x="1510537" y="2734173"/>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Microsoft </a:t>
            </a:r>
            <a:r>
              <a:rPr lang="en-GB" dirty="0">
                <a:effectLst/>
                <a:latin typeface="Calibri" panose="020F0502020204030204" pitchFamily="34" charset="0"/>
                <a:cs typeface="Calibri" panose="020F0502020204030204" pitchFamily="34" charset="0"/>
              </a:rPr>
              <a:t>launches IE </a:t>
            </a:r>
            <a:r>
              <a:rPr lang="en-GB" b="1" dirty="0">
                <a:effectLst/>
                <a:latin typeface="Calibri" panose="020F0502020204030204" pitchFamily="34" charset="0"/>
                <a:cs typeface="Calibri" panose="020F0502020204030204" pitchFamily="34" charset="0"/>
              </a:rPr>
              <a:t>copying JavaScript from Netscape </a:t>
            </a:r>
            <a:r>
              <a:rPr lang="en-GB" dirty="0">
                <a:effectLst/>
                <a:latin typeface="Calibri" panose="020F0502020204030204" pitchFamily="34" charset="0"/>
                <a:cs typeface="Calibri" panose="020F0502020204030204" pitchFamily="34" charset="0"/>
              </a:rPr>
              <a:t>and calling it jScript.</a:t>
            </a:r>
            <a:endParaRPr lang="en-GB" b="1" dirty="0">
              <a:effectLst/>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36FE8B78-56EA-4949-8611-205C52FF0C4D}"/>
              </a:ext>
            </a:extLst>
          </p:cNvPr>
          <p:cNvSpPr/>
          <p:nvPr/>
        </p:nvSpPr>
        <p:spPr>
          <a:xfrm>
            <a:off x="1053293" y="2796175"/>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D49DA4C-E545-4161-A2B5-C5E2F3824EB6}"/>
              </a:ext>
            </a:extLst>
          </p:cNvPr>
          <p:cNvSpPr txBox="1"/>
          <p:nvPr/>
        </p:nvSpPr>
        <p:spPr>
          <a:xfrm>
            <a:off x="341495" y="2733043"/>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4" name="TextBox 13">
            <a:extLst>
              <a:ext uri="{FF2B5EF4-FFF2-40B4-BE49-F238E27FC236}">
                <a16:creationId xmlns:a16="http://schemas.microsoft.com/office/drawing/2014/main" id="{3D8B5346-35B0-4065-83B7-DD9F6E3AEE30}"/>
              </a:ext>
            </a:extLst>
          </p:cNvPr>
          <p:cNvSpPr txBox="1"/>
          <p:nvPr/>
        </p:nvSpPr>
        <p:spPr>
          <a:xfrm>
            <a:off x="1510537" y="3410438"/>
            <a:ext cx="8223772"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Not a good idea to have two versions of a similar language so </a:t>
            </a:r>
            <a:r>
              <a:rPr lang="en-GB" b="1" dirty="0">
                <a:effectLst/>
                <a:latin typeface="Calibri" panose="020F0502020204030204" pitchFamily="34" charset="0"/>
                <a:cs typeface="Calibri" panose="020F0502020204030204" pitchFamily="34" charset="0"/>
              </a:rPr>
              <a:t>ECMA releases ECMAscript (ES1)</a:t>
            </a:r>
            <a:r>
              <a:rPr lang="en-GB" dirty="0">
                <a:effectLst/>
                <a:latin typeface="Calibri" panose="020F0502020204030204" pitchFamily="34" charset="0"/>
                <a:cs typeface="Calibri" panose="020F0502020204030204" pitchFamily="34" charset="0"/>
              </a:rPr>
              <a:t>, the </a:t>
            </a:r>
            <a:r>
              <a:rPr lang="en-GB" b="1" dirty="0">
                <a:effectLst/>
                <a:latin typeface="Calibri" panose="020F0502020204030204" pitchFamily="34" charset="0"/>
                <a:cs typeface="Calibri" panose="020F0502020204030204" pitchFamily="34" charset="0"/>
              </a:rPr>
              <a:t>first official standard for JavaScript</a:t>
            </a:r>
            <a:r>
              <a:rPr lang="en-GB" dirty="0">
                <a:effectLst/>
                <a:latin typeface="Calibri" panose="020F0502020204030204" pitchFamily="34" charset="0"/>
                <a:cs typeface="Calibri" panose="020F0502020204030204" pitchFamily="34" charset="0"/>
              </a:rPr>
              <a:t>. (ECMA is the standard, Javascript is the language in practice.</a:t>
            </a:r>
          </a:p>
        </p:txBody>
      </p:sp>
      <p:sp>
        <p:nvSpPr>
          <p:cNvPr id="15" name="Oval 14">
            <a:extLst>
              <a:ext uri="{FF2B5EF4-FFF2-40B4-BE49-F238E27FC236}">
                <a16:creationId xmlns:a16="http://schemas.microsoft.com/office/drawing/2014/main" id="{32D6BD6E-EA19-443F-AC0B-ADE38F1190C5}"/>
              </a:ext>
            </a:extLst>
          </p:cNvPr>
          <p:cNvSpPr/>
          <p:nvPr/>
        </p:nvSpPr>
        <p:spPr>
          <a:xfrm>
            <a:off x="1053293" y="347244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143002BB-615F-45CB-889D-E8D8E454607D}"/>
              </a:ext>
            </a:extLst>
          </p:cNvPr>
          <p:cNvSpPr txBox="1"/>
          <p:nvPr/>
        </p:nvSpPr>
        <p:spPr>
          <a:xfrm>
            <a:off x="341495" y="340930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7" name="TextBox 16">
            <a:extLst>
              <a:ext uri="{FF2B5EF4-FFF2-40B4-BE49-F238E27FC236}">
                <a16:creationId xmlns:a16="http://schemas.microsoft.com/office/drawing/2014/main" id="{C857AC75-083F-42B9-8A2D-7EF3605D4B9A}"/>
              </a:ext>
            </a:extLst>
          </p:cNvPr>
          <p:cNvSpPr txBox="1"/>
          <p:nvPr/>
        </p:nvSpPr>
        <p:spPr>
          <a:xfrm>
            <a:off x="1510537" y="4561534"/>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ES5</a:t>
            </a:r>
            <a:r>
              <a:rPr lang="en-GB" dirty="0">
                <a:effectLst/>
                <a:latin typeface="Calibri" panose="020F0502020204030204" pitchFamily="34" charset="0"/>
                <a:cs typeface="Calibri" panose="020F0502020204030204" pitchFamily="34" charset="0"/>
              </a:rPr>
              <a:t> (ECMAscript 5) was released with plenty of cool new features.</a:t>
            </a:r>
          </a:p>
        </p:txBody>
      </p:sp>
      <p:sp>
        <p:nvSpPr>
          <p:cNvPr id="18" name="Oval 17">
            <a:extLst>
              <a:ext uri="{FF2B5EF4-FFF2-40B4-BE49-F238E27FC236}">
                <a16:creationId xmlns:a16="http://schemas.microsoft.com/office/drawing/2014/main" id="{9D7F6A57-2766-45FA-8024-D1EB8AC1BED1}"/>
              </a:ext>
            </a:extLst>
          </p:cNvPr>
          <p:cNvSpPr/>
          <p:nvPr/>
        </p:nvSpPr>
        <p:spPr>
          <a:xfrm>
            <a:off x="1053293" y="4623536"/>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F817113D-B54A-402B-9E4B-DBAA926C4B0B}"/>
              </a:ext>
            </a:extLst>
          </p:cNvPr>
          <p:cNvSpPr txBox="1"/>
          <p:nvPr/>
        </p:nvSpPr>
        <p:spPr>
          <a:xfrm>
            <a:off x="341495" y="4560404"/>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2007</a:t>
            </a:r>
          </a:p>
        </p:txBody>
      </p:sp>
      <p:sp>
        <p:nvSpPr>
          <p:cNvPr id="20" name="TextBox 19">
            <a:extLst>
              <a:ext uri="{FF2B5EF4-FFF2-40B4-BE49-F238E27FC236}">
                <a16:creationId xmlns:a16="http://schemas.microsoft.com/office/drawing/2014/main" id="{EB957447-8995-447D-B4F1-ECE8F017DC27}"/>
              </a:ext>
            </a:extLst>
          </p:cNvPr>
          <p:cNvSpPr txBox="1"/>
          <p:nvPr/>
        </p:nvSpPr>
        <p:spPr>
          <a:xfrm>
            <a:off x="1522112" y="5058258"/>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ES6</a:t>
            </a:r>
            <a:r>
              <a:rPr lang="en-GB" dirty="0">
                <a:effectLst/>
                <a:latin typeface="Calibri" panose="020F0502020204030204" pitchFamily="34" charset="0"/>
                <a:cs typeface="Calibri" panose="020F0502020204030204" pitchFamily="34" charset="0"/>
              </a:rPr>
              <a:t> (ECMAscript 2015) was released with the biggest update to features. </a:t>
            </a:r>
          </a:p>
        </p:txBody>
      </p:sp>
      <p:sp>
        <p:nvSpPr>
          <p:cNvPr id="21" name="Oval 20">
            <a:extLst>
              <a:ext uri="{FF2B5EF4-FFF2-40B4-BE49-F238E27FC236}">
                <a16:creationId xmlns:a16="http://schemas.microsoft.com/office/drawing/2014/main" id="{4489CA71-8E11-469E-9C5D-9A05CA09C103}"/>
              </a:ext>
            </a:extLst>
          </p:cNvPr>
          <p:cNvSpPr/>
          <p:nvPr/>
        </p:nvSpPr>
        <p:spPr>
          <a:xfrm>
            <a:off x="1064868" y="512026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E71F0959-9DAD-4186-B55C-115012C441B1}"/>
              </a:ext>
            </a:extLst>
          </p:cNvPr>
          <p:cNvSpPr txBox="1"/>
          <p:nvPr/>
        </p:nvSpPr>
        <p:spPr>
          <a:xfrm>
            <a:off x="341495" y="505712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2015</a:t>
            </a:r>
          </a:p>
        </p:txBody>
      </p:sp>
      <p:sp>
        <p:nvSpPr>
          <p:cNvPr id="23" name="TextBox 22">
            <a:extLst>
              <a:ext uri="{FF2B5EF4-FFF2-40B4-BE49-F238E27FC236}">
                <a16:creationId xmlns:a16="http://schemas.microsoft.com/office/drawing/2014/main" id="{B8947306-25BA-4C1A-9A1A-1EDE3EA8A013}"/>
              </a:ext>
            </a:extLst>
          </p:cNvPr>
          <p:cNvSpPr txBox="1"/>
          <p:nvPr/>
        </p:nvSpPr>
        <p:spPr>
          <a:xfrm>
            <a:off x="75275" y="5659491"/>
            <a:ext cx="89698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2016 ∞</a:t>
            </a:r>
          </a:p>
        </p:txBody>
      </p:sp>
      <p:sp>
        <p:nvSpPr>
          <p:cNvPr id="24" name="Oval 23">
            <a:extLst>
              <a:ext uri="{FF2B5EF4-FFF2-40B4-BE49-F238E27FC236}">
                <a16:creationId xmlns:a16="http://schemas.microsoft.com/office/drawing/2014/main" id="{0B68A6CA-CD7D-457A-82F7-EC330BA5DC66}"/>
              </a:ext>
            </a:extLst>
          </p:cNvPr>
          <p:cNvSpPr/>
          <p:nvPr/>
        </p:nvSpPr>
        <p:spPr>
          <a:xfrm>
            <a:off x="1053293" y="5711714"/>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9C2D9F78-BC5F-4B2B-947A-A90F6BCF958F}"/>
              </a:ext>
            </a:extLst>
          </p:cNvPr>
          <p:cNvSpPr txBox="1"/>
          <p:nvPr/>
        </p:nvSpPr>
        <p:spPr>
          <a:xfrm>
            <a:off x="1504713" y="5689965"/>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ES2016, ES2017, ES2018, ES2019, ES2020, ES2021, ES2022</a:t>
            </a:r>
            <a:r>
              <a:rPr lang="en-GB" dirty="0">
                <a:effectLst/>
                <a:latin typeface="Calibri" panose="020F0502020204030204" pitchFamily="34" charset="0"/>
                <a:cs typeface="Calibri" panose="020F0502020204030204" pitchFamily="34" charset="0"/>
              </a:rPr>
              <a:t>. ECMAscript changes to an annual release cycle for new features to ship less features per update. </a:t>
            </a:r>
          </a:p>
        </p:txBody>
      </p:sp>
    </p:spTree>
    <p:extLst>
      <p:ext uri="{BB962C8B-B14F-4D97-AF65-F5344CB8AC3E}">
        <p14:creationId xmlns:p14="http://schemas.microsoft.com/office/powerpoint/2010/main" val="16856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4ADE9-690C-4636-A155-F55DF3DC3216}"/>
              </a:ext>
            </a:extLst>
          </p:cNvPr>
          <p:cNvSpPr txBox="1"/>
          <p:nvPr/>
        </p:nvSpPr>
        <p:spPr>
          <a:xfrm>
            <a:off x="213167" y="182281"/>
            <a:ext cx="9479666" cy="3631763"/>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JavaScript has full backwards compatibility. If we take code written in 1997 then it will still work today in the browser.</a:t>
            </a:r>
          </a:p>
          <a:p>
            <a:pPr>
              <a:spcBef>
                <a:spcPts val="600"/>
              </a:spcBef>
              <a:spcAft>
                <a:spcPts val="600"/>
              </a:spcAft>
            </a:pPr>
            <a:r>
              <a:rPr lang="en-GB" dirty="0">
                <a:effectLst/>
                <a:latin typeface="Calibri" panose="020F0502020204030204" pitchFamily="34" charset="0"/>
                <a:cs typeface="Calibri" panose="020F0502020204030204" pitchFamily="34" charset="0"/>
              </a:rPr>
              <a:t>The guiding principle behind this is to not break the web. Websites keep working forever.</a:t>
            </a:r>
          </a:p>
          <a:p>
            <a:pPr>
              <a:spcBef>
                <a:spcPts val="600"/>
              </a:spcBef>
              <a:spcAft>
                <a:spcPts val="600"/>
              </a:spcAft>
            </a:pPr>
            <a:r>
              <a:rPr lang="en-GB" dirty="0">
                <a:effectLst/>
                <a:latin typeface="Calibri" panose="020F0502020204030204" pitchFamily="34" charset="0"/>
                <a:cs typeface="Calibri" panose="020F0502020204030204" pitchFamily="34" charset="0"/>
              </a:rPr>
              <a:t>Forwards compatibility: If we take code written in 2009 and try and run it in a browser from 1997 then it will not work!</a:t>
            </a:r>
          </a:p>
          <a:p>
            <a:pPr>
              <a:spcBef>
                <a:spcPts val="600"/>
              </a:spcBef>
              <a:spcAft>
                <a:spcPts val="600"/>
              </a:spcAft>
            </a:pPr>
            <a:r>
              <a:rPr lang="en-GB" dirty="0">
                <a:effectLst/>
                <a:latin typeface="Calibri" panose="020F0502020204030204" pitchFamily="34" charset="0"/>
                <a:cs typeface="Calibri" panose="020F0502020204030204" pitchFamily="34" charset="0"/>
              </a:rPr>
              <a:t>How can we use JavaScript today when coding for possible users that have an outdated browser?</a:t>
            </a:r>
          </a:p>
          <a:p>
            <a:pPr>
              <a:spcBef>
                <a:spcPts val="600"/>
              </a:spcBef>
              <a:spcAft>
                <a:spcPts val="600"/>
              </a:spcAft>
            </a:pPr>
            <a:r>
              <a:rPr lang="en-GB" dirty="0">
                <a:effectLst/>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Well as a developer all we have to do is use the most up to date version of a browser with dev tools.</a:t>
            </a:r>
          </a:p>
          <a:p>
            <a:pPr>
              <a:spcBef>
                <a:spcPts val="600"/>
              </a:spcBef>
              <a:spcAft>
                <a:spcPts val="600"/>
              </a:spcAft>
            </a:pPr>
            <a:r>
              <a:rPr lang="en-GB" dirty="0">
                <a:latin typeface="Calibri" panose="020F0502020204030204" pitchFamily="34" charset="0"/>
                <a:cs typeface="Calibri" panose="020F0502020204030204" pitchFamily="34" charset="0"/>
              </a:rPr>
              <a:t>When we finish the code we can use a tool like babel to transpile and polyfill the code converting it back to an ES5 version to ensure most browser compatibility for must users.</a:t>
            </a:r>
            <a:endParaRPr lang="en-GB"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13ACDA-51C9-4280-9ED9-D0DF3C7067B7}"/>
              </a:ext>
            </a:extLst>
          </p:cNvPr>
          <p:cNvSpPr txBox="1"/>
          <p:nvPr/>
        </p:nvSpPr>
        <p:spPr>
          <a:xfrm>
            <a:off x="510446" y="4014393"/>
            <a:ext cx="696013" cy="369332"/>
          </a:xfrm>
          <a:prstGeom prst="rect">
            <a:avLst/>
          </a:prstGeom>
          <a:solidFill>
            <a:srgbClr val="FFFF00"/>
          </a:solidFill>
        </p:spPr>
        <p:txBody>
          <a:bodyPr wrap="square" rtlCol="0">
            <a:spAutoFit/>
          </a:bodyPr>
          <a:lstStyle/>
          <a:p>
            <a:pPr algn="ctr"/>
            <a:r>
              <a:rPr lang="en-GB" b="1" dirty="0"/>
              <a:t>ES5</a:t>
            </a:r>
          </a:p>
        </p:txBody>
      </p:sp>
      <p:sp>
        <p:nvSpPr>
          <p:cNvPr id="4" name="TextBox 3">
            <a:extLst>
              <a:ext uri="{FF2B5EF4-FFF2-40B4-BE49-F238E27FC236}">
                <a16:creationId xmlns:a16="http://schemas.microsoft.com/office/drawing/2014/main" id="{D933B221-D0B0-4246-8AE2-1C748E5780EF}"/>
              </a:ext>
            </a:extLst>
          </p:cNvPr>
          <p:cNvSpPr txBox="1"/>
          <p:nvPr/>
        </p:nvSpPr>
        <p:spPr>
          <a:xfrm>
            <a:off x="1258766" y="4012376"/>
            <a:ext cx="8090491" cy="369332"/>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Fully supported in all browsers back to IE9 from 2011 </a:t>
            </a:r>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rPr>
              <a:t>Ready to be used today.</a:t>
            </a:r>
          </a:p>
        </p:txBody>
      </p:sp>
      <p:sp>
        <p:nvSpPr>
          <p:cNvPr id="5" name="TextBox 4">
            <a:extLst>
              <a:ext uri="{FF2B5EF4-FFF2-40B4-BE49-F238E27FC236}">
                <a16:creationId xmlns:a16="http://schemas.microsoft.com/office/drawing/2014/main" id="{C264CDFA-3F7B-4CF5-A19B-018EFFCE9CB6}"/>
              </a:ext>
            </a:extLst>
          </p:cNvPr>
          <p:cNvSpPr txBox="1"/>
          <p:nvPr/>
        </p:nvSpPr>
        <p:spPr>
          <a:xfrm>
            <a:off x="253459" y="4429563"/>
            <a:ext cx="953000" cy="923330"/>
          </a:xfrm>
          <a:prstGeom prst="rect">
            <a:avLst/>
          </a:prstGeom>
          <a:solidFill>
            <a:srgbClr val="FFFF00"/>
          </a:solidFill>
        </p:spPr>
        <p:txBody>
          <a:bodyPr wrap="square" rtlCol="0">
            <a:spAutoFit/>
          </a:bodyPr>
          <a:lstStyle/>
          <a:p>
            <a:pPr algn="ctr"/>
            <a:r>
              <a:rPr lang="en-GB" b="1" dirty="0"/>
              <a:t>ES6</a:t>
            </a:r>
          </a:p>
          <a:p>
            <a:pPr algn="ctr"/>
            <a:endParaRPr lang="en-GB" b="1" dirty="0"/>
          </a:p>
          <a:p>
            <a:pPr algn="ctr"/>
            <a:r>
              <a:rPr lang="en-GB" b="1" dirty="0"/>
              <a:t>ES2022</a:t>
            </a:r>
          </a:p>
        </p:txBody>
      </p:sp>
      <p:sp>
        <p:nvSpPr>
          <p:cNvPr id="6" name="TextBox 5">
            <a:extLst>
              <a:ext uri="{FF2B5EF4-FFF2-40B4-BE49-F238E27FC236}">
                <a16:creationId xmlns:a16="http://schemas.microsoft.com/office/drawing/2014/main" id="{06D12E7D-B22F-4DB6-9BCF-963BC5B2B88F}"/>
              </a:ext>
            </a:extLst>
          </p:cNvPr>
          <p:cNvSpPr txBox="1"/>
          <p:nvPr/>
        </p:nvSpPr>
        <p:spPr>
          <a:xfrm>
            <a:off x="1258766" y="4448648"/>
            <a:ext cx="8090491"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ES6+ Fully supported in most modern browsers</a:t>
            </a:r>
          </a:p>
          <a:p>
            <a:r>
              <a:rPr lang="en-GB" dirty="0">
                <a:latin typeface="Calibri" panose="020F0502020204030204" pitchFamily="34" charset="0"/>
                <a:cs typeface="Calibri" panose="020F0502020204030204" pitchFamily="34" charset="0"/>
              </a:rPr>
              <a:t>No support in older browsers</a:t>
            </a:r>
            <a:r>
              <a:rPr lang="en-GB" dirty="0">
                <a:effectLst/>
                <a:latin typeface="Calibri" panose="020F0502020204030204" pitchFamily="34" charset="0"/>
                <a:cs typeface="Calibri" panose="020F0502020204030204" pitchFamily="34" charset="0"/>
              </a:rPr>
              <a:t> </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use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most features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30EC2E11-CA23-49AA-A087-D46FD4343DE3}"/>
              </a:ext>
            </a:extLst>
          </p:cNvPr>
          <p:cNvCxnSpPr/>
          <p:nvPr/>
        </p:nvCxnSpPr>
        <p:spPr>
          <a:xfrm>
            <a:off x="729959" y="4752331"/>
            <a:ext cx="0" cy="266218"/>
          </a:xfrm>
          <a:prstGeom prst="straightConnector1">
            <a:avLst/>
          </a:prstGeom>
          <a:ln w="47625">
            <a:solidFill>
              <a:schemeClr val="tx1">
                <a:alpha val="93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5997A3-25C4-45C6-A0DB-0E8CF15FAB01}"/>
              </a:ext>
            </a:extLst>
          </p:cNvPr>
          <p:cNvSpPr txBox="1"/>
          <p:nvPr/>
        </p:nvSpPr>
        <p:spPr>
          <a:xfrm>
            <a:off x="267726" y="5460103"/>
            <a:ext cx="953000" cy="646331"/>
          </a:xfrm>
          <a:prstGeom prst="rect">
            <a:avLst/>
          </a:prstGeom>
          <a:solidFill>
            <a:srgbClr val="FFFF00"/>
          </a:solidFill>
        </p:spPr>
        <p:txBody>
          <a:bodyPr wrap="square" rtlCol="0">
            <a:spAutoFit/>
          </a:bodyPr>
          <a:lstStyle/>
          <a:p>
            <a:pPr algn="ctr"/>
            <a:r>
              <a:rPr lang="en-GB" b="1" dirty="0"/>
              <a:t>ES2022 ∞ </a:t>
            </a:r>
          </a:p>
        </p:txBody>
      </p:sp>
      <p:sp>
        <p:nvSpPr>
          <p:cNvPr id="11" name="TextBox 10">
            <a:extLst>
              <a:ext uri="{FF2B5EF4-FFF2-40B4-BE49-F238E27FC236}">
                <a16:creationId xmlns:a16="http://schemas.microsoft.com/office/drawing/2014/main" id="{C388C8BE-A1AF-4DBD-B518-E165F4F90507}"/>
              </a:ext>
            </a:extLst>
          </p:cNvPr>
          <p:cNvSpPr txBox="1"/>
          <p:nvPr/>
        </p:nvSpPr>
        <p:spPr>
          <a:xfrm>
            <a:off x="1311073" y="5395127"/>
            <a:ext cx="8090491"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Esnext New versions of the language (new feature proposals that reach stage 4)</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already use SOME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features in production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AE69987-E342-446E-B9EF-7B24895E06D1}"/>
              </a:ext>
            </a:extLst>
          </p:cNvPr>
          <p:cNvSpPr txBox="1"/>
          <p:nvPr/>
        </p:nvSpPr>
        <p:spPr>
          <a:xfrm>
            <a:off x="213167" y="6180705"/>
            <a:ext cx="4326125" cy="646331"/>
          </a:xfrm>
          <a:prstGeom prst="rect">
            <a:avLst/>
          </a:prstGeom>
          <a:noFill/>
        </p:spPr>
        <p:txBody>
          <a:bodyPr wrap="square">
            <a:spAutoFit/>
          </a:bodyPr>
          <a:lstStyle/>
          <a:p>
            <a:r>
              <a:rPr lang="en-GB" dirty="0">
                <a:hlinkClick r:id="rId2"/>
              </a:rPr>
              <a:t>https://kangax.github.io/compat-table/es6/</a:t>
            </a:r>
            <a:endParaRPr lang="en-GB" dirty="0"/>
          </a:p>
          <a:p>
            <a:endParaRPr lang="en-GB" dirty="0"/>
          </a:p>
        </p:txBody>
      </p:sp>
      <p:sp>
        <p:nvSpPr>
          <p:cNvPr id="15" name="TextBox 14">
            <a:extLst>
              <a:ext uri="{FF2B5EF4-FFF2-40B4-BE49-F238E27FC236}">
                <a16:creationId xmlns:a16="http://schemas.microsoft.com/office/drawing/2014/main" id="{D3CC0AFD-661C-4851-B724-7F9517769B4B}"/>
              </a:ext>
            </a:extLst>
          </p:cNvPr>
          <p:cNvSpPr txBox="1"/>
          <p:nvPr/>
        </p:nvSpPr>
        <p:spPr>
          <a:xfrm>
            <a:off x="4593851" y="6180705"/>
            <a:ext cx="5312149" cy="646331"/>
          </a:xfrm>
          <a:prstGeom prst="rect">
            <a:avLst/>
          </a:prstGeom>
          <a:noFill/>
        </p:spPr>
        <p:txBody>
          <a:bodyPr wrap="square">
            <a:spAutoFit/>
          </a:bodyPr>
          <a:lstStyle/>
          <a:p>
            <a:r>
              <a:rPr lang="en-GB" dirty="0">
                <a:hlinkClick r:id="rId3"/>
              </a:rPr>
              <a:t>https://kangax.github.io/compat-table/es2016plus/</a:t>
            </a:r>
            <a:endParaRPr lang="en-GB" dirty="0"/>
          </a:p>
          <a:p>
            <a:endParaRPr lang="en-GB" dirty="0"/>
          </a:p>
        </p:txBody>
      </p:sp>
    </p:spTree>
    <p:extLst>
      <p:ext uri="{BB962C8B-B14F-4D97-AF65-F5344CB8AC3E}">
        <p14:creationId xmlns:p14="http://schemas.microsoft.com/office/powerpoint/2010/main" val="170236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2C3A1-60F3-4123-AA2C-9211C96EA4C2}"/>
              </a:ext>
            </a:extLst>
          </p:cNvPr>
          <p:cNvPicPr>
            <a:picLocks noChangeAspect="1"/>
          </p:cNvPicPr>
          <p:nvPr/>
        </p:nvPicPr>
        <p:blipFill>
          <a:blip r:embed="rId2"/>
          <a:stretch>
            <a:fillRect/>
          </a:stretch>
        </p:blipFill>
        <p:spPr>
          <a:xfrm>
            <a:off x="5188755" y="1482619"/>
            <a:ext cx="1506537" cy="1705229"/>
          </a:xfrm>
          <a:prstGeom prst="rect">
            <a:avLst/>
          </a:prstGeom>
        </p:spPr>
      </p:pic>
      <p:pic>
        <p:nvPicPr>
          <p:cNvPr id="5" name="Picture 4">
            <a:extLst>
              <a:ext uri="{FF2B5EF4-FFF2-40B4-BE49-F238E27FC236}">
                <a16:creationId xmlns:a16="http://schemas.microsoft.com/office/drawing/2014/main" id="{51DB7FEF-AA21-4A74-A77D-1B46E60547B7}"/>
              </a:ext>
            </a:extLst>
          </p:cNvPr>
          <p:cNvPicPr>
            <a:picLocks noChangeAspect="1"/>
          </p:cNvPicPr>
          <p:nvPr/>
        </p:nvPicPr>
        <p:blipFill>
          <a:blip r:embed="rId3"/>
          <a:stretch>
            <a:fillRect/>
          </a:stretch>
        </p:blipFill>
        <p:spPr>
          <a:xfrm>
            <a:off x="7565320" y="1482619"/>
            <a:ext cx="1506537" cy="1718868"/>
          </a:xfrm>
          <a:prstGeom prst="rect">
            <a:avLst/>
          </a:prstGeom>
        </p:spPr>
      </p:pic>
      <p:pic>
        <p:nvPicPr>
          <p:cNvPr id="7" name="Picture 6">
            <a:extLst>
              <a:ext uri="{FF2B5EF4-FFF2-40B4-BE49-F238E27FC236}">
                <a16:creationId xmlns:a16="http://schemas.microsoft.com/office/drawing/2014/main" id="{EB403A53-AD99-4B97-B30D-454F97395ABF}"/>
              </a:ext>
            </a:extLst>
          </p:cNvPr>
          <p:cNvPicPr>
            <a:picLocks noChangeAspect="1"/>
          </p:cNvPicPr>
          <p:nvPr/>
        </p:nvPicPr>
        <p:blipFill>
          <a:blip r:embed="rId4"/>
          <a:stretch>
            <a:fillRect/>
          </a:stretch>
        </p:blipFill>
        <p:spPr>
          <a:xfrm>
            <a:off x="6263812" y="4250706"/>
            <a:ext cx="1552334" cy="1718868"/>
          </a:xfrm>
          <a:prstGeom prst="rect">
            <a:avLst/>
          </a:prstGeom>
        </p:spPr>
      </p:pic>
      <p:sp>
        <p:nvSpPr>
          <p:cNvPr id="8" name="TextBox 7">
            <a:extLst>
              <a:ext uri="{FF2B5EF4-FFF2-40B4-BE49-F238E27FC236}">
                <a16:creationId xmlns:a16="http://schemas.microsoft.com/office/drawing/2014/main" id="{FA3526AD-F1DB-4D65-8567-9429E971F5AF}"/>
              </a:ext>
            </a:extLst>
          </p:cNvPr>
          <p:cNvSpPr txBox="1"/>
          <p:nvPr/>
        </p:nvSpPr>
        <p:spPr>
          <a:xfrm>
            <a:off x="5364781" y="1054248"/>
            <a:ext cx="1154483" cy="461665"/>
          </a:xfrm>
          <a:prstGeom prst="rect">
            <a:avLst/>
          </a:prstGeom>
          <a:noFill/>
        </p:spPr>
        <p:txBody>
          <a:bodyPr wrap="none" rtlCol="0">
            <a:spAutoFit/>
          </a:bodyPr>
          <a:lstStyle/>
          <a:p>
            <a:r>
              <a:rPr lang="en-GB" sz="2400" b="1" dirty="0"/>
              <a:t>HTML 5</a:t>
            </a:r>
          </a:p>
        </p:txBody>
      </p:sp>
      <p:sp>
        <p:nvSpPr>
          <p:cNvPr id="9" name="TextBox 8">
            <a:extLst>
              <a:ext uri="{FF2B5EF4-FFF2-40B4-BE49-F238E27FC236}">
                <a16:creationId xmlns:a16="http://schemas.microsoft.com/office/drawing/2014/main" id="{99E12376-202E-4A21-9094-5F12C68FE7C8}"/>
              </a:ext>
            </a:extLst>
          </p:cNvPr>
          <p:cNvSpPr txBox="1"/>
          <p:nvPr/>
        </p:nvSpPr>
        <p:spPr>
          <a:xfrm>
            <a:off x="7911952" y="1067887"/>
            <a:ext cx="864339" cy="461665"/>
          </a:xfrm>
          <a:prstGeom prst="rect">
            <a:avLst/>
          </a:prstGeom>
          <a:noFill/>
        </p:spPr>
        <p:txBody>
          <a:bodyPr wrap="none" rtlCol="0">
            <a:spAutoFit/>
          </a:bodyPr>
          <a:lstStyle/>
          <a:p>
            <a:r>
              <a:rPr lang="en-GB" sz="2400" b="1" dirty="0"/>
              <a:t>CSS 3</a:t>
            </a:r>
          </a:p>
        </p:txBody>
      </p:sp>
      <p:sp>
        <p:nvSpPr>
          <p:cNvPr id="10" name="TextBox 9">
            <a:extLst>
              <a:ext uri="{FF2B5EF4-FFF2-40B4-BE49-F238E27FC236}">
                <a16:creationId xmlns:a16="http://schemas.microsoft.com/office/drawing/2014/main" id="{5EC24BEC-7B2A-4A80-BF79-9804817CFE7B}"/>
              </a:ext>
            </a:extLst>
          </p:cNvPr>
          <p:cNvSpPr txBox="1"/>
          <p:nvPr/>
        </p:nvSpPr>
        <p:spPr>
          <a:xfrm>
            <a:off x="6198883" y="3824565"/>
            <a:ext cx="1682192" cy="461665"/>
          </a:xfrm>
          <a:prstGeom prst="rect">
            <a:avLst/>
          </a:prstGeom>
          <a:noFill/>
        </p:spPr>
        <p:txBody>
          <a:bodyPr wrap="none" rtlCol="0">
            <a:spAutoFit/>
          </a:bodyPr>
          <a:lstStyle/>
          <a:p>
            <a:r>
              <a:rPr lang="en-GB" sz="2400" b="1" dirty="0"/>
              <a:t>JAVASCRIPT</a:t>
            </a:r>
          </a:p>
        </p:txBody>
      </p:sp>
      <p:sp>
        <p:nvSpPr>
          <p:cNvPr id="13" name="Oval 12">
            <a:extLst>
              <a:ext uri="{FF2B5EF4-FFF2-40B4-BE49-F238E27FC236}">
                <a16:creationId xmlns:a16="http://schemas.microsoft.com/office/drawing/2014/main" id="{FA4AFAF7-DAF2-4DF8-AA31-CA3FF77C7307}"/>
              </a:ext>
            </a:extLst>
          </p:cNvPr>
          <p:cNvSpPr/>
          <p:nvPr/>
        </p:nvSpPr>
        <p:spPr>
          <a:xfrm>
            <a:off x="5522822" y="3018813"/>
            <a:ext cx="3110508" cy="3162309"/>
          </a:xfrm>
          <a:prstGeom prst="ellipse">
            <a:avLst/>
          </a:prstGeom>
          <a:solidFill>
            <a:srgbClr val="FFC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6F221F5A-6EB4-4CD8-9B6F-AF104789B794}"/>
              </a:ext>
            </a:extLst>
          </p:cNvPr>
          <p:cNvSpPr txBox="1">
            <a:spLocks/>
          </p:cNvSpPr>
          <p:nvPr/>
        </p:nvSpPr>
        <p:spPr>
          <a:xfrm>
            <a:off x="4195826" y="19015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A brief Introduction to Javascript</a:t>
            </a:r>
            <a:br>
              <a:rPr lang="en-GB" sz="3200" dirty="0">
                <a:latin typeface="+mn-lt"/>
              </a:rPr>
            </a:br>
            <a:br>
              <a:rPr lang="en-GB" sz="3200" dirty="0">
                <a:latin typeface="+mn-lt"/>
              </a:rPr>
            </a:br>
            <a:endParaRPr lang="en-GB" sz="3200" dirty="0">
              <a:latin typeface="+mn-lt"/>
            </a:endParaRPr>
          </a:p>
        </p:txBody>
      </p:sp>
      <p:sp>
        <p:nvSpPr>
          <p:cNvPr id="16" name="TextBox 15">
            <a:extLst>
              <a:ext uri="{FF2B5EF4-FFF2-40B4-BE49-F238E27FC236}">
                <a16:creationId xmlns:a16="http://schemas.microsoft.com/office/drawing/2014/main" id="{AF7E7CE9-D866-4BBB-B302-296CB3E44C4F}"/>
              </a:ext>
            </a:extLst>
          </p:cNvPr>
          <p:cNvSpPr txBox="1"/>
          <p:nvPr/>
        </p:nvSpPr>
        <p:spPr>
          <a:xfrm>
            <a:off x="137364" y="149464"/>
            <a:ext cx="4339125" cy="6740307"/>
          </a:xfrm>
          <a:prstGeom prst="rect">
            <a:avLst/>
          </a:prstGeom>
          <a:noFill/>
        </p:spPr>
        <p:txBody>
          <a:bodyPr wrap="square" rtlCol="0">
            <a:spAutoFit/>
          </a:bodyPr>
          <a:lstStyle/>
          <a:p>
            <a:r>
              <a:rPr lang="en-GB" dirty="0"/>
              <a:t>Javascript is one of three core languages that are used to build websites.</a:t>
            </a:r>
          </a:p>
          <a:p>
            <a:endParaRPr lang="en-GB" dirty="0"/>
          </a:p>
          <a:p>
            <a:r>
              <a:rPr lang="en-GB" dirty="0"/>
              <a:t>HTML 5 is responsible for the content of the page, text, images, links etc.</a:t>
            </a:r>
          </a:p>
          <a:p>
            <a:endParaRPr lang="en-GB" dirty="0"/>
          </a:p>
          <a:p>
            <a:r>
              <a:rPr lang="en-GB" dirty="0"/>
              <a:t>CSS 3 is responsible for the presentation. I.e layout, positioning, font sizes, colours etc.</a:t>
            </a:r>
          </a:p>
          <a:p>
            <a:endParaRPr lang="en-GB" dirty="0"/>
          </a:p>
          <a:p>
            <a:r>
              <a:rPr lang="en-GB" dirty="0"/>
              <a:t>JS is used to add dynamic and interactive effects to the webpage, manipulate content or CSS and build entire web applications in the browsers.</a:t>
            </a:r>
          </a:p>
          <a:p>
            <a:endParaRPr lang="en-GB" dirty="0"/>
          </a:p>
          <a:p>
            <a:r>
              <a:rPr lang="en-GB" dirty="0"/>
              <a:t>JavaScript has many popular frameworks that allow us to write code easily. Examples are jQuery, angular etc.</a:t>
            </a:r>
          </a:p>
          <a:p>
            <a:endParaRPr lang="en-GB" dirty="0"/>
          </a:p>
          <a:p>
            <a:r>
              <a:rPr lang="en-GB" dirty="0"/>
              <a:t>Javascript is a front end language that interacts with the user and the backend languages like PHP.  JavaScript can also be run in the backend server-side as a browser independent application using tools like Nodejs.</a:t>
            </a:r>
          </a:p>
        </p:txBody>
      </p:sp>
      <p:sp>
        <p:nvSpPr>
          <p:cNvPr id="11" name="Oval 10">
            <a:extLst>
              <a:ext uri="{FF2B5EF4-FFF2-40B4-BE49-F238E27FC236}">
                <a16:creationId xmlns:a16="http://schemas.microsoft.com/office/drawing/2014/main" id="{341248CB-6AE6-442E-A63F-8627309D181D}"/>
              </a:ext>
            </a:extLst>
          </p:cNvPr>
          <p:cNvSpPr/>
          <p:nvPr/>
        </p:nvSpPr>
        <p:spPr>
          <a:xfrm>
            <a:off x="4441974" y="766933"/>
            <a:ext cx="3110508" cy="3162309"/>
          </a:xfrm>
          <a:prstGeom prst="ellipse">
            <a:avLst/>
          </a:prstGeom>
          <a:solidFill>
            <a:srgbClr val="FF0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F2AD9093-5037-4338-91DD-BA78A0121031}"/>
              </a:ext>
            </a:extLst>
          </p:cNvPr>
          <p:cNvSpPr/>
          <p:nvPr/>
        </p:nvSpPr>
        <p:spPr>
          <a:xfrm>
            <a:off x="6719419" y="813541"/>
            <a:ext cx="3110508" cy="3162309"/>
          </a:xfrm>
          <a:prstGeom prst="ellipse">
            <a:avLst/>
          </a:prstGeom>
          <a:solidFill>
            <a:schemeClr val="accent1">
              <a:lumMod val="75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791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F081-8784-41F8-8D28-B17E7CF0E13D}"/>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2</a:t>
            </a:r>
          </a:p>
        </p:txBody>
      </p:sp>
    </p:spTree>
    <p:extLst>
      <p:ext uri="{BB962C8B-B14F-4D97-AF65-F5344CB8AC3E}">
        <p14:creationId xmlns:p14="http://schemas.microsoft.com/office/powerpoint/2010/main" val="276050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792E5-22BB-4A96-B73F-644E806D8A73}"/>
              </a:ext>
            </a:extLst>
          </p:cNvPr>
          <p:cNvSpPr txBox="1"/>
          <p:nvPr/>
        </p:nvSpPr>
        <p:spPr>
          <a:xfrm>
            <a:off x="213167" y="47585"/>
            <a:ext cx="7187878" cy="584775"/>
          </a:xfrm>
          <a:prstGeom prst="rect">
            <a:avLst/>
          </a:prstGeom>
          <a:noFill/>
        </p:spPr>
        <p:txBody>
          <a:bodyPr wrap="square">
            <a:spAutoFit/>
          </a:bodyPr>
          <a:lstStyle/>
          <a:p>
            <a:r>
              <a:rPr lang="en-GB" sz="3200" b="0" i="0" dirty="0">
                <a:solidFill>
                  <a:srgbClr val="1C1D1F"/>
                </a:solidFill>
                <a:effectLst/>
              </a:rPr>
              <a:t>Activating Strict Mode in JavaScript</a:t>
            </a:r>
            <a:endParaRPr lang="en-GB" sz="3200" dirty="0"/>
          </a:p>
        </p:txBody>
      </p:sp>
      <p:sp>
        <p:nvSpPr>
          <p:cNvPr id="3" name="TextBox 2">
            <a:extLst>
              <a:ext uri="{FF2B5EF4-FFF2-40B4-BE49-F238E27FC236}">
                <a16:creationId xmlns:a16="http://schemas.microsoft.com/office/drawing/2014/main" id="{FAECE719-6FFB-4C5E-8202-FB559D4E8C5F}"/>
              </a:ext>
            </a:extLst>
          </p:cNvPr>
          <p:cNvSpPr txBox="1"/>
          <p:nvPr/>
        </p:nvSpPr>
        <p:spPr>
          <a:xfrm>
            <a:off x="213167" y="764024"/>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allows us to write better, more secure, less buggy JavaScript code.</a:t>
            </a:r>
          </a:p>
        </p:txBody>
      </p:sp>
      <p:sp>
        <p:nvSpPr>
          <p:cNvPr id="5" name="TextBox 4">
            <a:extLst>
              <a:ext uri="{FF2B5EF4-FFF2-40B4-BE49-F238E27FC236}">
                <a16:creationId xmlns:a16="http://schemas.microsoft.com/office/drawing/2014/main" id="{0919411C-63A0-4218-8989-6878263D4367}"/>
              </a:ext>
            </a:extLst>
          </p:cNvPr>
          <p:cNvSpPr txBox="1"/>
          <p:nvPr/>
        </p:nvSpPr>
        <p:spPr>
          <a:xfrm>
            <a:off x="213167" y="1189114"/>
            <a:ext cx="7813233" cy="33855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 </a:t>
            </a:r>
            <a:r>
              <a:rPr lang="en-GB" sz="1600" b="1" dirty="0">
                <a:solidFill>
                  <a:srgbClr val="D4D4D4"/>
                </a:solidFill>
                <a:latin typeface="Calibri" panose="020F0502020204030204" pitchFamily="34" charset="0"/>
                <a:cs typeface="Calibri" panose="020F0502020204030204" pitchFamily="34" charset="0"/>
              </a:rPr>
              <a:t>	</a:t>
            </a:r>
            <a:r>
              <a:rPr lang="en-GB" sz="1600" dirty="0">
                <a:effectLst/>
                <a:latin typeface="Calibri" panose="020F0502020204030204" pitchFamily="34" charset="0"/>
                <a:cs typeface="Calibri" panose="020F0502020204030204" pitchFamily="34" charset="0"/>
              </a:rPr>
              <a:t>Enable strict mode with use strict command.</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9948287-B0CD-4448-83E2-762E8D126C6A}"/>
              </a:ext>
            </a:extLst>
          </p:cNvPr>
          <p:cNvSpPr txBox="1"/>
          <p:nvPr/>
        </p:nvSpPr>
        <p:spPr>
          <a:xfrm>
            <a:off x="213167" y="1583426"/>
            <a:ext cx="9479666" cy="1354217"/>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This command takes effect for all lines of JavaScript code below the use strict line so it is important that this appears at the very top of our JavaScript file.</a:t>
            </a:r>
          </a:p>
          <a:p>
            <a:pPr>
              <a:spcBef>
                <a:spcPts val="600"/>
              </a:spcBef>
              <a:spcAft>
                <a:spcPts val="600"/>
              </a:spcAft>
            </a:pPr>
            <a:r>
              <a:rPr lang="en-GB" dirty="0">
                <a:latin typeface="Calibri" panose="020F0502020204030204" pitchFamily="34" charset="0"/>
                <a:cs typeface="Calibri" panose="020F0502020204030204" pitchFamily="34" charset="0"/>
              </a:rPr>
              <a:t>Strict mode prohibits us from doing certain things and also shows errors in our code that may otherwise be silent errors.</a:t>
            </a:r>
          </a:p>
        </p:txBody>
      </p:sp>
      <p:sp>
        <p:nvSpPr>
          <p:cNvPr id="8" name="TextBox 7">
            <a:extLst>
              <a:ext uri="{FF2B5EF4-FFF2-40B4-BE49-F238E27FC236}">
                <a16:creationId xmlns:a16="http://schemas.microsoft.com/office/drawing/2014/main" id="{5E9D25C0-EDCA-4A84-AB31-929535B562BF}"/>
              </a:ext>
            </a:extLst>
          </p:cNvPr>
          <p:cNvSpPr txBox="1"/>
          <p:nvPr/>
        </p:nvSpPr>
        <p:spPr>
          <a:xfrm>
            <a:off x="312516" y="3052602"/>
            <a:ext cx="5873135" cy="353943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u="sng"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906C6CD-6322-4D96-9824-D8B723350439}"/>
              </a:ext>
            </a:extLst>
          </p:cNvPr>
          <p:cNvSpPr txBox="1"/>
          <p:nvPr/>
        </p:nvSpPr>
        <p:spPr>
          <a:xfrm>
            <a:off x="6185651" y="3387713"/>
            <a:ext cx="3821289" cy="301621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in the first if statement that the variable hasDriversLicense is spelled wrong. Without strict mode enabled this will produce a silent error because the second if statement will not be executed. Console log will be blank.</a:t>
            </a:r>
          </a:p>
          <a:p>
            <a:pPr>
              <a:spcBef>
                <a:spcPts val="600"/>
              </a:spcBef>
              <a:spcAft>
                <a:spcPts val="600"/>
              </a:spcAft>
            </a:pPr>
            <a:r>
              <a:rPr lang="en-GB" b="1" dirty="0">
                <a:latin typeface="Calibri" panose="020F0502020204030204" pitchFamily="34" charset="0"/>
                <a:cs typeface="Calibri" panose="020F0502020204030204" pitchFamily="34" charset="0"/>
              </a:rPr>
              <a:t>But with strict mode it throws an error. “Uncaught ReferenceError: hasDriverLicense is not defined”</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55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55C22-D337-4BB1-A7DF-64F7211CF93D}"/>
              </a:ext>
            </a:extLst>
          </p:cNvPr>
          <p:cNvSpPr txBox="1"/>
          <p:nvPr/>
        </p:nvSpPr>
        <p:spPr>
          <a:xfrm>
            <a:off x="213166" y="870424"/>
            <a:ext cx="9190477" cy="1415772"/>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interface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'Audio’</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private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token 'if'</a:t>
            </a:r>
          </a:p>
        </p:txBody>
      </p:sp>
      <p:sp>
        <p:nvSpPr>
          <p:cNvPr id="4" name="TextBox 3">
            <a:extLst>
              <a:ext uri="{FF2B5EF4-FFF2-40B4-BE49-F238E27FC236}">
                <a16:creationId xmlns:a16="http://schemas.microsoft.com/office/drawing/2014/main" id="{1A23F4B7-45FD-4FCC-A83E-3DA377C6D717}"/>
              </a:ext>
            </a:extLst>
          </p:cNvPr>
          <p:cNvSpPr txBox="1"/>
          <p:nvPr/>
        </p:nvSpPr>
        <p:spPr>
          <a:xfrm>
            <a:off x="213167" y="368913"/>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also protects us from using possible future protected words or actual protected words.</a:t>
            </a:r>
          </a:p>
        </p:txBody>
      </p:sp>
      <p:sp>
        <p:nvSpPr>
          <p:cNvPr id="5" name="TextBox 4">
            <a:extLst>
              <a:ext uri="{FF2B5EF4-FFF2-40B4-BE49-F238E27FC236}">
                <a16:creationId xmlns:a16="http://schemas.microsoft.com/office/drawing/2014/main" id="{CBA7C0EA-F2A5-40E7-AAFE-DC48C6541C12}"/>
              </a:ext>
            </a:extLst>
          </p:cNvPr>
          <p:cNvSpPr txBox="1"/>
          <p:nvPr/>
        </p:nvSpPr>
        <p:spPr>
          <a:xfrm>
            <a:off x="213167" y="2418375"/>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Interface and private are protected words that are reserved for future JavaScript features and If is a protected word that cannot be used for a variable name.</a:t>
            </a:r>
          </a:p>
        </p:txBody>
      </p:sp>
    </p:spTree>
    <p:extLst>
      <p:ext uri="{BB962C8B-B14F-4D97-AF65-F5344CB8AC3E}">
        <p14:creationId xmlns:p14="http://schemas.microsoft.com/office/powerpoint/2010/main" val="294412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E69D5-D29D-4D1E-B313-ED3CC117E03D}"/>
              </a:ext>
            </a:extLst>
          </p:cNvPr>
          <p:cNvSpPr txBox="1"/>
          <p:nvPr/>
        </p:nvSpPr>
        <p:spPr>
          <a:xfrm>
            <a:off x="247034" y="2428"/>
            <a:ext cx="7187878" cy="584775"/>
          </a:xfrm>
          <a:prstGeom prst="rect">
            <a:avLst/>
          </a:prstGeom>
          <a:noFill/>
        </p:spPr>
        <p:txBody>
          <a:bodyPr wrap="square">
            <a:spAutoFit/>
          </a:bodyPr>
          <a:lstStyle/>
          <a:p>
            <a:r>
              <a:rPr lang="en-GB" sz="3200" b="0" i="0" dirty="0">
                <a:solidFill>
                  <a:srgbClr val="1C1D1F"/>
                </a:solidFill>
                <a:effectLst/>
              </a:rPr>
              <a:t>JavaScript Functions</a:t>
            </a:r>
            <a:endParaRPr lang="en-GB" sz="3200" dirty="0"/>
          </a:p>
        </p:txBody>
      </p:sp>
      <p:sp>
        <p:nvSpPr>
          <p:cNvPr id="3" name="TextBox 2">
            <a:extLst>
              <a:ext uri="{FF2B5EF4-FFF2-40B4-BE49-F238E27FC236}">
                <a16:creationId xmlns:a16="http://schemas.microsoft.com/office/drawing/2014/main" id="{B1CE9F51-EBE0-472A-840C-9AE28C01A772}"/>
              </a:ext>
            </a:extLst>
          </p:cNvPr>
          <p:cNvSpPr txBox="1"/>
          <p:nvPr/>
        </p:nvSpPr>
        <p:spPr>
          <a:xfrm>
            <a:off x="247034" y="591959"/>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A function is a block of code that we can reuse multiple times in our project to keep the code DRY – Don’t Repeat yourself!</a:t>
            </a:r>
          </a:p>
        </p:txBody>
      </p:sp>
      <p:grpSp>
        <p:nvGrpSpPr>
          <p:cNvPr id="9" name="Group 8">
            <a:extLst>
              <a:ext uri="{FF2B5EF4-FFF2-40B4-BE49-F238E27FC236}">
                <a16:creationId xmlns:a16="http://schemas.microsoft.com/office/drawing/2014/main" id="{079ECCF7-6E4C-4175-A6AF-928437CADFA9}"/>
              </a:ext>
            </a:extLst>
          </p:cNvPr>
          <p:cNvGrpSpPr/>
          <p:nvPr/>
        </p:nvGrpSpPr>
        <p:grpSpPr>
          <a:xfrm>
            <a:off x="247034" y="1219863"/>
            <a:ext cx="9479666" cy="1817189"/>
            <a:chOff x="247034" y="1453765"/>
            <a:chExt cx="9479666" cy="1817189"/>
          </a:xfrm>
        </p:grpSpPr>
        <p:sp>
          <p:nvSpPr>
            <p:cNvPr id="5" name="TextBox 4">
              <a:extLst>
                <a:ext uri="{FF2B5EF4-FFF2-40B4-BE49-F238E27FC236}">
                  <a16:creationId xmlns:a16="http://schemas.microsoft.com/office/drawing/2014/main" id="{61791C32-0205-4E58-A9A3-1F7C7958AB13}"/>
                </a:ext>
              </a:extLst>
            </p:cNvPr>
            <p:cNvSpPr txBox="1"/>
            <p:nvPr/>
          </p:nvSpPr>
          <p:spPr>
            <a:xfrm>
              <a:off x="247034" y="1455072"/>
              <a:ext cx="4955822" cy="181588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'my name is Jonas'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3E15D7AC-4E50-442E-9EF5-A998BB5F6C70}"/>
                </a:ext>
              </a:extLst>
            </p:cNvPr>
            <p:cNvSpPr txBox="1"/>
            <p:nvPr/>
          </p:nvSpPr>
          <p:spPr>
            <a:xfrm>
              <a:off x="5616222" y="2374302"/>
              <a:ext cx="4042744" cy="830997"/>
            </a:xfrm>
            <a:prstGeom prst="rect">
              <a:avLst/>
            </a:prstGeom>
            <a:noFill/>
          </p:spPr>
          <p:txBody>
            <a:bodyPr wrap="square">
              <a:spAutoFit/>
            </a:bodyPr>
            <a:lstStyle/>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a:t>
              </a:r>
            </a:p>
          </p:txBody>
        </p:sp>
        <p:sp>
          <p:nvSpPr>
            <p:cNvPr id="8" name="TextBox 7">
              <a:extLst>
                <a:ext uri="{FF2B5EF4-FFF2-40B4-BE49-F238E27FC236}">
                  <a16:creationId xmlns:a16="http://schemas.microsoft.com/office/drawing/2014/main" id="{E7991C4C-2827-4759-A85D-849E9D2C232A}"/>
                </a:ext>
              </a:extLst>
            </p:cNvPr>
            <p:cNvSpPr txBox="1"/>
            <p:nvPr/>
          </p:nvSpPr>
          <p:spPr>
            <a:xfrm>
              <a:off x="4583289" y="1453765"/>
              <a:ext cx="5143411" cy="1200329"/>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function called logger which performs a console log of a text string. </a:t>
              </a:r>
              <a:r>
                <a:rPr lang="en-GB" dirty="0">
                  <a:latin typeface="Calibri" panose="020F0502020204030204" pitchFamily="34" charset="0"/>
                  <a:cs typeface="Calibri" panose="020F0502020204030204" pitchFamily="34" charset="0"/>
                </a:rPr>
                <a:t>We can then call or run or invoke that function multiple times, in this case three times.</a:t>
              </a:r>
              <a:endParaRPr lang="en-GB" dirty="0">
                <a:effectLst/>
                <a:latin typeface="Calibri" panose="020F0502020204030204" pitchFamily="34" charset="0"/>
                <a:cs typeface="Calibri" panose="020F0502020204030204" pitchFamily="34" charset="0"/>
              </a:endParaRPr>
            </a:p>
          </p:txBody>
        </p:sp>
      </p:grpSp>
      <p:sp>
        <p:nvSpPr>
          <p:cNvPr id="11" name="TextBox 10">
            <a:extLst>
              <a:ext uri="{FF2B5EF4-FFF2-40B4-BE49-F238E27FC236}">
                <a16:creationId xmlns:a16="http://schemas.microsoft.com/office/drawing/2014/main" id="{5B63F666-9351-4313-81E1-DDFB759E1EF3}"/>
              </a:ext>
            </a:extLst>
          </p:cNvPr>
          <p:cNvSpPr txBox="1"/>
          <p:nvPr/>
        </p:nvSpPr>
        <p:spPr>
          <a:xfrm>
            <a:off x="213828" y="3487124"/>
            <a:ext cx="8738922"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with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apples and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38F02FC-85FD-4EED-BF61-B30BC0E69CB5}"/>
              </a:ext>
            </a:extLst>
          </p:cNvPr>
          <p:cNvSpPr txBox="1"/>
          <p:nvPr/>
        </p:nvSpPr>
        <p:spPr>
          <a:xfrm>
            <a:off x="213828" y="3160166"/>
            <a:ext cx="8905433"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fruit processor function that returns apple and orange juice.</a:t>
            </a:r>
          </a:p>
        </p:txBody>
      </p:sp>
      <p:sp>
        <p:nvSpPr>
          <p:cNvPr id="13" name="TextBox 12">
            <a:extLst>
              <a:ext uri="{FF2B5EF4-FFF2-40B4-BE49-F238E27FC236}">
                <a16:creationId xmlns:a16="http://schemas.microsoft.com/office/drawing/2014/main" id="{12503FAE-095E-4A78-863B-F0B1DFB7E5B4}"/>
              </a:ext>
            </a:extLst>
          </p:cNvPr>
          <p:cNvSpPr txBox="1"/>
          <p:nvPr/>
        </p:nvSpPr>
        <p:spPr>
          <a:xfrm>
            <a:off x="5201356" y="4707883"/>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call an apple juice from 5 apples!</a:t>
            </a:r>
          </a:p>
        </p:txBody>
      </p:sp>
      <p:sp>
        <p:nvSpPr>
          <p:cNvPr id="14" name="TextBox 13">
            <a:extLst>
              <a:ext uri="{FF2B5EF4-FFF2-40B4-BE49-F238E27FC236}">
                <a16:creationId xmlns:a16="http://schemas.microsoft.com/office/drawing/2014/main" id="{73D46FC4-0B59-4795-973C-4CB40A975541}"/>
              </a:ext>
            </a:extLst>
          </p:cNvPr>
          <p:cNvSpPr txBox="1"/>
          <p:nvPr/>
        </p:nvSpPr>
        <p:spPr>
          <a:xfrm>
            <a:off x="5201356" y="5430116"/>
            <a:ext cx="470314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run an orange juice from 2 oranges!</a:t>
            </a:r>
          </a:p>
        </p:txBody>
      </p:sp>
      <p:sp>
        <p:nvSpPr>
          <p:cNvPr id="15" name="TextBox 14">
            <a:extLst>
              <a:ext uri="{FF2B5EF4-FFF2-40B4-BE49-F238E27FC236}">
                <a16:creationId xmlns:a16="http://schemas.microsoft.com/office/drawing/2014/main" id="{C916D76F-7BA7-482C-875D-4F86E64CCD89}"/>
              </a:ext>
            </a:extLst>
          </p:cNvPr>
          <p:cNvSpPr txBox="1"/>
          <p:nvPr/>
        </p:nvSpPr>
        <p:spPr>
          <a:xfrm>
            <a:off x="5201355" y="6128055"/>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invoke an orange and apple juice  from 1 apple and 1 orange!</a:t>
            </a:r>
          </a:p>
        </p:txBody>
      </p:sp>
    </p:spTree>
    <p:extLst>
      <p:ext uri="{BB962C8B-B14F-4D97-AF65-F5344CB8AC3E}">
        <p14:creationId xmlns:p14="http://schemas.microsoft.com/office/powerpoint/2010/main" val="299710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A213A-F942-4308-8AC9-C4C91BF8D7AC}"/>
              </a:ext>
            </a:extLst>
          </p:cNvPr>
          <p:cNvSpPr txBox="1"/>
          <p:nvPr/>
        </p:nvSpPr>
        <p:spPr>
          <a:xfrm>
            <a:off x="247034" y="70162"/>
            <a:ext cx="8366388" cy="584775"/>
          </a:xfrm>
          <a:prstGeom prst="rect">
            <a:avLst/>
          </a:prstGeom>
          <a:noFill/>
        </p:spPr>
        <p:txBody>
          <a:bodyPr wrap="square">
            <a:spAutoFit/>
          </a:bodyPr>
          <a:lstStyle/>
          <a:p>
            <a:r>
              <a:rPr lang="en-GB" sz="3200" b="0" i="0" dirty="0">
                <a:solidFill>
                  <a:srgbClr val="1C1D1F"/>
                </a:solidFill>
                <a:effectLst/>
              </a:rPr>
              <a:t>JavaScript Function Declarations vs Expressions</a:t>
            </a:r>
            <a:endParaRPr lang="en-GB" sz="3200" dirty="0"/>
          </a:p>
        </p:txBody>
      </p:sp>
      <p:sp>
        <p:nvSpPr>
          <p:cNvPr id="3" name="TextBox 2">
            <a:extLst>
              <a:ext uri="{FF2B5EF4-FFF2-40B4-BE49-F238E27FC236}">
                <a16:creationId xmlns:a16="http://schemas.microsoft.com/office/drawing/2014/main" id="{9B49D39B-0D1D-423E-B77A-0F2886CD9FF0}"/>
              </a:ext>
            </a:extLst>
          </p:cNvPr>
          <p:cNvSpPr txBox="1"/>
          <p:nvPr/>
        </p:nvSpPr>
        <p:spPr>
          <a:xfrm>
            <a:off x="247034" y="919340"/>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The food processor was a function declaration where we simpl</a:t>
            </a:r>
            <a:r>
              <a:rPr lang="en-GB" dirty="0">
                <a:latin typeface="Calibri" panose="020F0502020204030204" pitchFamily="34" charset="0"/>
                <a:cs typeface="Calibri" panose="020F0502020204030204" pitchFamily="34" charset="0"/>
              </a:rPr>
              <a:t>y declare it as a function</a:t>
            </a:r>
            <a:endParaRPr lang="en-GB"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EF3CB8-F314-4B8C-BE27-516214994424}"/>
              </a:ext>
            </a:extLst>
          </p:cNvPr>
          <p:cNvSpPr txBox="1"/>
          <p:nvPr/>
        </p:nvSpPr>
        <p:spPr>
          <a:xfrm>
            <a:off x="247034" y="1476574"/>
            <a:ext cx="3546033"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2DD3933-390C-44DF-B675-4BFDB17546D2}"/>
              </a:ext>
            </a:extLst>
          </p:cNvPr>
          <p:cNvSpPr txBox="1"/>
          <p:nvPr/>
        </p:nvSpPr>
        <p:spPr>
          <a:xfrm>
            <a:off x="4481690" y="1476574"/>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CalcAge1 is also a function declaration where we have a placeholder called birthyear that we can insert values into when we call that function.</a:t>
            </a:r>
          </a:p>
        </p:txBody>
      </p:sp>
      <p:sp>
        <p:nvSpPr>
          <p:cNvPr id="7" name="TextBox 6">
            <a:extLst>
              <a:ext uri="{FF2B5EF4-FFF2-40B4-BE49-F238E27FC236}">
                <a16:creationId xmlns:a16="http://schemas.microsoft.com/office/drawing/2014/main" id="{9FA455BE-E634-448D-B4DD-B5C0B5F0DB3B}"/>
              </a:ext>
            </a:extLst>
          </p:cNvPr>
          <p:cNvSpPr txBox="1"/>
          <p:nvPr/>
        </p:nvSpPr>
        <p:spPr>
          <a:xfrm>
            <a:off x="4481690" y="3520311"/>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CalcAge2 is also function expression or anonymous function where we define a variable as a function then </a:t>
            </a:r>
            <a:r>
              <a:rPr lang="en-GB" b="1" dirty="0">
                <a:latin typeface="Calibri" panose="020F0502020204030204" pitchFamily="34" charset="0"/>
                <a:cs typeface="Calibri" panose="020F0502020204030204" pitchFamily="34" charset="0"/>
              </a:rPr>
              <a:t>invoke that variable latter.</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5A5646-B5C0-4D20-B676-815960D3C793}"/>
              </a:ext>
            </a:extLst>
          </p:cNvPr>
          <p:cNvSpPr txBox="1"/>
          <p:nvPr/>
        </p:nvSpPr>
        <p:spPr>
          <a:xfrm>
            <a:off x="247033" y="5554873"/>
            <a:ext cx="896469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Remember that expressions produce values to the variable calcAge2 just holds a value such as a number, string or Boolean. </a:t>
            </a:r>
          </a:p>
        </p:txBody>
      </p:sp>
    </p:spTree>
    <p:extLst>
      <p:ext uri="{BB962C8B-B14F-4D97-AF65-F5344CB8AC3E}">
        <p14:creationId xmlns:p14="http://schemas.microsoft.com/office/powerpoint/2010/main" val="188920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BEA4C-0D13-4AAD-92F3-73CB56E0D6AF}"/>
              </a:ext>
            </a:extLst>
          </p:cNvPr>
          <p:cNvSpPr txBox="1"/>
          <p:nvPr/>
        </p:nvSpPr>
        <p:spPr>
          <a:xfrm>
            <a:off x="344311" y="1292496"/>
            <a:ext cx="4955822" cy="483209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declaration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expression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822E7B92-3251-43DD-AAA3-1429FB00380D}"/>
              </a:ext>
            </a:extLst>
          </p:cNvPr>
          <p:cNvSpPr txBox="1"/>
          <p:nvPr/>
        </p:nvSpPr>
        <p:spPr>
          <a:xfrm>
            <a:off x="344311" y="30553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call function declarations BEFORE the are defined in the code whereas function expressions cannot be called before they are written in the code. This is due to Hoisting which will be covered in a future lesson.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EEF3A2B-C0E6-4E3B-A8EF-9E3B162CA6F0}"/>
              </a:ext>
            </a:extLst>
          </p:cNvPr>
          <p:cNvSpPr txBox="1"/>
          <p:nvPr/>
        </p:nvSpPr>
        <p:spPr>
          <a:xfrm>
            <a:off x="344311" y="5329619"/>
            <a:ext cx="9217378" cy="369332"/>
          </a:xfrm>
          <a:prstGeom prst="rect">
            <a:avLst/>
          </a:prstGeom>
          <a:noFill/>
        </p:spPr>
        <p:txBody>
          <a:bodyPr wrap="square">
            <a:spAutoFit/>
          </a:bodyPr>
          <a:lstStyle/>
          <a:p>
            <a:r>
              <a:rPr lang="en-GB" dirty="0">
                <a:solidFill>
                  <a:srgbClr val="FF0000"/>
                </a:solidFill>
                <a:latin typeface="Consolas" panose="020B0609020204030204" pitchFamily="49" charset="0"/>
              </a:rPr>
              <a:t>Uncaught ReferenceError: Cannot access 'calcAge2' before initialization</a:t>
            </a:r>
          </a:p>
        </p:txBody>
      </p:sp>
      <p:sp>
        <p:nvSpPr>
          <p:cNvPr id="7" name="TextBox 6">
            <a:extLst>
              <a:ext uri="{FF2B5EF4-FFF2-40B4-BE49-F238E27FC236}">
                <a16:creationId xmlns:a16="http://schemas.microsoft.com/office/drawing/2014/main" id="{65FE8573-9C34-4091-B930-A1F163B563AB}"/>
              </a:ext>
            </a:extLst>
          </p:cNvPr>
          <p:cNvSpPr txBox="1"/>
          <p:nvPr/>
        </p:nvSpPr>
        <p:spPr>
          <a:xfrm>
            <a:off x="344310" y="576091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What type of function should be used? Function declaration or Function expression? Well function expression forces you to define all the functions at the top of the code with clearly defined variables but it is really down to personal choice.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57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AABB1-A2AC-466D-BA9C-B9442567E11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Arrow Function (new in Javascript ES6)</a:t>
            </a:r>
            <a:endParaRPr lang="en-GB" sz="3200" dirty="0"/>
          </a:p>
        </p:txBody>
      </p:sp>
      <p:sp>
        <p:nvSpPr>
          <p:cNvPr id="4" name="TextBox 3">
            <a:extLst>
              <a:ext uri="{FF2B5EF4-FFF2-40B4-BE49-F238E27FC236}">
                <a16:creationId xmlns:a16="http://schemas.microsoft.com/office/drawing/2014/main" id="{E266BC95-F28A-4BFE-BD95-121E33A15C9B}"/>
              </a:ext>
            </a:extLst>
          </p:cNvPr>
          <p:cNvSpPr txBox="1"/>
          <p:nvPr/>
        </p:nvSpPr>
        <p:spPr>
          <a:xfrm>
            <a:off x="247034" y="649213"/>
            <a:ext cx="6413410"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05AADDC-60AF-4263-B89B-30F7C490476E}"/>
              </a:ext>
            </a:extLst>
          </p:cNvPr>
          <p:cNvSpPr txBox="1"/>
          <p:nvPr/>
        </p:nvSpPr>
        <p:spPr>
          <a:xfrm>
            <a:off x="5741723" y="649213"/>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An arrow function is a shorthand way of writing a function expression with the return implicitly running.</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2B1358F-4029-4ECE-8681-8027345B9E25}"/>
              </a:ext>
            </a:extLst>
          </p:cNvPr>
          <p:cNvSpPr txBox="1"/>
          <p:nvPr/>
        </p:nvSpPr>
        <p:spPr>
          <a:xfrm>
            <a:off x="5741723" y="2133702"/>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If we want the arrow to perform multiple calculations then we need the curly braces.</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D0F942-3375-4165-AD9A-08ED0C1D7E65}"/>
              </a:ext>
            </a:extLst>
          </p:cNvPr>
          <p:cNvSpPr txBox="1"/>
          <p:nvPr/>
        </p:nvSpPr>
        <p:spPr>
          <a:xfrm>
            <a:off x="6829778" y="4231202"/>
            <a:ext cx="3076222"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pass multiple parameters into an arrow function but we must wrap them in brackets and separated by a coma.</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21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8ECAD-434F-45A1-A8E0-3D7525694BB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Functions calling other functions</a:t>
            </a:r>
            <a:endParaRPr lang="en-GB" sz="3200" dirty="0"/>
          </a:p>
        </p:txBody>
      </p:sp>
      <p:sp>
        <p:nvSpPr>
          <p:cNvPr id="4" name="TextBox 3">
            <a:extLst>
              <a:ext uri="{FF2B5EF4-FFF2-40B4-BE49-F238E27FC236}">
                <a16:creationId xmlns:a16="http://schemas.microsoft.com/office/drawing/2014/main" id="{EA82D210-81F3-4E72-8597-6A92C06AF3CE}"/>
              </a:ext>
            </a:extLst>
          </p:cNvPr>
          <p:cNvSpPr txBox="1"/>
          <p:nvPr/>
        </p:nvSpPr>
        <p:spPr>
          <a:xfrm>
            <a:off x="327378" y="722670"/>
            <a:ext cx="9076268" cy="5016758"/>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The fruit dicer chops fruit into four chunks</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The fruit processor can only make juice from diced fruit</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dicedApple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dicedOrange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of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dicedApple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 chunks and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dicedOrange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 chunks.`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727CAD8-245F-464A-B58D-A857E151E276}"/>
              </a:ext>
            </a:extLst>
          </p:cNvPr>
          <p:cNvSpPr txBox="1"/>
          <p:nvPr/>
        </p:nvSpPr>
        <p:spPr>
          <a:xfrm>
            <a:off x="4324969" y="5220127"/>
            <a:ext cx="549072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1) We pass into the fruitProcessor 2 apples and 5 oranges.</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6CAABE9-A58A-42E5-BCF7-A3F26BF728D5}"/>
              </a:ext>
            </a:extLst>
          </p:cNvPr>
          <p:cNvSpPr txBox="1"/>
          <p:nvPr/>
        </p:nvSpPr>
        <p:spPr>
          <a:xfrm>
            <a:off x="4769556" y="2529744"/>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2) 2 apples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320974F-ECB9-43CD-8198-B882859F57F4}"/>
              </a:ext>
            </a:extLst>
          </p:cNvPr>
          <p:cNvSpPr txBox="1"/>
          <p:nvPr/>
        </p:nvSpPr>
        <p:spPr>
          <a:xfrm>
            <a:off x="4953000" y="3277675"/>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4) 5 oranges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EEA079-DB0F-47DA-A289-3E67AC497DAE}"/>
              </a:ext>
            </a:extLst>
          </p:cNvPr>
          <p:cNvSpPr txBox="1"/>
          <p:nvPr/>
        </p:nvSpPr>
        <p:spPr>
          <a:xfrm>
            <a:off x="3697111" y="1105403"/>
            <a:ext cx="5490721"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3) The diceFruit function dices the fruit into 4 chunks</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B1B087D-9D80-40FC-B1A1-05C6BE97A05C}"/>
              </a:ext>
            </a:extLst>
          </p:cNvPr>
          <p:cNvSpPr txBox="1"/>
          <p:nvPr/>
        </p:nvSpPr>
        <p:spPr>
          <a:xfrm>
            <a:off x="2437077" y="4609969"/>
            <a:ext cx="6750755"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5) The fruitProcessor returns juice containing many chunks of fruit.</a:t>
            </a:r>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89CC4A3-DFA9-47D6-98D8-D09DFE2A4108}"/>
              </a:ext>
            </a:extLst>
          </p:cNvPr>
          <p:cNvSpPr txBox="1"/>
          <p:nvPr/>
        </p:nvSpPr>
        <p:spPr>
          <a:xfrm>
            <a:off x="247034" y="6090029"/>
            <a:ext cx="9568656"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This is a good example of DIY. Don’t repeat yourself because we are dicing two fruit into 4. if we were fruitProcessing 10 items of fruit then we would still only need one diceFruit Function.</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69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6D881-D429-40D8-8296-53E5A12A9F2C}"/>
              </a:ext>
            </a:extLst>
          </p:cNvPr>
          <p:cNvSpPr txBox="1"/>
          <p:nvPr/>
        </p:nvSpPr>
        <p:spPr>
          <a:xfrm>
            <a:off x="190589" y="1306815"/>
            <a:ext cx="7800622" cy="5016758"/>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EF746AE-14FB-4099-94BC-7DBDEDDD861D}"/>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Review Functions</a:t>
            </a:r>
            <a:endParaRPr lang="en-GB" sz="3200" dirty="0"/>
          </a:p>
        </p:txBody>
      </p:sp>
      <p:sp>
        <p:nvSpPr>
          <p:cNvPr id="5" name="TextBox 4">
            <a:extLst>
              <a:ext uri="{FF2B5EF4-FFF2-40B4-BE49-F238E27FC236}">
                <a16:creationId xmlns:a16="http://schemas.microsoft.com/office/drawing/2014/main" id="{39D113A7-EAFF-440C-9D26-7EE1BBA9BFFD}"/>
              </a:ext>
            </a:extLst>
          </p:cNvPr>
          <p:cNvSpPr txBox="1"/>
          <p:nvPr/>
        </p:nvSpPr>
        <p:spPr>
          <a:xfrm>
            <a:off x="3471335" y="1295526"/>
            <a:ext cx="999066"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function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A1BEC1-6B2F-4572-86E7-628E499ACC90}"/>
              </a:ext>
            </a:extLst>
          </p:cNvPr>
          <p:cNvSpPr txBox="1"/>
          <p:nvPr/>
        </p:nvSpPr>
        <p:spPr>
          <a:xfrm>
            <a:off x="6883400" y="1295526"/>
            <a:ext cx="285044"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X</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FF3E1A0-632A-4BEC-BC0D-B9189375F34A}"/>
              </a:ext>
            </a:extLst>
          </p:cNvPr>
          <p:cNvSpPr txBox="1"/>
          <p:nvPr/>
        </p:nvSpPr>
        <p:spPr>
          <a:xfrm>
            <a:off x="190587" y="2845002"/>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the age is calculated in a separate function called calc age</a:t>
            </a:r>
            <a:r>
              <a:rPr lang="en-GB" b="1" dirty="0">
                <a:latin typeface="Calibri" panose="020F0502020204030204" pitchFamily="34" charset="0"/>
                <a:cs typeface="Calibri" panose="020F0502020204030204" pitchFamily="34" charset="0"/>
              </a:rPr>
              <a:t>. We call the calcAge function from within the yearsUntilRetirement function. </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2547F87-3F8E-47A1-B854-AFCF39C2739A}"/>
              </a:ext>
            </a:extLst>
          </p:cNvPr>
          <p:cNvSpPr txBox="1"/>
          <p:nvPr/>
        </p:nvSpPr>
        <p:spPr>
          <a:xfrm>
            <a:off x="190588" y="722670"/>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To conve</a:t>
            </a:r>
            <a:r>
              <a:rPr lang="en-GB" b="1" dirty="0">
                <a:latin typeface="Calibri" panose="020F0502020204030204" pitchFamily="34" charset="0"/>
                <a:cs typeface="Calibri" panose="020F0502020204030204" pitchFamily="34" charset="0"/>
              </a:rPr>
              <a:t>rt an arrow function into a function Expression we just remove the arrow and add function before the input params. </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10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AD675-B7C9-4D1F-898B-640AD92C7C1D}"/>
              </a:ext>
            </a:extLst>
          </p:cNvPr>
          <p:cNvSpPr txBox="1"/>
          <p:nvPr/>
        </p:nvSpPr>
        <p:spPr>
          <a:xfrm>
            <a:off x="237066" y="1987688"/>
            <a:ext cx="7382934"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CBAF557-A6C9-4489-A1DC-C5F8527316DD}"/>
              </a:ext>
            </a:extLst>
          </p:cNvPr>
          <p:cNvSpPr txBox="1"/>
          <p:nvPr/>
        </p:nvSpPr>
        <p:spPr>
          <a:xfrm>
            <a:off x="237066" y="249199"/>
            <a:ext cx="9234312"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with a birth year of 1970, bob is already retired by -2 years. We can account for that with an if else statement to return either retirement variable or -1 if retirement is not greater than zero.</a:t>
            </a:r>
          </a:p>
          <a:p>
            <a:pPr>
              <a:spcBef>
                <a:spcPts val="600"/>
              </a:spcBef>
              <a:spcAft>
                <a:spcPts val="600"/>
              </a:spcAft>
            </a:pPr>
            <a:r>
              <a:rPr lang="en-GB" b="1" dirty="0">
                <a:latin typeface="Calibri" panose="020F0502020204030204" pitchFamily="34" charset="0"/>
                <a:cs typeface="Calibri" panose="020F0502020204030204" pitchFamily="34" charset="0"/>
              </a:rPr>
              <a:t>Note that after the return there is an explicit exit. i.e. it does not run any more of the function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329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9D36C4-95BF-4347-A0B3-817CD371E7D8}"/>
              </a:ext>
            </a:extLst>
          </p:cNvPr>
          <p:cNvSpPr txBox="1"/>
          <p:nvPr/>
        </p:nvSpPr>
        <p:spPr>
          <a:xfrm>
            <a:off x="730364" y="2856929"/>
            <a:ext cx="696013" cy="369332"/>
          </a:xfrm>
          <a:prstGeom prst="rect">
            <a:avLst/>
          </a:prstGeom>
          <a:solidFill>
            <a:srgbClr val="FFFF00"/>
          </a:solidFill>
        </p:spPr>
        <p:txBody>
          <a:bodyPr wrap="square" rtlCol="0">
            <a:spAutoFit/>
          </a:bodyPr>
          <a:lstStyle/>
          <a:p>
            <a:pPr algn="ctr"/>
            <a:r>
              <a:rPr lang="en-GB" b="1" dirty="0"/>
              <a:t>ES5</a:t>
            </a:r>
          </a:p>
        </p:txBody>
      </p:sp>
      <p:sp>
        <p:nvSpPr>
          <p:cNvPr id="3" name="TextBox 2">
            <a:extLst>
              <a:ext uri="{FF2B5EF4-FFF2-40B4-BE49-F238E27FC236}">
                <a16:creationId xmlns:a16="http://schemas.microsoft.com/office/drawing/2014/main" id="{3C9E30F9-2560-4BF0-AB1B-13635B8D9666}"/>
              </a:ext>
            </a:extLst>
          </p:cNvPr>
          <p:cNvSpPr txBox="1"/>
          <p:nvPr/>
        </p:nvSpPr>
        <p:spPr>
          <a:xfrm>
            <a:off x="1817622" y="2707467"/>
            <a:ext cx="890854" cy="646331"/>
          </a:xfrm>
          <a:prstGeom prst="rect">
            <a:avLst/>
          </a:prstGeom>
          <a:solidFill>
            <a:srgbClr val="FFFF00"/>
          </a:solidFill>
        </p:spPr>
        <p:txBody>
          <a:bodyPr wrap="square" rtlCol="0">
            <a:spAutoFit/>
          </a:bodyPr>
          <a:lstStyle/>
          <a:p>
            <a:pPr algn="ctr"/>
            <a:r>
              <a:rPr lang="en-GB" b="1" dirty="0"/>
              <a:t>ES6 / ES2015</a:t>
            </a:r>
          </a:p>
        </p:txBody>
      </p:sp>
      <p:sp>
        <p:nvSpPr>
          <p:cNvPr id="4" name="TextBox 3">
            <a:extLst>
              <a:ext uri="{FF2B5EF4-FFF2-40B4-BE49-F238E27FC236}">
                <a16:creationId xmlns:a16="http://schemas.microsoft.com/office/drawing/2014/main" id="{00F607EB-3405-4AC3-96B5-83497C255EFB}"/>
              </a:ext>
            </a:extLst>
          </p:cNvPr>
          <p:cNvSpPr txBox="1"/>
          <p:nvPr/>
        </p:nvSpPr>
        <p:spPr>
          <a:xfrm>
            <a:off x="3162213" y="2707467"/>
            <a:ext cx="890854" cy="646331"/>
          </a:xfrm>
          <a:prstGeom prst="rect">
            <a:avLst/>
          </a:prstGeom>
          <a:solidFill>
            <a:srgbClr val="FFFF00"/>
          </a:solidFill>
        </p:spPr>
        <p:txBody>
          <a:bodyPr wrap="square" rtlCol="0">
            <a:spAutoFit/>
          </a:bodyPr>
          <a:lstStyle/>
          <a:p>
            <a:pPr algn="ctr"/>
            <a:r>
              <a:rPr lang="en-GB" b="1" dirty="0"/>
              <a:t>ES7 / ES2016</a:t>
            </a:r>
          </a:p>
        </p:txBody>
      </p:sp>
      <p:sp>
        <p:nvSpPr>
          <p:cNvPr id="5" name="TextBox 4">
            <a:extLst>
              <a:ext uri="{FF2B5EF4-FFF2-40B4-BE49-F238E27FC236}">
                <a16:creationId xmlns:a16="http://schemas.microsoft.com/office/drawing/2014/main" id="{5FAF56F5-4E33-4641-8B64-3D4346C5A5B0}"/>
              </a:ext>
            </a:extLst>
          </p:cNvPr>
          <p:cNvSpPr txBox="1"/>
          <p:nvPr/>
        </p:nvSpPr>
        <p:spPr>
          <a:xfrm>
            <a:off x="4518379" y="2707467"/>
            <a:ext cx="890854" cy="646331"/>
          </a:xfrm>
          <a:prstGeom prst="rect">
            <a:avLst/>
          </a:prstGeom>
          <a:solidFill>
            <a:srgbClr val="FFFF00"/>
          </a:solidFill>
        </p:spPr>
        <p:txBody>
          <a:bodyPr wrap="square" rtlCol="0">
            <a:spAutoFit/>
          </a:bodyPr>
          <a:lstStyle/>
          <a:p>
            <a:pPr algn="ctr"/>
            <a:r>
              <a:rPr lang="en-GB" b="1" dirty="0"/>
              <a:t>ES8 / ES2017</a:t>
            </a:r>
          </a:p>
        </p:txBody>
      </p:sp>
      <p:sp>
        <p:nvSpPr>
          <p:cNvPr id="6" name="TextBox 5">
            <a:extLst>
              <a:ext uri="{FF2B5EF4-FFF2-40B4-BE49-F238E27FC236}">
                <a16:creationId xmlns:a16="http://schemas.microsoft.com/office/drawing/2014/main" id="{D7108A39-4E6B-4011-B4E3-D6D9A694F887}"/>
              </a:ext>
            </a:extLst>
          </p:cNvPr>
          <p:cNvSpPr txBox="1"/>
          <p:nvPr/>
        </p:nvSpPr>
        <p:spPr>
          <a:xfrm>
            <a:off x="5834034" y="2707467"/>
            <a:ext cx="890854" cy="646331"/>
          </a:xfrm>
          <a:prstGeom prst="rect">
            <a:avLst/>
          </a:prstGeom>
          <a:solidFill>
            <a:srgbClr val="FFFF00"/>
          </a:solidFill>
        </p:spPr>
        <p:txBody>
          <a:bodyPr wrap="square" rtlCol="0">
            <a:spAutoFit/>
          </a:bodyPr>
          <a:lstStyle/>
          <a:p>
            <a:pPr algn="ctr"/>
            <a:r>
              <a:rPr lang="en-GB" b="1" dirty="0"/>
              <a:t>ES9 / ES2018</a:t>
            </a:r>
          </a:p>
        </p:txBody>
      </p:sp>
      <p:sp>
        <p:nvSpPr>
          <p:cNvPr id="7" name="TextBox 6">
            <a:extLst>
              <a:ext uri="{FF2B5EF4-FFF2-40B4-BE49-F238E27FC236}">
                <a16:creationId xmlns:a16="http://schemas.microsoft.com/office/drawing/2014/main" id="{0D49278D-4E89-4A79-A56F-1246BB9ED003}"/>
              </a:ext>
            </a:extLst>
          </p:cNvPr>
          <p:cNvSpPr txBox="1"/>
          <p:nvPr/>
        </p:nvSpPr>
        <p:spPr>
          <a:xfrm>
            <a:off x="7172841" y="2707466"/>
            <a:ext cx="890854" cy="646331"/>
          </a:xfrm>
          <a:prstGeom prst="rect">
            <a:avLst/>
          </a:prstGeom>
          <a:solidFill>
            <a:srgbClr val="FFFF00"/>
          </a:solidFill>
        </p:spPr>
        <p:txBody>
          <a:bodyPr wrap="square" rtlCol="0">
            <a:spAutoFit/>
          </a:bodyPr>
          <a:lstStyle/>
          <a:p>
            <a:pPr algn="ctr"/>
            <a:r>
              <a:rPr lang="en-GB" b="1" dirty="0"/>
              <a:t>ES10 / ES2019</a:t>
            </a:r>
          </a:p>
        </p:txBody>
      </p:sp>
      <p:sp>
        <p:nvSpPr>
          <p:cNvPr id="8" name="TextBox 7">
            <a:extLst>
              <a:ext uri="{FF2B5EF4-FFF2-40B4-BE49-F238E27FC236}">
                <a16:creationId xmlns:a16="http://schemas.microsoft.com/office/drawing/2014/main" id="{D9029CE0-3CBF-4109-964F-7DE7DE4AF3DD}"/>
              </a:ext>
            </a:extLst>
          </p:cNvPr>
          <p:cNvSpPr txBox="1"/>
          <p:nvPr/>
        </p:nvSpPr>
        <p:spPr>
          <a:xfrm>
            <a:off x="8498345" y="2707465"/>
            <a:ext cx="890854" cy="646331"/>
          </a:xfrm>
          <a:prstGeom prst="rect">
            <a:avLst/>
          </a:prstGeom>
          <a:solidFill>
            <a:srgbClr val="FFFF00"/>
          </a:solidFill>
        </p:spPr>
        <p:txBody>
          <a:bodyPr wrap="square" rtlCol="0">
            <a:spAutoFit/>
          </a:bodyPr>
          <a:lstStyle/>
          <a:p>
            <a:pPr algn="ctr"/>
            <a:r>
              <a:rPr lang="en-GB" b="1" dirty="0"/>
              <a:t>ES11 / ES2020</a:t>
            </a:r>
          </a:p>
        </p:txBody>
      </p:sp>
      <p:sp>
        <p:nvSpPr>
          <p:cNvPr id="9" name="Arrow: Right 8">
            <a:extLst>
              <a:ext uri="{FF2B5EF4-FFF2-40B4-BE49-F238E27FC236}">
                <a16:creationId xmlns:a16="http://schemas.microsoft.com/office/drawing/2014/main" id="{DBE14FC8-70BE-410C-AC8E-381C0D633141}"/>
              </a:ext>
            </a:extLst>
          </p:cNvPr>
          <p:cNvSpPr/>
          <p:nvPr/>
        </p:nvSpPr>
        <p:spPr>
          <a:xfrm>
            <a:off x="1465741" y="2938032"/>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F2A1C556-51A0-484A-9D65-FC66307FCD59}"/>
              </a:ext>
            </a:extLst>
          </p:cNvPr>
          <p:cNvSpPr/>
          <p:nvPr/>
        </p:nvSpPr>
        <p:spPr>
          <a:xfrm>
            <a:off x="352058"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786F7BF4-7826-42FD-88E0-89DDD63AED56}"/>
              </a:ext>
            </a:extLst>
          </p:cNvPr>
          <p:cNvSpPr/>
          <p:nvPr/>
        </p:nvSpPr>
        <p:spPr>
          <a:xfrm>
            <a:off x="2800203"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280EC6EE-2C56-432C-8CE7-88DD2B6CFB2A}"/>
              </a:ext>
            </a:extLst>
          </p:cNvPr>
          <p:cNvSpPr/>
          <p:nvPr/>
        </p:nvSpPr>
        <p:spPr>
          <a:xfrm>
            <a:off x="412341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Arrow: Right 12">
            <a:extLst>
              <a:ext uri="{FF2B5EF4-FFF2-40B4-BE49-F238E27FC236}">
                <a16:creationId xmlns:a16="http://schemas.microsoft.com/office/drawing/2014/main" id="{21A37C47-9686-4075-98C9-6CCA10EA28B9}"/>
              </a:ext>
            </a:extLst>
          </p:cNvPr>
          <p:cNvSpPr/>
          <p:nvPr/>
        </p:nvSpPr>
        <p:spPr>
          <a:xfrm>
            <a:off x="5461396"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B31E0026-F474-4A82-AFC1-8A5171A927EB}"/>
              </a:ext>
            </a:extLst>
          </p:cNvPr>
          <p:cNvSpPr/>
          <p:nvPr/>
        </p:nvSpPr>
        <p:spPr>
          <a:xfrm>
            <a:off x="679606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Right 14">
            <a:extLst>
              <a:ext uri="{FF2B5EF4-FFF2-40B4-BE49-F238E27FC236}">
                <a16:creationId xmlns:a16="http://schemas.microsoft.com/office/drawing/2014/main" id="{25CB8FFB-E2A5-48FF-996C-14FF3AC6583B}"/>
              </a:ext>
            </a:extLst>
          </p:cNvPr>
          <p:cNvSpPr/>
          <p:nvPr/>
        </p:nvSpPr>
        <p:spPr>
          <a:xfrm>
            <a:off x="8142124" y="2938030"/>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873A3CCB-B670-4C93-BD56-56503446E250}"/>
              </a:ext>
            </a:extLst>
          </p:cNvPr>
          <p:cNvSpPr/>
          <p:nvPr/>
        </p:nvSpPr>
        <p:spPr>
          <a:xfrm>
            <a:off x="9432904"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c 16">
            <a:extLst>
              <a:ext uri="{FF2B5EF4-FFF2-40B4-BE49-F238E27FC236}">
                <a16:creationId xmlns:a16="http://schemas.microsoft.com/office/drawing/2014/main" id="{5576B883-4157-4E8B-A8C6-7A5CBB8D58A6}"/>
              </a:ext>
            </a:extLst>
          </p:cNvPr>
          <p:cNvSpPr/>
          <p:nvPr/>
        </p:nvSpPr>
        <p:spPr>
          <a:xfrm flipH="1" flipV="1">
            <a:off x="1020313" y="1768362"/>
            <a:ext cx="550744" cy="2968715"/>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CBB301-08EC-46F2-A222-8630E3A1CA14}"/>
              </a:ext>
            </a:extLst>
          </p:cNvPr>
          <p:cNvSpPr txBox="1"/>
          <p:nvPr/>
        </p:nvSpPr>
        <p:spPr>
          <a:xfrm>
            <a:off x="1273223" y="4552411"/>
            <a:ext cx="1317589" cy="369332"/>
          </a:xfrm>
          <a:prstGeom prst="rect">
            <a:avLst/>
          </a:prstGeom>
          <a:noFill/>
        </p:spPr>
        <p:txBody>
          <a:bodyPr wrap="square" rtlCol="0">
            <a:spAutoFit/>
          </a:bodyPr>
          <a:lstStyle/>
          <a:p>
            <a:r>
              <a:rPr lang="en-GB" dirty="0"/>
              <a:t>ECMAscript</a:t>
            </a:r>
          </a:p>
        </p:txBody>
      </p:sp>
      <p:sp>
        <p:nvSpPr>
          <p:cNvPr id="19" name="Left Brace 18">
            <a:extLst>
              <a:ext uri="{FF2B5EF4-FFF2-40B4-BE49-F238E27FC236}">
                <a16:creationId xmlns:a16="http://schemas.microsoft.com/office/drawing/2014/main" id="{36215F2E-CBAE-4160-8EBC-938B9E453EF7}"/>
              </a:ext>
            </a:extLst>
          </p:cNvPr>
          <p:cNvSpPr/>
          <p:nvPr/>
        </p:nvSpPr>
        <p:spPr>
          <a:xfrm rot="16200000">
            <a:off x="5367368" y="-37910"/>
            <a:ext cx="732238" cy="7910459"/>
          </a:xfrm>
          <a:prstGeom prst="leftBrace">
            <a:avLst>
              <a:gd name="adj1" fmla="val 63658"/>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TextBox 19">
            <a:extLst>
              <a:ext uri="{FF2B5EF4-FFF2-40B4-BE49-F238E27FC236}">
                <a16:creationId xmlns:a16="http://schemas.microsoft.com/office/drawing/2014/main" id="{06FBEF6F-CBC1-41FD-A2E1-BEFAD85F9844}"/>
              </a:ext>
            </a:extLst>
          </p:cNvPr>
          <p:cNvSpPr txBox="1"/>
          <p:nvPr/>
        </p:nvSpPr>
        <p:spPr>
          <a:xfrm>
            <a:off x="4867362" y="4296175"/>
            <a:ext cx="1933343" cy="369332"/>
          </a:xfrm>
          <a:prstGeom prst="rect">
            <a:avLst/>
          </a:prstGeom>
          <a:noFill/>
        </p:spPr>
        <p:txBody>
          <a:bodyPr wrap="square" rtlCol="0">
            <a:spAutoFit/>
          </a:bodyPr>
          <a:lstStyle/>
          <a:p>
            <a:r>
              <a:rPr lang="en-GB" dirty="0"/>
              <a:t>Modern JavaScript</a:t>
            </a:r>
          </a:p>
        </p:txBody>
      </p:sp>
      <p:sp>
        <p:nvSpPr>
          <p:cNvPr id="21" name="Arc 20">
            <a:extLst>
              <a:ext uri="{FF2B5EF4-FFF2-40B4-BE49-F238E27FC236}">
                <a16:creationId xmlns:a16="http://schemas.microsoft.com/office/drawing/2014/main" id="{BA5A10E1-7108-4B48-933B-21DF83E7D763}"/>
              </a:ext>
            </a:extLst>
          </p:cNvPr>
          <p:cNvSpPr/>
          <p:nvPr/>
        </p:nvSpPr>
        <p:spPr>
          <a:xfrm flipH="1">
            <a:off x="2266719" y="2012123"/>
            <a:ext cx="550744" cy="1276784"/>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TextBox 21">
            <a:extLst>
              <a:ext uri="{FF2B5EF4-FFF2-40B4-BE49-F238E27FC236}">
                <a16:creationId xmlns:a16="http://schemas.microsoft.com/office/drawing/2014/main" id="{7F9253E0-F7BE-4BBA-85F2-F5CA62C99783}"/>
              </a:ext>
            </a:extLst>
          </p:cNvPr>
          <p:cNvSpPr txBox="1"/>
          <p:nvPr/>
        </p:nvSpPr>
        <p:spPr>
          <a:xfrm>
            <a:off x="2519283" y="1681808"/>
            <a:ext cx="2176713" cy="646331"/>
          </a:xfrm>
          <a:prstGeom prst="rect">
            <a:avLst/>
          </a:prstGeom>
          <a:noFill/>
        </p:spPr>
        <p:txBody>
          <a:bodyPr wrap="square" rtlCol="0">
            <a:spAutoFit/>
          </a:bodyPr>
          <a:lstStyle/>
          <a:p>
            <a:r>
              <a:rPr lang="en-GB" b="1" dirty="0">
                <a:solidFill>
                  <a:srgbClr val="FF0000"/>
                </a:solidFill>
              </a:rPr>
              <a:t>Biggest ever update to the language</a:t>
            </a:r>
          </a:p>
        </p:txBody>
      </p:sp>
      <p:sp>
        <p:nvSpPr>
          <p:cNvPr id="23" name="TextBox 22">
            <a:extLst>
              <a:ext uri="{FF2B5EF4-FFF2-40B4-BE49-F238E27FC236}">
                <a16:creationId xmlns:a16="http://schemas.microsoft.com/office/drawing/2014/main" id="{E383ADB2-EB2F-415B-94B5-1153AA0654F2}"/>
              </a:ext>
            </a:extLst>
          </p:cNvPr>
          <p:cNvSpPr txBox="1"/>
          <p:nvPr/>
        </p:nvSpPr>
        <p:spPr>
          <a:xfrm>
            <a:off x="7053767" y="1175062"/>
            <a:ext cx="2176713" cy="646331"/>
          </a:xfrm>
          <a:prstGeom prst="rect">
            <a:avLst/>
          </a:prstGeom>
          <a:noFill/>
        </p:spPr>
        <p:txBody>
          <a:bodyPr wrap="square" rtlCol="0">
            <a:spAutoFit/>
          </a:bodyPr>
          <a:lstStyle/>
          <a:p>
            <a:r>
              <a:rPr lang="en-GB" b="1" dirty="0">
                <a:solidFill>
                  <a:srgbClr val="FF0000"/>
                </a:solidFill>
              </a:rPr>
              <a:t>Minor updates to Javascript every year</a:t>
            </a:r>
          </a:p>
        </p:txBody>
      </p:sp>
      <p:sp>
        <p:nvSpPr>
          <p:cNvPr id="24" name="Arc 23">
            <a:extLst>
              <a:ext uri="{FF2B5EF4-FFF2-40B4-BE49-F238E27FC236}">
                <a16:creationId xmlns:a16="http://schemas.microsoft.com/office/drawing/2014/main" id="{359D4506-8062-4155-A896-D351DF73CACE}"/>
              </a:ext>
            </a:extLst>
          </p:cNvPr>
          <p:cNvSpPr/>
          <p:nvPr/>
        </p:nvSpPr>
        <p:spPr>
          <a:xfrm>
            <a:off x="8789754" y="1651340"/>
            <a:ext cx="787236" cy="241117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itle 1">
            <a:extLst>
              <a:ext uri="{FF2B5EF4-FFF2-40B4-BE49-F238E27FC236}">
                <a16:creationId xmlns:a16="http://schemas.microsoft.com/office/drawing/2014/main" id="{83B2F9FB-1F60-45CD-AAD3-07A6454C1EED}"/>
              </a:ext>
            </a:extLst>
          </p:cNvPr>
          <p:cNvSpPr txBox="1">
            <a:spLocks/>
          </p:cNvSpPr>
          <p:nvPr/>
        </p:nvSpPr>
        <p:spPr>
          <a:xfrm>
            <a:off x="3162213" y="22387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Releases</a:t>
            </a:r>
            <a:br>
              <a:rPr lang="en-GB" sz="3200" dirty="0">
                <a:latin typeface="+mn-lt"/>
              </a:rPr>
            </a:br>
            <a:br>
              <a:rPr lang="en-GB" sz="3200" dirty="0">
                <a:latin typeface="+mn-lt"/>
              </a:rPr>
            </a:br>
            <a:endParaRPr lang="en-GB" sz="3200" dirty="0">
              <a:latin typeface="+mn-lt"/>
            </a:endParaRPr>
          </a:p>
        </p:txBody>
      </p:sp>
    </p:spTree>
    <p:extLst>
      <p:ext uri="{BB962C8B-B14F-4D97-AF65-F5344CB8AC3E}">
        <p14:creationId xmlns:p14="http://schemas.microsoft.com/office/powerpoint/2010/main" val="870479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1317E-48A3-4497-8C21-60398DD156CC}"/>
              </a:ext>
            </a:extLst>
          </p:cNvPr>
          <p:cNvSpPr txBox="1"/>
          <p:nvPr/>
        </p:nvSpPr>
        <p:spPr>
          <a:xfrm>
            <a:off x="237066" y="895530"/>
            <a:ext cx="8658577"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already </a:t>
            </a:r>
            <a:r>
              <a:rPr lang="en-GB" sz="1600" b="1" dirty="0">
                <a:solidFill>
                  <a:srgbClr val="CE9178"/>
                </a:solidFill>
                <a:latin typeface="Consolas" panose="020B0609020204030204" pitchFamily="49" charset="0"/>
              </a:rPr>
              <a:t>r</a:t>
            </a:r>
            <a:r>
              <a:rPr lang="en-GB" sz="1600" b="1" dirty="0">
                <a:solidFill>
                  <a:srgbClr val="CE9178"/>
                </a:solidFill>
                <a:effectLst/>
                <a:latin typeface="Consolas" panose="020B0609020204030204" pitchFamily="49" charset="0"/>
              </a:rPr>
              <a:t>etired`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D280176-5F47-4B1A-9FF9-5C06E70F95D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now add a console log after each of the return lines will it show in the browser? No – because it is after the return which has an explicit exit so the console log line is simply ignored.</a:t>
            </a:r>
          </a:p>
        </p:txBody>
      </p:sp>
    </p:spTree>
    <p:extLst>
      <p:ext uri="{BB962C8B-B14F-4D97-AF65-F5344CB8AC3E}">
        <p14:creationId xmlns:p14="http://schemas.microsoft.com/office/powerpoint/2010/main" val="2833395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CE663-5B1A-475E-BC5B-C35D520A5F83}"/>
              </a:ext>
            </a:extLst>
          </p:cNvPr>
          <p:cNvSpPr txBox="1"/>
          <p:nvPr/>
        </p:nvSpPr>
        <p:spPr>
          <a:xfrm>
            <a:off x="256822" y="1140179"/>
            <a:ext cx="9392355" cy="4801314"/>
          </a:xfrm>
          <a:prstGeom prst="rect">
            <a:avLst/>
          </a:prstGeom>
          <a:noFill/>
        </p:spPr>
        <p:txBody>
          <a:bodyPr wrap="square">
            <a:spAutoFit/>
          </a:bodyPr>
          <a:lstStyle/>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65</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&gt;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retires in </a:t>
            </a:r>
            <a:r>
              <a:rPr lang="en-GB" b="0" dirty="0">
                <a:solidFill>
                  <a:srgbClr val="569CD6"/>
                </a:solidFill>
                <a:effectLst/>
                <a:latin typeface="Consolas" panose="020B0609020204030204" pitchFamily="49" charset="0"/>
              </a:rPr>
              <a:t>${</a:t>
            </a:r>
            <a:r>
              <a:rPr lang="en-GB" b="0" dirty="0">
                <a:solidFill>
                  <a:srgbClr val="4FC1FF"/>
                </a:solidFill>
                <a:effectLst/>
                <a:latin typeface="Consolas" panose="020B0609020204030204" pitchFamily="49" charset="0"/>
              </a:rPr>
              <a:t>retirement</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years`</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is already Retured`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1970</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'Bob'</a:t>
            </a:r>
            <a:r>
              <a:rPr lang="en-GB"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3977EA1-9E21-4438-A18A-A51610C0AC7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In Visual studio code you can highlight the line and use alt and up arrow to move the highlighted line up 1. Now we see the console.log is before the return so it will be executed.</a:t>
            </a:r>
          </a:p>
        </p:txBody>
      </p:sp>
    </p:spTree>
    <p:extLst>
      <p:ext uri="{BB962C8B-B14F-4D97-AF65-F5344CB8AC3E}">
        <p14:creationId xmlns:p14="http://schemas.microsoft.com/office/powerpoint/2010/main" val="288658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6C1D5-AE44-499F-A35A-806E5CD19B17}"/>
              </a:ext>
            </a:extLst>
          </p:cNvPr>
          <p:cNvSpPr txBox="1"/>
          <p:nvPr/>
        </p:nvSpPr>
        <p:spPr>
          <a:xfrm>
            <a:off x="3510845" y="614321"/>
            <a:ext cx="6067778" cy="3416320"/>
          </a:xfrm>
          <a:prstGeom prst="rect">
            <a:avLst/>
          </a:prstGeom>
          <a:noFill/>
        </p:spPr>
        <p:txBody>
          <a:bodyPr wrap="square">
            <a:spAutoFit/>
          </a:bodyPr>
          <a:lstStyle/>
          <a:p>
            <a:r>
              <a:rPr lang="en-GB" b="1" dirty="0">
                <a:solidFill>
                  <a:srgbClr val="6A9955"/>
                </a:solidFill>
                <a:effectLst/>
                <a:latin typeface="Consolas" panose="020B0609020204030204" pitchFamily="49" charset="0"/>
              </a:rPr>
              <a:t>// Function Declaration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Function Expression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Arrow Function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r>
              <a:rPr lang="en-GB" b="1" dirty="0">
                <a:solidFill>
                  <a:srgbClr val="569CD6"/>
                </a:solidFill>
                <a:effectLst/>
                <a:latin typeface="Consolas" panose="020B0609020204030204" pitchFamily="49" charset="0"/>
              </a:rPr>
              <a:t>=&gt;</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A278F30-7328-4BEF-87FF-713EBD7FBBFC}"/>
              </a:ext>
            </a:extLst>
          </p:cNvPr>
          <p:cNvSpPr txBox="1"/>
          <p:nvPr/>
        </p:nvSpPr>
        <p:spPr>
          <a:xfrm>
            <a:off x="327377" y="614321"/>
            <a:ext cx="300566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Declaration, can be used before it is declared.</a:t>
            </a:r>
          </a:p>
        </p:txBody>
      </p:sp>
      <p:sp>
        <p:nvSpPr>
          <p:cNvPr id="5" name="TextBox 4">
            <a:extLst>
              <a:ext uri="{FF2B5EF4-FFF2-40B4-BE49-F238E27FC236}">
                <a16:creationId xmlns:a16="http://schemas.microsoft.com/office/drawing/2014/main" id="{3C1DC6E7-B7C8-45CE-8658-03742939F87E}"/>
              </a:ext>
            </a:extLst>
          </p:cNvPr>
          <p:cNvSpPr txBox="1"/>
          <p:nvPr/>
        </p:nvSpPr>
        <p:spPr>
          <a:xfrm>
            <a:off x="327377" y="1999315"/>
            <a:ext cx="300566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Expression, essentially a function stored inside a variable</a:t>
            </a:r>
          </a:p>
        </p:txBody>
      </p:sp>
      <p:sp>
        <p:nvSpPr>
          <p:cNvPr id="6" name="TextBox 5">
            <a:extLst>
              <a:ext uri="{FF2B5EF4-FFF2-40B4-BE49-F238E27FC236}">
                <a16:creationId xmlns:a16="http://schemas.microsoft.com/office/drawing/2014/main" id="{1B9AC86C-7C50-4900-A7FA-9A43C82BEF51}"/>
              </a:ext>
            </a:extLst>
          </p:cNvPr>
          <p:cNvSpPr txBox="1"/>
          <p:nvPr/>
        </p:nvSpPr>
        <p:spPr>
          <a:xfrm>
            <a:off x="327377" y="3181826"/>
            <a:ext cx="3005667"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Arrow Function, good for quick one line functions. Has no This keyword. More about this later.</a:t>
            </a:r>
          </a:p>
        </p:txBody>
      </p:sp>
      <p:sp>
        <p:nvSpPr>
          <p:cNvPr id="7" name="TextBox 6">
            <a:extLst>
              <a:ext uri="{FF2B5EF4-FFF2-40B4-BE49-F238E27FC236}">
                <a16:creationId xmlns:a16="http://schemas.microsoft.com/office/drawing/2014/main" id="{FC21637F-373C-41C3-9D57-44C0E3F3C766}"/>
              </a:ext>
            </a:extLst>
          </p:cNvPr>
          <p:cNvSpPr txBox="1"/>
          <p:nvPr/>
        </p:nvSpPr>
        <p:spPr>
          <a:xfrm>
            <a:off x="327376" y="4710670"/>
            <a:ext cx="925124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All three types of function work in the same way, they receive input data, transform the data and then output the data.</a:t>
            </a:r>
          </a:p>
        </p:txBody>
      </p:sp>
    </p:spTree>
    <p:extLst>
      <p:ext uri="{BB962C8B-B14F-4D97-AF65-F5344CB8AC3E}">
        <p14:creationId xmlns:p14="http://schemas.microsoft.com/office/powerpoint/2010/main" val="24397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F03D28-360C-4A73-9A7F-0C68A872F5EA}"/>
              </a:ext>
            </a:extLst>
          </p:cNvPr>
          <p:cNvSpPr txBox="1"/>
          <p:nvPr/>
        </p:nvSpPr>
        <p:spPr>
          <a:xfrm>
            <a:off x="1343377" y="2254239"/>
            <a:ext cx="734906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6" name="Arc 5">
            <a:extLst>
              <a:ext uri="{FF2B5EF4-FFF2-40B4-BE49-F238E27FC236}">
                <a16:creationId xmlns:a16="http://schemas.microsoft.com/office/drawing/2014/main" id="{0148EB0F-1AEA-46D8-9F16-985FB2B59F80}"/>
              </a:ext>
            </a:extLst>
          </p:cNvPr>
          <p:cNvSpPr/>
          <p:nvPr/>
        </p:nvSpPr>
        <p:spPr>
          <a:xfrm flipH="1" flipV="1">
            <a:off x="2149756" y="1741465"/>
            <a:ext cx="550744" cy="1025547"/>
          </a:xfrm>
          <a:prstGeom prst="arc">
            <a:avLst>
              <a:gd name="adj1" fmla="val 56458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TextBox 6">
            <a:extLst>
              <a:ext uri="{FF2B5EF4-FFF2-40B4-BE49-F238E27FC236}">
                <a16:creationId xmlns:a16="http://schemas.microsoft.com/office/drawing/2014/main" id="{F2C82289-9AD3-44D4-BFF3-40DDADC703BC}"/>
              </a:ext>
            </a:extLst>
          </p:cNvPr>
          <p:cNvSpPr txBox="1"/>
          <p:nvPr/>
        </p:nvSpPr>
        <p:spPr>
          <a:xfrm>
            <a:off x="861104" y="1556799"/>
            <a:ext cx="1640284" cy="369332"/>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name</a:t>
            </a:r>
          </a:p>
        </p:txBody>
      </p:sp>
      <p:sp>
        <p:nvSpPr>
          <p:cNvPr id="8" name="Arc 7">
            <a:extLst>
              <a:ext uri="{FF2B5EF4-FFF2-40B4-BE49-F238E27FC236}">
                <a16:creationId xmlns:a16="http://schemas.microsoft.com/office/drawing/2014/main" id="{E2DC834E-94F4-43D4-B7F8-1A8D0586FB48}"/>
              </a:ext>
            </a:extLst>
          </p:cNvPr>
          <p:cNvSpPr/>
          <p:nvPr/>
        </p:nvSpPr>
        <p:spPr>
          <a:xfrm flipH="1" flipV="1">
            <a:off x="5221988" y="1556799"/>
            <a:ext cx="550744" cy="1525234"/>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TextBox 8">
            <a:extLst>
              <a:ext uri="{FF2B5EF4-FFF2-40B4-BE49-F238E27FC236}">
                <a16:creationId xmlns:a16="http://schemas.microsoft.com/office/drawing/2014/main" id="{1CFEC2F8-2608-4A98-9686-4C3142520AC6}"/>
              </a:ext>
            </a:extLst>
          </p:cNvPr>
          <p:cNvSpPr txBox="1"/>
          <p:nvPr/>
        </p:nvSpPr>
        <p:spPr>
          <a:xfrm>
            <a:off x="3188700" y="1028356"/>
            <a:ext cx="516806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Parameter names. These are placeholders for the parameters we input into the function.</a:t>
            </a:r>
          </a:p>
        </p:txBody>
      </p:sp>
      <p:sp>
        <p:nvSpPr>
          <p:cNvPr id="10" name="TextBox 9">
            <a:extLst>
              <a:ext uri="{FF2B5EF4-FFF2-40B4-BE49-F238E27FC236}">
                <a16:creationId xmlns:a16="http://schemas.microsoft.com/office/drawing/2014/main" id="{8FF6F266-255B-4E2F-B6AC-4243AA5BEB0F}"/>
              </a:ext>
            </a:extLst>
          </p:cNvPr>
          <p:cNvSpPr txBox="1"/>
          <p:nvPr/>
        </p:nvSpPr>
        <p:spPr>
          <a:xfrm>
            <a:off x="1830416" y="5012070"/>
            <a:ext cx="692573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call or invoke or run the function with parenthesis (), In this case we are calling the function with two parameters inside the parenthesis.</a:t>
            </a:r>
          </a:p>
        </p:txBody>
      </p:sp>
      <p:sp>
        <p:nvSpPr>
          <p:cNvPr id="11" name="Arc 10">
            <a:extLst>
              <a:ext uri="{FF2B5EF4-FFF2-40B4-BE49-F238E27FC236}">
                <a16:creationId xmlns:a16="http://schemas.microsoft.com/office/drawing/2014/main" id="{EC463342-A3A5-4D8E-A7FA-B780B7B4FE4F}"/>
              </a:ext>
            </a:extLst>
          </p:cNvPr>
          <p:cNvSpPr/>
          <p:nvPr/>
        </p:nvSpPr>
        <p:spPr>
          <a:xfrm flipH="1">
            <a:off x="5017910" y="3457866"/>
            <a:ext cx="550744" cy="1716951"/>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59028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9D32B-89C3-4A17-8281-D2A883E80D67}"/>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Introduction to Arrays</a:t>
            </a:r>
            <a:endParaRPr lang="en-GB" sz="3200" dirty="0"/>
          </a:p>
        </p:txBody>
      </p:sp>
      <p:sp>
        <p:nvSpPr>
          <p:cNvPr id="4" name="TextBox 3">
            <a:extLst>
              <a:ext uri="{FF2B5EF4-FFF2-40B4-BE49-F238E27FC236}">
                <a16:creationId xmlns:a16="http://schemas.microsoft.com/office/drawing/2014/main" id="{9A8FA92F-3D03-4B7B-9DB5-5FE69C104693}"/>
              </a:ext>
            </a:extLst>
          </p:cNvPr>
          <p:cNvSpPr txBox="1"/>
          <p:nvPr/>
        </p:nvSpPr>
        <p:spPr>
          <a:xfrm>
            <a:off x="304800" y="799322"/>
            <a:ext cx="6790266"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friend1</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littoral syntax</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the inbuilt array function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Array</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1984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2008</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retrieve a value from within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To determine array length</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To get the last value from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8497F7-4805-41A8-A11F-BA2BE09443AA}"/>
              </a:ext>
            </a:extLst>
          </p:cNvPr>
          <p:cNvSpPr txBox="1"/>
          <p:nvPr/>
        </p:nvSpPr>
        <p:spPr>
          <a:xfrm>
            <a:off x="4953000" y="641459"/>
            <a:ext cx="4443588"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is a means to store multiple values of the same thing i.e. friends or years, rather than a variable for each one.</a:t>
            </a:r>
          </a:p>
        </p:txBody>
      </p:sp>
      <p:sp>
        <p:nvSpPr>
          <p:cNvPr id="6" name="TextBox 5">
            <a:extLst>
              <a:ext uri="{FF2B5EF4-FFF2-40B4-BE49-F238E27FC236}">
                <a16:creationId xmlns:a16="http://schemas.microsoft.com/office/drawing/2014/main" id="{EE851F80-7145-46C1-976D-8BC1A7DB6CD5}"/>
              </a:ext>
            </a:extLst>
          </p:cNvPr>
          <p:cNvSpPr txBox="1"/>
          <p:nvPr/>
        </p:nvSpPr>
        <p:spPr>
          <a:xfrm>
            <a:off x="6254043" y="1797417"/>
            <a:ext cx="3431823"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defined by using the littoral method or the inbuilt array function.</a:t>
            </a:r>
          </a:p>
        </p:txBody>
      </p:sp>
      <p:sp>
        <p:nvSpPr>
          <p:cNvPr id="7" name="TextBox 6">
            <a:extLst>
              <a:ext uri="{FF2B5EF4-FFF2-40B4-BE49-F238E27FC236}">
                <a16:creationId xmlns:a16="http://schemas.microsoft.com/office/drawing/2014/main" id="{133E795A-D93A-4D49-BE19-B32EED8EF9BB}"/>
              </a:ext>
            </a:extLst>
          </p:cNvPr>
          <p:cNvSpPr txBox="1"/>
          <p:nvPr/>
        </p:nvSpPr>
        <p:spPr>
          <a:xfrm>
            <a:off x="6254043" y="2890585"/>
            <a:ext cx="3431823"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The position of values in ana array start from zero. i.e. the first value in the array is [0], the second position in the array is [1], third position [2], etc….</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183C00A-A1AC-45BE-8835-DD0C8BF2F06A}"/>
              </a:ext>
            </a:extLst>
          </p:cNvPr>
          <p:cNvSpPr txBox="1"/>
          <p:nvPr/>
        </p:nvSpPr>
        <p:spPr>
          <a:xfrm>
            <a:off x="5633157" y="4455854"/>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Array.length will always output the length counting from 1, i.e. the quantity of values inside the array.</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7C9D90-28EA-4078-A3F0-42E55C6C9159}"/>
              </a:ext>
            </a:extLst>
          </p:cNvPr>
          <p:cNvSpPr txBox="1"/>
          <p:nvPr/>
        </p:nvSpPr>
        <p:spPr>
          <a:xfrm>
            <a:off x="5633156" y="5473133"/>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Because the values in the array are numbered from zero the last value in the array will be length minus 1.</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65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6BF71-ADDE-4655-BBBE-5295DB4B8468}"/>
              </a:ext>
            </a:extLst>
          </p:cNvPr>
          <p:cNvSpPr txBox="1"/>
          <p:nvPr/>
        </p:nvSpPr>
        <p:spPr>
          <a:xfrm>
            <a:off x="304799" y="404547"/>
            <a:ext cx="8094134" cy="6278642"/>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Mutate array by replacing Peter with Jay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cannot overwrite the contents of the entire array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'Alice’</a:t>
            </a:r>
            <a:r>
              <a:rPr lang="en-GB" sz="1600" b="1" dirty="0">
                <a:solidFill>
                  <a:srgbClr val="D4D4D4"/>
                </a:solidFill>
                <a:effectLst/>
                <a:latin typeface="Consolas" panose="020B0609020204030204" pitchFamily="49" charset="0"/>
              </a:rPr>
              <a:t>];</a:t>
            </a:r>
          </a:p>
          <a:p>
            <a:endParaRPr lang="en-GB" sz="1600" b="1" dirty="0">
              <a:solidFill>
                <a:srgbClr val="FF0000"/>
              </a:solidFill>
              <a:effectLst/>
              <a:latin typeface="Consolas" panose="020B0609020204030204" pitchFamily="49" charset="0"/>
              <a:cs typeface="Calibri" panose="020F0502020204030204" pitchFamily="34" charset="0"/>
            </a:endParaRPr>
          </a:p>
          <a:p>
            <a:r>
              <a:rPr lang="en-GB" sz="1600" b="1" dirty="0">
                <a:solidFill>
                  <a:srgbClr val="FF0000"/>
                </a:solidFill>
                <a:effectLst/>
                <a:latin typeface="Consolas" panose="020B0609020204030204" pitchFamily="49" charset="0"/>
                <a:cs typeface="Calibri" panose="020F0502020204030204" pitchFamily="34" charset="0"/>
              </a:rPr>
              <a:t>Uncaught TypeError: Assignment to constant variable.</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6A9955"/>
                </a:solidFill>
                <a:effectLst/>
                <a:latin typeface="Consolas" panose="020B0609020204030204" pitchFamily="49" charset="0"/>
              </a:rPr>
              <a:t>// We can populate an array with any data type. string, number etc..</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 insert variables into an array</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EC4EA02-0E6C-479C-B8B5-C8576E38DA8C}"/>
              </a:ext>
            </a:extLst>
          </p:cNvPr>
          <p:cNvSpPr txBox="1"/>
          <p:nvPr/>
        </p:nvSpPr>
        <p:spPr>
          <a:xfrm>
            <a:off x="5317066" y="314235"/>
            <a:ext cx="4284134"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overwrite a position in an array with a new value by specifying it’s position number starting from zero.</a:t>
            </a:r>
          </a:p>
        </p:txBody>
      </p:sp>
      <p:sp>
        <p:nvSpPr>
          <p:cNvPr id="5" name="TextBox 4">
            <a:extLst>
              <a:ext uri="{FF2B5EF4-FFF2-40B4-BE49-F238E27FC236}">
                <a16:creationId xmlns:a16="http://schemas.microsoft.com/office/drawing/2014/main" id="{98F2C14F-BBA6-4634-B234-88E454C1C887}"/>
              </a:ext>
            </a:extLst>
          </p:cNvPr>
          <p:cNvSpPr txBox="1"/>
          <p:nvPr/>
        </p:nvSpPr>
        <p:spPr>
          <a:xfrm>
            <a:off x="6660443" y="1387410"/>
            <a:ext cx="294075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But we cannot overwrite the entire contents of the array. This is illegal.</a:t>
            </a:r>
          </a:p>
        </p:txBody>
      </p:sp>
      <p:sp>
        <p:nvSpPr>
          <p:cNvPr id="7" name="TextBox 6">
            <a:extLst>
              <a:ext uri="{FF2B5EF4-FFF2-40B4-BE49-F238E27FC236}">
                <a16:creationId xmlns:a16="http://schemas.microsoft.com/office/drawing/2014/main" id="{92237794-870D-421D-B5A8-3404DE8FCF11}"/>
              </a:ext>
            </a:extLst>
          </p:cNvPr>
          <p:cNvSpPr txBox="1"/>
          <p:nvPr/>
        </p:nvSpPr>
        <p:spPr>
          <a:xfrm>
            <a:off x="8001000" y="2667253"/>
            <a:ext cx="1797756"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populated with more than one data type.</a:t>
            </a:r>
          </a:p>
        </p:txBody>
      </p:sp>
      <p:sp>
        <p:nvSpPr>
          <p:cNvPr id="8" name="TextBox 7">
            <a:extLst>
              <a:ext uri="{FF2B5EF4-FFF2-40B4-BE49-F238E27FC236}">
                <a16:creationId xmlns:a16="http://schemas.microsoft.com/office/drawing/2014/main" id="{903BADC4-66BC-4458-B918-DB880D73E5A5}"/>
              </a:ext>
            </a:extLst>
          </p:cNvPr>
          <p:cNvSpPr txBox="1"/>
          <p:nvPr/>
        </p:nvSpPr>
        <p:spPr>
          <a:xfrm>
            <a:off x="6630104" y="4547261"/>
            <a:ext cx="319898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Variables can even be inserted into an array.</a:t>
            </a:r>
          </a:p>
        </p:txBody>
      </p:sp>
    </p:spTree>
    <p:extLst>
      <p:ext uri="{BB962C8B-B14F-4D97-AF65-F5344CB8AC3E}">
        <p14:creationId xmlns:p14="http://schemas.microsoft.com/office/powerpoint/2010/main" val="4252362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F49A-E220-4D88-A926-33F064E54819}"/>
              </a:ext>
            </a:extLst>
          </p:cNvPr>
          <p:cNvSpPr txBox="1"/>
          <p:nvPr/>
        </p:nvSpPr>
        <p:spPr>
          <a:xfrm>
            <a:off x="299156" y="213429"/>
            <a:ext cx="5748161" cy="1477328"/>
          </a:xfrm>
          <a:prstGeom prst="rect">
            <a:avLst/>
          </a:prstGeom>
          <a:noFill/>
        </p:spPr>
        <p:txBody>
          <a:bodyPr wrap="square">
            <a:spAutoFit/>
          </a:bodyPr>
          <a:lstStyle/>
          <a:p>
            <a:r>
              <a:rPr lang="en-GB" b="0" dirty="0">
                <a:solidFill>
                  <a:srgbClr val="6A9955"/>
                </a:solidFill>
                <a:effectLst/>
                <a:latin typeface="Consolas" panose="020B0609020204030204" pitchFamily="49" charset="0"/>
              </a:rPr>
              <a:t>// An array can be inserted into an array</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friendArr</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E771FE7A-882F-437B-93C2-38A12872BDC3}"/>
              </a:ext>
            </a:extLst>
          </p:cNvPr>
          <p:cNvPicPr>
            <a:picLocks noChangeAspect="1"/>
          </p:cNvPicPr>
          <p:nvPr/>
        </p:nvPicPr>
        <p:blipFill>
          <a:blip r:embed="rId2"/>
          <a:stretch>
            <a:fillRect/>
          </a:stretch>
        </p:blipFill>
        <p:spPr>
          <a:xfrm>
            <a:off x="6047317" y="213429"/>
            <a:ext cx="3771900" cy="1238250"/>
          </a:xfrm>
          <a:prstGeom prst="rect">
            <a:avLst/>
          </a:prstGeom>
        </p:spPr>
      </p:pic>
      <p:sp>
        <p:nvSpPr>
          <p:cNvPr id="6" name="TextBox 5">
            <a:extLst>
              <a:ext uri="{FF2B5EF4-FFF2-40B4-BE49-F238E27FC236}">
                <a16:creationId xmlns:a16="http://schemas.microsoft.com/office/drawing/2014/main" id="{F50C2796-09C3-4D4C-9FF6-045D2F9AE6F6}"/>
              </a:ext>
            </a:extLst>
          </p:cNvPr>
          <p:cNvSpPr txBox="1"/>
          <p:nvPr/>
        </p:nvSpPr>
        <p:spPr>
          <a:xfrm>
            <a:off x="299156" y="1690757"/>
            <a:ext cx="9307688"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how the array length is 5. [0] is firstName, [1] is lastName, [2] is age, [3] is profession and [4] is the friendArr. This array contains a total of five </a:t>
            </a:r>
            <a:r>
              <a:rPr lang="en-GB" b="1" dirty="0">
                <a:latin typeface="Calibri" panose="020F0502020204030204" pitchFamily="34" charset="0"/>
                <a:cs typeface="Calibri" panose="020F0502020204030204" pitchFamily="34" charset="0"/>
              </a:rPr>
              <a:t>values with the fifth value being an array.</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429E26E-C7C4-46EA-8862-2BA68C9CB378}"/>
              </a:ext>
            </a:extLst>
          </p:cNvPr>
          <p:cNvSpPr txBox="1"/>
          <p:nvPr/>
        </p:nvSpPr>
        <p:spPr>
          <a:xfrm>
            <a:off x="378178" y="2433149"/>
            <a:ext cx="6451600" cy="427809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2018</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3E873A5-8E8D-4315-A63D-A6A5A081C50C}"/>
              </a:ext>
            </a:extLst>
          </p:cNvPr>
          <p:cNvSpPr txBox="1"/>
          <p:nvPr/>
        </p:nvSpPr>
        <p:spPr>
          <a:xfrm>
            <a:off x="6161617" y="3671918"/>
            <a:ext cx="3657600"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try and run an array through a function I get a NaN error, Not a number.</a:t>
            </a:r>
          </a:p>
          <a:p>
            <a:pPr>
              <a:spcBef>
                <a:spcPts val="600"/>
              </a:spcBef>
              <a:spcAft>
                <a:spcPts val="600"/>
              </a:spcAft>
            </a:pPr>
            <a:r>
              <a:rPr lang="en-GB" b="1" dirty="0">
                <a:latin typeface="Calibri" panose="020F0502020204030204" pitchFamily="34" charset="0"/>
                <a:cs typeface="Calibri" panose="020F0502020204030204" pitchFamily="34" charset="0"/>
              </a:rPr>
              <a:t>But I can run individual values from the array through the function.</a:t>
            </a:r>
          </a:p>
        </p:txBody>
      </p:sp>
      <p:sp>
        <p:nvSpPr>
          <p:cNvPr id="10" name="TextBox 9">
            <a:extLst>
              <a:ext uri="{FF2B5EF4-FFF2-40B4-BE49-F238E27FC236}">
                <a16:creationId xmlns:a16="http://schemas.microsoft.com/office/drawing/2014/main" id="{919C54F0-116A-4E3B-A5B0-3D7F76FF92CE}"/>
              </a:ext>
            </a:extLst>
          </p:cNvPr>
          <p:cNvSpPr txBox="1"/>
          <p:nvPr/>
        </p:nvSpPr>
        <p:spPr>
          <a:xfrm>
            <a:off x="6161617" y="5655118"/>
            <a:ext cx="3657600"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 can create an array based on values created from a function by calling that function from within the array.</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14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61CED-BBB4-450C-ADD4-363EE4698E6D}"/>
              </a:ext>
            </a:extLst>
          </p:cNvPr>
          <p:cNvSpPr txBox="1"/>
          <p:nvPr/>
        </p:nvSpPr>
        <p:spPr>
          <a:xfrm>
            <a:off x="190589" y="36294"/>
            <a:ext cx="8366388" cy="584775"/>
          </a:xfrm>
          <a:prstGeom prst="rect">
            <a:avLst/>
          </a:prstGeom>
          <a:noFill/>
        </p:spPr>
        <p:txBody>
          <a:bodyPr wrap="square">
            <a:spAutoFit/>
          </a:bodyPr>
          <a:lstStyle/>
          <a:p>
            <a:r>
              <a:rPr lang="en-GB" sz="3200" b="0" i="0" dirty="0">
                <a:solidFill>
                  <a:srgbClr val="1C1D1F"/>
                </a:solidFill>
                <a:effectLst/>
              </a:rPr>
              <a:t>Basic Array Operations (Methods)</a:t>
            </a:r>
            <a:endParaRPr lang="en-GB" sz="3200" dirty="0"/>
          </a:p>
        </p:txBody>
      </p:sp>
      <p:sp>
        <p:nvSpPr>
          <p:cNvPr id="4" name="TextBox 3">
            <a:extLst>
              <a:ext uri="{FF2B5EF4-FFF2-40B4-BE49-F238E27FC236}">
                <a16:creationId xmlns:a16="http://schemas.microsoft.com/office/drawing/2014/main" id="{5C3B87A3-1CBE-495C-A0DF-7C001C119F79}"/>
              </a:ext>
            </a:extLst>
          </p:cNvPr>
          <p:cNvSpPr txBox="1"/>
          <p:nvPr/>
        </p:nvSpPr>
        <p:spPr>
          <a:xfrm>
            <a:off x="190588" y="658123"/>
            <a:ext cx="5950567" cy="621708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Push adds an element onto the end of the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Push is also a function which returns array length by default so we can put this in a variable.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U</a:t>
            </a:r>
            <a:r>
              <a:rPr lang="en-GB" b="1" dirty="0">
                <a:effectLst/>
                <a:latin typeface="Calibri" panose="020F0502020204030204" pitchFamily="34" charset="0"/>
                <a:cs typeface="Calibri" panose="020F0502020204030204" pitchFamily="34" charset="0"/>
              </a:rPr>
              <a:t>nshift method adds elements to the beginning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unshift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'John'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Pop will remove the LAST element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popped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93B3432E-E332-4AE1-A6DD-10ACE80E08CB}"/>
              </a:ext>
            </a:extLst>
          </p:cNvPr>
          <p:cNvPicPr>
            <a:picLocks noChangeAspect="1"/>
          </p:cNvPicPr>
          <p:nvPr/>
        </p:nvPicPr>
        <p:blipFill>
          <a:blip r:embed="rId2"/>
          <a:stretch>
            <a:fillRect/>
          </a:stretch>
        </p:blipFill>
        <p:spPr>
          <a:xfrm>
            <a:off x="6051617" y="772339"/>
            <a:ext cx="3663794" cy="584775"/>
          </a:xfrm>
          <a:prstGeom prst="rect">
            <a:avLst/>
          </a:prstGeom>
        </p:spPr>
      </p:pic>
      <p:pic>
        <p:nvPicPr>
          <p:cNvPr id="8" name="Picture 7">
            <a:extLst>
              <a:ext uri="{FF2B5EF4-FFF2-40B4-BE49-F238E27FC236}">
                <a16:creationId xmlns:a16="http://schemas.microsoft.com/office/drawing/2014/main" id="{2E0A9295-82CB-4124-BC53-84B681F55A53}"/>
              </a:ext>
            </a:extLst>
          </p:cNvPr>
          <p:cNvPicPr>
            <a:picLocks noChangeAspect="1"/>
          </p:cNvPicPr>
          <p:nvPr/>
        </p:nvPicPr>
        <p:blipFill>
          <a:blip r:embed="rId3"/>
          <a:stretch>
            <a:fillRect/>
          </a:stretch>
        </p:blipFill>
        <p:spPr>
          <a:xfrm>
            <a:off x="6258198" y="1851378"/>
            <a:ext cx="3457214" cy="1616360"/>
          </a:xfrm>
          <a:prstGeom prst="rect">
            <a:avLst/>
          </a:prstGeom>
        </p:spPr>
      </p:pic>
      <p:pic>
        <p:nvPicPr>
          <p:cNvPr id="10" name="Picture 9">
            <a:extLst>
              <a:ext uri="{FF2B5EF4-FFF2-40B4-BE49-F238E27FC236}">
                <a16:creationId xmlns:a16="http://schemas.microsoft.com/office/drawing/2014/main" id="{B48EFFD4-0F28-4EAB-8500-A528CBEEA8A4}"/>
              </a:ext>
            </a:extLst>
          </p:cNvPr>
          <p:cNvPicPr>
            <a:picLocks noChangeAspect="1"/>
          </p:cNvPicPr>
          <p:nvPr/>
        </p:nvPicPr>
        <p:blipFill>
          <a:blip r:embed="rId4"/>
          <a:stretch>
            <a:fillRect/>
          </a:stretch>
        </p:blipFill>
        <p:spPr>
          <a:xfrm>
            <a:off x="6258197" y="3564951"/>
            <a:ext cx="3593936" cy="1317096"/>
          </a:xfrm>
          <a:prstGeom prst="rect">
            <a:avLst/>
          </a:prstGeom>
        </p:spPr>
      </p:pic>
      <p:pic>
        <p:nvPicPr>
          <p:cNvPr id="12" name="Picture 11">
            <a:extLst>
              <a:ext uri="{FF2B5EF4-FFF2-40B4-BE49-F238E27FC236}">
                <a16:creationId xmlns:a16="http://schemas.microsoft.com/office/drawing/2014/main" id="{1A96D577-15DB-49B9-8326-6C174580FE79}"/>
              </a:ext>
            </a:extLst>
          </p:cNvPr>
          <p:cNvPicPr>
            <a:picLocks noChangeAspect="1"/>
          </p:cNvPicPr>
          <p:nvPr/>
        </p:nvPicPr>
        <p:blipFill>
          <a:blip r:embed="rId5"/>
          <a:stretch>
            <a:fillRect/>
          </a:stretch>
        </p:blipFill>
        <p:spPr>
          <a:xfrm>
            <a:off x="6141155" y="5554133"/>
            <a:ext cx="3260724" cy="746563"/>
          </a:xfrm>
          <a:prstGeom prst="rect">
            <a:avLst/>
          </a:prstGeom>
        </p:spPr>
      </p:pic>
    </p:spTree>
    <p:extLst>
      <p:ext uri="{BB962C8B-B14F-4D97-AF65-F5344CB8AC3E}">
        <p14:creationId xmlns:p14="http://schemas.microsoft.com/office/powerpoint/2010/main" val="1678162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A24BE-7A17-4CE3-B37B-FCDEFFC72280}"/>
              </a:ext>
            </a:extLst>
          </p:cNvPr>
          <p:cNvSpPr txBox="1"/>
          <p:nvPr/>
        </p:nvSpPr>
        <p:spPr>
          <a:xfrm>
            <a:off x="214489" y="355516"/>
            <a:ext cx="7095066"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SHIFT Removes First element from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shifted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Find index of an element in array (The position starting from zero)</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If we try and look for an element which is not in the array we will get -1 as a result.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Modern Es6 method for indexOf is includes which returns a Boolean if element is in array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Includes uses strict mode so does not do type coercion</a:t>
            </a:r>
          </a:p>
          <a:p>
            <a:r>
              <a:rPr lang="en-GB" b="1" dirty="0">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f I add 23 as a number then try and find it as a string</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3C85C9FC-77AF-49D8-A5FE-A3BBE924D5C4}"/>
              </a:ext>
            </a:extLst>
          </p:cNvPr>
          <p:cNvPicPr>
            <a:picLocks noChangeAspect="1"/>
          </p:cNvPicPr>
          <p:nvPr/>
        </p:nvPicPr>
        <p:blipFill>
          <a:blip r:embed="rId2"/>
          <a:stretch>
            <a:fillRect/>
          </a:stretch>
        </p:blipFill>
        <p:spPr>
          <a:xfrm>
            <a:off x="7309555" y="575733"/>
            <a:ext cx="2483975" cy="878945"/>
          </a:xfrm>
          <a:prstGeom prst="rect">
            <a:avLst/>
          </a:prstGeom>
        </p:spPr>
      </p:pic>
      <p:pic>
        <p:nvPicPr>
          <p:cNvPr id="7" name="Picture 6">
            <a:extLst>
              <a:ext uri="{FF2B5EF4-FFF2-40B4-BE49-F238E27FC236}">
                <a16:creationId xmlns:a16="http://schemas.microsoft.com/office/drawing/2014/main" id="{EFAA7180-3AE4-4E81-8471-CF0FE58E8B80}"/>
              </a:ext>
            </a:extLst>
          </p:cNvPr>
          <p:cNvPicPr>
            <a:picLocks noChangeAspect="1"/>
          </p:cNvPicPr>
          <p:nvPr/>
        </p:nvPicPr>
        <p:blipFill>
          <a:blip r:embed="rId3"/>
          <a:stretch>
            <a:fillRect/>
          </a:stretch>
        </p:blipFill>
        <p:spPr>
          <a:xfrm>
            <a:off x="8259056" y="2759604"/>
            <a:ext cx="907521" cy="865311"/>
          </a:xfrm>
          <a:prstGeom prst="rect">
            <a:avLst/>
          </a:prstGeom>
        </p:spPr>
      </p:pic>
      <p:pic>
        <p:nvPicPr>
          <p:cNvPr id="9" name="Picture 8">
            <a:extLst>
              <a:ext uri="{FF2B5EF4-FFF2-40B4-BE49-F238E27FC236}">
                <a16:creationId xmlns:a16="http://schemas.microsoft.com/office/drawing/2014/main" id="{047597A2-84ED-40CE-B67C-BD08DDD8B13B}"/>
              </a:ext>
            </a:extLst>
          </p:cNvPr>
          <p:cNvPicPr>
            <a:picLocks noChangeAspect="1"/>
          </p:cNvPicPr>
          <p:nvPr/>
        </p:nvPicPr>
        <p:blipFill>
          <a:blip r:embed="rId4"/>
          <a:stretch>
            <a:fillRect/>
          </a:stretch>
        </p:blipFill>
        <p:spPr>
          <a:xfrm>
            <a:off x="7845214" y="4605867"/>
            <a:ext cx="993985" cy="1863723"/>
          </a:xfrm>
          <a:prstGeom prst="rect">
            <a:avLst/>
          </a:prstGeom>
        </p:spPr>
      </p:pic>
    </p:spTree>
    <p:extLst>
      <p:ext uri="{BB962C8B-B14F-4D97-AF65-F5344CB8AC3E}">
        <p14:creationId xmlns:p14="http://schemas.microsoft.com/office/powerpoint/2010/main" val="416147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A51E1-CCE2-4FCF-9C27-E541FCD8B47C}"/>
              </a:ext>
            </a:extLst>
          </p:cNvPr>
          <p:cNvSpPr txBox="1"/>
          <p:nvPr/>
        </p:nvSpPr>
        <p:spPr>
          <a:xfrm>
            <a:off x="372533" y="253917"/>
            <a:ext cx="6620933" cy="160043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use includes to write conditionals</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a friend called 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 is not your friend'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43BCB94-1372-415A-8220-F0F4D82E3F18}"/>
              </a:ext>
            </a:extLst>
          </p:cNvPr>
          <p:cNvPicPr>
            <a:picLocks noChangeAspect="1"/>
          </p:cNvPicPr>
          <p:nvPr/>
        </p:nvPicPr>
        <p:blipFill>
          <a:blip r:embed="rId2"/>
          <a:stretch>
            <a:fillRect/>
          </a:stretch>
        </p:blipFill>
        <p:spPr>
          <a:xfrm>
            <a:off x="6536267" y="847018"/>
            <a:ext cx="2997200" cy="496679"/>
          </a:xfrm>
          <a:prstGeom prst="rect">
            <a:avLst/>
          </a:prstGeom>
        </p:spPr>
      </p:pic>
    </p:spTree>
    <p:extLst>
      <p:ext uri="{BB962C8B-B14F-4D97-AF65-F5344CB8AC3E}">
        <p14:creationId xmlns:p14="http://schemas.microsoft.com/office/powerpoint/2010/main" val="287846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228-D186-4618-858A-68B8A54453AB}"/>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1</a:t>
            </a:r>
          </a:p>
        </p:txBody>
      </p:sp>
    </p:spTree>
    <p:extLst>
      <p:ext uri="{BB962C8B-B14F-4D97-AF65-F5344CB8AC3E}">
        <p14:creationId xmlns:p14="http://schemas.microsoft.com/office/powerpoint/2010/main" val="2313029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E156E-5EDA-444F-9B0F-0B0FF255C71C}"/>
              </a:ext>
            </a:extLst>
          </p:cNvPr>
          <p:cNvSpPr txBox="1"/>
          <p:nvPr/>
        </p:nvSpPr>
        <p:spPr>
          <a:xfrm>
            <a:off x="143933" y="584775"/>
            <a:ext cx="9618133" cy="618630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H</a:t>
            </a:r>
            <a:r>
              <a:rPr lang="en-GB" b="1" dirty="0">
                <a:effectLst/>
                <a:latin typeface="Calibri" panose="020F0502020204030204" pitchFamily="34" charset="0"/>
                <a:cs typeface="Calibri" panose="020F0502020204030204" pitchFamily="34" charset="0"/>
              </a:rPr>
              <a:t>ere we have a person array with elements in it</a:t>
            </a:r>
            <a:r>
              <a:rPr lang="en-GB" b="1" dirty="0">
                <a:latin typeface="Calibri" panose="020F0502020204030204" pitchFamily="34" charset="0"/>
                <a:cs typeface="Calibri" panose="020F0502020204030204" pitchFamily="34" charset="0"/>
              </a:rPr>
              <a:t>, b</a:t>
            </a:r>
            <a:r>
              <a:rPr lang="en-GB" b="1" dirty="0">
                <a:effectLst/>
                <a:latin typeface="Calibri" panose="020F0502020204030204" pitchFamily="34" charset="0"/>
                <a:cs typeface="Calibri" panose="020F0502020204030204" pitchFamily="34" charset="0"/>
              </a:rPr>
              <a:t>ut we can only reference those elements by calling their position (starting from zero).</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we can assign a name to each element in the object array using curly braces to make key value pairs.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The object of PersonObj has 5 properties - firstName, lastName etc... Using curly braces to write an object is called the object literal. Note ho</a:t>
            </a:r>
            <a:r>
              <a:rPr lang="en-GB" b="1" dirty="0">
                <a:latin typeface="Calibri" panose="020F0502020204030204" pitchFamily="34" charset="0"/>
                <a:cs typeface="Calibri" panose="020F0502020204030204" pitchFamily="34" charset="0"/>
              </a:rPr>
              <a:t>w the object is ordered alphabetically in the console.</a:t>
            </a:r>
            <a:endParaRPr lang="en-GB" b="1"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6312790-E7CA-4D71-AF6C-6492639AA676}"/>
              </a:ext>
            </a:extLst>
          </p:cNvPr>
          <p:cNvPicPr>
            <a:picLocks noChangeAspect="1"/>
          </p:cNvPicPr>
          <p:nvPr/>
        </p:nvPicPr>
        <p:blipFill>
          <a:blip r:embed="rId2"/>
          <a:stretch>
            <a:fillRect/>
          </a:stretch>
        </p:blipFill>
        <p:spPr>
          <a:xfrm>
            <a:off x="5076689" y="4012073"/>
            <a:ext cx="4685377" cy="1576810"/>
          </a:xfrm>
          <a:prstGeom prst="rect">
            <a:avLst/>
          </a:prstGeom>
        </p:spPr>
      </p:pic>
      <p:sp>
        <p:nvSpPr>
          <p:cNvPr id="2" name="TextBox 1">
            <a:extLst>
              <a:ext uri="{FF2B5EF4-FFF2-40B4-BE49-F238E27FC236}">
                <a16:creationId xmlns:a16="http://schemas.microsoft.com/office/drawing/2014/main" id="{8789E0C7-5382-4110-AAD0-C5A0B339346C}"/>
              </a:ext>
            </a:extLst>
          </p:cNvPr>
          <p:cNvSpPr txBox="1"/>
          <p:nvPr/>
        </p:nvSpPr>
        <p:spPr>
          <a:xfrm>
            <a:off x="143933" y="23150"/>
            <a:ext cx="4121767" cy="584775"/>
          </a:xfrm>
          <a:prstGeom prst="rect">
            <a:avLst/>
          </a:prstGeom>
          <a:noFill/>
        </p:spPr>
        <p:txBody>
          <a:bodyPr wrap="square">
            <a:spAutoFit/>
          </a:bodyPr>
          <a:lstStyle/>
          <a:p>
            <a:r>
              <a:rPr lang="en-GB" sz="3200" b="0" i="0" dirty="0">
                <a:solidFill>
                  <a:srgbClr val="1C1D1F"/>
                </a:solidFill>
                <a:effectLst/>
              </a:rPr>
              <a:t>Introduction to Objects</a:t>
            </a:r>
            <a:endParaRPr lang="en-GB" sz="3200" dirty="0"/>
          </a:p>
        </p:txBody>
      </p:sp>
      <p:pic>
        <p:nvPicPr>
          <p:cNvPr id="6" name="Picture 5">
            <a:extLst>
              <a:ext uri="{FF2B5EF4-FFF2-40B4-BE49-F238E27FC236}">
                <a16:creationId xmlns:a16="http://schemas.microsoft.com/office/drawing/2014/main" id="{D2E1720F-0953-40F2-98D4-21D1FFBED4CA}"/>
              </a:ext>
            </a:extLst>
          </p:cNvPr>
          <p:cNvPicPr>
            <a:picLocks noChangeAspect="1"/>
          </p:cNvPicPr>
          <p:nvPr/>
        </p:nvPicPr>
        <p:blipFill>
          <a:blip r:embed="rId3"/>
          <a:stretch>
            <a:fillRect/>
          </a:stretch>
        </p:blipFill>
        <p:spPr>
          <a:xfrm>
            <a:off x="4454806" y="1269117"/>
            <a:ext cx="5210072" cy="1812750"/>
          </a:xfrm>
          <a:prstGeom prst="rect">
            <a:avLst/>
          </a:prstGeom>
        </p:spPr>
      </p:pic>
      <p:cxnSp>
        <p:nvCxnSpPr>
          <p:cNvPr id="8" name="Straight Connector 7">
            <a:extLst>
              <a:ext uri="{FF2B5EF4-FFF2-40B4-BE49-F238E27FC236}">
                <a16:creationId xmlns:a16="http://schemas.microsoft.com/office/drawing/2014/main" id="{AD7DF06D-9BD0-4581-9D90-08AA4F3E8572}"/>
              </a:ext>
            </a:extLst>
          </p:cNvPr>
          <p:cNvCxnSpPr/>
          <p:nvPr/>
        </p:nvCxnSpPr>
        <p:spPr>
          <a:xfrm>
            <a:off x="5813492" y="3093442"/>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3F0A05-6067-4A92-BEC0-AAF9F6D4DAD4}"/>
              </a:ext>
            </a:extLst>
          </p:cNvPr>
          <p:cNvCxnSpPr/>
          <p:nvPr/>
        </p:nvCxnSpPr>
        <p:spPr>
          <a:xfrm>
            <a:off x="6191669" y="5605388"/>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53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E86FD2-1F40-423D-BC99-1D6F7701F30B}"/>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Dot vs Bracket notation</a:t>
            </a:r>
            <a:endParaRPr lang="en-GB" sz="3200" dirty="0"/>
          </a:p>
        </p:txBody>
      </p:sp>
      <p:sp>
        <p:nvSpPr>
          <p:cNvPr id="4" name="TextBox 3">
            <a:extLst>
              <a:ext uri="{FF2B5EF4-FFF2-40B4-BE49-F238E27FC236}">
                <a16:creationId xmlns:a16="http://schemas.microsoft.com/office/drawing/2014/main" id="{CFFF05D0-1381-4517-AB70-51D157E324AE}"/>
              </a:ext>
            </a:extLst>
          </p:cNvPr>
          <p:cNvSpPr txBox="1"/>
          <p:nvPr/>
        </p:nvSpPr>
        <p:spPr>
          <a:xfrm>
            <a:off x="178657" y="812511"/>
            <a:ext cx="9548686" cy="544764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Retrieving a value by property name from an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Retrieving a value by property name from an object using brackets</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square brackets we can concatenate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'Name'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'first'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using dot notation to compute using concatenation does not work</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FF0000"/>
                </a:solidFill>
                <a:effectLst/>
                <a:latin typeface="Consolas" panose="020B0609020204030204" pitchFamily="49" charset="0"/>
              </a:rPr>
              <a:t>Uncaught SyntaxError: Unexpected string</a:t>
            </a:r>
          </a:p>
          <a:p>
            <a:endParaRPr lang="en-GB" sz="1600" b="1" dirty="0">
              <a:solidFill>
                <a:srgbClr val="FF0000"/>
              </a:solidFill>
              <a:latin typeface="Consolas" panose="020B0609020204030204" pitchFamily="49" charset="0"/>
            </a:endParaRPr>
          </a:p>
          <a:p>
            <a:endParaRPr lang="en-GB" sz="1600" b="1" dirty="0">
              <a:solidFill>
                <a:srgbClr val="FF0000"/>
              </a:solidFill>
              <a:effectLst/>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use the function prompt to define a variable of what property we want to find.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Then use the bracket notation to output the contents of the object property.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FD7A3EDB-91F4-4599-A3AD-2A6986E4D29A}"/>
              </a:ext>
            </a:extLst>
          </p:cNvPr>
          <p:cNvPicPr>
            <a:picLocks noChangeAspect="1"/>
          </p:cNvPicPr>
          <p:nvPr/>
        </p:nvPicPr>
        <p:blipFill>
          <a:blip r:embed="rId2"/>
          <a:stretch>
            <a:fillRect/>
          </a:stretch>
        </p:blipFill>
        <p:spPr>
          <a:xfrm>
            <a:off x="7022506" y="1342666"/>
            <a:ext cx="2375473" cy="843626"/>
          </a:xfrm>
          <a:prstGeom prst="rect">
            <a:avLst/>
          </a:prstGeom>
        </p:spPr>
      </p:pic>
      <p:pic>
        <p:nvPicPr>
          <p:cNvPr id="7" name="Picture 6">
            <a:extLst>
              <a:ext uri="{FF2B5EF4-FFF2-40B4-BE49-F238E27FC236}">
                <a16:creationId xmlns:a16="http://schemas.microsoft.com/office/drawing/2014/main" id="{EC323441-954D-491A-9447-363285A4A117}"/>
              </a:ext>
            </a:extLst>
          </p:cNvPr>
          <p:cNvPicPr>
            <a:picLocks noChangeAspect="1"/>
          </p:cNvPicPr>
          <p:nvPr/>
        </p:nvPicPr>
        <p:blipFill>
          <a:blip r:embed="rId2"/>
          <a:stretch>
            <a:fillRect/>
          </a:stretch>
        </p:blipFill>
        <p:spPr>
          <a:xfrm>
            <a:off x="7022506" y="2686282"/>
            <a:ext cx="2375473" cy="843626"/>
          </a:xfrm>
          <a:prstGeom prst="rect">
            <a:avLst/>
          </a:prstGeom>
        </p:spPr>
      </p:pic>
    </p:spTree>
    <p:extLst>
      <p:ext uri="{BB962C8B-B14F-4D97-AF65-F5344CB8AC3E}">
        <p14:creationId xmlns:p14="http://schemas.microsoft.com/office/powerpoint/2010/main" val="269420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B2F3A-D0AB-426C-A4F3-DC5703F2481C}"/>
              </a:ext>
            </a:extLst>
          </p:cNvPr>
          <p:cNvSpPr txBox="1"/>
          <p:nvPr/>
        </p:nvSpPr>
        <p:spPr>
          <a:xfrm>
            <a:off x="218954" y="197065"/>
            <a:ext cx="9468091" cy="433965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B</a:t>
            </a:r>
            <a:r>
              <a:rPr lang="en-GB" b="1" dirty="0">
                <a:effectLst/>
                <a:latin typeface="Calibri" panose="020F0502020204030204" pitchFamily="34" charset="0"/>
                <a:cs typeface="Calibri" panose="020F0502020204030204" pitchFamily="34" charset="0"/>
              </a:rPr>
              <a:t>ut what if the user enters a falsy value that is not a property?</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'Wrong Request! Choose between firstName, LastName, age, job and friends'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add new properties to the object using the dot notation or the bracket notation.</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location</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'Portugal'</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'twitter'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'@jonasschmedtmann'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34E49F6F-5348-49D5-833F-5E2F1DEDB534}"/>
              </a:ext>
            </a:extLst>
          </p:cNvPr>
          <p:cNvPicPr>
            <a:picLocks noChangeAspect="1"/>
          </p:cNvPicPr>
          <p:nvPr/>
        </p:nvPicPr>
        <p:blipFill>
          <a:blip r:embed="rId2"/>
          <a:stretch>
            <a:fillRect/>
          </a:stretch>
        </p:blipFill>
        <p:spPr>
          <a:xfrm>
            <a:off x="3061171" y="4271841"/>
            <a:ext cx="6273329" cy="2024787"/>
          </a:xfrm>
          <a:prstGeom prst="rect">
            <a:avLst/>
          </a:prstGeom>
        </p:spPr>
      </p:pic>
    </p:spTree>
    <p:extLst>
      <p:ext uri="{BB962C8B-B14F-4D97-AF65-F5344CB8AC3E}">
        <p14:creationId xmlns:p14="http://schemas.microsoft.com/office/powerpoint/2010/main" val="2916091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A7411-A9F3-4645-BAF2-CFF406D344E9}"/>
              </a:ext>
            </a:extLst>
          </p:cNvPr>
          <p:cNvSpPr txBox="1"/>
          <p:nvPr/>
        </p:nvSpPr>
        <p:spPr>
          <a:xfrm>
            <a:off x="166868" y="226959"/>
            <a:ext cx="9572263" cy="510909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Compute string ‘Jonas has 3 friends and his best friend is called michael’ using arrays.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1</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Has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friends and his best friend is called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2</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has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friends and his best friend is called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9C8986B-12CB-4627-BBAC-F7418D461650}"/>
              </a:ext>
            </a:extLst>
          </p:cNvPr>
          <p:cNvSpPr txBox="1"/>
          <p:nvPr/>
        </p:nvSpPr>
        <p:spPr>
          <a:xfrm>
            <a:off x="166868" y="5452651"/>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6" name="TextBox 5">
            <a:extLst>
              <a:ext uri="{FF2B5EF4-FFF2-40B4-BE49-F238E27FC236}">
                <a16:creationId xmlns:a16="http://schemas.microsoft.com/office/drawing/2014/main" id="{7223F157-6D1E-4194-8044-CA138BDE6CD5}"/>
              </a:ext>
            </a:extLst>
          </p:cNvPr>
          <p:cNvSpPr txBox="1"/>
          <p:nvPr/>
        </p:nvSpPr>
        <p:spPr>
          <a:xfrm>
            <a:off x="166868" y="6052815"/>
            <a:ext cx="957226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 the operator precedence ‘member access’ has a high precedence and </a:t>
            </a:r>
            <a:r>
              <a:rPr lang="en-GB" b="1" dirty="0">
                <a:latin typeface="Calibri" panose="020F0502020204030204" pitchFamily="34" charset="0"/>
                <a:cs typeface="Calibri" panose="020F0502020204030204" pitchFamily="34" charset="0"/>
              </a:rPr>
              <a:t>associativity of left to right which is why we are able to go into the friends array of the personObj.</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43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9E365-FA6E-4585-B778-5ED475762EA5}"/>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Object Methods</a:t>
            </a:r>
          </a:p>
        </p:txBody>
      </p:sp>
      <p:sp>
        <p:nvSpPr>
          <p:cNvPr id="4" name="TextBox 3">
            <a:extLst>
              <a:ext uri="{FF2B5EF4-FFF2-40B4-BE49-F238E27FC236}">
                <a16:creationId xmlns:a16="http://schemas.microsoft.com/office/drawing/2014/main" id="{629A81E2-0EE7-40F6-BDCE-AAAEE7631FA2}"/>
              </a:ext>
            </a:extLst>
          </p:cNvPr>
          <p:cNvSpPr txBox="1"/>
          <p:nvPr/>
        </p:nvSpPr>
        <p:spPr>
          <a:xfrm>
            <a:off x="178657" y="839228"/>
            <a:ext cx="9548686" cy="563231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Objects like arrays can hold different types of data, they can even hold arrays. THey can even hold objects inside of objects. Functions are just like another type of property because they hold values.</a:t>
            </a:r>
          </a:p>
          <a:p>
            <a:br>
              <a:rPr lang="en-GB" b="1" dirty="0">
                <a:effectLst/>
                <a:latin typeface="Calibri" panose="020F0502020204030204" pitchFamily="34" charset="0"/>
                <a:cs typeface="Calibri" panose="020F0502020204030204" pitchFamily="34" charset="0"/>
              </a:rPr>
            </a:br>
            <a:r>
              <a:rPr lang="en-GB" b="1" dirty="0">
                <a:effectLst/>
                <a:latin typeface="Calibri" panose="020F0502020204030204" pitchFamily="34" charset="0"/>
                <a:cs typeface="Calibri" panose="020F0502020204030204" pitchFamily="34" charset="0"/>
              </a:rPr>
              <a:t>Any function attached inside an object is called a method. But the function must be an expression.</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'Schmedtmann'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job:</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friends:</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'Michael'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'Steven'</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'Peter'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hasDriversLicense:</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9CDCFE"/>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call the method in the object using dot or bracket notation</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704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37A18-A14C-498D-9AC7-ADB7DBD7A494}"/>
              </a:ext>
            </a:extLst>
          </p:cNvPr>
          <p:cNvSpPr txBox="1"/>
          <p:nvPr/>
        </p:nvSpPr>
        <p:spPr>
          <a:xfrm>
            <a:off x="264289" y="118026"/>
            <a:ext cx="9537539" cy="46166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are inputting the birthYear when it is already in the object.</a:t>
            </a:r>
          </a:p>
          <a:p>
            <a:br>
              <a:rPr lang="en-GB" sz="1600"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call the method in the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6DF76D0-BCC9-4AE5-A214-753E4A0658C1}"/>
              </a:ext>
            </a:extLst>
          </p:cNvPr>
          <p:cNvSpPr txBox="1"/>
          <p:nvPr/>
        </p:nvSpPr>
        <p:spPr>
          <a:xfrm>
            <a:off x="6551270" y="1582340"/>
            <a:ext cx="3090441" cy="369331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The THIS keyword refers to this object so by using it we are saying console.log this object or birthyear from this object.</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Instead of the this keyword we could use personObj but what if we latter rename the object to something like personObj2? Well it would not work anymore so always use this keyword!</a:t>
            </a:r>
            <a:endParaRPr lang="en-GB" b="1" dirty="0">
              <a:effectLst/>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83DBCC40-E301-44D8-A346-FB02F424D89A}"/>
              </a:ext>
            </a:extLst>
          </p:cNvPr>
          <p:cNvCxnSpPr>
            <a:cxnSpLocks/>
          </p:cNvCxnSpPr>
          <p:nvPr/>
        </p:nvCxnSpPr>
        <p:spPr>
          <a:xfrm flipH="1" flipV="1">
            <a:off x="3125165" y="3428999"/>
            <a:ext cx="3426105" cy="61056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1004-999A-4799-B760-3BA6B6E2431A}"/>
              </a:ext>
            </a:extLst>
          </p:cNvPr>
          <p:cNvSpPr txBox="1"/>
          <p:nvPr/>
        </p:nvSpPr>
        <p:spPr>
          <a:xfrm>
            <a:off x="253678" y="228123"/>
            <a:ext cx="9398643" cy="640175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what if we need to call the age more than once in our code?</a:t>
            </a:r>
          </a:p>
          <a:p>
            <a:r>
              <a:rPr lang="en-GB" b="1" dirty="0">
                <a:effectLst/>
                <a:latin typeface="Calibri" panose="020F0502020204030204" pitchFamily="34" charset="0"/>
                <a:cs typeface="Calibri" panose="020F0502020204030204" pitchFamily="34" charset="0"/>
              </a:rPr>
              <a:t>We would be running the method within the object multiple times which could slow down our code if the method is doing complex calculations.</a:t>
            </a:r>
          </a:p>
          <a:p>
            <a:r>
              <a:rPr lang="en-GB" b="1" dirty="0">
                <a:effectLst/>
                <a:latin typeface="Calibri" panose="020F0502020204030204" pitchFamily="34" charset="0"/>
                <a:cs typeface="Calibri" panose="020F0502020204030204" pitchFamily="34" charset="0"/>
              </a:rPr>
              <a:t>Better to calculate the age once and store it as a new property so that it only gets calculated once.</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154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BDC47-98A3-4392-9812-E00DE9B897D7}"/>
              </a:ext>
            </a:extLst>
          </p:cNvPr>
          <p:cNvSpPr txBox="1"/>
          <p:nvPr/>
        </p:nvSpPr>
        <p:spPr>
          <a:xfrm>
            <a:off x="172655" y="205396"/>
            <a:ext cx="9560689"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"Jonas is a 46 year old teacher and he has a drivers License OR has no drivers License"</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getSummary</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and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"has a drivers 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"doesn't have a drivers license."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getSummary</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6619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5AF8D-A5AD-47C1-82A5-CA935086284D}"/>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Iteration – For loop</a:t>
            </a:r>
          </a:p>
        </p:txBody>
      </p:sp>
      <p:sp>
        <p:nvSpPr>
          <p:cNvPr id="3" name="TextBox 2">
            <a:extLst>
              <a:ext uri="{FF2B5EF4-FFF2-40B4-BE49-F238E27FC236}">
                <a16:creationId xmlns:a16="http://schemas.microsoft.com/office/drawing/2014/main" id="{91CF3021-D492-4A26-BC2F-FFEF894A4D91}"/>
              </a:ext>
            </a:extLst>
          </p:cNvPr>
          <p:cNvSpPr txBox="1"/>
          <p:nvPr/>
        </p:nvSpPr>
        <p:spPr>
          <a:xfrm>
            <a:off x="178657" y="806367"/>
            <a:ext cx="678930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Loops are fundamental to coding. They are used for when we have to repeat something multiple times.</a:t>
            </a:r>
          </a:p>
        </p:txBody>
      </p:sp>
      <p:sp>
        <p:nvSpPr>
          <p:cNvPr id="5" name="TextBox 4">
            <a:extLst>
              <a:ext uri="{FF2B5EF4-FFF2-40B4-BE49-F238E27FC236}">
                <a16:creationId xmlns:a16="http://schemas.microsoft.com/office/drawing/2014/main" id="{4D7FB81D-DE07-4A58-A3A4-E7C34018DAE0}"/>
              </a:ext>
            </a:extLst>
          </p:cNvPr>
          <p:cNvSpPr txBox="1"/>
          <p:nvPr/>
        </p:nvSpPr>
        <p:spPr>
          <a:xfrm>
            <a:off x="178657" y="1570966"/>
            <a:ext cx="7252289" cy="49859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For loop has three components:</a:t>
            </a:r>
          </a:p>
          <a:p>
            <a:r>
              <a:rPr lang="en-GB" b="1" dirty="0">
                <a:latin typeface="Calibri" panose="020F0502020204030204" pitchFamily="34" charset="0"/>
                <a:cs typeface="Calibri" panose="020F0502020204030204" pitchFamily="34" charset="0"/>
              </a:rPr>
              <a:t>1</a:t>
            </a:r>
            <a:r>
              <a:rPr lang="en-GB" b="1" dirty="0">
                <a:effectLst/>
                <a:latin typeface="Calibri" panose="020F0502020204030204" pitchFamily="34" charset="0"/>
                <a:cs typeface="Calibri" panose="020F0502020204030204" pitchFamily="34" charset="0"/>
              </a:rPr>
              <a:t>. define variable and set initial value</a:t>
            </a:r>
          </a:p>
          <a:p>
            <a:r>
              <a:rPr lang="en-GB" b="1" dirty="0">
                <a:effectLst/>
                <a:latin typeface="Calibri" panose="020F0502020204030204" pitchFamily="34" charset="0"/>
                <a:cs typeface="Calibri" panose="020F0502020204030204" pitchFamily="34" charset="0"/>
              </a:rPr>
              <a:t>				2. for loop keeps running while condition is true</a:t>
            </a:r>
          </a:p>
          <a:p>
            <a:r>
              <a:rPr lang="en-GB" b="1" dirty="0">
                <a:effectLst/>
                <a:latin typeface="Calibri" panose="020F0502020204030204" pitchFamily="34" charset="0"/>
                <a:cs typeface="Calibri" panose="020F0502020204030204" pitchFamily="34" charset="0"/>
              </a:rPr>
              <a:t>							3. Increment counter</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`walking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E216324-5F3F-4D91-ADF4-F48BE51BE4BA}"/>
              </a:ext>
            </a:extLst>
          </p:cNvPr>
          <p:cNvCxnSpPr>
            <a:cxnSpLocks/>
          </p:cNvCxnSpPr>
          <p:nvPr/>
        </p:nvCxnSpPr>
        <p:spPr>
          <a:xfrm>
            <a:off x="1331089" y="2187615"/>
            <a:ext cx="0" cy="13571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BD1C54-49EC-4112-A472-EE007FD969CD}"/>
              </a:ext>
            </a:extLst>
          </p:cNvPr>
          <p:cNvCxnSpPr>
            <a:cxnSpLocks/>
          </p:cNvCxnSpPr>
          <p:nvPr/>
        </p:nvCxnSpPr>
        <p:spPr>
          <a:xfrm>
            <a:off x="2675681" y="2453833"/>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4E8598-EACA-4756-BC2D-1C4F622941CA}"/>
              </a:ext>
            </a:extLst>
          </p:cNvPr>
          <p:cNvCxnSpPr>
            <a:cxnSpLocks/>
          </p:cNvCxnSpPr>
          <p:nvPr/>
        </p:nvCxnSpPr>
        <p:spPr>
          <a:xfrm>
            <a:off x="3804801" y="2720053"/>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CC7DDB8-B24E-4143-BC33-92B0B2B6EBBF}"/>
              </a:ext>
            </a:extLst>
          </p:cNvPr>
          <p:cNvPicPr>
            <a:picLocks noChangeAspect="1"/>
          </p:cNvPicPr>
          <p:nvPr/>
        </p:nvPicPr>
        <p:blipFill>
          <a:blip r:embed="rId2"/>
          <a:stretch>
            <a:fillRect/>
          </a:stretch>
        </p:blipFill>
        <p:spPr>
          <a:xfrm>
            <a:off x="7197096" y="416987"/>
            <a:ext cx="2346977" cy="6139959"/>
          </a:xfrm>
          <a:prstGeom prst="rect">
            <a:avLst/>
          </a:prstGeom>
        </p:spPr>
      </p:pic>
    </p:spTree>
    <p:extLst>
      <p:ext uri="{BB962C8B-B14F-4D97-AF65-F5344CB8AC3E}">
        <p14:creationId xmlns:p14="http://schemas.microsoft.com/office/powerpoint/2010/main" val="3870161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2428-8BB0-4983-801F-12DDB3ED4A01}"/>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arrays, breaking and Continuing</a:t>
            </a:r>
          </a:p>
        </p:txBody>
      </p:sp>
      <p:sp>
        <p:nvSpPr>
          <p:cNvPr id="4" name="TextBox 3">
            <a:extLst>
              <a:ext uri="{FF2B5EF4-FFF2-40B4-BE49-F238E27FC236}">
                <a16:creationId xmlns:a16="http://schemas.microsoft.com/office/drawing/2014/main" id="{4CC2B032-B1C6-4AAC-A6E9-34B0142C15F3}"/>
              </a:ext>
            </a:extLst>
          </p:cNvPr>
          <p:cNvSpPr txBox="1"/>
          <p:nvPr/>
        </p:nvSpPr>
        <p:spPr>
          <a:xfrm>
            <a:off x="178657" y="889843"/>
            <a:ext cx="9497778" cy="477053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five elements in it.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want to loop through all the elements one by one.</a:t>
            </a:r>
          </a:p>
          <a:p>
            <a:r>
              <a:rPr lang="en-GB" b="1" dirty="0">
                <a:effectLst/>
                <a:latin typeface="Calibri" panose="020F0502020204030204" pitchFamily="34" charset="0"/>
                <a:cs typeface="Calibri" panose="020F0502020204030204" pitchFamily="34" charset="0"/>
              </a:rPr>
              <a:t>1. We start the array at 0 because that is the first element in the array</a:t>
            </a:r>
          </a:p>
          <a:p>
            <a:r>
              <a:rPr lang="en-GB" b="1" dirty="0">
                <a:effectLst/>
                <a:latin typeface="Calibri" panose="020F0502020204030204" pitchFamily="34" charset="0"/>
                <a:cs typeface="Calibri" panose="020F0502020204030204" pitchFamily="34" charset="0"/>
              </a:rPr>
              <a:t>			2. We want to stop looping at 5 (because the array contains five elements)</a:t>
            </a:r>
          </a:p>
          <a:p>
            <a:r>
              <a:rPr lang="en-GB" b="1" dirty="0">
                <a:effectLst/>
                <a:latin typeface="Calibri" panose="020F0502020204030204" pitchFamily="34" charset="0"/>
                <a:cs typeface="Calibri" panose="020F0502020204030204" pitchFamily="34" charset="0"/>
              </a:rPr>
              <a:t>					3. Each time through the loop we increment by 1.</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C74B454D-038D-4D26-847D-53BB23B3A75A}"/>
              </a:ext>
            </a:extLst>
          </p:cNvPr>
          <p:cNvCxnSpPr>
            <a:cxnSpLocks/>
          </p:cNvCxnSpPr>
          <p:nvPr/>
        </p:nvCxnSpPr>
        <p:spPr>
          <a:xfrm>
            <a:off x="1342664" y="3773347"/>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543150C-391F-4E4D-8780-6548421170A9}"/>
              </a:ext>
            </a:extLst>
          </p:cNvPr>
          <p:cNvCxnSpPr>
            <a:cxnSpLocks/>
          </p:cNvCxnSpPr>
          <p:nvPr/>
        </p:nvCxnSpPr>
        <p:spPr>
          <a:xfrm>
            <a:off x="2108521" y="4039567"/>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1750181-9E2D-4D97-A3E8-F183D9E1567D}"/>
              </a:ext>
            </a:extLst>
          </p:cNvPr>
          <p:cNvCxnSpPr>
            <a:cxnSpLocks/>
          </p:cNvCxnSpPr>
          <p:nvPr/>
        </p:nvCxnSpPr>
        <p:spPr>
          <a:xfrm>
            <a:off x="2820953" y="4282633"/>
            <a:ext cx="0" cy="5816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3FFE2-49F5-4770-A9A6-E4048FB7FD3F}"/>
              </a:ext>
            </a:extLst>
          </p:cNvPr>
          <p:cNvSpPr txBox="1"/>
          <p:nvPr/>
        </p:nvSpPr>
        <p:spPr>
          <a:xfrm>
            <a:off x="137364" y="149464"/>
            <a:ext cx="5013370" cy="923330"/>
          </a:xfrm>
          <a:prstGeom prst="rect">
            <a:avLst/>
          </a:prstGeom>
          <a:noFill/>
        </p:spPr>
        <p:txBody>
          <a:bodyPr wrap="square" rtlCol="0">
            <a:spAutoFit/>
          </a:bodyPr>
          <a:lstStyle/>
          <a:p>
            <a:r>
              <a:rPr lang="en-GB" dirty="0"/>
              <a:t>This is an example of inline script because the script code is within the html file within &lt;script&gt; tags.</a:t>
            </a:r>
          </a:p>
          <a:p>
            <a:endParaRPr lang="en-GB" dirty="0"/>
          </a:p>
        </p:txBody>
      </p:sp>
      <p:pic>
        <p:nvPicPr>
          <p:cNvPr id="8" name="Picture 7">
            <a:extLst>
              <a:ext uri="{FF2B5EF4-FFF2-40B4-BE49-F238E27FC236}">
                <a16:creationId xmlns:a16="http://schemas.microsoft.com/office/drawing/2014/main" id="{179E518E-F0C9-4B95-8AFA-3264069D4AA6}"/>
              </a:ext>
            </a:extLst>
          </p:cNvPr>
          <p:cNvPicPr>
            <a:picLocks noChangeAspect="1"/>
          </p:cNvPicPr>
          <p:nvPr/>
        </p:nvPicPr>
        <p:blipFill>
          <a:blip r:embed="rId2"/>
          <a:stretch>
            <a:fillRect/>
          </a:stretch>
        </p:blipFill>
        <p:spPr>
          <a:xfrm>
            <a:off x="5648205" y="149464"/>
            <a:ext cx="4095750" cy="3448050"/>
          </a:xfrm>
          <a:prstGeom prst="rect">
            <a:avLst/>
          </a:prstGeom>
        </p:spPr>
      </p:pic>
      <p:pic>
        <p:nvPicPr>
          <p:cNvPr id="6" name="Picture 5">
            <a:extLst>
              <a:ext uri="{FF2B5EF4-FFF2-40B4-BE49-F238E27FC236}">
                <a16:creationId xmlns:a16="http://schemas.microsoft.com/office/drawing/2014/main" id="{FDA81F5B-9962-4FED-8260-38A95870A306}"/>
              </a:ext>
            </a:extLst>
          </p:cNvPr>
          <p:cNvPicPr>
            <a:picLocks noChangeAspect="1"/>
          </p:cNvPicPr>
          <p:nvPr/>
        </p:nvPicPr>
        <p:blipFill>
          <a:blip r:embed="rId3"/>
          <a:stretch>
            <a:fillRect/>
          </a:stretch>
        </p:blipFill>
        <p:spPr>
          <a:xfrm>
            <a:off x="173621" y="2902883"/>
            <a:ext cx="9570334" cy="3805653"/>
          </a:xfrm>
          <a:prstGeom prst="rect">
            <a:avLst/>
          </a:prstGeom>
        </p:spPr>
      </p:pic>
      <p:sp>
        <p:nvSpPr>
          <p:cNvPr id="9" name="TextBox 8">
            <a:extLst>
              <a:ext uri="{FF2B5EF4-FFF2-40B4-BE49-F238E27FC236}">
                <a16:creationId xmlns:a16="http://schemas.microsoft.com/office/drawing/2014/main" id="{6A39154C-B59D-4B49-9A87-A9759A7676CF}"/>
              </a:ext>
            </a:extLst>
          </p:cNvPr>
          <p:cNvSpPr txBox="1"/>
          <p:nvPr/>
        </p:nvSpPr>
        <p:spPr>
          <a:xfrm>
            <a:off x="162045" y="1737125"/>
            <a:ext cx="5013370" cy="923330"/>
          </a:xfrm>
          <a:prstGeom prst="rect">
            <a:avLst/>
          </a:prstGeom>
          <a:noFill/>
        </p:spPr>
        <p:txBody>
          <a:bodyPr wrap="square" rtlCol="0">
            <a:spAutoFit/>
          </a:bodyPr>
          <a:lstStyle/>
          <a:p>
            <a:r>
              <a:rPr lang="en-GB" dirty="0"/>
              <a:t>Better to create a separate external Javascript file and link to it in the html file.</a:t>
            </a:r>
          </a:p>
          <a:p>
            <a:endParaRPr lang="en-GB" dirty="0"/>
          </a:p>
        </p:txBody>
      </p:sp>
    </p:spTree>
    <p:extLst>
      <p:ext uri="{BB962C8B-B14F-4D97-AF65-F5344CB8AC3E}">
        <p14:creationId xmlns:p14="http://schemas.microsoft.com/office/powerpoint/2010/main" val="88774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A0843-764D-46E2-BF2B-9952961A8A5F}"/>
              </a:ext>
            </a:extLst>
          </p:cNvPr>
          <p:cNvSpPr txBox="1"/>
          <p:nvPr/>
        </p:nvSpPr>
        <p:spPr>
          <a:xfrm>
            <a:off x="208344" y="221405"/>
            <a:ext cx="6331352" cy="569386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six elements in it.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because we have manually defined the condition to be less than 5 it will not iterate through element 6 in the array. </a:t>
            </a:r>
          </a:p>
          <a:p>
            <a:r>
              <a:rPr lang="en-GB" b="1" dirty="0">
                <a:effectLst/>
                <a:latin typeface="Calibri" panose="020F0502020204030204" pitchFamily="34" charset="0"/>
                <a:cs typeface="Calibri" panose="020F0502020204030204" pitchFamily="34" charset="0"/>
              </a:rPr>
              <a:t>We can dynamically calculate the array length by using built in length function!</a:t>
            </a:r>
          </a:p>
          <a:p>
            <a:r>
              <a:rPr lang="nn-NO" sz="1600" b="1" dirty="0">
                <a:solidFill>
                  <a:srgbClr val="C586C0"/>
                </a:solidFill>
                <a:effectLst/>
                <a:latin typeface="Consolas" panose="020B0609020204030204" pitchFamily="49" charset="0"/>
              </a:rPr>
              <a:t>for</a:t>
            </a:r>
            <a:r>
              <a:rPr lang="nn-NO" sz="1600" b="1" dirty="0">
                <a:solidFill>
                  <a:srgbClr val="D4D4D4"/>
                </a:solidFill>
                <a:effectLst/>
                <a:latin typeface="Consolas" panose="020B0609020204030204" pitchFamily="49" charset="0"/>
              </a:rPr>
              <a:t> (</a:t>
            </a:r>
            <a:r>
              <a:rPr lang="nn-NO" sz="1600" b="1" dirty="0">
                <a:solidFill>
                  <a:srgbClr val="569CD6"/>
                </a:solidFill>
                <a:effectLst/>
                <a:latin typeface="Consolas" panose="020B0609020204030204" pitchFamily="49" charset="0"/>
              </a:rPr>
              <a:t>let</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 </a:t>
            </a:r>
            <a:r>
              <a:rPr lang="nn-NO" sz="1600" b="1" dirty="0">
                <a:solidFill>
                  <a:srgbClr val="B5CEA8"/>
                </a:solidFill>
                <a:effectLst/>
                <a:latin typeface="Consolas" panose="020B0609020204030204" pitchFamily="49" charset="0"/>
              </a:rPr>
              <a:t>0</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&lt;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length</a:t>
            </a:r>
            <a:r>
              <a:rPr lang="nn-NO" sz="1600" b="1" dirty="0">
                <a:solidFill>
                  <a:srgbClr val="D4D4D4"/>
                </a:solidFill>
                <a:effectLst/>
                <a:latin typeface="Consolas" panose="020B0609020204030204" pitchFamily="49" charset="0"/>
              </a:rPr>
              <a:t> ;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a:t>
            </a:r>
          </a:p>
          <a:p>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a:t>
            </a:r>
          </a:p>
          <a:p>
            <a:r>
              <a:rPr lang="nn-NO" sz="1600" b="1" dirty="0">
                <a:solidFill>
                  <a:srgbClr val="D4D4D4"/>
                </a:solidFill>
                <a:effectLst/>
                <a:latin typeface="Consolas" panose="020B0609020204030204" pitchFamily="49" charset="0"/>
              </a:rPr>
              <a:t>}</a:t>
            </a:r>
          </a:p>
          <a:p>
            <a:endParaRPr lang="nn-NO"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nn-NO"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33673D3-2FCD-4458-8405-898ABFAF8E80}"/>
              </a:ext>
            </a:extLst>
          </p:cNvPr>
          <p:cNvPicPr>
            <a:picLocks noChangeAspect="1"/>
          </p:cNvPicPr>
          <p:nvPr/>
        </p:nvPicPr>
        <p:blipFill>
          <a:blip r:embed="rId2"/>
          <a:stretch>
            <a:fillRect/>
          </a:stretch>
        </p:blipFill>
        <p:spPr>
          <a:xfrm>
            <a:off x="6297936" y="2662177"/>
            <a:ext cx="3368144" cy="1585732"/>
          </a:xfrm>
          <a:prstGeom prst="rect">
            <a:avLst/>
          </a:prstGeom>
        </p:spPr>
      </p:pic>
      <p:pic>
        <p:nvPicPr>
          <p:cNvPr id="7" name="Picture 6">
            <a:extLst>
              <a:ext uri="{FF2B5EF4-FFF2-40B4-BE49-F238E27FC236}">
                <a16:creationId xmlns:a16="http://schemas.microsoft.com/office/drawing/2014/main" id="{5ABC3147-459A-435E-80E5-A5D63F80D51C}"/>
              </a:ext>
            </a:extLst>
          </p:cNvPr>
          <p:cNvPicPr>
            <a:picLocks noChangeAspect="1"/>
          </p:cNvPicPr>
          <p:nvPr/>
        </p:nvPicPr>
        <p:blipFill>
          <a:blip r:embed="rId3"/>
          <a:stretch>
            <a:fillRect/>
          </a:stretch>
        </p:blipFill>
        <p:spPr>
          <a:xfrm>
            <a:off x="6297936" y="4583575"/>
            <a:ext cx="3642789" cy="1716314"/>
          </a:xfrm>
          <a:prstGeom prst="rect">
            <a:avLst/>
          </a:prstGeom>
        </p:spPr>
      </p:pic>
    </p:spTree>
    <p:extLst>
      <p:ext uri="{BB962C8B-B14F-4D97-AF65-F5344CB8AC3E}">
        <p14:creationId xmlns:p14="http://schemas.microsoft.com/office/powerpoint/2010/main" val="95749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84C40-2162-4BFB-86DF-EE6EC2CCCAE7}"/>
              </a:ext>
            </a:extLst>
          </p:cNvPr>
          <p:cNvSpPr txBox="1"/>
          <p:nvPr/>
        </p:nvSpPr>
        <p:spPr>
          <a:xfrm>
            <a:off x="127320" y="351505"/>
            <a:ext cx="9329195" cy="5386090"/>
          </a:xfrm>
          <a:prstGeom prst="rect">
            <a:avLst/>
          </a:prstGeom>
          <a:noFill/>
        </p:spPr>
        <p:txBody>
          <a:bodyPr wrap="square">
            <a:spAutoFit/>
          </a:bodyPr>
          <a:lstStyle/>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can create a new empty array outside of the loop</a:t>
            </a:r>
          </a:p>
          <a:p>
            <a:r>
              <a:rPr lang="en-GB" b="0" dirty="0" err="1">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 = [];</a:t>
            </a:r>
          </a:p>
          <a:p>
            <a:br>
              <a:rPr lang="en-GB" b="0" dirty="0">
                <a:solidFill>
                  <a:srgbClr val="D4D4D4"/>
                </a:solidFill>
                <a:effectLst/>
                <a:latin typeface="Consolas" panose="020B0609020204030204" pitchFamily="49" charset="0"/>
              </a:rPr>
            </a:b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length</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p>
          <a:p>
            <a:r>
              <a:rPr lang="en-GB" b="1" dirty="0">
                <a:effectLst/>
                <a:latin typeface="Calibri" panose="020F0502020204030204" pitchFamily="34" charset="0"/>
                <a:cs typeface="Calibri" panose="020F0502020204030204" pitchFamily="34" charset="0"/>
              </a:rPr>
              <a:t>Here we are reading the array for each element and getting the </a:t>
            </a:r>
            <a:r>
              <a:rPr lang="en-GB" b="1" dirty="0" err="1">
                <a:effectLst/>
                <a:latin typeface="Calibri" panose="020F0502020204030204" pitchFamily="34" charset="0"/>
                <a:cs typeface="Calibri" panose="020F0502020204030204" pitchFamily="34" charset="0"/>
              </a:rPr>
              <a:t>typeof</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err="1">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Here we are filling the types array with </a:t>
            </a:r>
            <a:r>
              <a:rPr lang="en-GB" b="1" dirty="0" err="1">
                <a:effectLst/>
                <a:latin typeface="Calibri" panose="020F0502020204030204" pitchFamily="34" charset="0"/>
                <a:cs typeface="Calibri" panose="020F0502020204030204" pitchFamily="34" charset="0"/>
              </a:rPr>
              <a:t>typeof</a:t>
            </a:r>
            <a:r>
              <a:rPr lang="en-GB" b="1" dirty="0">
                <a:effectLst/>
                <a:latin typeface="Calibri" panose="020F0502020204030204" pitchFamily="34" charset="0"/>
                <a:cs typeface="Calibri" panose="020F0502020204030204" pitchFamily="34" charset="0"/>
              </a:rPr>
              <a:t> for each </a:t>
            </a:r>
            <a:r>
              <a:rPr lang="en-GB" b="1" dirty="0" err="1">
                <a:effectLst/>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a:t>
            </a:r>
          </a:p>
          <a:p>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err="1">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endParaRPr lang="en-GB" b="0" dirty="0">
              <a:solidFill>
                <a:srgbClr val="9CDCFE"/>
              </a:solidFill>
              <a:effectLst/>
              <a:latin typeface="Consolas" panose="020B0609020204030204" pitchFamily="49" charset="0"/>
            </a:endParaRP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6A4D885-54F2-4AB4-8BCD-47E7859C01D9}"/>
              </a:ext>
            </a:extLst>
          </p:cNvPr>
          <p:cNvPicPr>
            <a:picLocks noChangeAspect="1"/>
          </p:cNvPicPr>
          <p:nvPr/>
        </p:nvPicPr>
        <p:blipFill>
          <a:blip r:embed="rId2"/>
          <a:stretch>
            <a:fillRect/>
          </a:stretch>
        </p:blipFill>
        <p:spPr>
          <a:xfrm>
            <a:off x="6015842" y="2095020"/>
            <a:ext cx="3716539" cy="1496269"/>
          </a:xfrm>
          <a:prstGeom prst="rect">
            <a:avLst/>
          </a:prstGeom>
        </p:spPr>
      </p:pic>
      <p:pic>
        <p:nvPicPr>
          <p:cNvPr id="7" name="Picture 6">
            <a:extLst>
              <a:ext uri="{FF2B5EF4-FFF2-40B4-BE49-F238E27FC236}">
                <a16:creationId xmlns:a16="http://schemas.microsoft.com/office/drawing/2014/main" id="{CC8D3189-C54A-423F-AEA4-5A0240246EA5}"/>
              </a:ext>
            </a:extLst>
          </p:cNvPr>
          <p:cNvPicPr>
            <a:picLocks noChangeAspect="1"/>
          </p:cNvPicPr>
          <p:nvPr/>
        </p:nvPicPr>
        <p:blipFill>
          <a:blip r:embed="rId3"/>
          <a:stretch>
            <a:fillRect/>
          </a:stretch>
        </p:blipFill>
        <p:spPr>
          <a:xfrm>
            <a:off x="3831218" y="5342428"/>
            <a:ext cx="5901161" cy="395167"/>
          </a:xfrm>
          <a:prstGeom prst="rect">
            <a:avLst/>
          </a:prstGeom>
        </p:spPr>
      </p:pic>
    </p:spTree>
    <p:extLst>
      <p:ext uri="{BB962C8B-B14F-4D97-AF65-F5344CB8AC3E}">
        <p14:creationId xmlns:p14="http://schemas.microsoft.com/office/powerpoint/2010/main" val="3088751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B4111-0F17-4AC3-B762-2EE717BD231D}"/>
              </a:ext>
            </a:extLst>
          </p:cNvPr>
          <p:cNvSpPr txBox="1"/>
          <p:nvPr/>
        </p:nvSpPr>
        <p:spPr>
          <a:xfrm>
            <a:off x="405114" y="404616"/>
            <a:ext cx="9500886"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same operation can be done with an array push</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types</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p>
          <a:p>
            <a:endParaRPr lang="en-GB" sz="14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have an array of </a:t>
            </a:r>
            <a:r>
              <a:rPr lang="en-GB" b="1" dirty="0" err="1">
                <a:effectLst/>
                <a:latin typeface="Calibri" panose="020F0502020204030204" pitchFamily="34" charset="0"/>
                <a:cs typeface="Calibri" panose="020F0502020204030204" pitchFamily="34" charset="0"/>
              </a:rPr>
              <a:t>birthYears</a:t>
            </a:r>
            <a:r>
              <a:rPr lang="en-GB" b="1" dirty="0">
                <a:effectLst/>
                <a:latin typeface="Calibri" panose="020F0502020204030204" pitchFamily="34" charset="0"/>
                <a:cs typeface="Calibri" panose="020F0502020204030204" pitchFamily="34" charset="0"/>
              </a:rPr>
              <a:t> and we want to calculate ages and store it in a new array.</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err="1">
                <a:solidFill>
                  <a:srgbClr val="4FC1FF"/>
                </a:solidFill>
                <a:effectLst/>
                <a:latin typeface="Consolas" panose="020B0609020204030204" pitchFamily="49" charset="0"/>
              </a:rPr>
              <a:t>birthYearArr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ageArr</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9503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EF363-7000-48FD-9289-24E26A62BE7E}"/>
              </a:ext>
            </a:extLst>
          </p:cNvPr>
          <p:cNvSpPr txBox="1"/>
          <p:nvPr/>
        </p:nvSpPr>
        <p:spPr>
          <a:xfrm>
            <a:off x="439836" y="350710"/>
            <a:ext cx="8727313"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is not a string and we skip it (continue)</a:t>
            </a:r>
          </a:p>
        </p:txBody>
      </p:sp>
      <p:pic>
        <p:nvPicPr>
          <p:cNvPr id="5" name="Picture 4">
            <a:extLst>
              <a:ext uri="{FF2B5EF4-FFF2-40B4-BE49-F238E27FC236}">
                <a16:creationId xmlns:a16="http://schemas.microsoft.com/office/drawing/2014/main" id="{FB6B76D7-122E-4EC0-82BE-913F82AC0463}"/>
              </a:ext>
            </a:extLst>
          </p:cNvPr>
          <p:cNvPicPr>
            <a:picLocks noChangeAspect="1"/>
          </p:cNvPicPr>
          <p:nvPr/>
        </p:nvPicPr>
        <p:blipFill>
          <a:blip r:embed="rId2"/>
          <a:stretch>
            <a:fillRect/>
          </a:stretch>
        </p:blipFill>
        <p:spPr>
          <a:xfrm>
            <a:off x="7130100" y="4201610"/>
            <a:ext cx="2569485" cy="1220043"/>
          </a:xfrm>
          <a:prstGeom prst="rect">
            <a:avLst/>
          </a:prstGeom>
        </p:spPr>
      </p:pic>
    </p:spTree>
    <p:extLst>
      <p:ext uri="{BB962C8B-B14F-4D97-AF65-F5344CB8AC3E}">
        <p14:creationId xmlns:p14="http://schemas.microsoft.com/office/powerpoint/2010/main" val="1413107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8672F-1395-4A57-B88F-201F8E8AA688}"/>
              </a:ext>
            </a:extLst>
          </p:cNvPr>
          <p:cNvSpPr txBox="1"/>
          <p:nvPr/>
        </p:nvSpPr>
        <p:spPr>
          <a:xfrm>
            <a:off x="671332" y="548116"/>
            <a:ext cx="8877782" cy="597086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endParaRPr lang="en-GB" sz="1600" b="1" dirty="0">
              <a:solidFill>
                <a:srgbClr val="569CD6"/>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a number and we stop the loop (break) at that iteration.</a:t>
            </a:r>
          </a:p>
        </p:txBody>
      </p:sp>
      <p:pic>
        <p:nvPicPr>
          <p:cNvPr id="5" name="Picture 4">
            <a:extLst>
              <a:ext uri="{FF2B5EF4-FFF2-40B4-BE49-F238E27FC236}">
                <a16:creationId xmlns:a16="http://schemas.microsoft.com/office/drawing/2014/main" id="{DADCF594-6C7D-4EFC-A635-9614797A03B4}"/>
              </a:ext>
            </a:extLst>
          </p:cNvPr>
          <p:cNvPicPr>
            <a:picLocks noChangeAspect="1"/>
          </p:cNvPicPr>
          <p:nvPr/>
        </p:nvPicPr>
        <p:blipFill>
          <a:blip r:embed="rId2"/>
          <a:stretch>
            <a:fillRect/>
          </a:stretch>
        </p:blipFill>
        <p:spPr>
          <a:xfrm>
            <a:off x="7206068" y="4745621"/>
            <a:ext cx="2343046" cy="763265"/>
          </a:xfrm>
          <a:prstGeom prst="rect">
            <a:avLst/>
          </a:prstGeom>
        </p:spPr>
      </p:pic>
    </p:spTree>
    <p:extLst>
      <p:ext uri="{BB962C8B-B14F-4D97-AF65-F5344CB8AC3E}">
        <p14:creationId xmlns:p14="http://schemas.microsoft.com/office/powerpoint/2010/main" val="2525038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C3514-F760-4B32-B7D7-5847E9BA35DE}"/>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backwards</a:t>
            </a:r>
          </a:p>
        </p:txBody>
      </p:sp>
      <p:sp>
        <p:nvSpPr>
          <p:cNvPr id="4" name="TextBox 3">
            <a:extLst>
              <a:ext uri="{FF2B5EF4-FFF2-40B4-BE49-F238E27FC236}">
                <a16:creationId xmlns:a16="http://schemas.microsoft.com/office/drawing/2014/main" id="{5EA3898F-6B9F-406E-840A-BF453A8353FD}"/>
              </a:ext>
            </a:extLst>
          </p:cNvPr>
          <p:cNvSpPr txBox="1"/>
          <p:nvPr/>
        </p:nvSpPr>
        <p:spPr>
          <a:xfrm>
            <a:off x="178657" y="700523"/>
            <a:ext cx="9115778" cy="603242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To loop through an array backwards we need to modify the three parts to the for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START: In this case the array has indexes of 0,1,2,3,4,5 so we want to start the loop at index five which is the length of the array minus 1.</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CONDITION: We want to stop the loop when it gets to zero so the condition is going to be that I is equal to or greater than 0.</a:t>
            </a:r>
          </a:p>
          <a:p>
            <a:endParaRPr lang="en-GB" b="1" dirty="0">
              <a:latin typeface="Calibri" panose="020F0502020204030204" pitchFamily="34" charset="0"/>
              <a:cs typeface="Calibri" panose="020F0502020204030204" pitchFamily="34" charset="0"/>
            </a:endParaRPr>
          </a:p>
          <a:p>
            <a:r>
              <a:rPr lang="en-GB" sz="1800" b="1" dirty="0">
                <a:effectLst/>
                <a:latin typeface="Calibri" panose="020F0502020204030204" pitchFamily="34" charset="0"/>
                <a:cs typeface="Calibri" panose="020F0502020204030204" pitchFamily="34" charset="0"/>
              </a:rPr>
              <a:t>ITERATION</a:t>
            </a:r>
            <a:r>
              <a:rPr lang="en-GB" b="1" dirty="0">
                <a:effectLst/>
                <a:latin typeface="Calibri" panose="020F0502020204030204" pitchFamily="34" charset="0"/>
                <a:cs typeface="Calibri" panose="020F0502020204030204" pitchFamily="34" charset="0"/>
              </a:rPr>
              <a:t>: Finally, we want the loop to decrement by 1 the counter each iteration.</a:t>
            </a:r>
          </a:p>
          <a:p>
            <a:endParaRPr lang="en-GB" sz="1600" b="1" dirty="0">
              <a:solidFill>
                <a:srgbClr val="569CD6"/>
              </a:solidFill>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Schmedtmann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&gt;=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E0721E9-5D8A-47E7-ADE6-DEB8E9F4A65B}"/>
              </a:ext>
            </a:extLst>
          </p:cNvPr>
          <p:cNvSpPr txBox="1"/>
          <p:nvPr/>
        </p:nvSpPr>
        <p:spPr>
          <a:xfrm>
            <a:off x="1710125" y="5025099"/>
            <a:ext cx="3858107" cy="369332"/>
          </a:xfrm>
          <a:prstGeom prst="rect">
            <a:avLst/>
          </a:prstGeom>
          <a:noFill/>
        </p:spPr>
        <p:txBody>
          <a:bodyPr wrap="none" rtlCol="0">
            <a:spAutoFit/>
          </a:bodyPr>
          <a:lstStyle/>
          <a:p>
            <a:r>
              <a:rPr lang="en-GB" sz="1800" b="1" dirty="0">
                <a:effectLst/>
                <a:latin typeface="Calibri" panose="020F0502020204030204" pitchFamily="34" charset="0"/>
                <a:cs typeface="Calibri" panose="020F0502020204030204" pitchFamily="34" charset="0"/>
              </a:rPr>
              <a:t>START               CONDITION   ITERATION</a:t>
            </a:r>
          </a:p>
        </p:txBody>
      </p:sp>
      <p:cxnSp>
        <p:nvCxnSpPr>
          <p:cNvPr id="7" name="Straight Arrow Connector 6">
            <a:extLst>
              <a:ext uri="{FF2B5EF4-FFF2-40B4-BE49-F238E27FC236}">
                <a16:creationId xmlns:a16="http://schemas.microsoft.com/office/drawing/2014/main" id="{C045DA54-6D5F-41D2-9E28-2B768D102217}"/>
              </a:ext>
            </a:extLst>
          </p:cNvPr>
          <p:cNvCxnSpPr/>
          <p:nvPr/>
        </p:nvCxnSpPr>
        <p:spPr>
          <a:xfrm>
            <a:off x="2123455"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BE5A063-5F53-4F7B-A2AC-520DAC8AA654}"/>
              </a:ext>
            </a:extLst>
          </p:cNvPr>
          <p:cNvCxnSpPr/>
          <p:nvPr/>
        </p:nvCxnSpPr>
        <p:spPr>
          <a:xfrm>
            <a:off x="4095598"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01FF3E-41F9-485B-850A-68B840BBF736}"/>
              </a:ext>
            </a:extLst>
          </p:cNvPr>
          <p:cNvCxnSpPr/>
          <p:nvPr/>
        </p:nvCxnSpPr>
        <p:spPr>
          <a:xfrm>
            <a:off x="4736546"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0F6CC3-1F9B-4435-B445-4D95CF73E3ED}"/>
              </a:ext>
            </a:extLst>
          </p:cNvPr>
          <p:cNvPicPr>
            <a:picLocks noChangeAspect="1"/>
          </p:cNvPicPr>
          <p:nvPr/>
        </p:nvPicPr>
        <p:blipFill>
          <a:blip r:embed="rId2"/>
          <a:stretch>
            <a:fillRect/>
          </a:stretch>
        </p:blipFill>
        <p:spPr>
          <a:xfrm>
            <a:off x="6914409" y="4437666"/>
            <a:ext cx="2380026" cy="2205024"/>
          </a:xfrm>
          <a:prstGeom prst="rect">
            <a:avLst/>
          </a:prstGeom>
        </p:spPr>
      </p:pic>
    </p:spTree>
    <p:extLst>
      <p:ext uri="{BB962C8B-B14F-4D97-AF65-F5344CB8AC3E}">
        <p14:creationId xmlns:p14="http://schemas.microsoft.com/office/powerpoint/2010/main" val="552560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9F5A45-EC32-46E2-A5D4-431D91B4026E}"/>
              </a:ext>
            </a:extLst>
          </p:cNvPr>
          <p:cNvSpPr txBox="1"/>
          <p:nvPr/>
        </p:nvSpPr>
        <p:spPr>
          <a:xfrm>
            <a:off x="178657" y="4366"/>
            <a:ext cx="7796300" cy="584775"/>
          </a:xfrm>
          <a:prstGeom prst="rect">
            <a:avLst/>
          </a:prstGeom>
          <a:noFill/>
        </p:spPr>
        <p:txBody>
          <a:bodyPr wrap="square">
            <a:spAutoFit/>
          </a:bodyPr>
          <a:lstStyle/>
          <a:p>
            <a:r>
              <a:rPr lang="en-GB" sz="3200" b="0" i="0" dirty="0">
                <a:solidFill>
                  <a:srgbClr val="1C1D1F"/>
                </a:solidFill>
                <a:effectLst/>
              </a:rPr>
              <a:t>Loops within Loops</a:t>
            </a:r>
          </a:p>
        </p:txBody>
      </p:sp>
      <p:sp>
        <p:nvSpPr>
          <p:cNvPr id="6" name="TextBox 5">
            <a:extLst>
              <a:ext uri="{FF2B5EF4-FFF2-40B4-BE49-F238E27FC236}">
                <a16:creationId xmlns:a16="http://schemas.microsoft.com/office/drawing/2014/main" id="{01EE67C5-6ED7-4A72-A91C-FC778589C4B3}"/>
              </a:ext>
            </a:extLst>
          </p:cNvPr>
          <p:cNvSpPr txBox="1"/>
          <p:nvPr/>
        </p:nvSpPr>
        <p:spPr>
          <a:xfrm>
            <a:off x="178657" y="589141"/>
            <a:ext cx="9532502" cy="23698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 routine of three exercises with each exercise being repeated (or looped 5 times)</a:t>
            </a:r>
          </a:p>
          <a:p>
            <a:br>
              <a:rPr lang="en-GB" b="0"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Starting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CCF1AC5-EB97-4CDF-A153-CFB824DB990C}"/>
              </a:ext>
            </a:extLst>
          </p:cNvPr>
          <p:cNvPicPr>
            <a:picLocks noChangeAspect="1"/>
          </p:cNvPicPr>
          <p:nvPr/>
        </p:nvPicPr>
        <p:blipFill>
          <a:blip r:embed="rId2"/>
          <a:stretch>
            <a:fillRect/>
          </a:stretch>
        </p:blipFill>
        <p:spPr>
          <a:xfrm>
            <a:off x="6521370" y="2493572"/>
            <a:ext cx="3384630" cy="4360062"/>
          </a:xfrm>
          <a:prstGeom prst="rect">
            <a:avLst/>
          </a:prstGeom>
        </p:spPr>
      </p:pic>
      <p:sp>
        <p:nvSpPr>
          <p:cNvPr id="9" name="TextBox 8">
            <a:extLst>
              <a:ext uri="{FF2B5EF4-FFF2-40B4-BE49-F238E27FC236}">
                <a16:creationId xmlns:a16="http://schemas.microsoft.com/office/drawing/2014/main" id="{CE8397C2-C7E9-44F3-BCB3-5ED92AD20714}"/>
              </a:ext>
            </a:extLst>
          </p:cNvPr>
          <p:cNvSpPr txBox="1"/>
          <p:nvPr/>
        </p:nvSpPr>
        <p:spPr>
          <a:xfrm>
            <a:off x="178657" y="3171463"/>
            <a:ext cx="6106396" cy="341632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 We first define the outer loop with the three parameters of STARTING, CONDITION and COUNTER.</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2) Within the outer loop we define the inner loop, also with starting, condition and counter.</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3) On each go around of the outer loop the inner loop is executed.</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4) Pay particular attention to the placement of opening and closing brackets for the outer loop.</a:t>
            </a:r>
            <a:endParaRPr lang="en-GB" b="1" dirty="0">
              <a:effectLst/>
              <a:latin typeface="Calibri" panose="020F0502020204030204" pitchFamily="34" charset="0"/>
              <a:cs typeface="Calibri" panose="020F0502020204030204" pitchFamily="34" charset="0"/>
            </a:endParaRPr>
          </a:p>
          <a:p>
            <a:endParaRPr lang="en-GB" dirty="0"/>
          </a:p>
        </p:txBody>
      </p:sp>
      <p:sp>
        <p:nvSpPr>
          <p:cNvPr id="10" name="TextBox 9">
            <a:extLst>
              <a:ext uri="{FF2B5EF4-FFF2-40B4-BE49-F238E27FC236}">
                <a16:creationId xmlns:a16="http://schemas.microsoft.com/office/drawing/2014/main" id="{975C44FB-9339-4EDF-8C00-75C5027A6122}"/>
              </a:ext>
            </a:extLst>
          </p:cNvPr>
          <p:cNvSpPr txBox="1"/>
          <p:nvPr/>
        </p:nvSpPr>
        <p:spPr>
          <a:xfrm>
            <a:off x="3386774" y="946890"/>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a:t>
            </a:r>
            <a:endParaRPr lang="en-GB" dirty="0"/>
          </a:p>
        </p:txBody>
      </p:sp>
      <p:sp>
        <p:nvSpPr>
          <p:cNvPr id="11" name="TextBox 10">
            <a:extLst>
              <a:ext uri="{FF2B5EF4-FFF2-40B4-BE49-F238E27FC236}">
                <a16:creationId xmlns:a16="http://schemas.microsoft.com/office/drawing/2014/main" id="{66DF52E6-8F83-4AF0-84CD-C50606400F67}"/>
              </a:ext>
            </a:extLst>
          </p:cNvPr>
          <p:cNvSpPr txBox="1"/>
          <p:nvPr/>
        </p:nvSpPr>
        <p:spPr>
          <a:xfrm>
            <a:off x="3386774" y="1673971"/>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a:t>
            </a:r>
            <a:endParaRPr lang="en-GB" dirty="0"/>
          </a:p>
        </p:txBody>
      </p:sp>
      <p:sp>
        <p:nvSpPr>
          <p:cNvPr id="12" name="TextBox 11">
            <a:extLst>
              <a:ext uri="{FF2B5EF4-FFF2-40B4-BE49-F238E27FC236}">
                <a16:creationId xmlns:a16="http://schemas.microsoft.com/office/drawing/2014/main" id="{D790A145-F5A0-47FE-A0B7-8C806C234C1B}"/>
              </a:ext>
            </a:extLst>
          </p:cNvPr>
          <p:cNvSpPr txBox="1"/>
          <p:nvPr/>
        </p:nvSpPr>
        <p:spPr>
          <a:xfrm>
            <a:off x="6146372" y="2589689"/>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3)</a:t>
            </a:r>
            <a:endParaRPr lang="en-GB" dirty="0"/>
          </a:p>
        </p:txBody>
      </p:sp>
      <p:sp>
        <p:nvSpPr>
          <p:cNvPr id="13" name="TextBox 12">
            <a:extLst>
              <a:ext uri="{FF2B5EF4-FFF2-40B4-BE49-F238E27FC236}">
                <a16:creationId xmlns:a16="http://schemas.microsoft.com/office/drawing/2014/main" id="{8CE44577-F0C0-41A0-B8FC-A76CE5F4CC24}"/>
              </a:ext>
            </a:extLst>
          </p:cNvPr>
          <p:cNvSpPr txBox="1"/>
          <p:nvPr/>
        </p:nvSpPr>
        <p:spPr>
          <a:xfrm>
            <a:off x="349383" y="2591735"/>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
        <p:nvSpPr>
          <p:cNvPr id="14" name="TextBox 13">
            <a:extLst>
              <a:ext uri="{FF2B5EF4-FFF2-40B4-BE49-F238E27FC236}">
                <a16:creationId xmlns:a16="http://schemas.microsoft.com/office/drawing/2014/main" id="{1C04B78D-D92F-42D5-8E90-A1D885BEE432}"/>
              </a:ext>
            </a:extLst>
          </p:cNvPr>
          <p:cNvSpPr txBox="1"/>
          <p:nvPr/>
        </p:nvSpPr>
        <p:spPr>
          <a:xfrm>
            <a:off x="5761514" y="1131556"/>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Tree>
    <p:extLst>
      <p:ext uri="{BB962C8B-B14F-4D97-AF65-F5344CB8AC3E}">
        <p14:creationId xmlns:p14="http://schemas.microsoft.com/office/powerpoint/2010/main" val="2312304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650BC-0FA7-461A-825D-3C5F59BC058E}"/>
              </a:ext>
            </a:extLst>
          </p:cNvPr>
          <p:cNvSpPr txBox="1"/>
          <p:nvPr/>
        </p:nvSpPr>
        <p:spPr>
          <a:xfrm>
            <a:off x="97634" y="0"/>
            <a:ext cx="7796300" cy="584775"/>
          </a:xfrm>
          <a:prstGeom prst="rect">
            <a:avLst/>
          </a:prstGeom>
          <a:noFill/>
        </p:spPr>
        <p:txBody>
          <a:bodyPr wrap="square">
            <a:spAutoFit/>
          </a:bodyPr>
          <a:lstStyle/>
          <a:p>
            <a:r>
              <a:rPr lang="en-GB" sz="3200" b="0" i="0" dirty="0">
                <a:solidFill>
                  <a:srgbClr val="1C1D1F"/>
                </a:solidFill>
                <a:effectLst/>
              </a:rPr>
              <a:t>The While Loop</a:t>
            </a:r>
          </a:p>
        </p:txBody>
      </p:sp>
      <p:sp>
        <p:nvSpPr>
          <p:cNvPr id="4" name="TextBox 3">
            <a:extLst>
              <a:ext uri="{FF2B5EF4-FFF2-40B4-BE49-F238E27FC236}">
                <a16:creationId xmlns:a16="http://schemas.microsoft.com/office/drawing/2014/main" id="{0211ADD4-FC32-406D-9047-08AB26062CFF}"/>
              </a:ext>
            </a:extLst>
          </p:cNvPr>
          <p:cNvSpPr txBox="1"/>
          <p:nvPr/>
        </p:nvSpPr>
        <p:spPr>
          <a:xfrm>
            <a:off x="97634" y="686376"/>
            <a:ext cx="9451480"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for loop has 3 components: Start, Condition and counter.</a:t>
            </a: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A while loop only has one component, a condition and will run until the condition is not met. However we still need to define start of the loop and counter. We define the start of the loop outside and before the loop. The counter we increment after the loop has performed its action but within the loop curly braces.</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A while loop is more versatile than a for loop because it only needs a condition. It can be used in a larger variety of situations because it does not need a counter. The condition is essential to keep it running bit the counter is not always needed.</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14222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DDB2C-48BC-47AA-A13A-618CD994BBD7}"/>
              </a:ext>
            </a:extLst>
          </p:cNvPr>
          <p:cNvSpPr txBox="1"/>
          <p:nvPr/>
        </p:nvSpPr>
        <p:spPr>
          <a:xfrm>
            <a:off x="183266" y="91703"/>
            <a:ext cx="9562618" cy="689419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DICE ROLL WHILE LOOP: the dice will continue to roll until it lands on 6.</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WHILE LOOPS CAN BE DANGEROUS: the current code will crash the browser because the while loop will run forever.</a:t>
            </a:r>
          </a:p>
          <a:p>
            <a:endParaRPr lang="en-GB" b="1" dirty="0">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need to reassign the dice value after each iteration of the loop to prevent infinite looping.</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Lets analyse what is happening. The dice is rolled and value 2 is randomly calculated. This is not a six so we reassign the dice value and roll the dice again getting 3. We randomly reassign the dice number and roll again getting 1. Next roll we land on 6 so the loop is stopped. Note that we need to reassign the dice number after each roll because we did not specify a starting value outside of the loop.</a:t>
            </a:r>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EA0779E5-C584-4638-AD45-50CC042492E7}"/>
              </a:ext>
            </a:extLst>
          </p:cNvPr>
          <p:cNvPicPr>
            <a:picLocks noChangeAspect="1"/>
          </p:cNvPicPr>
          <p:nvPr/>
        </p:nvPicPr>
        <p:blipFill>
          <a:blip r:embed="rId2"/>
          <a:stretch>
            <a:fillRect/>
          </a:stretch>
        </p:blipFill>
        <p:spPr>
          <a:xfrm>
            <a:off x="7826415" y="3428999"/>
            <a:ext cx="1537504" cy="902755"/>
          </a:xfrm>
          <a:prstGeom prst="rect">
            <a:avLst/>
          </a:prstGeom>
        </p:spPr>
      </p:pic>
    </p:spTree>
    <p:extLst>
      <p:ext uri="{BB962C8B-B14F-4D97-AF65-F5344CB8AC3E}">
        <p14:creationId xmlns:p14="http://schemas.microsoft.com/office/powerpoint/2010/main" val="295787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44EFB-099E-4C22-9D98-4281584C4576}"/>
              </a:ext>
            </a:extLst>
          </p:cNvPr>
          <p:cNvSpPr txBox="1"/>
          <p:nvPr/>
        </p:nvSpPr>
        <p:spPr>
          <a:xfrm>
            <a:off x="138898" y="369100"/>
            <a:ext cx="9410216" cy="184665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'Loop is about to end...you rolled a 6'</a:t>
            </a:r>
            <a:r>
              <a:rPr lang="en-GB" sz="1600" b="1"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6289C9D-5798-4108-B3E4-E0F710F1FF1A}"/>
              </a:ext>
            </a:extLst>
          </p:cNvPr>
          <p:cNvPicPr>
            <a:picLocks noChangeAspect="1"/>
          </p:cNvPicPr>
          <p:nvPr/>
        </p:nvPicPr>
        <p:blipFill>
          <a:blip r:embed="rId2"/>
          <a:stretch>
            <a:fillRect/>
          </a:stretch>
        </p:blipFill>
        <p:spPr>
          <a:xfrm>
            <a:off x="249880" y="2417362"/>
            <a:ext cx="2600325" cy="2162175"/>
          </a:xfrm>
          <a:prstGeom prst="rect">
            <a:avLst/>
          </a:prstGeom>
        </p:spPr>
      </p:pic>
      <p:pic>
        <p:nvPicPr>
          <p:cNvPr id="7" name="Picture 6">
            <a:extLst>
              <a:ext uri="{FF2B5EF4-FFF2-40B4-BE49-F238E27FC236}">
                <a16:creationId xmlns:a16="http://schemas.microsoft.com/office/drawing/2014/main" id="{A2847D34-E806-4B02-BA4A-253B64FBDF52}"/>
              </a:ext>
            </a:extLst>
          </p:cNvPr>
          <p:cNvPicPr>
            <a:picLocks noChangeAspect="1"/>
          </p:cNvPicPr>
          <p:nvPr/>
        </p:nvPicPr>
        <p:blipFill>
          <a:blip r:embed="rId3"/>
          <a:stretch>
            <a:fillRect/>
          </a:stretch>
        </p:blipFill>
        <p:spPr>
          <a:xfrm>
            <a:off x="7172867" y="325695"/>
            <a:ext cx="2505075" cy="990600"/>
          </a:xfrm>
          <a:prstGeom prst="rect">
            <a:avLst/>
          </a:prstGeom>
        </p:spPr>
      </p:pic>
      <p:pic>
        <p:nvPicPr>
          <p:cNvPr id="9" name="Picture 8">
            <a:extLst>
              <a:ext uri="{FF2B5EF4-FFF2-40B4-BE49-F238E27FC236}">
                <a16:creationId xmlns:a16="http://schemas.microsoft.com/office/drawing/2014/main" id="{27DE8A94-F8DE-498F-B44A-7780AC02E3AB}"/>
              </a:ext>
            </a:extLst>
          </p:cNvPr>
          <p:cNvPicPr>
            <a:picLocks noChangeAspect="1"/>
          </p:cNvPicPr>
          <p:nvPr/>
        </p:nvPicPr>
        <p:blipFill>
          <a:blip r:embed="rId4"/>
          <a:stretch>
            <a:fillRect/>
          </a:stretch>
        </p:blipFill>
        <p:spPr>
          <a:xfrm>
            <a:off x="7055797" y="2417362"/>
            <a:ext cx="2552700" cy="3524250"/>
          </a:xfrm>
          <a:prstGeom prst="rect">
            <a:avLst/>
          </a:prstGeom>
        </p:spPr>
      </p:pic>
      <p:sp>
        <p:nvSpPr>
          <p:cNvPr id="10" name="TextBox 9">
            <a:extLst>
              <a:ext uri="{FF2B5EF4-FFF2-40B4-BE49-F238E27FC236}">
                <a16:creationId xmlns:a16="http://schemas.microsoft.com/office/drawing/2014/main" id="{51D28C88-C01A-4501-8D8E-E0C06E790D07}"/>
              </a:ext>
            </a:extLst>
          </p:cNvPr>
          <p:cNvSpPr txBox="1"/>
          <p:nvPr/>
        </p:nvSpPr>
        <p:spPr>
          <a:xfrm>
            <a:off x="362660" y="5268230"/>
            <a:ext cx="591224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each time we run this it will randomly roll the dice each time in the while loop until a 6 is found.</a:t>
            </a:r>
          </a:p>
          <a:p>
            <a:endParaRPr lang="en-GB" dirty="0"/>
          </a:p>
        </p:txBody>
      </p:sp>
      <p:pic>
        <p:nvPicPr>
          <p:cNvPr id="12" name="Picture 11">
            <a:extLst>
              <a:ext uri="{FF2B5EF4-FFF2-40B4-BE49-F238E27FC236}">
                <a16:creationId xmlns:a16="http://schemas.microsoft.com/office/drawing/2014/main" id="{72DE5301-FE07-4C65-AF5D-B8736C64CA75}"/>
              </a:ext>
            </a:extLst>
          </p:cNvPr>
          <p:cNvPicPr>
            <a:picLocks noChangeAspect="1"/>
          </p:cNvPicPr>
          <p:nvPr/>
        </p:nvPicPr>
        <p:blipFill>
          <a:blip r:embed="rId5"/>
          <a:stretch>
            <a:fillRect/>
          </a:stretch>
        </p:blipFill>
        <p:spPr>
          <a:xfrm>
            <a:off x="3780462" y="2308465"/>
            <a:ext cx="2495550" cy="409575"/>
          </a:xfrm>
          <a:prstGeom prst="rect">
            <a:avLst/>
          </a:prstGeom>
        </p:spPr>
      </p:pic>
      <p:pic>
        <p:nvPicPr>
          <p:cNvPr id="14" name="Picture 13">
            <a:extLst>
              <a:ext uri="{FF2B5EF4-FFF2-40B4-BE49-F238E27FC236}">
                <a16:creationId xmlns:a16="http://schemas.microsoft.com/office/drawing/2014/main" id="{04FBC564-2A4B-416B-BA8F-0D7041B8D289}"/>
              </a:ext>
            </a:extLst>
          </p:cNvPr>
          <p:cNvPicPr>
            <a:picLocks noChangeAspect="1"/>
          </p:cNvPicPr>
          <p:nvPr/>
        </p:nvPicPr>
        <p:blipFill>
          <a:blip r:embed="rId6"/>
          <a:stretch>
            <a:fillRect/>
          </a:stretch>
        </p:blipFill>
        <p:spPr>
          <a:xfrm>
            <a:off x="3655534" y="2939176"/>
            <a:ext cx="2619375" cy="1419225"/>
          </a:xfrm>
          <a:prstGeom prst="rect">
            <a:avLst/>
          </a:prstGeom>
        </p:spPr>
      </p:pic>
    </p:spTree>
    <p:extLst>
      <p:ext uri="{BB962C8B-B14F-4D97-AF65-F5344CB8AC3E}">
        <p14:creationId xmlns:p14="http://schemas.microsoft.com/office/powerpoint/2010/main" val="340352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B14A-DA8F-4B8F-B81D-89357F5EFAE7}"/>
              </a:ext>
            </a:extLst>
          </p:cNvPr>
          <p:cNvSpPr txBox="1">
            <a:spLocks/>
          </p:cNvSpPr>
          <p:nvPr/>
        </p:nvSpPr>
        <p:spPr>
          <a:xfrm>
            <a:off x="2199191" y="223877"/>
            <a:ext cx="5544272"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7 primitive data types</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A3487DCA-A2E8-41E2-A179-371FA7A38E83}"/>
              </a:ext>
            </a:extLst>
          </p:cNvPr>
          <p:cNvSpPr txBox="1"/>
          <p:nvPr/>
        </p:nvSpPr>
        <p:spPr>
          <a:xfrm>
            <a:off x="902826" y="1125638"/>
            <a:ext cx="1273218" cy="369332"/>
          </a:xfrm>
          <a:prstGeom prst="rect">
            <a:avLst/>
          </a:prstGeom>
          <a:noFill/>
        </p:spPr>
        <p:txBody>
          <a:bodyPr wrap="square" rtlCol="0">
            <a:spAutoFit/>
          </a:bodyPr>
          <a:lstStyle/>
          <a:p>
            <a:pPr algn="r"/>
            <a:r>
              <a:rPr lang="en-GB" b="1" dirty="0"/>
              <a:t>Number</a:t>
            </a:r>
          </a:p>
        </p:txBody>
      </p:sp>
      <p:sp>
        <p:nvSpPr>
          <p:cNvPr id="4" name="TextBox 3">
            <a:extLst>
              <a:ext uri="{FF2B5EF4-FFF2-40B4-BE49-F238E27FC236}">
                <a16:creationId xmlns:a16="http://schemas.microsoft.com/office/drawing/2014/main" id="{C790AA53-8C66-4BF1-AE53-B573A08ACC15}"/>
              </a:ext>
            </a:extLst>
          </p:cNvPr>
          <p:cNvSpPr txBox="1"/>
          <p:nvPr/>
        </p:nvSpPr>
        <p:spPr>
          <a:xfrm>
            <a:off x="2166409" y="1137213"/>
            <a:ext cx="7116492" cy="369332"/>
          </a:xfrm>
          <a:prstGeom prst="rect">
            <a:avLst/>
          </a:prstGeom>
          <a:noFill/>
        </p:spPr>
        <p:txBody>
          <a:bodyPr wrap="square" rtlCol="0">
            <a:spAutoFit/>
          </a:bodyPr>
          <a:lstStyle/>
          <a:p>
            <a:r>
              <a:rPr lang="en-GB" dirty="0"/>
              <a:t>Floating point numbers. Used for decimals and integers i.e. </a:t>
            </a:r>
            <a:r>
              <a:rPr lang="en-GB" i="1" dirty="0"/>
              <a:t>let age = 23;</a:t>
            </a:r>
          </a:p>
        </p:txBody>
      </p:sp>
      <p:sp>
        <p:nvSpPr>
          <p:cNvPr id="5" name="TextBox 4">
            <a:extLst>
              <a:ext uri="{FF2B5EF4-FFF2-40B4-BE49-F238E27FC236}">
                <a16:creationId xmlns:a16="http://schemas.microsoft.com/office/drawing/2014/main" id="{ACEDE2E3-15C0-43FE-A024-3D81B8D89C1D}"/>
              </a:ext>
            </a:extLst>
          </p:cNvPr>
          <p:cNvSpPr txBox="1"/>
          <p:nvPr/>
        </p:nvSpPr>
        <p:spPr>
          <a:xfrm>
            <a:off x="902826" y="1464011"/>
            <a:ext cx="1273218" cy="369332"/>
          </a:xfrm>
          <a:prstGeom prst="rect">
            <a:avLst/>
          </a:prstGeom>
          <a:noFill/>
        </p:spPr>
        <p:txBody>
          <a:bodyPr wrap="square" rtlCol="0">
            <a:spAutoFit/>
          </a:bodyPr>
          <a:lstStyle/>
          <a:p>
            <a:pPr algn="r"/>
            <a:r>
              <a:rPr lang="en-GB" b="1" dirty="0"/>
              <a:t>Strings</a:t>
            </a:r>
          </a:p>
        </p:txBody>
      </p:sp>
      <p:sp>
        <p:nvSpPr>
          <p:cNvPr id="6" name="TextBox 5">
            <a:extLst>
              <a:ext uri="{FF2B5EF4-FFF2-40B4-BE49-F238E27FC236}">
                <a16:creationId xmlns:a16="http://schemas.microsoft.com/office/drawing/2014/main" id="{BC9D4A0F-2614-4924-8E9A-0C6E08F68A1E}"/>
              </a:ext>
            </a:extLst>
          </p:cNvPr>
          <p:cNvSpPr txBox="1"/>
          <p:nvPr/>
        </p:nvSpPr>
        <p:spPr>
          <a:xfrm>
            <a:off x="2166409" y="1475586"/>
            <a:ext cx="7116492" cy="369332"/>
          </a:xfrm>
          <a:prstGeom prst="rect">
            <a:avLst/>
          </a:prstGeom>
          <a:noFill/>
        </p:spPr>
        <p:txBody>
          <a:bodyPr wrap="square" rtlCol="0">
            <a:spAutoFit/>
          </a:bodyPr>
          <a:lstStyle/>
          <a:p>
            <a:r>
              <a:rPr lang="en-GB" dirty="0"/>
              <a:t>Used for text. Always put strings in quotes. Let firstName = “Jonus”;</a:t>
            </a:r>
            <a:endParaRPr lang="en-GB" i="1" dirty="0"/>
          </a:p>
        </p:txBody>
      </p:sp>
      <p:sp>
        <p:nvSpPr>
          <p:cNvPr id="7" name="TextBox 6">
            <a:extLst>
              <a:ext uri="{FF2B5EF4-FFF2-40B4-BE49-F238E27FC236}">
                <a16:creationId xmlns:a16="http://schemas.microsoft.com/office/drawing/2014/main" id="{EB785212-2B7F-496B-8E56-82B72D111B7C}"/>
              </a:ext>
            </a:extLst>
          </p:cNvPr>
          <p:cNvSpPr txBox="1"/>
          <p:nvPr/>
        </p:nvSpPr>
        <p:spPr>
          <a:xfrm>
            <a:off x="902826" y="1790809"/>
            <a:ext cx="1273218" cy="369332"/>
          </a:xfrm>
          <a:prstGeom prst="rect">
            <a:avLst/>
          </a:prstGeom>
          <a:noFill/>
        </p:spPr>
        <p:txBody>
          <a:bodyPr wrap="square" rtlCol="0">
            <a:spAutoFit/>
          </a:bodyPr>
          <a:lstStyle/>
          <a:p>
            <a:pPr algn="r"/>
            <a:r>
              <a:rPr lang="en-GB" b="1" dirty="0"/>
              <a:t>Boolean</a:t>
            </a:r>
          </a:p>
        </p:txBody>
      </p:sp>
      <p:sp>
        <p:nvSpPr>
          <p:cNvPr id="8" name="TextBox 7">
            <a:extLst>
              <a:ext uri="{FF2B5EF4-FFF2-40B4-BE49-F238E27FC236}">
                <a16:creationId xmlns:a16="http://schemas.microsoft.com/office/drawing/2014/main" id="{0A729CDB-FFF6-494A-8EA9-283F9DEE1A06}"/>
              </a:ext>
            </a:extLst>
          </p:cNvPr>
          <p:cNvSpPr txBox="1"/>
          <p:nvPr/>
        </p:nvSpPr>
        <p:spPr>
          <a:xfrm>
            <a:off x="2166409" y="1802384"/>
            <a:ext cx="7116492" cy="369332"/>
          </a:xfrm>
          <a:prstGeom prst="rect">
            <a:avLst/>
          </a:prstGeom>
          <a:noFill/>
        </p:spPr>
        <p:txBody>
          <a:bodyPr wrap="square" rtlCol="0">
            <a:spAutoFit/>
          </a:bodyPr>
          <a:lstStyle/>
          <a:p>
            <a:r>
              <a:rPr lang="en-GB" dirty="0"/>
              <a:t>Logical values than can be true or false. </a:t>
            </a:r>
            <a:r>
              <a:rPr lang="en-GB" i="1" dirty="0"/>
              <a:t>Let fullAge = true;</a:t>
            </a:r>
          </a:p>
        </p:txBody>
      </p:sp>
      <p:sp>
        <p:nvSpPr>
          <p:cNvPr id="9" name="TextBox 8">
            <a:extLst>
              <a:ext uri="{FF2B5EF4-FFF2-40B4-BE49-F238E27FC236}">
                <a16:creationId xmlns:a16="http://schemas.microsoft.com/office/drawing/2014/main" id="{2A8D2770-B8C3-4ED1-B4CC-339598E2774B}"/>
              </a:ext>
            </a:extLst>
          </p:cNvPr>
          <p:cNvSpPr txBox="1"/>
          <p:nvPr/>
        </p:nvSpPr>
        <p:spPr>
          <a:xfrm>
            <a:off x="902826" y="2106032"/>
            <a:ext cx="1273218" cy="369332"/>
          </a:xfrm>
          <a:prstGeom prst="rect">
            <a:avLst/>
          </a:prstGeom>
          <a:noFill/>
        </p:spPr>
        <p:txBody>
          <a:bodyPr wrap="square" rtlCol="0">
            <a:spAutoFit/>
          </a:bodyPr>
          <a:lstStyle/>
          <a:p>
            <a:pPr algn="r"/>
            <a:r>
              <a:rPr lang="en-GB" b="1" dirty="0"/>
              <a:t>Undefined</a:t>
            </a:r>
          </a:p>
        </p:txBody>
      </p:sp>
      <p:sp>
        <p:nvSpPr>
          <p:cNvPr id="10" name="TextBox 9">
            <a:extLst>
              <a:ext uri="{FF2B5EF4-FFF2-40B4-BE49-F238E27FC236}">
                <a16:creationId xmlns:a16="http://schemas.microsoft.com/office/drawing/2014/main" id="{AD883F7D-EB56-4236-BED2-508722ACE9DE}"/>
              </a:ext>
            </a:extLst>
          </p:cNvPr>
          <p:cNvSpPr txBox="1"/>
          <p:nvPr/>
        </p:nvSpPr>
        <p:spPr>
          <a:xfrm>
            <a:off x="2166409" y="2117607"/>
            <a:ext cx="7116492" cy="369332"/>
          </a:xfrm>
          <a:prstGeom prst="rect">
            <a:avLst/>
          </a:prstGeom>
          <a:noFill/>
        </p:spPr>
        <p:txBody>
          <a:bodyPr wrap="square" rtlCol="0">
            <a:spAutoFit/>
          </a:bodyPr>
          <a:lstStyle/>
          <a:p>
            <a:r>
              <a:rPr lang="en-GB" dirty="0"/>
              <a:t>Value taken by a variable that is not yet defined. </a:t>
            </a:r>
            <a:r>
              <a:rPr lang="en-GB" i="1" dirty="0"/>
              <a:t>Let children;</a:t>
            </a:r>
          </a:p>
        </p:txBody>
      </p:sp>
      <p:sp>
        <p:nvSpPr>
          <p:cNvPr id="11" name="TextBox 10">
            <a:extLst>
              <a:ext uri="{FF2B5EF4-FFF2-40B4-BE49-F238E27FC236}">
                <a16:creationId xmlns:a16="http://schemas.microsoft.com/office/drawing/2014/main" id="{5D769936-B5C2-4097-8D54-F4C42C601B5A}"/>
              </a:ext>
            </a:extLst>
          </p:cNvPr>
          <p:cNvSpPr txBox="1"/>
          <p:nvPr/>
        </p:nvSpPr>
        <p:spPr>
          <a:xfrm>
            <a:off x="902826" y="2467555"/>
            <a:ext cx="1273218" cy="369332"/>
          </a:xfrm>
          <a:prstGeom prst="rect">
            <a:avLst/>
          </a:prstGeom>
          <a:noFill/>
        </p:spPr>
        <p:txBody>
          <a:bodyPr wrap="square" rtlCol="0">
            <a:spAutoFit/>
          </a:bodyPr>
          <a:lstStyle/>
          <a:p>
            <a:pPr algn="r"/>
            <a:r>
              <a:rPr lang="en-GB" b="1" dirty="0"/>
              <a:t>Null</a:t>
            </a:r>
          </a:p>
        </p:txBody>
      </p:sp>
      <p:sp>
        <p:nvSpPr>
          <p:cNvPr id="12" name="TextBox 11">
            <a:extLst>
              <a:ext uri="{FF2B5EF4-FFF2-40B4-BE49-F238E27FC236}">
                <a16:creationId xmlns:a16="http://schemas.microsoft.com/office/drawing/2014/main" id="{2FE799B9-E942-49F1-A17C-25B2C2782168}"/>
              </a:ext>
            </a:extLst>
          </p:cNvPr>
          <p:cNvSpPr txBox="1"/>
          <p:nvPr/>
        </p:nvSpPr>
        <p:spPr>
          <a:xfrm>
            <a:off x="2166409" y="2479130"/>
            <a:ext cx="7116492" cy="369332"/>
          </a:xfrm>
          <a:prstGeom prst="rect">
            <a:avLst/>
          </a:prstGeom>
          <a:noFill/>
        </p:spPr>
        <p:txBody>
          <a:bodyPr wrap="square" rtlCol="0">
            <a:spAutoFit/>
          </a:bodyPr>
          <a:lstStyle/>
          <a:p>
            <a:r>
              <a:rPr lang="en-GB" dirty="0"/>
              <a:t>Also means empty value.</a:t>
            </a:r>
            <a:endParaRPr lang="en-GB" i="1" dirty="0"/>
          </a:p>
        </p:txBody>
      </p:sp>
      <p:sp>
        <p:nvSpPr>
          <p:cNvPr id="13" name="TextBox 12">
            <a:extLst>
              <a:ext uri="{FF2B5EF4-FFF2-40B4-BE49-F238E27FC236}">
                <a16:creationId xmlns:a16="http://schemas.microsoft.com/office/drawing/2014/main" id="{6978234C-A213-4F13-A353-87D995B14533}"/>
              </a:ext>
            </a:extLst>
          </p:cNvPr>
          <p:cNvSpPr txBox="1"/>
          <p:nvPr/>
        </p:nvSpPr>
        <p:spPr>
          <a:xfrm>
            <a:off x="902826" y="2825312"/>
            <a:ext cx="1273218" cy="646331"/>
          </a:xfrm>
          <a:prstGeom prst="rect">
            <a:avLst/>
          </a:prstGeom>
          <a:noFill/>
        </p:spPr>
        <p:txBody>
          <a:bodyPr wrap="square" rtlCol="0">
            <a:spAutoFit/>
          </a:bodyPr>
          <a:lstStyle/>
          <a:p>
            <a:pPr algn="r"/>
            <a:r>
              <a:rPr lang="en-GB" b="1" dirty="0"/>
              <a:t>Symbol (ES2015)</a:t>
            </a:r>
          </a:p>
        </p:txBody>
      </p:sp>
      <p:sp>
        <p:nvSpPr>
          <p:cNvPr id="14" name="TextBox 13">
            <a:extLst>
              <a:ext uri="{FF2B5EF4-FFF2-40B4-BE49-F238E27FC236}">
                <a16:creationId xmlns:a16="http://schemas.microsoft.com/office/drawing/2014/main" id="{34109520-D890-43C9-99E0-95D2FE696541}"/>
              </a:ext>
            </a:extLst>
          </p:cNvPr>
          <p:cNvSpPr txBox="1"/>
          <p:nvPr/>
        </p:nvSpPr>
        <p:spPr>
          <a:xfrm>
            <a:off x="2166409" y="2836887"/>
            <a:ext cx="7116492" cy="369332"/>
          </a:xfrm>
          <a:prstGeom prst="rect">
            <a:avLst/>
          </a:prstGeom>
          <a:noFill/>
        </p:spPr>
        <p:txBody>
          <a:bodyPr wrap="square" rtlCol="0">
            <a:spAutoFit/>
          </a:bodyPr>
          <a:lstStyle/>
          <a:p>
            <a:r>
              <a:rPr lang="en-GB" dirty="0"/>
              <a:t>Value that is unique and cannot be canged (Not usefull for now)</a:t>
            </a:r>
            <a:endParaRPr lang="en-GB" i="1" dirty="0"/>
          </a:p>
        </p:txBody>
      </p:sp>
      <p:sp>
        <p:nvSpPr>
          <p:cNvPr id="15" name="TextBox 14">
            <a:extLst>
              <a:ext uri="{FF2B5EF4-FFF2-40B4-BE49-F238E27FC236}">
                <a16:creationId xmlns:a16="http://schemas.microsoft.com/office/drawing/2014/main" id="{E1B201E6-0D28-4E33-A813-76BF9852BA88}"/>
              </a:ext>
            </a:extLst>
          </p:cNvPr>
          <p:cNvSpPr txBox="1"/>
          <p:nvPr/>
        </p:nvSpPr>
        <p:spPr>
          <a:xfrm>
            <a:off x="902826" y="3473527"/>
            <a:ext cx="1273218" cy="646331"/>
          </a:xfrm>
          <a:prstGeom prst="rect">
            <a:avLst/>
          </a:prstGeom>
          <a:noFill/>
        </p:spPr>
        <p:txBody>
          <a:bodyPr wrap="square" rtlCol="0">
            <a:spAutoFit/>
          </a:bodyPr>
          <a:lstStyle/>
          <a:p>
            <a:pPr algn="r"/>
            <a:r>
              <a:rPr lang="en-GB" b="1" dirty="0"/>
              <a:t>BigInt (ES 2020)</a:t>
            </a:r>
          </a:p>
        </p:txBody>
      </p:sp>
      <p:sp>
        <p:nvSpPr>
          <p:cNvPr id="16" name="TextBox 15">
            <a:extLst>
              <a:ext uri="{FF2B5EF4-FFF2-40B4-BE49-F238E27FC236}">
                <a16:creationId xmlns:a16="http://schemas.microsoft.com/office/drawing/2014/main" id="{4AE48379-B788-42A8-BEB9-E271B2307832}"/>
              </a:ext>
            </a:extLst>
          </p:cNvPr>
          <p:cNvSpPr txBox="1"/>
          <p:nvPr/>
        </p:nvSpPr>
        <p:spPr>
          <a:xfrm>
            <a:off x="2166409" y="3485102"/>
            <a:ext cx="7116492" cy="369332"/>
          </a:xfrm>
          <a:prstGeom prst="rect">
            <a:avLst/>
          </a:prstGeom>
          <a:noFill/>
        </p:spPr>
        <p:txBody>
          <a:bodyPr wrap="square" rtlCol="0">
            <a:spAutoFit/>
          </a:bodyPr>
          <a:lstStyle/>
          <a:p>
            <a:r>
              <a:rPr lang="en-GB" dirty="0"/>
              <a:t>For integers that are too large to be represented by the number type.</a:t>
            </a:r>
            <a:endParaRPr lang="en-GB" i="1" dirty="0"/>
          </a:p>
        </p:txBody>
      </p:sp>
      <p:sp>
        <p:nvSpPr>
          <p:cNvPr id="17" name="TextBox 16">
            <a:extLst>
              <a:ext uri="{FF2B5EF4-FFF2-40B4-BE49-F238E27FC236}">
                <a16:creationId xmlns:a16="http://schemas.microsoft.com/office/drawing/2014/main" id="{06754640-C762-442F-B3F8-DE676857AFFA}"/>
              </a:ext>
            </a:extLst>
          </p:cNvPr>
          <p:cNvSpPr txBox="1"/>
          <p:nvPr/>
        </p:nvSpPr>
        <p:spPr>
          <a:xfrm>
            <a:off x="636607" y="1125638"/>
            <a:ext cx="360748" cy="369332"/>
          </a:xfrm>
          <a:prstGeom prst="rect">
            <a:avLst/>
          </a:prstGeom>
          <a:noFill/>
        </p:spPr>
        <p:txBody>
          <a:bodyPr wrap="square" rtlCol="0">
            <a:spAutoFit/>
          </a:bodyPr>
          <a:lstStyle/>
          <a:p>
            <a:pPr algn="r"/>
            <a:r>
              <a:rPr lang="en-GB" b="1" dirty="0">
                <a:solidFill>
                  <a:srgbClr val="FF0000"/>
                </a:solidFill>
              </a:rPr>
              <a:t>1</a:t>
            </a:r>
          </a:p>
        </p:txBody>
      </p:sp>
      <p:sp>
        <p:nvSpPr>
          <p:cNvPr id="18" name="TextBox 17">
            <a:extLst>
              <a:ext uri="{FF2B5EF4-FFF2-40B4-BE49-F238E27FC236}">
                <a16:creationId xmlns:a16="http://schemas.microsoft.com/office/drawing/2014/main" id="{6FCA10FE-DC71-42A3-B136-42CC1B59755F}"/>
              </a:ext>
            </a:extLst>
          </p:cNvPr>
          <p:cNvSpPr txBox="1"/>
          <p:nvPr/>
        </p:nvSpPr>
        <p:spPr>
          <a:xfrm>
            <a:off x="636607" y="1464011"/>
            <a:ext cx="360748" cy="369332"/>
          </a:xfrm>
          <a:prstGeom prst="rect">
            <a:avLst/>
          </a:prstGeom>
          <a:noFill/>
        </p:spPr>
        <p:txBody>
          <a:bodyPr wrap="square" rtlCol="0">
            <a:spAutoFit/>
          </a:bodyPr>
          <a:lstStyle/>
          <a:p>
            <a:pPr algn="r"/>
            <a:r>
              <a:rPr lang="en-GB" b="1" dirty="0">
                <a:solidFill>
                  <a:srgbClr val="FF0000"/>
                </a:solidFill>
              </a:rPr>
              <a:t>2</a:t>
            </a:r>
          </a:p>
        </p:txBody>
      </p:sp>
      <p:sp>
        <p:nvSpPr>
          <p:cNvPr id="19" name="TextBox 18">
            <a:extLst>
              <a:ext uri="{FF2B5EF4-FFF2-40B4-BE49-F238E27FC236}">
                <a16:creationId xmlns:a16="http://schemas.microsoft.com/office/drawing/2014/main" id="{4759CFB9-AB1E-4802-9EEA-BE557AEA6A75}"/>
              </a:ext>
            </a:extLst>
          </p:cNvPr>
          <p:cNvSpPr txBox="1"/>
          <p:nvPr/>
        </p:nvSpPr>
        <p:spPr>
          <a:xfrm>
            <a:off x="636607" y="1790809"/>
            <a:ext cx="360748" cy="369332"/>
          </a:xfrm>
          <a:prstGeom prst="rect">
            <a:avLst/>
          </a:prstGeom>
          <a:noFill/>
        </p:spPr>
        <p:txBody>
          <a:bodyPr wrap="square" rtlCol="0">
            <a:spAutoFit/>
          </a:bodyPr>
          <a:lstStyle/>
          <a:p>
            <a:pPr algn="r"/>
            <a:r>
              <a:rPr lang="en-GB" b="1" dirty="0">
                <a:solidFill>
                  <a:srgbClr val="FF0000"/>
                </a:solidFill>
              </a:rPr>
              <a:t>3</a:t>
            </a:r>
          </a:p>
        </p:txBody>
      </p:sp>
      <p:sp>
        <p:nvSpPr>
          <p:cNvPr id="20" name="TextBox 19">
            <a:extLst>
              <a:ext uri="{FF2B5EF4-FFF2-40B4-BE49-F238E27FC236}">
                <a16:creationId xmlns:a16="http://schemas.microsoft.com/office/drawing/2014/main" id="{F6266F10-8B9E-4E31-904B-7742C2BB12B8}"/>
              </a:ext>
            </a:extLst>
          </p:cNvPr>
          <p:cNvSpPr txBox="1"/>
          <p:nvPr/>
        </p:nvSpPr>
        <p:spPr>
          <a:xfrm>
            <a:off x="636607" y="2106032"/>
            <a:ext cx="360748" cy="369332"/>
          </a:xfrm>
          <a:prstGeom prst="rect">
            <a:avLst/>
          </a:prstGeom>
          <a:noFill/>
        </p:spPr>
        <p:txBody>
          <a:bodyPr wrap="square" rtlCol="0">
            <a:spAutoFit/>
          </a:bodyPr>
          <a:lstStyle/>
          <a:p>
            <a:pPr algn="r"/>
            <a:r>
              <a:rPr lang="en-GB" b="1" dirty="0">
                <a:solidFill>
                  <a:srgbClr val="FF0000"/>
                </a:solidFill>
              </a:rPr>
              <a:t>4</a:t>
            </a:r>
          </a:p>
        </p:txBody>
      </p:sp>
      <p:sp>
        <p:nvSpPr>
          <p:cNvPr id="21" name="TextBox 20">
            <a:extLst>
              <a:ext uri="{FF2B5EF4-FFF2-40B4-BE49-F238E27FC236}">
                <a16:creationId xmlns:a16="http://schemas.microsoft.com/office/drawing/2014/main" id="{6FD67745-4D56-44E1-9D61-E994E533757D}"/>
              </a:ext>
            </a:extLst>
          </p:cNvPr>
          <p:cNvSpPr txBox="1"/>
          <p:nvPr/>
        </p:nvSpPr>
        <p:spPr>
          <a:xfrm>
            <a:off x="636607" y="2465675"/>
            <a:ext cx="360748" cy="369332"/>
          </a:xfrm>
          <a:prstGeom prst="rect">
            <a:avLst/>
          </a:prstGeom>
          <a:noFill/>
        </p:spPr>
        <p:txBody>
          <a:bodyPr wrap="square" rtlCol="0">
            <a:spAutoFit/>
          </a:bodyPr>
          <a:lstStyle/>
          <a:p>
            <a:pPr algn="r"/>
            <a:r>
              <a:rPr lang="en-GB" b="1" dirty="0">
                <a:solidFill>
                  <a:srgbClr val="FF0000"/>
                </a:solidFill>
              </a:rPr>
              <a:t>5</a:t>
            </a:r>
          </a:p>
        </p:txBody>
      </p:sp>
      <p:sp>
        <p:nvSpPr>
          <p:cNvPr id="22" name="TextBox 21">
            <a:extLst>
              <a:ext uri="{FF2B5EF4-FFF2-40B4-BE49-F238E27FC236}">
                <a16:creationId xmlns:a16="http://schemas.microsoft.com/office/drawing/2014/main" id="{0D14937F-6B98-4199-B78A-38F5DB8F6F4B}"/>
              </a:ext>
            </a:extLst>
          </p:cNvPr>
          <p:cNvSpPr txBox="1"/>
          <p:nvPr/>
        </p:nvSpPr>
        <p:spPr>
          <a:xfrm>
            <a:off x="636607" y="2825312"/>
            <a:ext cx="360748" cy="369332"/>
          </a:xfrm>
          <a:prstGeom prst="rect">
            <a:avLst/>
          </a:prstGeom>
          <a:noFill/>
        </p:spPr>
        <p:txBody>
          <a:bodyPr wrap="square" rtlCol="0">
            <a:spAutoFit/>
          </a:bodyPr>
          <a:lstStyle/>
          <a:p>
            <a:pPr algn="r"/>
            <a:r>
              <a:rPr lang="en-GB" b="1" dirty="0">
                <a:solidFill>
                  <a:srgbClr val="FF0000"/>
                </a:solidFill>
              </a:rPr>
              <a:t>6</a:t>
            </a:r>
          </a:p>
        </p:txBody>
      </p:sp>
      <p:sp>
        <p:nvSpPr>
          <p:cNvPr id="23" name="TextBox 22">
            <a:extLst>
              <a:ext uri="{FF2B5EF4-FFF2-40B4-BE49-F238E27FC236}">
                <a16:creationId xmlns:a16="http://schemas.microsoft.com/office/drawing/2014/main" id="{D7B1F93F-E415-4619-BB66-9D8C3DF08C14}"/>
              </a:ext>
            </a:extLst>
          </p:cNvPr>
          <p:cNvSpPr txBox="1"/>
          <p:nvPr/>
        </p:nvSpPr>
        <p:spPr>
          <a:xfrm>
            <a:off x="636607" y="3473527"/>
            <a:ext cx="360748" cy="369332"/>
          </a:xfrm>
          <a:prstGeom prst="rect">
            <a:avLst/>
          </a:prstGeom>
          <a:noFill/>
        </p:spPr>
        <p:txBody>
          <a:bodyPr wrap="square" rtlCol="0">
            <a:spAutoFit/>
          </a:bodyPr>
          <a:lstStyle/>
          <a:p>
            <a:pPr algn="r"/>
            <a:r>
              <a:rPr lang="en-GB" b="1" dirty="0">
                <a:solidFill>
                  <a:srgbClr val="FF0000"/>
                </a:solidFill>
              </a:rPr>
              <a:t>7</a:t>
            </a:r>
          </a:p>
        </p:txBody>
      </p:sp>
      <p:sp>
        <p:nvSpPr>
          <p:cNvPr id="24" name="TextBox 23">
            <a:extLst>
              <a:ext uri="{FF2B5EF4-FFF2-40B4-BE49-F238E27FC236}">
                <a16:creationId xmlns:a16="http://schemas.microsoft.com/office/drawing/2014/main" id="{1E64256E-8040-4C1F-834B-ED54F41FD6E6}"/>
              </a:ext>
            </a:extLst>
          </p:cNvPr>
          <p:cNvSpPr txBox="1"/>
          <p:nvPr/>
        </p:nvSpPr>
        <p:spPr>
          <a:xfrm>
            <a:off x="636607" y="4235790"/>
            <a:ext cx="8956867" cy="2031325"/>
          </a:xfrm>
          <a:prstGeom prst="rect">
            <a:avLst/>
          </a:prstGeom>
          <a:noFill/>
        </p:spPr>
        <p:txBody>
          <a:bodyPr wrap="square" rtlCol="0">
            <a:spAutoFit/>
          </a:bodyPr>
          <a:lstStyle/>
          <a:p>
            <a:r>
              <a:rPr lang="en-GB" dirty="0"/>
              <a:t>Javascript has </a:t>
            </a:r>
            <a:r>
              <a:rPr lang="en-GB" b="1" dirty="0"/>
              <a:t>dynamic typing</a:t>
            </a:r>
            <a:r>
              <a:rPr lang="en-GB" dirty="0"/>
              <a:t>: We do not have to manually define the data type of a value in a variable. Javascript will </a:t>
            </a:r>
            <a:r>
              <a:rPr lang="en-GB" b="1" dirty="0"/>
              <a:t>automatically</a:t>
            </a:r>
            <a:r>
              <a:rPr lang="en-GB" dirty="0"/>
              <a:t> determine the data type. </a:t>
            </a:r>
          </a:p>
          <a:p>
            <a:endParaRPr lang="en-GB" b="1" dirty="0"/>
          </a:p>
          <a:p>
            <a:r>
              <a:rPr lang="en-GB" b="1" dirty="0"/>
              <a:t>Note that it is the value that has datatype and not the variable.</a:t>
            </a:r>
          </a:p>
          <a:p>
            <a:endParaRPr lang="en-GB" b="1" dirty="0"/>
          </a:p>
          <a:p>
            <a:r>
              <a:rPr lang="en-GB" dirty="0"/>
              <a:t>Variable X can be a Number then it can be a string in our code later on. This can cause some tricky bugs.</a:t>
            </a:r>
          </a:p>
        </p:txBody>
      </p:sp>
    </p:spTree>
    <p:extLst>
      <p:ext uri="{BB962C8B-B14F-4D97-AF65-F5344CB8AC3E}">
        <p14:creationId xmlns:p14="http://schemas.microsoft.com/office/powerpoint/2010/main" val="1630564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18CE-D8D8-417F-90CD-261E90E3D132}"/>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DEVELOPER SKILLS &amp; VS CODE SETUP</a:t>
            </a:r>
          </a:p>
        </p:txBody>
      </p:sp>
    </p:spTree>
    <p:extLst>
      <p:ext uri="{BB962C8B-B14F-4D97-AF65-F5344CB8AC3E}">
        <p14:creationId xmlns:p14="http://schemas.microsoft.com/office/powerpoint/2010/main" val="1622008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0850A-9C97-4F84-8E07-27397A2214CD}"/>
              </a:ext>
            </a:extLst>
          </p:cNvPr>
          <p:cNvPicPr>
            <a:picLocks noChangeAspect="1"/>
          </p:cNvPicPr>
          <p:nvPr/>
        </p:nvPicPr>
        <p:blipFill>
          <a:blip r:embed="rId2"/>
          <a:stretch>
            <a:fillRect/>
          </a:stretch>
        </p:blipFill>
        <p:spPr>
          <a:xfrm>
            <a:off x="753533" y="1006355"/>
            <a:ext cx="8398933" cy="5747575"/>
          </a:xfrm>
          <a:prstGeom prst="rect">
            <a:avLst/>
          </a:prstGeom>
        </p:spPr>
      </p:pic>
      <p:sp>
        <p:nvSpPr>
          <p:cNvPr id="4" name="TextBox 3">
            <a:extLst>
              <a:ext uri="{FF2B5EF4-FFF2-40B4-BE49-F238E27FC236}">
                <a16:creationId xmlns:a16="http://schemas.microsoft.com/office/drawing/2014/main" id="{25E17C84-5438-4D97-A3CC-0A9AF2B3374C}"/>
              </a:ext>
            </a:extLst>
          </p:cNvPr>
          <p:cNvSpPr txBox="1"/>
          <p:nvPr/>
        </p:nvSpPr>
        <p:spPr>
          <a:xfrm>
            <a:off x="644882" y="199519"/>
            <a:ext cx="8871651"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We can install prettier into vs code and restart it. This automatically format our code according to coding conventions.</a:t>
            </a:r>
          </a:p>
          <a:p>
            <a:endParaRPr lang="en-GB" dirty="0"/>
          </a:p>
        </p:txBody>
      </p:sp>
    </p:spTree>
    <p:extLst>
      <p:ext uri="{BB962C8B-B14F-4D97-AF65-F5344CB8AC3E}">
        <p14:creationId xmlns:p14="http://schemas.microsoft.com/office/powerpoint/2010/main" val="2866349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1276-405B-40E6-B2B1-AE8E036E4B0E}"/>
              </a:ext>
            </a:extLst>
          </p:cNvPr>
          <p:cNvPicPr>
            <a:picLocks noChangeAspect="1"/>
          </p:cNvPicPr>
          <p:nvPr/>
        </p:nvPicPr>
        <p:blipFill>
          <a:blip r:embed="rId2"/>
          <a:stretch>
            <a:fillRect/>
          </a:stretch>
        </p:blipFill>
        <p:spPr>
          <a:xfrm>
            <a:off x="654756" y="906643"/>
            <a:ext cx="8405459" cy="5731400"/>
          </a:xfrm>
          <a:prstGeom prst="rect">
            <a:avLst/>
          </a:prstGeom>
        </p:spPr>
      </p:pic>
      <p:sp>
        <p:nvSpPr>
          <p:cNvPr id="4" name="TextBox 3">
            <a:extLst>
              <a:ext uri="{FF2B5EF4-FFF2-40B4-BE49-F238E27FC236}">
                <a16:creationId xmlns:a16="http://schemas.microsoft.com/office/drawing/2014/main" id="{6A0D31EC-7D83-43AC-B35C-8F7B393D8893}"/>
              </a:ext>
            </a:extLst>
          </p:cNvPr>
          <p:cNvSpPr txBox="1"/>
          <p:nvPr/>
        </p:nvSpPr>
        <p:spPr>
          <a:xfrm>
            <a:off x="644882" y="199519"/>
            <a:ext cx="8871651"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Activate prettier as the default formatter in settings.</a:t>
            </a:r>
            <a:endParaRPr lang="en-GB" dirty="0"/>
          </a:p>
        </p:txBody>
      </p:sp>
    </p:spTree>
    <p:extLst>
      <p:ext uri="{BB962C8B-B14F-4D97-AF65-F5344CB8AC3E}">
        <p14:creationId xmlns:p14="http://schemas.microsoft.com/office/powerpoint/2010/main" val="1450067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3A6949-566F-490A-9A9B-74B6AD9CD4BF}"/>
              </a:ext>
            </a:extLst>
          </p:cNvPr>
          <p:cNvPicPr>
            <a:picLocks noChangeAspect="1"/>
          </p:cNvPicPr>
          <p:nvPr/>
        </p:nvPicPr>
        <p:blipFill>
          <a:blip r:embed="rId2"/>
          <a:stretch>
            <a:fillRect/>
          </a:stretch>
        </p:blipFill>
        <p:spPr>
          <a:xfrm>
            <a:off x="632177" y="853281"/>
            <a:ext cx="8423275" cy="5776471"/>
          </a:xfrm>
          <a:prstGeom prst="rect">
            <a:avLst/>
          </a:prstGeom>
        </p:spPr>
      </p:pic>
      <p:sp>
        <p:nvSpPr>
          <p:cNvPr id="4" name="TextBox 3">
            <a:extLst>
              <a:ext uri="{FF2B5EF4-FFF2-40B4-BE49-F238E27FC236}">
                <a16:creationId xmlns:a16="http://schemas.microsoft.com/office/drawing/2014/main" id="{0B2A599E-0EFF-49D5-9121-60C1C5E7DC89}"/>
              </a:ext>
            </a:extLst>
          </p:cNvPr>
          <p:cNvSpPr txBox="1"/>
          <p:nvPr/>
        </p:nvSpPr>
        <p:spPr>
          <a:xfrm>
            <a:off x="644882" y="199519"/>
            <a:ext cx="8871651"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Install Live server. This will automatically reload the browser on code changes. Use the go live button at the bottom of the page.</a:t>
            </a:r>
            <a:endParaRPr lang="en-GB" dirty="0"/>
          </a:p>
        </p:txBody>
      </p:sp>
    </p:spTree>
    <p:extLst>
      <p:ext uri="{BB962C8B-B14F-4D97-AF65-F5344CB8AC3E}">
        <p14:creationId xmlns:p14="http://schemas.microsoft.com/office/powerpoint/2010/main" val="3146066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561E6-E372-43DA-B538-9FFB909D826D}"/>
              </a:ext>
            </a:extLst>
          </p:cNvPr>
          <p:cNvSpPr txBox="1"/>
          <p:nvPr/>
        </p:nvSpPr>
        <p:spPr>
          <a:xfrm>
            <a:off x="187945" y="124178"/>
            <a:ext cx="7796300" cy="584775"/>
          </a:xfrm>
          <a:prstGeom prst="rect">
            <a:avLst/>
          </a:prstGeom>
          <a:noFill/>
        </p:spPr>
        <p:txBody>
          <a:bodyPr wrap="square">
            <a:spAutoFit/>
          </a:bodyPr>
          <a:lstStyle/>
          <a:p>
            <a:r>
              <a:rPr lang="en-GB" sz="3200" b="0" i="0" dirty="0">
                <a:solidFill>
                  <a:srgbClr val="1C1D1F"/>
                </a:solidFill>
                <a:effectLst/>
              </a:rPr>
              <a:t>Debugging</a:t>
            </a:r>
          </a:p>
        </p:txBody>
      </p:sp>
      <p:sp>
        <p:nvSpPr>
          <p:cNvPr id="3" name="TextBox 2">
            <a:extLst>
              <a:ext uri="{FF2B5EF4-FFF2-40B4-BE49-F238E27FC236}">
                <a16:creationId xmlns:a16="http://schemas.microsoft.com/office/drawing/2014/main" id="{12CB69F6-E8ED-447C-8D93-231FEDEEC1A3}"/>
              </a:ext>
            </a:extLst>
          </p:cNvPr>
          <p:cNvSpPr txBox="1"/>
          <p:nvPr/>
        </p:nvSpPr>
        <p:spPr>
          <a:xfrm>
            <a:off x="485012" y="1204256"/>
            <a:ext cx="1388534" cy="523220"/>
          </a:xfrm>
          <a:prstGeom prst="rect">
            <a:avLst/>
          </a:prstGeom>
          <a:solidFill>
            <a:srgbClr val="FF0000"/>
          </a:solidFill>
        </p:spPr>
        <p:txBody>
          <a:bodyPr wrap="square" rtlCol="0">
            <a:spAutoFit/>
          </a:bodyPr>
          <a:lstStyle/>
          <a:p>
            <a:pPr algn="ctr"/>
            <a:r>
              <a:rPr lang="en-GB" sz="2800" b="1" dirty="0"/>
              <a:t>Identify</a:t>
            </a:r>
          </a:p>
        </p:txBody>
      </p:sp>
      <p:sp>
        <p:nvSpPr>
          <p:cNvPr id="4" name="TextBox 3">
            <a:extLst>
              <a:ext uri="{FF2B5EF4-FFF2-40B4-BE49-F238E27FC236}">
                <a16:creationId xmlns:a16="http://schemas.microsoft.com/office/drawing/2014/main" id="{B4949F4F-278D-4EED-A5B2-F8F7F23A8D71}"/>
              </a:ext>
            </a:extLst>
          </p:cNvPr>
          <p:cNvSpPr txBox="1"/>
          <p:nvPr/>
        </p:nvSpPr>
        <p:spPr>
          <a:xfrm>
            <a:off x="2842831" y="1204256"/>
            <a:ext cx="1388534" cy="523220"/>
          </a:xfrm>
          <a:prstGeom prst="rect">
            <a:avLst/>
          </a:prstGeom>
          <a:solidFill>
            <a:srgbClr val="FFC000"/>
          </a:solidFill>
        </p:spPr>
        <p:txBody>
          <a:bodyPr wrap="square" rtlCol="0">
            <a:spAutoFit/>
          </a:bodyPr>
          <a:lstStyle/>
          <a:p>
            <a:pPr algn="ctr"/>
            <a:r>
              <a:rPr lang="en-GB" sz="2800" b="1" dirty="0"/>
              <a:t>Find</a:t>
            </a:r>
          </a:p>
        </p:txBody>
      </p:sp>
      <p:sp>
        <p:nvSpPr>
          <p:cNvPr id="5" name="TextBox 4">
            <a:extLst>
              <a:ext uri="{FF2B5EF4-FFF2-40B4-BE49-F238E27FC236}">
                <a16:creationId xmlns:a16="http://schemas.microsoft.com/office/drawing/2014/main" id="{4E262C6F-B24B-4499-A316-A07DDC114A0B}"/>
              </a:ext>
            </a:extLst>
          </p:cNvPr>
          <p:cNvSpPr txBox="1"/>
          <p:nvPr/>
        </p:nvSpPr>
        <p:spPr>
          <a:xfrm>
            <a:off x="5203692" y="1204256"/>
            <a:ext cx="1388534" cy="523220"/>
          </a:xfrm>
          <a:prstGeom prst="rect">
            <a:avLst/>
          </a:prstGeom>
          <a:solidFill>
            <a:srgbClr val="92D050"/>
          </a:solidFill>
        </p:spPr>
        <p:txBody>
          <a:bodyPr wrap="square" rtlCol="0">
            <a:spAutoFit/>
          </a:bodyPr>
          <a:lstStyle/>
          <a:p>
            <a:pPr algn="ctr"/>
            <a:r>
              <a:rPr lang="en-GB" sz="2800" b="1" dirty="0"/>
              <a:t>Fix</a:t>
            </a:r>
          </a:p>
        </p:txBody>
      </p:sp>
      <p:sp>
        <p:nvSpPr>
          <p:cNvPr id="6" name="TextBox 5">
            <a:extLst>
              <a:ext uri="{FF2B5EF4-FFF2-40B4-BE49-F238E27FC236}">
                <a16:creationId xmlns:a16="http://schemas.microsoft.com/office/drawing/2014/main" id="{629E34DC-DC70-4C9F-8851-A3DD5D8BA3E2}"/>
              </a:ext>
            </a:extLst>
          </p:cNvPr>
          <p:cNvSpPr txBox="1"/>
          <p:nvPr/>
        </p:nvSpPr>
        <p:spPr>
          <a:xfrm>
            <a:off x="7716098" y="1204256"/>
            <a:ext cx="1388534" cy="523220"/>
          </a:xfrm>
          <a:prstGeom prst="rect">
            <a:avLst/>
          </a:prstGeom>
          <a:solidFill>
            <a:schemeClr val="accent1">
              <a:lumMod val="40000"/>
              <a:lumOff val="60000"/>
            </a:schemeClr>
          </a:solidFill>
        </p:spPr>
        <p:txBody>
          <a:bodyPr wrap="square" rtlCol="0">
            <a:spAutoFit/>
          </a:bodyPr>
          <a:lstStyle/>
          <a:p>
            <a:pPr algn="ctr"/>
            <a:r>
              <a:rPr lang="en-GB" sz="2800" b="1" dirty="0"/>
              <a:t>Prevent</a:t>
            </a:r>
          </a:p>
        </p:txBody>
      </p:sp>
      <p:sp>
        <p:nvSpPr>
          <p:cNvPr id="7" name="TextBox 6">
            <a:extLst>
              <a:ext uri="{FF2B5EF4-FFF2-40B4-BE49-F238E27FC236}">
                <a16:creationId xmlns:a16="http://schemas.microsoft.com/office/drawing/2014/main" id="{3DD774A7-8F93-4FAD-BC8C-592C183FF505}"/>
              </a:ext>
            </a:extLst>
          </p:cNvPr>
          <p:cNvSpPr txBox="1"/>
          <p:nvPr/>
        </p:nvSpPr>
        <p:spPr>
          <a:xfrm>
            <a:off x="318054" y="1934817"/>
            <a:ext cx="1948069" cy="646331"/>
          </a:xfrm>
          <a:prstGeom prst="rect">
            <a:avLst/>
          </a:prstGeom>
          <a:noFill/>
        </p:spPr>
        <p:txBody>
          <a:bodyPr wrap="square" rtlCol="0">
            <a:spAutoFit/>
          </a:bodyPr>
          <a:lstStyle/>
          <a:p>
            <a:r>
              <a:rPr lang="en-GB" b="1" dirty="0">
                <a:solidFill>
                  <a:srgbClr val="FF0000"/>
                </a:solidFill>
              </a:rPr>
              <a:t>Becoming aware that there is a bug</a:t>
            </a:r>
          </a:p>
        </p:txBody>
      </p:sp>
      <p:sp>
        <p:nvSpPr>
          <p:cNvPr id="8" name="TextBox 7">
            <a:extLst>
              <a:ext uri="{FF2B5EF4-FFF2-40B4-BE49-F238E27FC236}">
                <a16:creationId xmlns:a16="http://schemas.microsoft.com/office/drawing/2014/main" id="{69BB2153-6A9C-4598-8DA9-2F523F5BEEEF}"/>
              </a:ext>
            </a:extLst>
          </p:cNvPr>
          <p:cNvSpPr txBox="1"/>
          <p:nvPr/>
        </p:nvSpPr>
        <p:spPr>
          <a:xfrm>
            <a:off x="318053" y="2643825"/>
            <a:ext cx="1948069" cy="2862322"/>
          </a:xfrm>
          <a:prstGeom prst="rect">
            <a:avLst/>
          </a:prstGeom>
          <a:noFill/>
        </p:spPr>
        <p:txBody>
          <a:bodyPr wrap="square" rtlCol="0">
            <a:spAutoFit/>
          </a:bodyPr>
          <a:lstStyle/>
          <a:p>
            <a:r>
              <a:rPr lang="en-GB" dirty="0"/>
              <a:t>During Development</a:t>
            </a:r>
          </a:p>
          <a:p>
            <a:endParaRPr lang="en-GB" dirty="0"/>
          </a:p>
          <a:p>
            <a:r>
              <a:rPr lang="en-GB" dirty="0"/>
              <a:t>Testing Software</a:t>
            </a:r>
          </a:p>
          <a:p>
            <a:endParaRPr lang="en-GB" dirty="0"/>
          </a:p>
          <a:p>
            <a:r>
              <a:rPr lang="en-GB" dirty="0"/>
              <a:t>User Reports During production</a:t>
            </a:r>
          </a:p>
          <a:p>
            <a:endParaRPr lang="en-GB" dirty="0"/>
          </a:p>
          <a:p>
            <a:r>
              <a:rPr lang="en-GB" dirty="0"/>
              <a:t>Context: browsers, users etc.</a:t>
            </a:r>
          </a:p>
        </p:txBody>
      </p:sp>
      <p:sp>
        <p:nvSpPr>
          <p:cNvPr id="9" name="TextBox 8">
            <a:extLst>
              <a:ext uri="{FF2B5EF4-FFF2-40B4-BE49-F238E27FC236}">
                <a16:creationId xmlns:a16="http://schemas.microsoft.com/office/drawing/2014/main" id="{A34E56E1-88FC-4CDF-815E-00CD457B30A7}"/>
              </a:ext>
            </a:extLst>
          </p:cNvPr>
          <p:cNvSpPr txBox="1"/>
          <p:nvPr/>
        </p:nvSpPr>
        <p:spPr>
          <a:xfrm>
            <a:off x="2604054" y="1948087"/>
            <a:ext cx="1948069" cy="1200329"/>
          </a:xfrm>
          <a:prstGeom prst="rect">
            <a:avLst/>
          </a:prstGeom>
          <a:noFill/>
        </p:spPr>
        <p:txBody>
          <a:bodyPr wrap="square" rtlCol="0">
            <a:spAutoFit/>
          </a:bodyPr>
          <a:lstStyle/>
          <a:p>
            <a:r>
              <a:rPr lang="en-GB" b="1" dirty="0">
                <a:solidFill>
                  <a:srgbClr val="FF0000"/>
                </a:solidFill>
              </a:rPr>
              <a:t>Isolating where exactly the bug is happening in the code</a:t>
            </a:r>
          </a:p>
        </p:txBody>
      </p:sp>
      <p:sp>
        <p:nvSpPr>
          <p:cNvPr id="10" name="TextBox 9">
            <a:extLst>
              <a:ext uri="{FF2B5EF4-FFF2-40B4-BE49-F238E27FC236}">
                <a16:creationId xmlns:a16="http://schemas.microsoft.com/office/drawing/2014/main" id="{B4502CB3-917C-4DA1-B10D-D132003D4668}"/>
              </a:ext>
            </a:extLst>
          </p:cNvPr>
          <p:cNvSpPr txBox="1"/>
          <p:nvPr/>
        </p:nvSpPr>
        <p:spPr>
          <a:xfrm>
            <a:off x="2604053" y="3266695"/>
            <a:ext cx="1948069" cy="1477328"/>
          </a:xfrm>
          <a:prstGeom prst="rect">
            <a:avLst/>
          </a:prstGeom>
          <a:noFill/>
        </p:spPr>
        <p:txBody>
          <a:bodyPr wrap="square" rtlCol="0">
            <a:spAutoFit/>
          </a:bodyPr>
          <a:lstStyle/>
          <a:p>
            <a:r>
              <a:rPr lang="en-GB" dirty="0"/>
              <a:t>Developer Console (simple Code)</a:t>
            </a:r>
          </a:p>
          <a:p>
            <a:endParaRPr lang="en-GB" dirty="0"/>
          </a:p>
          <a:p>
            <a:r>
              <a:rPr lang="en-GB" dirty="0"/>
              <a:t>Debugger (complex code)</a:t>
            </a:r>
          </a:p>
        </p:txBody>
      </p:sp>
      <p:sp>
        <p:nvSpPr>
          <p:cNvPr id="11" name="TextBox 10">
            <a:extLst>
              <a:ext uri="{FF2B5EF4-FFF2-40B4-BE49-F238E27FC236}">
                <a16:creationId xmlns:a16="http://schemas.microsoft.com/office/drawing/2014/main" id="{D219E1F3-C81F-4E56-96C8-F972046AAA42}"/>
              </a:ext>
            </a:extLst>
          </p:cNvPr>
          <p:cNvSpPr txBox="1"/>
          <p:nvPr/>
        </p:nvSpPr>
        <p:spPr>
          <a:xfrm>
            <a:off x="5019260" y="1934817"/>
            <a:ext cx="1948069" cy="369332"/>
          </a:xfrm>
          <a:prstGeom prst="rect">
            <a:avLst/>
          </a:prstGeom>
          <a:noFill/>
        </p:spPr>
        <p:txBody>
          <a:bodyPr wrap="square" rtlCol="0">
            <a:spAutoFit/>
          </a:bodyPr>
          <a:lstStyle/>
          <a:p>
            <a:r>
              <a:rPr lang="en-GB" b="1" dirty="0">
                <a:solidFill>
                  <a:srgbClr val="FF0000"/>
                </a:solidFill>
              </a:rPr>
              <a:t>Correct the code</a:t>
            </a:r>
          </a:p>
        </p:txBody>
      </p:sp>
      <p:sp>
        <p:nvSpPr>
          <p:cNvPr id="12" name="TextBox 11">
            <a:extLst>
              <a:ext uri="{FF2B5EF4-FFF2-40B4-BE49-F238E27FC236}">
                <a16:creationId xmlns:a16="http://schemas.microsoft.com/office/drawing/2014/main" id="{1B38C979-F748-41F8-B169-FF410911A82B}"/>
              </a:ext>
            </a:extLst>
          </p:cNvPr>
          <p:cNvSpPr txBox="1"/>
          <p:nvPr/>
        </p:nvSpPr>
        <p:spPr>
          <a:xfrm>
            <a:off x="5019259" y="2504899"/>
            <a:ext cx="1948069" cy="923330"/>
          </a:xfrm>
          <a:prstGeom prst="rect">
            <a:avLst/>
          </a:prstGeom>
          <a:noFill/>
        </p:spPr>
        <p:txBody>
          <a:bodyPr wrap="square" rtlCol="0">
            <a:spAutoFit/>
          </a:bodyPr>
          <a:lstStyle/>
          <a:p>
            <a:r>
              <a:rPr lang="en-GB" dirty="0"/>
              <a:t>Replace wrong solution with correct solution</a:t>
            </a:r>
          </a:p>
        </p:txBody>
      </p:sp>
      <p:sp>
        <p:nvSpPr>
          <p:cNvPr id="13" name="TextBox 12">
            <a:extLst>
              <a:ext uri="{FF2B5EF4-FFF2-40B4-BE49-F238E27FC236}">
                <a16:creationId xmlns:a16="http://schemas.microsoft.com/office/drawing/2014/main" id="{13B9AA47-6CE2-430A-BA10-9C6D1B65D06B}"/>
              </a:ext>
            </a:extLst>
          </p:cNvPr>
          <p:cNvSpPr txBox="1"/>
          <p:nvPr/>
        </p:nvSpPr>
        <p:spPr>
          <a:xfrm>
            <a:off x="7504044" y="1934817"/>
            <a:ext cx="1948069" cy="646331"/>
          </a:xfrm>
          <a:prstGeom prst="rect">
            <a:avLst/>
          </a:prstGeom>
          <a:noFill/>
        </p:spPr>
        <p:txBody>
          <a:bodyPr wrap="square" rtlCol="0">
            <a:spAutoFit/>
          </a:bodyPr>
          <a:lstStyle/>
          <a:p>
            <a:r>
              <a:rPr lang="en-GB" b="1" dirty="0">
                <a:solidFill>
                  <a:srgbClr val="FF0000"/>
                </a:solidFill>
              </a:rPr>
              <a:t>Prevent it from happening again.</a:t>
            </a:r>
          </a:p>
        </p:txBody>
      </p:sp>
      <p:sp>
        <p:nvSpPr>
          <p:cNvPr id="14" name="TextBox 13">
            <a:extLst>
              <a:ext uri="{FF2B5EF4-FFF2-40B4-BE49-F238E27FC236}">
                <a16:creationId xmlns:a16="http://schemas.microsoft.com/office/drawing/2014/main" id="{9A533AAF-61E0-4F52-9AC1-BB03AF321EB7}"/>
              </a:ext>
            </a:extLst>
          </p:cNvPr>
          <p:cNvSpPr txBox="1"/>
          <p:nvPr/>
        </p:nvSpPr>
        <p:spPr>
          <a:xfrm>
            <a:off x="7504043" y="2643825"/>
            <a:ext cx="1948069" cy="1754326"/>
          </a:xfrm>
          <a:prstGeom prst="rect">
            <a:avLst/>
          </a:prstGeom>
          <a:noFill/>
        </p:spPr>
        <p:txBody>
          <a:bodyPr wrap="square" rtlCol="0">
            <a:spAutoFit/>
          </a:bodyPr>
          <a:lstStyle/>
          <a:p>
            <a:r>
              <a:rPr lang="en-GB" dirty="0"/>
              <a:t>Searching for same bug in similar code</a:t>
            </a:r>
          </a:p>
          <a:p>
            <a:endParaRPr lang="en-GB" dirty="0"/>
          </a:p>
          <a:p>
            <a:r>
              <a:rPr lang="en-GB" dirty="0"/>
              <a:t>Writing tests using testing software.</a:t>
            </a:r>
          </a:p>
        </p:txBody>
      </p:sp>
    </p:spTree>
    <p:extLst>
      <p:ext uri="{BB962C8B-B14F-4D97-AF65-F5344CB8AC3E}">
        <p14:creationId xmlns:p14="http://schemas.microsoft.com/office/powerpoint/2010/main" val="30984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89612-9A28-40B7-AA20-6F7F2574A6BD}"/>
              </a:ext>
            </a:extLst>
          </p:cNvPr>
          <p:cNvSpPr txBox="1"/>
          <p:nvPr/>
        </p:nvSpPr>
        <p:spPr>
          <a:xfrm>
            <a:off x="195469" y="309271"/>
            <a:ext cx="9515061" cy="5755422"/>
          </a:xfrm>
          <a:prstGeom prst="rect">
            <a:avLst/>
          </a:prstGeom>
          <a:noFill/>
        </p:spPr>
        <p:txBody>
          <a:bodyPr wrap="square">
            <a:spAutoFit/>
          </a:bodyPr>
          <a:lstStyle/>
          <a:p>
            <a:r>
              <a:rPr lang="en-GB" sz="1600" b="1" dirty="0">
                <a:solidFill>
                  <a:srgbClr val="6A9955"/>
                </a:solidFill>
                <a:effectLst/>
                <a:latin typeface="Calibri" panose="020F0502020204030204" pitchFamily="34" charset="0"/>
                <a:cs typeface="Calibri" panose="020F0502020204030204" pitchFamily="34" charset="0"/>
              </a:rPr>
              <a:t>////// DEBUGGING //////</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Lets say that from our previous temperature example we need to work in kelvins.</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err="1">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569CD6"/>
                </a:solidFill>
                <a:effectLst/>
                <a:latin typeface="Calibri" panose="020F0502020204030204" pitchFamily="34" charset="0"/>
                <a:cs typeface="Calibri" panose="020F0502020204030204" pitchFamily="34" charset="0"/>
              </a:rPr>
              <a:t>function</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type: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'temp'</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unit: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a:t>
            </a:r>
            <a:r>
              <a:rPr lang="en-GB" sz="1600" b="1" dirty="0" err="1">
                <a:solidFill>
                  <a:srgbClr val="CE9178"/>
                </a:solidFill>
                <a:effectLst/>
                <a:latin typeface="Calibri" panose="020F0502020204030204" pitchFamily="34" charset="0"/>
                <a:cs typeface="Calibri" panose="020F0502020204030204" pitchFamily="34" charset="0"/>
              </a:rPr>
              <a:t>celcius</a:t>
            </a:r>
            <a:r>
              <a:rPr lang="en-GB" sz="1600" b="1" dirty="0">
                <a:solidFill>
                  <a:srgbClr val="CE9178"/>
                </a:solidFill>
                <a:effectLst/>
                <a:latin typeface="Calibri" panose="020F0502020204030204" pitchFamily="34" charset="0"/>
                <a:cs typeface="Calibri" panose="020F0502020204030204" pitchFamily="34" charset="0"/>
              </a:rPr>
              <a: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 - FIX</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EC9B0"/>
                </a:solidFill>
                <a:effectLst/>
                <a:latin typeface="Calibri" panose="020F0502020204030204" pitchFamily="34" charset="0"/>
                <a:cs typeface="Calibri" panose="020F0502020204030204" pitchFamily="34" charset="0"/>
              </a:rPr>
              <a:t>Number</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prompt</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CE9178"/>
                </a:solidFill>
                <a:effectLst/>
                <a:latin typeface="Calibri" panose="020F0502020204030204" pitchFamily="34" charset="0"/>
                <a:cs typeface="Calibri" panose="020F0502020204030204" pitchFamily="34" charset="0"/>
              </a:rPr>
              <a:t>'Degrees </a:t>
            </a:r>
            <a:r>
              <a:rPr lang="en-GB" sz="1600" b="1" dirty="0" err="1">
                <a:solidFill>
                  <a:srgbClr val="CE9178"/>
                </a:solidFill>
                <a:effectLst/>
                <a:latin typeface="Calibri" panose="020F0502020204030204" pitchFamily="34" charset="0"/>
                <a:cs typeface="Calibri" panose="020F0502020204030204" pitchFamily="34" charset="0"/>
              </a:rPr>
              <a:t>celcius</a:t>
            </a:r>
            <a:r>
              <a:rPr lang="en-GB" sz="1600" b="1" dirty="0">
                <a:solidFill>
                  <a:srgbClr val="CE9178"/>
                </a:solidFill>
                <a:effectLst/>
                <a:latin typeface="Calibri" panose="020F0502020204030204" pitchFamily="34" charset="0"/>
                <a:cs typeface="Calibri" panose="020F0502020204030204" pitchFamily="34" charset="0"/>
              </a:rPr>
              <a: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value: prompt('Degrees </a:t>
            </a:r>
            <a:r>
              <a:rPr lang="en-GB" sz="1600" b="1" dirty="0" err="1">
                <a:solidFill>
                  <a:srgbClr val="6A9955"/>
                </a:solidFill>
                <a:effectLst/>
                <a:latin typeface="Calibri" panose="020F0502020204030204" pitchFamily="34" charset="0"/>
                <a:cs typeface="Calibri" panose="020F0502020204030204" pitchFamily="34" charset="0"/>
              </a:rPr>
              <a:t>celcius</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a:t>
            </a:r>
            <a:r>
              <a:rPr lang="en-GB" sz="1600" b="1" dirty="0" err="1">
                <a:solidFill>
                  <a:srgbClr val="6A9955"/>
                </a:solidFill>
                <a:effectLst/>
                <a:latin typeface="Calibri" panose="020F0502020204030204" pitchFamily="34" charset="0"/>
                <a:cs typeface="Calibri" panose="020F0502020204030204" pitchFamily="34" charset="0"/>
              </a:rPr>
              <a:t>measmt</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9CDCFE"/>
                </a:solidFill>
                <a:effectLst/>
                <a:latin typeface="Calibri" panose="020F0502020204030204" pitchFamily="34" charset="0"/>
                <a:cs typeface="Calibri" panose="020F0502020204030204" pitchFamily="34" charset="0"/>
              </a:rPr>
              <a:t>console</a:t>
            </a:r>
            <a:r>
              <a:rPr lang="en-GB" sz="1600" b="1" dirty="0" err="1">
                <a:solidFill>
                  <a:srgbClr val="D4D4D4"/>
                </a:solidFill>
                <a:effectLst/>
                <a:latin typeface="Calibri" panose="020F0502020204030204" pitchFamily="34" charset="0"/>
                <a:cs typeface="Calibri" panose="020F0502020204030204" pitchFamily="34" charset="0"/>
              </a:rPr>
              <a:t>.</a:t>
            </a:r>
            <a:r>
              <a:rPr lang="en-GB" sz="1600" b="1" dirty="0" err="1">
                <a:solidFill>
                  <a:srgbClr val="DCDCAA"/>
                </a:solidFill>
                <a:effectLst/>
                <a:latin typeface="Calibri" panose="020F0502020204030204" pitchFamily="34" charset="0"/>
                <a:cs typeface="Calibri" panose="020F0502020204030204" pitchFamily="34" charset="0"/>
              </a:rPr>
              <a:t>table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err="1">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a:t>
            </a:r>
            <a:r>
              <a:rPr lang="en-GB" sz="1600" b="1" dirty="0" err="1">
                <a:solidFill>
                  <a:srgbClr val="6A9955"/>
                </a:solidFill>
                <a:effectLst/>
                <a:latin typeface="Calibri" panose="020F0502020204030204" pitchFamily="34" charset="0"/>
                <a:cs typeface="Calibri" panose="020F0502020204030204" pitchFamily="34" charset="0"/>
              </a:rPr>
              <a:t>measmt.value</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a:t>
            </a:r>
            <a:r>
              <a:rPr lang="en-GB" sz="1600" b="1" dirty="0" err="1">
                <a:solidFill>
                  <a:srgbClr val="6A9955"/>
                </a:solidFill>
                <a:effectLst/>
                <a:latin typeface="Calibri" panose="020F0502020204030204" pitchFamily="34" charset="0"/>
                <a:cs typeface="Calibri" panose="020F0502020204030204" pitchFamily="34" charset="0"/>
              </a:rPr>
              <a:t>console.warn</a:t>
            </a:r>
            <a:r>
              <a:rPr lang="en-GB" sz="1600" b="1" dirty="0">
                <a:solidFill>
                  <a:srgbClr val="6A9955"/>
                </a:solidFill>
                <a:effectLst/>
                <a:latin typeface="Calibri" panose="020F0502020204030204" pitchFamily="34" charset="0"/>
                <a:cs typeface="Calibri" panose="020F0502020204030204" pitchFamily="34" charset="0"/>
              </a:rPr>
              <a:t>(</a:t>
            </a:r>
            <a:r>
              <a:rPr lang="en-GB" sz="1600" b="1" dirty="0" err="1">
                <a:solidFill>
                  <a:srgbClr val="6A9955"/>
                </a:solidFill>
                <a:effectLst/>
                <a:latin typeface="Calibri" panose="020F0502020204030204" pitchFamily="34" charset="0"/>
                <a:cs typeface="Calibri" panose="020F0502020204030204" pitchFamily="34" charset="0"/>
              </a:rPr>
              <a:t>measmt.value</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a:t>
            </a:r>
            <a:r>
              <a:rPr lang="en-GB" sz="1600" b="1" dirty="0" err="1">
                <a:solidFill>
                  <a:srgbClr val="6A9955"/>
                </a:solidFill>
                <a:effectLst/>
                <a:latin typeface="Calibri" panose="020F0502020204030204" pitchFamily="34" charset="0"/>
                <a:cs typeface="Calibri" panose="020F0502020204030204" pitchFamily="34" charset="0"/>
              </a:rPr>
              <a:t>console.error</a:t>
            </a:r>
            <a:r>
              <a:rPr lang="en-GB" sz="1600" b="1" dirty="0">
                <a:solidFill>
                  <a:srgbClr val="6A9955"/>
                </a:solidFill>
                <a:effectLst/>
                <a:latin typeface="Calibri" panose="020F0502020204030204" pitchFamily="34" charset="0"/>
                <a:cs typeface="Calibri" panose="020F0502020204030204" pitchFamily="34" charset="0"/>
              </a:rPr>
              <a:t>(</a:t>
            </a:r>
            <a:r>
              <a:rPr lang="en-GB" sz="1600" b="1" dirty="0" err="1">
                <a:solidFill>
                  <a:srgbClr val="6A9955"/>
                </a:solidFill>
                <a:effectLst/>
                <a:latin typeface="Calibri" panose="020F0502020204030204" pitchFamily="34" charset="0"/>
                <a:cs typeface="Calibri" panose="020F0502020204030204" pitchFamily="34" charset="0"/>
              </a:rPr>
              <a:t>measmt.value</a:t>
            </a:r>
            <a:r>
              <a:rPr lang="en-GB" sz="1600" b="1" dirty="0">
                <a:solidFill>
                  <a:srgbClr val="6A9955"/>
                </a:solidFill>
                <a:effectLst/>
                <a:latin typeface="Calibri" panose="020F0502020204030204" pitchFamily="34" charset="0"/>
                <a:cs typeface="Calibri" panose="020F0502020204030204" pitchFamily="34" charset="0"/>
              </a:rPr>
              <a: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err="1">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err="1">
                <a:solidFill>
                  <a:srgbClr val="4FC1FF"/>
                </a:solidFill>
                <a:effectLst/>
                <a:latin typeface="Calibri" panose="020F0502020204030204" pitchFamily="34" charset="0"/>
                <a:cs typeface="Calibri" panose="020F0502020204030204" pitchFamily="34" charset="0"/>
              </a:rPr>
              <a:t>measmt</a:t>
            </a:r>
            <a:r>
              <a:rPr lang="en-GB" sz="1600" b="1" dirty="0" err="1">
                <a:solidFill>
                  <a:srgbClr val="D4D4D4"/>
                </a:solidFill>
                <a:effectLst/>
                <a:latin typeface="Calibri" panose="020F0502020204030204" pitchFamily="34" charset="0"/>
                <a:cs typeface="Calibri" panose="020F0502020204030204" pitchFamily="34" charset="0"/>
              </a:rPr>
              <a:t>.</a:t>
            </a:r>
            <a:r>
              <a:rPr lang="en-GB" sz="1600" b="1" dirty="0" err="1">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B5CEA8"/>
                </a:solidFill>
                <a:effectLst/>
                <a:latin typeface="Calibri" panose="020F0502020204030204" pitchFamily="34" charset="0"/>
                <a:cs typeface="Calibri" panose="020F0502020204030204" pitchFamily="34" charset="0"/>
              </a:rPr>
              <a:t>273</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586C0"/>
                </a:solidFill>
                <a:effectLst/>
                <a:latin typeface="Calibri" panose="020F0502020204030204" pitchFamily="34" charset="0"/>
                <a:cs typeface="Calibri" panose="020F0502020204030204" pitchFamily="34" charset="0"/>
              </a:rPr>
              <a:t>return</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a:t>
            </a: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A) IDENTIFY</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9CDCFE"/>
                </a:solidFill>
                <a:effectLst/>
                <a:latin typeface="Calibri" panose="020F0502020204030204" pitchFamily="34" charset="0"/>
                <a:cs typeface="Calibri" panose="020F0502020204030204" pitchFamily="34" charset="0"/>
              </a:rPr>
              <a:t>console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log</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err="1">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1E1A606C-D418-46C8-A5CD-39818FA59A94}"/>
              </a:ext>
            </a:extLst>
          </p:cNvPr>
          <p:cNvPicPr>
            <a:picLocks noChangeAspect="1"/>
          </p:cNvPicPr>
          <p:nvPr/>
        </p:nvPicPr>
        <p:blipFill>
          <a:blip r:embed="rId2"/>
          <a:stretch>
            <a:fillRect/>
          </a:stretch>
        </p:blipFill>
        <p:spPr>
          <a:xfrm>
            <a:off x="4081670" y="5087882"/>
            <a:ext cx="5628860" cy="1460847"/>
          </a:xfrm>
          <a:prstGeom prst="rect">
            <a:avLst/>
          </a:prstGeom>
        </p:spPr>
      </p:pic>
      <p:sp>
        <p:nvSpPr>
          <p:cNvPr id="6" name="TextBox 5">
            <a:extLst>
              <a:ext uri="{FF2B5EF4-FFF2-40B4-BE49-F238E27FC236}">
                <a16:creationId xmlns:a16="http://schemas.microsoft.com/office/drawing/2014/main" id="{3E188817-3D09-440F-A0BD-95B70AECA48C}"/>
              </a:ext>
            </a:extLst>
          </p:cNvPr>
          <p:cNvSpPr txBox="1"/>
          <p:nvPr/>
        </p:nvSpPr>
        <p:spPr>
          <a:xfrm>
            <a:off x="4752745" y="1514688"/>
            <a:ext cx="4851768" cy="286232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The console has various output options such as a plain log or table to help with debugging.</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A good method is to put the variable into console table or log to see if it is an array, number, string etc. </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 this example the prompt was returning 10 as a string when it needed to be a number to enter the Celsius to degrees conversion.</a:t>
            </a:r>
            <a:endParaRPr lang="en-GB" dirty="0"/>
          </a:p>
        </p:txBody>
      </p:sp>
    </p:spTree>
    <p:extLst>
      <p:ext uri="{BB962C8B-B14F-4D97-AF65-F5344CB8AC3E}">
        <p14:creationId xmlns:p14="http://schemas.microsoft.com/office/powerpoint/2010/main" val="21499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360CF-55FE-48E6-8B67-32CF35CAEA32}"/>
              </a:ext>
            </a:extLst>
          </p:cNvPr>
          <p:cNvPicPr>
            <a:picLocks noChangeAspect="1"/>
          </p:cNvPicPr>
          <p:nvPr/>
        </p:nvPicPr>
        <p:blipFill>
          <a:blip r:embed="rId2"/>
          <a:stretch>
            <a:fillRect/>
          </a:stretch>
        </p:blipFill>
        <p:spPr>
          <a:xfrm>
            <a:off x="125895" y="1869056"/>
            <a:ext cx="9654209" cy="4890712"/>
          </a:xfrm>
          <a:prstGeom prst="rect">
            <a:avLst/>
          </a:prstGeom>
        </p:spPr>
      </p:pic>
      <p:sp>
        <p:nvSpPr>
          <p:cNvPr id="6" name="TextBox 5">
            <a:extLst>
              <a:ext uri="{FF2B5EF4-FFF2-40B4-BE49-F238E27FC236}">
                <a16:creationId xmlns:a16="http://schemas.microsoft.com/office/drawing/2014/main" id="{89BF93DA-0C11-4971-BF54-B0C88D800EE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 the dev tools of chrome, we can go to sources and select our JS file. In the lines of code we can click in the left margin to insert a breakpoint.</a:t>
            </a:r>
          </a:p>
        </p:txBody>
      </p:sp>
      <p:cxnSp>
        <p:nvCxnSpPr>
          <p:cNvPr id="8" name="Straight Arrow Connector 7">
            <a:extLst>
              <a:ext uri="{FF2B5EF4-FFF2-40B4-BE49-F238E27FC236}">
                <a16:creationId xmlns:a16="http://schemas.microsoft.com/office/drawing/2014/main" id="{993DC76B-021A-4125-B40B-CEDB5120B253}"/>
              </a:ext>
            </a:extLst>
          </p:cNvPr>
          <p:cNvCxnSpPr>
            <a:cxnSpLocks/>
          </p:cNvCxnSpPr>
          <p:nvPr/>
        </p:nvCxnSpPr>
        <p:spPr>
          <a:xfrm>
            <a:off x="9090992" y="580423"/>
            <a:ext cx="0" cy="22030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EC40BB-DAB2-4BA7-9B95-55D04E6CB26F}"/>
              </a:ext>
            </a:extLst>
          </p:cNvPr>
          <p:cNvCxnSpPr>
            <a:cxnSpLocks/>
          </p:cNvCxnSpPr>
          <p:nvPr/>
        </p:nvCxnSpPr>
        <p:spPr>
          <a:xfrm>
            <a:off x="5612296" y="580422"/>
            <a:ext cx="0" cy="14869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987668-099F-499C-AE7F-8F2E9342C4CD}"/>
              </a:ext>
            </a:extLst>
          </p:cNvPr>
          <p:cNvCxnSpPr>
            <a:cxnSpLocks/>
          </p:cNvCxnSpPr>
          <p:nvPr/>
        </p:nvCxnSpPr>
        <p:spPr>
          <a:xfrm>
            <a:off x="4851953" y="582258"/>
            <a:ext cx="0" cy="257359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2E1C00-319C-4546-BB2D-79F56F24B518}"/>
              </a:ext>
            </a:extLst>
          </p:cNvPr>
          <p:cNvCxnSpPr>
            <a:cxnSpLocks/>
          </p:cNvCxnSpPr>
          <p:nvPr/>
        </p:nvCxnSpPr>
        <p:spPr>
          <a:xfrm>
            <a:off x="1457739" y="903589"/>
            <a:ext cx="4500770" cy="3737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156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5C6B65-8F1B-4BDB-AA87-846057B9F712}"/>
              </a:ext>
            </a:extLst>
          </p:cNvPr>
          <p:cNvPicPr>
            <a:picLocks noChangeAspect="1"/>
          </p:cNvPicPr>
          <p:nvPr/>
        </p:nvPicPr>
        <p:blipFill>
          <a:blip r:embed="rId2"/>
          <a:stretch>
            <a:fillRect/>
          </a:stretch>
        </p:blipFill>
        <p:spPr>
          <a:xfrm>
            <a:off x="165652" y="1863094"/>
            <a:ext cx="9574696" cy="4836413"/>
          </a:xfrm>
          <a:prstGeom prst="rect">
            <a:avLst/>
          </a:prstGeom>
        </p:spPr>
      </p:pic>
      <p:sp>
        <p:nvSpPr>
          <p:cNvPr id="4" name="TextBox 3">
            <a:extLst>
              <a:ext uri="{FF2B5EF4-FFF2-40B4-BE49-F238E27FC236}">
                <a16:creationId xmlns:a16="http://schemas.microsoft.com/office/drawing/2014/main" id="{31656044-8D29-4462-9D97-457566B6E1D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we reload the page with the breakpoint we can see a button called debugger paused. When we press this button the code will resume execution from the beginning up to the breakpoint.</a:t>
            </a:r>
          </a:p>
        </p:txBody>
      </p:sp>
      <p:cxnSp>
        <p:nvCxnSpPr>
          <p:cNvPr id="5" name="Straight Arrow Connector 4">
            <a:extLst>
              <a:ext uri="{FF2B5EF4-FFF2-40B4-BE49-F238E27FC236}">
                <a16:creationId xmlns:a16="http://schemas.microsoft.com/office/drawing/2014/main" id="{90F36075-25D1-46D7-A257-60B538A232B9}"/>
              </a:ext>
            </a:extLst>
          </p:cNvPr>
          <p:cNvCxnSpPr>
            <a:cxnSpLocks/>
          </p:cNvCxnSpPr>
          <p:nvPr/>
        </p:nvCxnSpPr>
        <p:spPr>
          <a:xfrm>
            <a:off x="8309113" y="903589"/>
            <a:ext cx="0" cy="14287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8796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82FCF-58A5-4274-96AA-06EED970EF7F}"/>
              </a:ext>
            </a:extLst>
          </p:cNvPr>
          <p:cNvPicPr>
            <a:picLocks noChangeAspect="1"/>
          </p:cNvPicPr>
          <p:nvPr/>
        </p:nvPicPr>
        <p:blipFill>
          <a:blip r:embed="rId2"/>
          <a:stretch>
            <a:fillRect/>
          </a:stretch>
        </p:blipFill>
        <p:spPr>
          <a:xfrm>
            <a:off x="245165" y="1472879"/>
            <a:ext cx="9415670" cy="4742299"/>
          </a:xfrm>
          <a:prstGeom prst="rect">
            <a:avLst/>
          </a:prstGeom>
        </p:spPr>
      </p:pic>
      <p:sp>
        <p:nvSpPr>
          <p:cNvPr id="4" name="TextBox 3">
            <a:extLst>
              <a:ext uri="{FF2B5EF4-FFF2-40B4-BE49-F238E27FC236}">
                <a16:creationId xmlns:a16="http://schemas.microsoft.com/office/drawing/2014/main" id="{5EBAE2D0-32CA-4580-8780-26A7C4E877B1}"/>
              </a:ext>
            </a:extLst>
          </p:cNvPr>
          <p:cNvSpPr txBox="1"/>
          <p:nvPr/>
        </p:nvSpPr>
        <p:spPr>
          <a:xfrm>
            <a:off x="125894" y="204250"/>
            <a:ext cx="9654209"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After pressing the resume button the code runs until it pauses on the previously set breakpoint. In the scope window the results of the last executed piece of code before the breakpoint will be shown for analysis. The script window shows the last executed line in the code before the breakpoint and the breakpoint is highlighted.</a:t>
            </a:r>
          </a:p>
        </p:txBody>
      </p:sp>
      <p:cxnSp>
        <p:nvCxnSpPr>
          <p:cNvPr id="5" name="Straight Arrow Connector 4">
            <a:extLst>
              <a:ext uri="{FF2B5EF4-FFF2-40B4-BE49-F238E27FC236}">
                <a16:creationId xmlns:a16="http://schemas.microsoft.com/office/drawing/2014/main" id="{C457081B-5A0D-4524-B50B-132F55F4BB63}"/>
              </a:ext>
            </a:extLst>
          </p:cNvPr>
          <p:cNvCxnSpPr>
            <a:cxnSpLocks/>
          </p:cNvCxnSpPr>
          <p:nvPr/>
        </p:nvCxnSpPr>
        <p:spPr>
          <a:xfrm>
            <a:off x="8269357" y="1046923"/>
            <a:ext cx="0" cy="108667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E17ECC-7835-46FE-A4EA-FC1C36497749}"/>
              </a:ext>
            </a:extLst>
          </p:cNvPr>
          <p:cNvCxnSpPr>
            <a:cxnSpLocks/>
          </p:cNvCxnSpPr>
          <p:nvPr/>
        </p:nvCxnSpPr>
        <p:spPr>
          <a:xfrm>
            <a:off x="8766314" y="1046923"/>
            <a:ext cx="0" cy="153725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37CD25-C325-4B31-8438-BF268F2F3AA9}"/>
              </a:ext>
            </a:extLst>
          </p:cNvPr>
          <p:cNvCxnSpPr>
            <a:cxnSpLocks/>
          </p:cNvCxnSpPr>
          <p:nvPr/>
        </p:nvCxnSpPr>
        <p:spPr>
          <a:xfrm>
            <a:off x="5062331" y="1046923"/>
            <a:ext cx="0" cy="22216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D4D586-CC7E-4D2A-8040-06A694CE3CB9}"/>
              </a:ext>
            </a:extLst>
          </p:cNvPr>
          <p:cNvCxnSpPr>
            <a:cxnSpLocks/>
          </p:cNvCxnSpPr>
          <p:nvPr/>
        </p:nvCxnSpPr>
        <p:spPr>
          <a:xfrm>
            <a:off x="5837583" y="1046923"/>
            <a:ext cx="0" cy="26636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55A0AD7-978A-4556-8B61-840EB1163DBD}"/>
              </a:ext>
            </a:extLst>
          </p:cNvPr>
          <p:cNvSpPr txBox="1"/>
          <p:nvPr/>
        </p:nvSpPr>
        <p:spPr>
          <a:xfrm>
            <a:off x="235226" y="6211669"/>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finished with the debugger, don’t forget to remove the breakpoint by clicking on the blue tab in the left margin.</a:t>
            </a:r>
          </a:p>
        </p:txBody>
      </p:sp>
      <p:cxnSp>
        <p:nvCxnSpPr>
          <p:cNvPr id="24" name="Straight Arrow Connector 23">
            <a:extLst>
              <a:ext uri="{FF2B5EF4-FFF2-40B4-BE49-F238E27FC236}">
                <a16:creationId xmlns:a16="http://schemas.microsoft.com/office/drawing/2014/main" id="{1AC2A321-351D-4239-B88C-A4DD8D3B2AF3}"/>
              </a:ext>
            </a:extLst>
          </p:cNvPr>
          <p:cNvCxnSpPr>
            <a:cxnSpLocks/>
          </p:cNvCxnSpPr>
          <p:nvPr/>
        </p:nvCxnSpPr>
        <p:spPr>
          <a:xfrm flipV="1">
            <a:off x="2994992" y="3697357"/>
            <a:ext cx="0" cy="246481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592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EAA97-EAD7-4CCB-A920-72EE3D5D00C8}"/>
              </a:ext>
            </a:extLst>
          </p:cNvPr>
          <p:cNvSpPr txBox="1"/>
          <p:nvPr/>
        </p:nvSpPr>
        <p:spPr>
          <a:xfrm>
            <a:off x="175592" y="274290"/>
            <a:ext cx="9730408" cy="630942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DEBUGGING 2: Here we have changed the previous code to start the min and max at zero rather than the first values of the arrays. The temperature array values are modified also.</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t>
            </a:r>
            <a:r>
              <a:rPr lang="en-GB" sz="1600" b="1" dirty="0" err="1">
                <a:solidFill>
                  <a:srgbClr val="6A9955"/>
                </a:solidFill>
                <a:effectLst/>
                <a:latin typeface="Consolas" panose="020B0609020204030204" pitchFamily="49" charset="0"/>
              </a:rPr>
              <a:t>const</a:t>
            </a:r>
            <a:r>
              <a:rPr lang="en-GB" sz="1600" b="1" dirty="0">
                <a:solidFill>
                  <a:srgbClr val="6A9955"/>
                </a:solidFill>
                <a:effectLst/>
                <a:latin typeface="Consolas" panose="020B0609020204030204" pitchFamily="49" charset="0"/>
              </a:rPr>
              <a:t> tempArr1 = [3, -2, -6, -1, 'error', 9, 13, 17];</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t>
            </a:r>
            <a:r>
              <a:rPr lang="en-GB" sz="1600" b="1" dirty="0" err="1">
                <a:solidFill>
                  <a:srgbClr val="6A9955"/>
                </a:solidFill>
                <a:effectLst/>
                <a:latin typeface="Consolas" panose="020B0609020204030204" pitchFamily="49" charset="0"/>
              </a:rPr>
              <a:t>const</a:t>
            </a:r>
            <a:r>
              <a:rPr lang="en-GB" sz="1600" b="1" dirty="0">
                <a:solidFill>
                  <a:srgbClr val="6A9955"/>
                </a:solidFill>
                <a:effectLst/>
                <a:latin typeface="Consolas" panose="020B0609020204030204" pitchFamily="49" charset="0"/>
              </a:rPr>
              <a: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a:t>
            </a:r>
            <a:r>
              <a:rPr lang="en-GB" sz="1600" b="1" dirty="0" err="1">
                <a:solidFill>
                  <a:srgbClr val="6A9955"/>
                </a:solidFill>
                <a:effectLst/>
                <a:latin typeface="Consolas" panose="020B0609020204030204" pitchFamily="49" charset="0"/>
              </a:rPr>
              <a:t>tempArr</a:t>
            </a:r>
            <a:r>
              <a:rPr lang="en-GB" sz="1600" b="1" dirty="0">
                <a:solidFill>
                  <a:srgbClr val="6A9955"/>
                </a:solidFill>
                <a:effectLst/>
                <a:latin typeface="Consolas" panose="020B0609020204030204" pitchFamily="49" charset="0"/>
              </a:rPr>
              <a:t>[0];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a:t>
            </a:r>
            <a:r>
              <a:rPr lang="en-GB" sz="1600" b="1" dirty="0" err="1">
                <a:solidFill>
                  <a:srgbClr val="6A9955"/>
                </a:solidFill>
                <a:effectLst/>
                <a:latin typeface="Consolas" panose="020B0609020204030204" pitchFamily="49" charset="0"/>
              </a:rPr>
              <a:t>tempArr</a:t>
            </a:r>
            <a:r>
              <a:rPr lang="en-GB" sz="1600" b="1" dirty="0">
                <a:solidFill>
                  <a:srgbClr val="6A9955"/>
                </a:solidFill>
                <a:effectLst/>
                <a:latin typeface="Consolas" panose="020B0609020204030204" pitchFamily="49" charset="0"/>
              </a:rPr>
              <a:t>[0];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tempArr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err="1">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DEFDA2F6-3F30-4BF5-968A-F9A03B7053E4}"/>
              </a:ext>
            </a:extLst>
          </p:cNvPr>
          <p:cNvPicPr>
            <a:picLocks noChangeAspect="1"/>
          </p:cNvPicPr>
          <p:nvPr/>
        </p:nvPicPr>
        <p:blipFill>
          <a:blip r:embed="rId2"/>
          <a:stretch>
            <a:fillRect/>
          </a:stretch>
        </p:blipFill>
        <p:spPr>
          <a:xfrm>
            <a:off x="7107395" y="4108172"/>
            <a:ext cx="2235388" cy="1780733"/>
          </a:xfrm>
          <a:prstGeom prst="rect">
            <a:avLst/>
          </a:prstGeom>
        </p:spPr>
      </p:pic>
      <p:sp>
        <p:nvSpPr>
          <p:cNvPr id="6" name="TextBox 5">
            <a:extLst>
              <a:ext uri="{FF2B5EF4-FFF2-40B4-BE49-F238E27FC236}">
                <a16:creationId xmlns:a16="http://schemas.microsoft.com/office/drawing/2014/main" id="{12ECCDF1-149E-4D7C-993E-812BA4531DD7}"/>
              </a:ext>
            </a:extLst>
          </p:cNvPr>
          <p:cNvSpPr txBox="1"/>
          <p:nvPr/>
        </p:nvSpPr>
        <p:spPr>
          <a:xfrm>
            <a:off x="6105938" y="2432062"/>
            <a:ext cx="3624470" cy="1477328"/>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This code now produces a bug with the output of max temp being 9 and min temp being 0. However looking in the arrays of values we see that the lowest temp is 1.</a:t>
            </a:r>
          </a:p>
        </p:txBody>
      </p:sp>
      <p:cxnSp>
        <p:nvCxnSpPr>
          <p:cNvPr id="7" name="Straight Arrow Connector 6">
            <a:extLst>
              <a:ext uri="{FF2B5EF4-FFF2-40B4-BE49-F238E27FC236}">
                <a16:creationId xmlns:a16="http://schemas.microsoft.com/office/drawing/2014/main" id="{3563CA97-D23F-45C0-A249-7676347F0528}"/>
              </a:ext>
            </a:extLst>
          </p:cNvPr>
          <p:cNvCxnSpPr>
            <a:cxnSpLocks/>
          </p:cNvCxnSpPr>
          <p:nvPr/>
        </p:nvCxnSpPr>
        <p:spPr>
          <a:xfrm flipV="1">
            <a:off x="3034748" y="4489175"/>
            <a:ext cx="4591879" cy="7189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7E8063-0A56-4A71-8DB6-D326A2EDF556}"/>
              </a:ext>
            </a:extLst>
          </p:cNvPr>
          <p:cNvCxnSpPr>
            <a:cxnSpLocks/>
          </p:cNvCxnSpPr>
          <p:nvPr/>
        </p:nvCxnSpPr>
        <p:spPr>
          <a:xfrm flipV="1">
            <a:off x="2650435" y="5348233"/>
            <a:ext cx="5241234" cy="9754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13ACBCA-756C-43E7-A4F0-028840078933}"/>
              </a:ext>
            </a:extLst>
          </p:cNvPr>
          <p:cNvCxnSpPr>
            <a:cxnSpLocks/>
          </p:cNvCxnSpPr>
          <p:nvPr/>
        </p:nvCxnSpPr>
        <p:spPr>
          <a:xfrm flipH="1" flipV="1">
            <a:off x="3140765" y="1311965"/>
            <a:ext cx="2965173" cy="15107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2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84E7-186E-45AD-B487-85835577A35B}"/>
              </a:ext>
            </a:extLst>
          </p:cNvPr>
          <p:cNvSpPr txBox="1">
            <a:spLocks/>
          </p:cNvSpPr>
          <p:nvPr/>
        </p:nvSpPr>
        <p:spPr>
          <a:xfrm>
            <a:off x="474132" y="223877"/>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Let, const &amp; var – 3 ways to define variables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55DBE8DF-1FC8-48F6-A7E0-B94CE9D7D884}"/>
              </a:ext>
            </a:extLst>
          </p:cNvPr>
          <p:cNvSpPr txBox="1"/>
          <p:nvPr/>
        </p:nvSpPr>
        <p:spPr>
          <a:xfrm>
            <a:off x="149576" y="2460766"/>
            <a:ext cx="2510673" cy="646331"/>
          </a:xfrm>
          <a:prstGeom prst="rect">
            <a:avLst/>
          </a:prstGeom>
          <a:noFill/>
        </p:spPr>
        <p:txBody>
          <a:bodyPr wrap="square" rtlCol="0">
            <a:spAutoFit/>
          </a:bodyPr>
          <a:lstStyle/>
          <a:p>
            <a:r>
              <a:rPr lang="en-GB" dirty="0"/>
              <a:t>Var is the old way to define variables pre ES6.</a:t>
            </a:r>
            <a:endParaRPr lang="en-GB" i="1" dirty="0"/>
          </a:p>
        </p:txBody>
      </p:sp>
      <p:sp>
        <p:nvSpPr>
          <p:cNvPr id="4" name="TextBox 3">
            <a:extLst>
              <a:ext uri="{FF2B5EF4-FFF2-40B4-BE49-F238E27FC236}">
                <a16:creationId xmlns:a16="http://schemas.microsoft.com/office/drawing/2014/main" id="{5988D466-D125-4BFC-8BC9-34D6D3D2CE7A}"/>
              </a:ext>
            </a:extLst>
          </p:cNvPr>
          <p:cNvSpPr txBox="1"/>
          <p:nvPr/>
        </p:nvSpPr>
        <p:spPr>
          <a:xfrm>
            <a:off x="474132" y="1014216"/>
            <a:ext cx="1861562" cy="1446550"/>
          </a:xfrm>
          <a:prstGeom prst="rect">
            <a:avLst/>
          </a:prstGeom>
          <a:noFill/>
        </p:spPr>
        <p:txBody>
          <a:bodyPr wrap="square" rtlCol="0">
            <a:spAutoFit/>
          </a:bodyPr>
          <a:lstStyle/>
          <a:p>
            <a:r>
              <a:rPr lang="en-GB" sz="8800" b="1" dirty="0"/>
              <a:t>var</a:t>
            </a:r>
          </a:p>
        </p:txBody>
      </p:sp>
      <p:sp>
        <p:nvSpPr>
          <p:cNvPr id="5" name="TextBox 4">
            <a:extLst>
              <a:ext uri="{FF2B5EF4-FFF2-40B4-BE49-F238E27FC236}">
                <a16:creationId xmlns:a16="http://schemas.microsoft.com/office/drawing/2014/main" id="{E1668536-563D-4327-BC58-DBA49A10DA7B}"/>
              </a:ext>
            </a:extLst>
          </p:cNvPr>
          <p:cNvSpPr txBox="1"/>
          <p:nvPr/>
        </p:nvSpPr>
        <p:spPr>
          <a:xfrm>
            <a:off x="2690127" y="1014216"/>
            <a:ext cx="1861562" cy="1446550"/>
          </a:xfrm>
          <a:prstGeom prst="rect">
            <a:avLst/>
          </a:prstGeom>
          <a:noFill/>
        </p:spPr>
        <p:txBody>
          <a:bodyPr wrap="square" rtlCol="0">
            <a:spAutoFit/>
          </a:bodyPr>
          <a:lstStyle/>
          <a:p>
            <a:r>
              <a:rPr lang="en-GB" sz="8800" b="1" dirty="0"/>
              <a:t>let</a:t>
            </a:r>
          </a:p>
        </p:txBody>
      </p:sp>
      <p:sp>
        <p:nvSpPr>
          <p:cNvPr id="6" name="TextBox 5">
            <a:extLst>
              <a:ext uri="{FF2B5EF4-FFF2-40B4-BE49-F238E27FC236}">
                <a16:creationId xmlns:a16="http://schemas.microsoft.com/office/drawing/2014/main" id="{B16A0447-C8F7-41FF-A34F-64D32BD2518C}"/>
              </a:ext>
            </a:extLst>
          </p:cNvPr>
          <p:cNvSpPr txBox="1"/>
          <p:nvPr/>
        </p:nvSpPr>
        <p:spPr>
          <a:xfrm>
            <a:off x="5297305" y="1015380"/>
            <a:ext cx="2881492" cy="1446550"/>
          </a:xfrm>
          <a:prstGeom prst="rect">
            <a:avLst/>
          </a:prstGeom>
          <a:noFill/>
        </p:spPr>
        <p:txBody>
          <a:bodyPr wrap="square" rtlCol="0">
            <a:spAutoFit/>
          </a:bodyPr>
          <a:lstStyle/>
          <a:p>
            <a:r>
              <a:rPr lang="en-GB" sz="8800" b="1" dirty="0"/>
              <a:t>const</a:t>
            </a:r>
          </a:p>
        </p:txBody>
      </p:sp>
      <p:sp>
        <p:nvSpPr>
          <p:cNvPr id="7" name="TextBox 6">
            <a:extLst>
              <a:ext uri="{FF2B5EF4-FFF2-40B4-BE49-F238E27FC236}">
                <a16:creationId xmlns:a16="http://schemas.microsoft.com/office/drawing/2014/main" id="{A515295F-32E4-458A-B226-0F21C05C22DA}"/>
              </a:ext>
            </a:extLst>
          </p:cNvPr>
          <p:cNvSpPr txBox="1"/>
          <p:nvPr/>
        </p:nvSpPr>
        <p:spPr>
          <a:xfrm>
            <a:off x="2784969" y="2460766"/>
            <a:ext cx="1967649" cy="1477328"/>
          </a:xfrm>
          <a:prstGeom prst="rect">
            <a:avLst/>
          </a:prstGeom>
          <a:noFill/>
        </p:spPr>
        <p:txBody>
          <a:bodyPr wrap="square" rtlCol="0">
            <a:spAutoFit/>
          </a:bodyPr>
          <a:lstStyle/>
          <a:p>
            <a:r>
              <a:rPr lang="en-GB" dirty="0"/>
              <a:t>Let is used to define variables that may change later on in our code.</a:t>
            </a:r>
            <a:endParaRPr lang="en-GB" i="1" dirty="0"/>
          </a:p>
        </p:txBody>
      </p:sp>
      <p:sp>
        <p:nvSpPr>
          <p:cNvPr id="8" name="TextBox 7">
            <a:extLst>
              <a:ext uri="{FF2B5EF4-FFF2-40B4-BE49-F238E27FC236}">
                <a16:creationId xmlns:a16="http://schemas.microsoft.com/office/drawing/2014/main" id="{C4C160EE-530A-4E05-8D21-C5EBD65E633D}"/>
              </a:ext>
            </a:extLst>
          </p:cNvPr>
          <p:cNvSpPr txBox="1"/>
          <p:nvPr/>
        </p:nvSpPr>
        <p:spPr>
          <a:xfrm>
            <a:off x="2784969" y="4011054"/>
            <a:ext cx="1967649" cy="1477328"/>
          </a:xfrm>
          <a:prstGeom prst="rect">
            <a:avLst/>
          </a:prstGeom>
          <a:noFill/>
        </p:spPr>
        <p:txBody>
          <a:bodyPr wrap="square" rtlCol="0">
            <a:spAutoFit/>
          </a:bodyPr>
          <a:lstStyle/>
          <a:p>
            <a:r>
              <a:rPr lang="en-GB" dirty="0"/>
              <a:t>For example age is a variable that may change. It mutates yearly increasing by one.</a:t>
            </a:r>
            <a:endParaRPr lang="en-GB" i="1" dirty="0"/>
          </a:p>
        </p:txBody>
      </p:sp>
      <p:sp>
        <p:nvSpPr>
          <p:cNvPr id="9" name="TextBox 8">
            <a:extLst>
              <a:ext uri="{FF2B5EF4-FFF2-40B4-BE49-F238E27FC236}">
                <a16:creationId xmlns:a16="http://schemas.microsoft.com/office/drawing/2014/main" id="{FF529DD0-6E84-4BA0-9858-9B173ACD72CE}"/>
              </a:ext>
            </a:extLst>
          </p:cNvPr>
          <p:cNvSpPr txBox="1"/>
          <p:nvPr/>
        </p:nvSpPr>
        <p:spPr>
          <a:xfrm>
            <a:off x="5297305" y="2460765"/>
            <a:ext cx="4459119" cy="646331"/>
          </a:xfrm>
          <a:prstGeom prst="rect">
            <a:avLst/>
          </a:prstGeom>
          <a:noFill/>
        </p:spPr>
        <p:txBody>
          <a:bodyPr wrap="square" rtlCol="0">
            <a:spAutoFit/>
          </a:bodyPr>
          <a:lstStyle/>
          <a:p>
            <a:r>
              <a:rPr lang="en-GB" dirty="0"/>
              <a:t>Cosnt is used to define variables that never change.</a:t>
            </a:r>
            <a:endParaRPr lang="en-GB" i="1" dirty="0"/>
          </a:p>
        </p:txBody>
      </p:sp>
      <p:sp>
        <p:nvSpPr>
          <p:cNvPr id="10" name="TextBox 9">
            <a:extLst>
              <a:ext uri="{FF2B5EF4-FFF2-40B4-BE49-F238E27FC236}">
                <a16:creationId xmlns:a16="http://schemas.microsoft.com/office/drawing/2014/main" id="{523BD5A2-36BF-40CA-97DD-C3DCD520191A}"/>
              </a:ext>
            </a:extLst>
          </p:cNvPr>
          <p:cNvSpPr txBox="1"/>
          <p:nvPr/>
        </p:nvSpPr>
        <p:spPr>
          <a:xfrm>
            <a:off x="5297305" y="3143454"/>
            <a:ext cx="4354695" cy="923330"/>
          </a:xfrm>
          <a:prstGeom prst="rect">
            <a:avLst/>
          </a:prstGeom>
          <a:noFill/>
        </p:spPr>
        <p:txBody>
          <a:bodyPr wrap="square" rtlCol="0">
            <a:spAutoFit/>
          </a:bodyPr>
          <a:lstStyle/>
          <a:p>
            <a:r>
              <a:rPr lang="en-GB" dirty="0"/>
              <a:t>For example date of birth. This is an immutable variable because the birthday of a person can never change.</a:t>
            </a:r>
            <a:endParaRPr lang="en-GB" i="1" dirty="0"/>
          </a:p>
        </p:txBody>
      </p:sp>
      <p:sp>
        <p:nvSpPr>
          <p:cNvPr id="11" name="TextBox 10">
            <a:extLst>
              <a:ext uri="{FF2B5EF4-FFF2-40B4-BE49-F238E27FC236}">
                <a16:creationId xmlns:a16="http://schemas.microsoft.com/office/drawing/2014/main" id="{D9D5E71A-6E64-4EE6-9FE3-2E78652E10D5}"/>
              </a:ext>
            </a:extLst>
          </p:cNvPr>
          <p:cNvSpPr txBox="1"/>
          <p:nvPr/>
        </p:nvSpPr>
        <p:spPr>
          <a:xfrm>
            <a:off x="5303254" y="4092700"/>
            <a:ext cx="4348746" cy="646331"/>
          </a:xfrm>
          <a:prstGeom prst="rect">
            <a:avLst/>
          </a:prstGeom>
          <a:noFill/>
        </p:spPr>
        <p:txBody>
          <a:bodyPr wrap="square" rtlCol="0">
            <a:spAutoFit/>
          </a:bodyPr>
          <a:lstStyle/>
          <a:p>
            <a:r>
              <a:rPr lang="en-GB" dirty="0"/>
              <a:t>Because a const variable is immutable we cannot declare and empty variable.</a:t>
            </a:r>
            <a:endParaRPr lang="en-GB" i="1" dirty="0"/>
          </a:p>
        </p:txBody>
      </p:sp>
      <p:sp>
        <p:nvSpPr>
          <p:cNvPr id="12" name="TextBox 11">
            <a:extLst>
              <a:ext uri="{FF2B5EF4-FFF2-40B4-BE49-F238E27FC236}">
                <a16:creationId xmlns:a16="http://schemas.microsoft.com/office/drawing/2014/main" id="{7A142460-9F3F-4995-A4F7-600841667FA1}"/>
              </a:ext>
            </a:extLst>
          </p:cNvPr>
          <p:cNvSpPr txBox="1"/>
          <p:nvPr/>
        </p:nvSpPr>
        <p:spPr>
          <a:xfrm>
            <a:off x="5303254" y="4761609"/>
            <a:ext cx="4348746" cy="1200329"/>
          </a:xfrm>
          <a:prstGeom prst="rect">
            <a:avLst/>
          </a:prstGeom>
          <a:noFill/>
        </p:spPr>
        <p:txBody>
          <a:bodyPr wrap="square" rtlCol="0">
            <a:spAutoFit/>
          </a:bodyPr>
          <a:lstStyle/>
          <a:p>
            <a:r>
              <a:rPr lang="en-GB" dirty="0"/>
              <a:t>Const should always be used in preference to let unless you are absolutely sure that the variable will mutate later in the code. This is to avoid possible future bugs.</a:t>
            </a:r>
            <a:endParaRPr lang="en-GB" i="1" dirty="0"/>
          </a:p>
        </p:txBody>
      </p:sp>
      <p:sp>
        <p:nvSpPr>
          <p:cNvPr id="13" name="TextBox 12">
            <a:extLst>
              <a:ext uri="{FF2B5EF4-FFF2-40B4-BE49-F238E27FC236}">
                <a16:creationId xmlns:a16="http://schemas.microsoft.com/office/drawing/2014/main" id="{37A3C244-0A24-4DBA-8028-4EAEE0FE6C5B}"/>
              </a:ext>
            </a:extLst>
          </p:cNvPr>
          <p:cNvSpPr txBox="1"/>
          <p:nvPr/>
        </p:nvSpPr>
        <p:spPr>
          <a:xfrm>
            <a:off x="179454" y="3143454"/>
            <a:ext cx="2510673" cy="1477328"/>
          </a:xfrm>
          <a:prstGeom prst="rect">
            <a:avLst/>
          </a:prstGeom>
          <a:noFill/>
        </p:spPr>
        <p:txBody>
          <a:bodyPr wrap="square" rtlCol="0">
            <a:spAutoFit/>
          </a:bodyPr>
          <a:lstStyle/>
          <a:p>
            <a:r>
              <a:rPr lang="en-GB" dirty="0"/>
              <a:t>Var should not be used but may exist in older code. Using var is still valid but it is a bad practice.</a:t>
            </a:r>
            <a:endParaRPr lang="en-GB" i="1" dirty="0"/>
          </a:p>
        </p:txBody>
      </p:sp>
    </p:spTree>
    <p:extLst>
      <p:ext uri="{BB962C8B-B14F-4D97-AF65-F5344CB8AC3E}">
        <p14:creationId xmlns:p14="http://schemas.microsoft.com/office/powerpoint/2010/main" val="23962360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9C143-6EC3-4D8C-A672-F12B37555812}"/>
              </a:ext>
            </a:extLst>
          </p:cNvPr>
          <p:cNvPicPr>
            <a:picLocks noChangeAspect="1"/>
          </p:cNvPicPr>
          <p:nvPr/>
        </p:nvPicPr>
        <p:blipFill>
          <a:blip r:embed="rId2"/>
          <a:stretch>
            <a:fillRect/>
          </a:stretch>
        </p:blipFill>
        <p:spPr>
          <a:xfrm>
            <a:off x="225288" y="1554614"/>
            <a:ext cx="9336156" cy="4961970"/>
          </a:xfrm>
          <a:prstGeom prst="rect">
            <a:avLst/>
          </a:prstGeom>
        </p:spPr>
      </p:pic>
      <p:sp>
        <p:nvSpPr>
          <p:cNvPr id="4" name="TextBox 3">
            <a:extLst>
              <a:ext uri="{FF2B5EF4-FFF2-40B4-BE49-F238E27FC236}">
                <a16:creationId xmlns:a16="http://schemas.microsoft.com/office/drawing/2014/main" id="{600CA371-6580-4706-BE93-C814E1D6C0D2}"/>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Debugger is especially useful for diagnosing problems in loops. Here I have a breakpoint set at the if statement for max temp and I can see that it has run up to this breakpoint and paused producing a </a:t>
            </a:r>
            <a:r>
              <a:rPr lang="en-GB" b="1" dirty="0" err="1">
                <a:effectLst/>
                <a:latin typeface="Calibri" panose="020F0502020204030204" pitchFamily="34" charset="0"/>
                <a:cs typeface="Calibri" panose="020F0502020204030204" pitchFamily="34" charset="0"/>
              </a:rPr>
              <a:t>curTemp</a:t>
            </a:r>
            <a:r>
              <a:rPr lang="en-GB" b="1" dirty="0">
                <a:effectLst/>
                <a:latin typeface="Calibri" panose="020F0502020204030204" pitchFamily="34" charset="0"/>
                <a:cs typeface="Calibri" panose="020F0502020204030204" pitchFamily="34" charset="0"/>
              </a:rPr>
              <a:t> of three which is the first value in the array.</a:t>
            </a:r>
          </a:p>
        </p:txBody>
      </p:sp>
      <p:cxnSp>
        <p:nvCxnSpPr>
          <p:cNvPr id="5" name="Straight Arrow Connector 4">
            <a:extLst>
              <a:ext uri="{FF2B5EF4-FFF2-40B4-BE49-F238E27FC236}">
                <a16:creationId xmlns:a16="http://schemas.microsoft.com/office/drawing/2014/main" id="{6C4CD099-11E1-4272-A212-AB3ED2FD7731}"/>
              </a:ext>
            </a:extLst>
          </p:cNvPr>
          <p:cNvCxnSpPr>
            <a:cxnSpLocks/>
          </p:cNvCxnSpPr>
          <p:nvPr/>
        </p:nvCxnSpPr>
        <p:spPr>
          <a:xfrm>
            <a:off x="7606748" y="808383"/>
            <a:ext cx="0" cy="176253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AC83A1-0A97-4DE7-9DB5-14E2C6011FD0}"/>
              </a:ext>
            </a:extLst>
          </p:cNvPr>
          <p:cNvCxnSpPr>
            <a:cxnSpLocks/>
          </p:cNvCxnSpPr>
          <p:nvPr/>
        </p:nvCxnSpPr>
        <p:spPr>
          <a:xfrm>
            <a:off x="6871252" y="808383"/>
            <a:ext cx="0" cy="26206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8D03FE-8076-4313-BCD9-43CFF376A083}"/>
              </a:ext>
            </a:extLst>
          </p:cNvPr>
          <p:cNvCxnSpPr>
            <a:cxnSpLocks/>
          </p:cNvCxnSpPr>
          <p:nvPr/>
        </p:nvCxnSpPr>
        <p:spPr>
          <a:xfrm>
            <a:off x="2014330" y="1127580"/>
            <a:ext cx="0" cy="24240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38FFF4-8A0A-4CEA-B0D5-DB76988680FE}"/>
              </a:ext>
            </a:extLst>
          </p:cNvPr>
          <p:cNvSpPr txBox="1"/>
          <p:nvPr/>
        </p:nvSpPr>
        <p:spPr>
          <a:xfrm>
            <a:off x="1490872" y="5627057"/>
            <a:ext cx="8070572"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I hit the resume button the code reverts back to the beginning again running up to the breakpoint again and pausing. This time it gives </a:t>
            </a:r>
            <a:r>
              <a:rPr lang="en-GB" b="1" dirty="0" err="1">
                <a:effectLst/>
                <a:latin typeface="Calibri" panose="020F0502020204030204" pitchFamily="34" charset="0"/>
                <a:cs typeface="Calibri" panose="020F0502020204030204" pitchFamily="34" charset="0"/>
              </a:rPr>
              <a:t>curTemp</a:t>
            </a:r>
            <a:r>
              <a:rPr lang="en-GB" b="1" dirty="0">
                <a:effectLst/>
                <a:latin typeface="Calibri" panose="020F0502020204030204" pitchFamily="34" charset="0"/>
                <a:cs typeface="Calibri" panose="020F0502020204030204" pitchFamily="34" charset="0"/>
              </a:rPr>
              <a:t> of 5 which is the second value in the array. This time the max value is set to 5 because this is the highest value so far in the arrays.</a:t>
            </a:r>
          </a:p>
        </p:txBody>
      </p:sp>
      <p:cxnSp>
        <p:nvCxnSpPr>
          <p:cNvPr id="13" name="Straight Arrow Connector 12">
            <a:extLst>
              <a:ext uri="{FF2B5EF4-FFF2-40B4-BE49-F238E27FC236}">
                <a16:creationId xmlns:a16="http://schemas.microsoft.com/office/drawing/2014/main" id="{E38BC980-FE8D-40D2-9C61-F5EECB3C7F88}"/>
              </a:ext>
            </a:extLst>
          </p:cNvPr>
          <p:cNvCxnSpPr>
            <a:cxnSpLocks/>
          </p:cNvCxnSpPr>
          <p:nvPr/>
        </p:nvCxnSpPr>
        <p:spPr>
          <a:xfrm flipV="1">
            <a:off x="6500192" y="2719038"/>
            <a:ext cx="0" cy="30113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919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2165A-AC3A-46A7-AD84-FA06DD11B7F6}"/>
              </a:ext>
            </a:extLst>
          </p:cNvPr>
          <p:cNvPicPr>
            <a:picLocks noChangeAspect="1"/>
          </p:cNvPicPr>
          <p:nvPr/>
        </p:nvPicPr>
        <p:blipFill>
          <a:blip r:embed="rId2"/>
          <a:stretch>
            <a:fillRect/>
          </a:stretch>
        </p:blipFill>
        <p:spPr>
          <a:xfrm>
            <a:off x="245163" y="1262687"/>
            <a:ext cx="9415670" cy="5018014"/>
          </a:xfrm>
          <a:prstGeom prst="rect">
            <a:avLst/>
          </a:prstGeom>
        </p:spPr>
      </p:pic>
      <p:sp>
        <p:nvSpPr>
          <p:cNvPr id="4" name="TextBox 3">
            <a:extLst>
              <a:ext uri="{FF2B5EF4-FFF2-40B4-BE49-F238E27FC236}">
                <a16:creationId xmlns:a16="http://schemas.microsoft.com/office/drawing/2014/main" id="{909FE342-D0F4-4158-8218-B1B435E42963}"/>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I resume the code again it starts from the beginning and runs through the loop getting a </a:t>
            </a:r>
            <a:r>
              <a:rPr lang="en-GB" b="1" dirty="0" err="1">
                <a:effectLst/>
                <a:latin typeface="Calibri" panose="020F0502020204030204" pitchFamily="34" charset="0"/>
                <a:cs typeface="Calibri" panose="020F0502020204030204" pitchFamily="34" charset="0"/>
              </a:rPr>
              <a:t>curTemp</a:t>
            </a:r>
            <a:r>
              <a:rPr lang="en-GB" b="1" dirty="0">
                <a:effectLst/>
                <a:latin typeface="Calibri" panose="020F0502020204030204" pitchFamily="34" charset="0"/>
                <a:cs typeface="Calibri" panose="020F0502020204030204" pitchFamily="34" charset="0"/>
              </a:rPr>
              <a:t> of 1. But note how the min value stays at zero. Note also The screen outputs showing the calculated values in the arrays.</a:t>
            </a:r>
          </a:p>
        </p:txBody>
      </p:sp>
      <p:cxnSp>
        <p:nvCxnSpPr>
          <p:cNvPr id="5" name="Straight Arrow Connector 4">
            <a:extLst>
              <a:ext uri="{FF2B5EF4-FFF2-40B4-BE49-F238E27FC236}">
                <a16:creationId xmlns:a16="http://schemas.microsoft.com/office/drawing/2014/main" id="{E9848829-A34D-4508-B22F-B8FBDE0B1A6E}"/>
              </a:ext>
            </a:extLst>
          </p:cNvPr>
          <p:cNvCxnSpPr>
            <a:cxnSpLocks/>
          </p:cNvCxnSpPr>
          <p:nvPr/>
        </p:nvCxnSpPr>
        <p:spPr>
          <a:xfrm>
            <a:off x="7606748" y="808383"/>
            <a:ext cx="0" cy="143123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E36908-E50A-4CD9-A0CC-57F17D30E530}"/>
              </a:ext>
            </a:extLst>
          </p:cNvPr>
          <p:cNvCxnSpPr>
            <a:cxnSpLocks/>
          </p:cNvCxnSpPr>
          <p:nvPr/>
        </p:nvCxnSpPr>
        <p:spPr>
          <a:xfrm>
            <a:off x="7030278" y="808383"/>
            <a:ext cx="0" cy="23390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6179A2-87DB-4011-AB76-FC44DD96F7D7}"/>
              </a:ext>
            </a:extLst>
          </p:cNvPr>
          <p:cNvCxnSpPr>
            <a:cxnSpLocks/>
          </p:cNvCxnSpPr>
          <p:nvPr/>
        </p:nvCxnSpPr>
        <p:spPr>
          <a:xfrm>
            <a:off x="6771860" y="808383"/>
            <a:ext cx="0" cy="30745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E6F93E-A1C8-4AC2-8A7D-B00562CF5952}"/>
              </a:ext>
            </a:extLst>
          </p:cNvPr>
          <p:cNvCxnSpPr>
            <a:cxnSpLocks/>
          </p:cNvCxnSpPr>
          <p:nvPr/>
        </p:nvCxnSpPr>
        <p:spPr>
          <a:xfrm>
            <a:off x="5400261" y="808383"/>
            <a:ext cx="0" cy="19812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52EB2D-9E25-4C49-8C77-6032B0986E76}"/>
              </a:ext>
            </a:extLst>
          </p:cNvPr>
          <p:cNvCxnSpPr>
            <a:cxnSpLocks/>
          </p:cNvCxnSpPr>
          <p:nvPr/>
        </p:nvCxnSpPr>
        <p:spPr>
          <a:xfrm>
            <a:off x="4953000" y="808383"/>
            <a:ext cx="0" cy="27299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55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186F9-8FC0-4583-B000-35CC724DEE67}"/>
              </a:ext>
            </a:extLst>
          </p:cNvPr>
          <p:cNvPicPr>
            <a:picLocks noChangeAspect="1"/>
          </p:cNvPicPr>
          <p:nvPr/>
        </p:nvPicPr>
        <p:blipFill>
          <a:blip r:embed="rId2"/>
          <a:stretch>
            <a:fillRect/>
          </a:stretch>
        </p:blipFill>
        <p:spPr>
          <a:xfrm>
            <a:off x="112644" y="1502562"/>
            <a:ext cx="9468678" cy="5012013"/>
          </a:xfrm>
          <a:prstGeom prst="rect">
            <a:avLst/>
          </a:prstGeom>
        </p:spPr>
      </p:pic>
      <p:sp>
        <p:nvSpPr>
          <p:cNvPr id="4" name="TextBox 3">
            <a:extLst>
              <a:ext uri="{FF2B5EF4-FFF2-40B4-BE49-F238E27FC236}">
                <a16:creationId xmlns:a16="http://schemas.microsoft.com/office/drawing/2014/main" id="{47BA5150-C93E-4DBB-959A-CDFEFFDCEBD4}"/>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cxnSp>
        <p:nvCxnSpPr>
          <p:cNvPr id="5" name="Straight Arrow Connector 4">
            <a:extLst>
              <a:ext uri="{FF2B5EF4-FFF2-40B4-BE49-F238E27FC236}">
                <a16:creationId xmlns:a16="http://schemas.microsoft.com/office/drawing/2014/main" id="{6A2EEF34-9737-418F-B511-90BED2D28868}"/>
              </a:ext>
            </a:extLst>
          </p:cNvPr>
          <p:cNvCxnSpPr>
            <a:cxnSpLocks/>
          </p:cNvCxnSpPr>
          <p:nvPr/>
        </p:nvCxnSpPr>
        <p:spPr>
          <a:xfrm>
            <a:off x="6808304" y="556591"/>
            <a:ext cx="0" cy="34853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DD5AE-FC0D-42F4-87C8-67EAFAD578E6}"/>
              </a:ext>
            </a:extLst>
          </p:cNvPr>
          <p:cNvCxnSpPr>
            <a:cxnSpLocks/>
          </p:cNvCxnSpPr>
          <p:nvPr/>
        </p:nvCxnSpPr>
        <p:spPr>
          <a:xfrm>
            <a:off x="5145156" y="556591"/>
            <a:ext cx="0" cy="32187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24E4F0-587A-44D7-B503-77B1464BAD75}"/>
              </a:ext>
            </a:extLst>
          </p:cNvPr>
          <p:cNvSpPr txBox="1"/>
          <p:nvPr/>
        </p:nvSpPr>
        <p:spPr>
          <a:xfrm>
            <a:off x="1364975" y="5498493"/>
            <a:ext cx="807719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spTree>
    <p:extLst>
      <p:ext uri="{BB962C8B-B14F-4D97-AF65-F5344CB8AC3E}">
        <p14:creationId xmlns:p14="http://schemas.microsoft.com/office/powerpoint/2010/main" val="30608168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997D0-1E51-48B5-BD9A-D2A808486CF9}"/>
              </a:ext>
            </a:extLst>
          </p:cNvPr>
          <p:cNvPicPr>
            <a:picLocks noChangeAspect="1"/>
          </p:cNvPicPr>
          <p:nvPr/>
        </p:nvPicPr>
        <p:blipFill>
          <a:blip r:embed="rId2"/>
          <a:stretch>
            <a:fillRect/>
          </a:stretch>
        </p:blipFill>
        <p:spPr>
          <a:xfrm>
            <a:off x="205408" y="1028178"/>
            <a:ext cx="9495183" cy="5046488"/>
          </a:xfrm>
          <a:prstGeom prst="rect">
            <a:avLst/>
          </a:prstGeom>
        </p:spPr>
      </p:pic>
      <p:sp>
        <p:nvSpPr>
          <p:cNvPr id="4" name="TextBox 3">
            <a:extLst>
              <a:ext uri="{FF2B5EF4-FFF2-40B4-BE49-F238E27FC236}">
                <a16:creationId xmlns:a16="http://schemas.microsoft.com/office/drawing/2014/main" id="{B83FB820-0234-4A05-B76C-CDB9F033BB46}"/>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the breakpoint can be moved to the if statement for min. First run through the loop and it returns a </a:t>
            </a:r>
            <a:r>
              <a:rPr lang="en-GB" b="1" dirty="0" err="1">
                <a:effectLst/>
                <a:latin typeface="Calibri" panose="020F0502020204030204" pitchFamily="34" charset="0"/>
                <a:cs typeface="Calibri" panose="020F0502020204030204" pitchFamily="34" charset="0"/>
              </a:rPr>
              <a:t>curTemp</a:t>
            </a:r>
            <a:r>
              <a:rPr lang="en-GB" b="1" dirty="0">
                <a:effectLst/>
                <a:latin typeface="Calibri" panose="020F0502020204030204" pitchFamily="34" charset="0"/>
                <a:cs typeface="Calibri" panose="020F0502020204030204" pitchFamily="34" charset="0"/>
              </a:rPr>
              <a:t> of 3 and sets the max value.</a:t>
            </a:r>
          </a:p>
        </p:txBody>
      </p:sp>
      <p:cxnSp>
        <p:nvCxnSpPr>
          <p:cNvPr id="5" name="Straight Arrow Connector 4">
            <a:extLst>
              <a:ext uri="{FF2B5EF4-FFF2-40B4-BE49-F238E27FC236}">
                <a16:creationId xmlns:a16="http://schemas.microsoft.com/office/drawing/2014/main" id="{EE5EE99E-0877-4FE5-B980-8A064D3EDE2C}"/>
              </a:ext>
            </a:extLst>
          </p:cNvPr>
          <p:cNvCxnSpPr>
            <a:cxnSpLocks/>
          </p:cNvCxnSpPr>
          <p:nvPr/>
        </p:nvCxnSpPr>
        <p:spPr>
          <a:xfrm>
            <a:off x="6808304" y="556591"/>
            <a:ext cx="0" cy="30082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30F3CF-49A4-4717-8E4F-563A026925FA}"/>
              </a:ext>
            </a:extLst>
          </p:cNvPr>
          <p:cNvCxnSpPr>
            <a:cxnSpLocks/>
          </p:cNvCxnSpPr>
          <p:nvPr/>
        </p:nvCxnSpPr>
        <p:spPr>
          <a:xfrm>
            <a:off x="4164495" y="850581"/>
            <a:ext cx="0" cy="28401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4AA0E8-4ACE-419D-8EA6-881CBD545FBB}"/>
              </a:ext>
            </a:extLst>
          </p:cNvPr>
          <p:cNvCxnSpPr>
            <a:cxnSpLocks/>
          </p:cNvCxnSpPr>
          <p:nvPr/>
        </p:nvCxnSpPr>
        <p:spPr>
          <a:xfrm>
            <a:off x="1984512" y="850581"/>
            <a:ext cx="0" cy="301774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A95B26-B4A0-4DB7-BAF6-0BFAB75E34D1}"/>
              </a:ext>
            </a:extLst>
          </p:cNvPr>
          <p:cNvSpPr txBox="1"/>
          <p:nvPr/>
        </p:nvSpPr>
        <p:spPr>
          <a:xfrm>
            <a:off x="1311966" y="5183491"/>
            <a:ext cx="8183217"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 can keep </a:t>
            </a:r>
            <a:r>
              <a:rPr lang="en-GB" b="1" dirty="0">
                <a:latin typeface="Calibri" panose="020F0502020204030204" pitchFamily="34" charset="0"/>
                <a:cs typeface="Calibri" panose="020F0502020204030204" pitchFamily="34" charset="0"/>
              </a:rPr>
              <a:t>resuming the loop and running through it multiple times observing that the min temp stays at zero rather than being set to 1 which is the lowest value in the array so I therefore know that I need to change the min = 0 line of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44648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5130E-8256-4F9A-82AD-2C12E3776636}"/>
              </a:ext>
            </a:extLst>
          </p:cNvPr>
          <p:cNvSpPr txBox="1"/>
          <p:nvPr/>
        </p:nvSpPr>
        <p:spPr>
          <a:xfrm>
            <a:off x="175592" y="274290"/>
            <a:ext cx="9730408"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actually call the debugger direct from our code by inserting the line debugger; above the breakpoint that we want.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t>
            </a:r>
            <a:r>
              <a:rPr lang="en-GB" sz="1600" b="1" dirty="0" err="1">
                <a:solidFill>
                  <a:srgbClr val="6A9955"/>
                </a:solidFill>
                <a:effectLst/>
                <a:latin typeface="Consolas" panose="020B0609020204030204" pitchFamily="49" charset="0"/>
              </a:rPr>
              <a:t>const</a:t>
            </a:r>
            <a:r>
              <a:rPr lang="en-GB" sz="1600" b="1" dirty="0">
                <a:solidFill>
                  <a:srgbClr val="6A9955"/>
                </a:solidFill>
                <a:effectLst/>
                <a:latin typeface="Consolas" panose="020B0609020204030204" pitchFamily="49" charset="0"/>
              </a:rPr>
              <a:t> tempArr1 = [3, -2, -6, -1, 'error', 9, 13, 17];</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t>
            </a:r>
            <a:r>
              <a:rPr lang="en-GB" sz="1600" b="1" dirty="0" err="1">
                <a:solidFill>
                  <a:srgbClr val="6A9955"/>
                </a:solidFill>
                <a:effectLst/>
                <a:latin typeface="Consolas" panose="020B0609020204030204" pitchFamily="49" charset="0"/>
              </a:rPr>
              <a:t>const</a:t>
            </a:r>
            <a:r>
              <a:rPr lang="en-GB" sz="1600" b="1" dirty="0">
                <a:solidFill>
                  <a:srgbClr val="6A9955"/>
                </a:solidFill>
                <a:effectLst/>
                <a:latin typeface="Consolas" panose="020B0609020204030204" pitchFamily="49" charset="0"/>
              </a:rPr>
              <a: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a:t>
            </a:r>
            <a:r>
              <a:rPr lang="en-GB" sz="1600" b="1" dirty="0" err="1">
                <a:solidFill>
                  <a:srgbClr val="6A9955"/>
                </a:solidFill>
                <a:effectLst/>
                <a:latin typeface="Consolas" panose="020B0609020204030204" pitchFamily="49" charset="0"/>
              </a:rPr>
              <a:t>tempArr</a:t>
            </a:r>
            <a:r>
              <a:rPr lang="en-GB" sz="1600" b="1" dirty="0">
                <a:solidFill>
                  <a:srgbClr val="6A9955"/>
                </a:solidFill>
                <a:effectLst/>
                <a:latin typeface="Consolas" panose="020B0609020204030204" pitchFamily="49" charset="0"/>
              </a:rPr>
              <a:t>[0];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a:t>
            </a:r>
            <a:r>
              <a:rPr lang="en-GB" sz="1600" b="1" dirty="0" err="1">
                <a:solidFill>
                  <a:srgbClr val="6A9955"/>
                </a:solidFill>
                <a:effectLst/>
                <a:latin typeface="Consolas" panose="020B0609020204030204" pitchFamily="49" charset="0"/>
              </a:rPr>
              <a:t>tempArr</a:t>
            </a:r>
            <a:r>
              <a:rPr lang="en-GB" sz="1600" b="1" dirty="0">
                <a:solidFill>
                  <a:srgbClr val="6A9955"/>
                </a:solidFill>
                <a:effectLst/>
                <a:latin typeface="Consolas" panose="020B0609020204030204" pitchFamily="49" charset="0"/>
              </a:rPr>
              <a:t>[0];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tempArr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debugger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err="1">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328739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3C0A3-D77B-4BCF-B053-6C6653006A55}"/>
              </a:ext>
            </a:extLst>
          </p:cNvPr>
          <p:cNvSpPr txBox="1"/>
          <p:nvPr/>
        </p:nvSpPr>
        <p:spPr>
          <a:xfrm>
            <a:off x="318053" y="411619"/>
            <a:ext cx="9475304" cy="450892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Coding Challenge: </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Given an array of forecasted maximum temperatures, the thermometer displays a string with these temperatures.</a:t>
            </a:r>
          </a:p>
          <a:p>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Example: [17,21,23] will print "...17ºC in 1 days ...21ºC in 2 days ...23ºC in 3 days“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Create a function '</a:t>
            </a:r>
            <a:r>
              <a:rPr lang="en-GB" b="1" dirty="0" err="1">
                <a:effectLst/>
                <a:latin typeface="Calibri" panose="020F0502020204030204" pitchFamily="34" charset="0"/>
                <a:cs typeface="Calibri" panose="020F0502020204030204" pitchFamily="34" charset="0"/>
              </a:rPr>
              <a:t>printForecast</a:t>
            </a:r>
            <a:r>
              <a:rPr lang="en-GB" b="1" dirty="0">
                <a:effectLst/>
                <a:latin typeface="Calibri" panose="020F0502020204030204" pitchFamily="34" charset="0"/>
                <a:cs typeface="Calibri" panose="020F0502020204030204" pitchFamily="34" charset="0"/>
              </a:rPr>
              <a:t>' which takes in an array '</a:t>
            </a:r>
            <a:r>
              <a:rPr lang="en-GB" b="1" dirty="0" err="1">
                <a:effectLst/>
                <a:latin typeface="Calibri" panose="020F0502020204030204" pitchFamily="34" charset="0"/>
                <a:cs typeface="Calibri" panose="020F0502020204030204" pitchFamily="34" charset="0"/>
              </a:rPr>
              <a:t>arr</a:t>
            </a:r>
            <a:r>
              <a:rPr lang="en-GB" b="1" dirty="0">
                <a:effectLst/>
                <a:latin typeface="Calibri" panose="020F0502020204030204" pitchFamily="34" charset="0"/>
                <a:cs typeface="Calibri" panose="020F0502020204030204" pitchFamily="34" charset="0"/>
              </a:rPr>
              <a:t>' and logs a string like the above to the console. </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Use the problem solving framework, understand the problem and break it up into sub problems.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Test data 1: [17,21,23]</a:t>
            </a:r>
          </a:p>
          <a:p>
            <a:r>
              <a:rPr lang="en-GB" b="1" dirty="0">
                <a:effectLst/>
                <a:latin typeface="Calibri" panose="020F0502020204030204" pitchFamily="34" charset="0"/>
                <a:cs typeface="Calibri" panose="020F0502020204030204" pitchFamily="34" charset="0"/>
              </a:rPr>
              <a:t>Test data 2: [12, -5, 0, 4]</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65223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FAEF3-E6E2-463B-83A4-23411F9FA5CF}"/>
              </a:ext>
            </a:extLst>
          </p:cNvPr>
          <p:cNvSpPr txBox="1"/>
          <p:nvPr/>
        </p:nvSpPr>
        <p:spPr>
          <a:xfrm>
            <a:off x="430696" y="428178"/>
            <a:ext cx="9475304" cy="6001643"/>
          </a:xfrm>
          <a:prstGeom prst="rect">
            <a:avLst/>
          </a:prstGeom>
          <a:noFill/>
        </p:spPr>
        <p:txBody>
          <a:bodyPr wrap="square">
            <a:spAutoFit/>
          </a:bodyPr>
          <a:lstStyle/>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1</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err="1">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2</a:t>
            </a:r>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arr</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32924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ED34-4665-49DD-B9C3-784BBADF85CE}"/>
              </a:ext>
            </a:extLst>
          </p:cNvPr>
          <p:cNvSpPr txBox="1">
            <a:spLocks/>
          </p:cNvSpPr>
          <p:nvPr/>
        </p:nvSpPr>
        <p:spPr>
          <a:xfrm>
            <a:off x="742950" y="1947771"/>
            <a:ext cx="8420100" cy="2962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in the browser: DOM and Events Fundamentals</a:t>
            </a:r>
          </a:p>
        </p:txBody>
      </p:sp>
    </p:spTree>
    <p:extLst>
      <p:ext uri="{BB962C8B-B14F-4D97-AF65-F5344CB8AC3E}">
        <p14:creationId xmlns:p14="http://schemas.microsoft.com/office/powerpoint/2010/main" val="14293323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130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42DE6-7898-4FE8-A0AA-CCB0E82A9214}"/>
              </a:ext>
            </a:extLst>
          </p:cNvPr>
          <p:cNvPicPr>
            <a:picLocks noChangeAspect="1"/>
          </p:cNvPicPr>
          <p:nvPr/>
        </p:nvPicPr>
        <p:blipFill>
          <a:blip r:embed="rId2"/>
          <a:stretch>
            <a:fillRect/>
          </a:stretch>
        </p:blipFill>
        <p:spPr>
          <a:xfrm>
            <a:off x="2409825" y="2290762"/>
            <a:ext cx="5086350" cy="2276475"/>
          </a:xfrm>
          <a:prstGeom prst="rect">
            <a:avLst/>
          </a:prstGeom>
        </p:spPr>
      </p:pic>
    </p:spTree>
    <p:extLst>
      <p:ext uri="{BB962C8B-B14F-4D97-AF65-F5344CB8AC3E}">
        <p14:creationId xmlns:p14="http://schemas.microsoft.com/office/powerpoint/2010/main" val="168101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257-DA1F-455E-A183-D329604DD91D}"/>
              </a:ext>
            </a:extLst>
          </p:cNvPr>
          <p:cNvSpPr txBox="1">
            <a:spLocks/>
          </p:cNvSpPr>
          <p:nvPr/>
        </p:nvSpPr>
        <p:spPr>
          <a:xfrm>
            <a:off x="179453" y="234190"/>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Javascript basic Operators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A7B3969-C027-4DAF-9882-3FD26DA7E414}"/>
              </a:ext>
            </a:extLst>
          </p:cNvPr>
          <p:cNvSpPr txBox="1"/>
          <p:nvPr/>
        </p:nvSpPr>
        <p:spPr>
          <a:xfrm>
            <a:off x="179454" y="1397245"/>
            <a:ext cx="9630590" cy="646331"/>
          </a:xfrm>
          <a:prstGeom prst="rect">
            <a:avLst/>
          </a:prstGeom>
          <a:noFill/>
        </p:spPr>
        <p:txBody>
          <a:bodyPr wrap="square" rtlCol="0">
            <a:spAutoFit/>
          </a:bodyPr>
          <a:lstStyle/>
          <a:p>
            <a:r>
              <a:rPr lang="en-GB" dirty="0"/>
              <a:t>Multiplication, Division addition, subtraction and to the power of.</a:t>
            </a:r>
          </a:p>
          <a:p>
            <a:r>
              <a:rPr lang="en-GB" i="1" dirty="0"/>
              <a:t>Note that the plus symbol is also used to concatenate or join together, i.e. fistName and lastName</a:t>
            </a:r>
          </a:p>
        </p:txBody>
      </p:sp>
      <p:sp>
        <p:nvSpPr>
          <p:cNvPr id="4" name="TextBox 3">
            <a:extLst>
              <a:ext uri="{FF2B5EF4-FFF2-40B4-BE49-F238E27FC236}">
                <a16:creationId xmlns:a16="http://schemas.microsoft.com/office/drawing/2014/main" id="{DE9D1D32-6B19-4CAF-87D8-BA9D230532D6}"/>
              </a:ext>
            </a:extLst>
          </p:cNvPr>
          <p:cNvSpPr txBox="1"/>
          <p:nvPr/>
        </p:nvSpPr>
        <p:spPr>
          <a:xfrm>
            <a:off x="179455" y="1024079"/>
            <a:ext cx="4573164" cy="400110"/>
          </a:xfrm>
          <a:prstGeom prst="rect">
            <a:avLst/>
          </a:prstGeom>
          <a:noFill/>
        </p:spPr>
        <p:txBody>
          <a:bodyPr wrap="square" rtlCol="0">
            <a:spAutoFit/>
          </a:bodyPr>
          <a:lstStyle/>
          <a:p>
            <a:r>
              <a:rPr lang="en-GB" sz="2000" b="1" dirty="0"/>
              <a:t>Mathematical or Arithmetic operators</a:t>
            </a:r>
          </a:p>
        </p:txBody>
      </p:sp>
      <p:sp>
        <p:nvSpPr>
          <p:cNvPr id="14" name="TextBox 13">
            <a:extLst>
              <a:ext uri="{FF2B5EF4-FFF2-40B4-BE49-F238E27FC236}">
                <a16:creationId xmlns:a16="http://schemas.microsoft.com/office/drawing/2014/main" id="{0B219189-B73E-46CC-BC35-4B209ECE9400}"/>
              </a:ext>
            </a:extLst>
          </p:cNvPr>
          <p:cNvSpPr txBox="1"/>
          <p:nvPr/>
        </p:nvSpPr>
        <p:spPr>
          <a:xfrm>
            <a:off x="179454" y="2781921"/>
            <a:ext cx="9630590" cy="646331"/>
          </a:xfrm>
          <a:prstGeom prst="rect">
            <a:avLst/>
          </a:prstGeom>
          <a:noFill/>
        </p:spPr>
        <p:txBody>
          <a:bodyPr wrap="square" rtlCol="0">
            <a:spAutoFit/>
          </a:bodyPr>
          <a:lstStyle/>
          <a:p>
            <a:r>
              <a:rPr lang="en-GB" dirty="0"/>
              <a:t>Equals (=) , plus Equals (+=) , munus Equals (-=) , divide Equals (/=) , multiply Equals (*=) , </a:t>
            </a:r>
          </a:p>
          <a:p>
            <a:r>
              <a:rPr lang="en-GB" dirty="0"/>
              <a:t> plus plus (++) , minus minus (--)</a:t>
            </a:r>
            <a:endParaRPr lang="en-GB" i="1" dirty="0"/>
          </a:p>
        </p:txBody>
      </p:sp>
      <p:sp>
        <p:nvSpPr>
          <p:cNvPr id="15" name="TextBox 14">
            <a:extLst>
              <a:ext uri="{FF2B5EF4-FFF2-40B4-BE49-F238E27FC236}">
                <a16:creationId xmlns:a16="http://schemas.microsoft.com/office/drawing/2014/main" id="{CECBD6D3-6A60-46C1-A5EF-1379FD615541}"/>
              </a:ext>
            </a:extLst>
          </p:cNvPr>
          <p:cNvSpPr txBox="1"/>
          <p:nvPr/>
        </p:nvSpPr>
        <p:spPr>
          <a:xfrm>
            <a:off x="179455" y="2408755"/>
            <a:ext cx="4573164" cy="400110"/>
          </a:xfrm>
          <a:prstGeom prst="rect">
            <a:avLst/>
          </a:prstGeom>
          <a:noFill/>
        </p:spPr>
        <p:txBody>
          <a:bodyPr wrap="square" rtlCol="0">
            <a:spAutoFit/>
          </a:bodyPr>
          <a:lstStyle/>
          <a:p>
            <a:r>
              <a:rPr lang="en-GB" sz="2000" b="1" dirty="0"/>
              <a:t>Assignment operators</a:t>
            </a:r>
          </a:p>
        </p:txBody>
      </p:sp>
      <p:sp>
        <p:nvSpPr>
          <p:cNvPr id="16" name="TextBox 15">
            <a:extLst>
              <a:ext uri="{FF2B5EF4-FFF2-40B4-BE49-F238E27FC236}">
                <a16:creationId xmlns:a16="http://schemas.microsoft.com/office/drawing/2014/main" id="{204D4CA2-DE53-4CC9-91E8-59CA5C7A9CC6}"/>
              </a:ext>
            </a:extLst>
          </p:cNvPr>
          <p:cNvSpPr txBox="1"/>
          <p:nvPr/>
        </p:nvSpPr>
        <p:spPr>
          <a:xfrm>
            <a:off x="179453" y="4064841"/>
            <a:ext cx="9630590" cy="646331"/>
          </a:xfrm>
          <a:prstGeom prst="rect">
            <a:avLst/>
          </a:prstGeom>
          <a:noFill/>
        </p:spPr>
        <p:txBody>
          <a:bodyPr wrap="square" rtlCol="0">
            <a:spAutoFit/>
          </a:bodyPr>
          <a:lstStyle/>
          <a:p>
            <a:r>
              <a:rPr lang="en-GB" dirty="0"/>
              <a:t>Used with Boolean. i.e. is age Jonas greater than age Sarah? True or false?</a:t>
            </a:r>
          </a:p>
          <a:p>
            <a:r>
              <a:rPr lang="en-GB" dirty="0"/>
              <a:t>Grater than (&gt;) , Less than (&lt;) , grater than or equal to (=&gt;) , less than or equal to (=&gt;) </a:t>
            </a:r>
          </a:p>
        </p:txBody>
      </p:sp>
      <p:sp>
        <p:nvSpPr>
          <p:cNvPr id="17" name="TextBox 16">
            <a:extLst>
              <a:ext uri="{FF2B5EF4-FFF2-40B4-BE49-F238E27FC236}">
                <a16:creationId xmlns:a16="http://schemas.microsoft.com/office/drawing/2014/main" id="{7BF1F2B1-6D2F-489E-9447-46C5B1158D8F}"/>
              </a:ext>
            </a:extLst>
          </p:cNvPr>
          <p:cNvSpPr txBox="1"/>
          <p:nvPr/>
        </p:nvSpPr>
        <p:spPr>
          <a:xfrm>
            <a:off x="179454" y="3691675"/>
            <a:ext cx="4573164" cy="400110"/>
          </a:xfrm>
          <a:prstGeom prst="rect">
            <a:avLst/>
          </a:prstGeom>
          <a:noFill/>
        </p:spPr>
        <p:txBody>
          <a:bodyPr wrap="square" rtlCol="0">
            <a:spAutoFit/>
          </a:bodyPr>
          <a:lstStyle/>
          <a:p>
            <a:r>
              <a:rPr lang="en-GB" sz="2000" b="1" dirty="0"/>
              <a:t>Comparison operators</a:t>
            </a:r>
          </a:p>
        </p:txBody>
      </p:sp>
    </p:spTree>
    <p:extLst>
      <p:ext uri="{BB962C8B-B14F-4D97-AF65-F5344CB8AC3E}">
        <p14:creationId xmlns:p14="http://schemas.microsoft.com/office/powerpoint/2010/main" val="707735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6BA-1C8B-4812-9066-5EFD0D73DCD4}"/>
              </a:ext>
            </a:extLst>
          </p:cNvPr>
          <p:cNvSpPr txBox="1">
            <a:spLocks/>
          </p:cNvSpPr>
          <p:nvPr/>
        </p:nvSpPr>
        <p:spPr>
          <a:xfrm>
            <a:off x="3239910" y="122277"/>
            <a:ext cx="4616441"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Course Content</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B5F6B6F-0143-4065-AEB2-D9F7B42982FD}"/>
              </a:ext>
            </a:extLst>
          </p:cNvPr>
          <p:cNvSpPr txBox="1"/>
          <p:nvPr/>
        </p:nvSpPr>
        <p:spPr>
          <a:xfrm>
            <a:off x="211137" y="715342"/>
            <a:ext cx="9483725" cy="4524315"/>
          </a:xfrm>
          <a:prstGeom prst="rect">
            <a:avLst/>
          </a:prstGeom>
          <a:noFill/>
        </p:spPr>
        <p:txBody>
          <a:bodyPr wrap="square" rtlCol="0">
            <a:spAutoFit/>
          </a:bodyPr>
          <a:lstStyle/>
          <a:p>
            <a:r>
              <a:rPr lang="en-GB" dirty="0"/>
              <a:t>Inline vs External | JS releases | Primitive data types | dynamic typing | let, const &amp; var | </a:t>
            </a:r>
            <a:r>
              <a:rPr lang="en-GB" sz="1800" dirty="0"/>
              <a:t>Arithmetic operators | comparison operators | assignment operators | Operator precedence | </a:t>
            </a:r>
            <a:r>
              <a:rPr lang="en-GB" sz="1800" dirty="0">
                <a:latin typeface="+mn-lt"/>
              </a:rPr>
              <a:t>Strings &amp; Template Literals | If Else statements | Type Conversion &amp; Coercion | Truthy &amp; Falsy Values | Equality Operators == or === | Boolean Logic | Logical Operators And Or Not | Switch Statement | Statements &amp; Expressions | Conditional Ternary Operator | </a:t>
            </a:r>
            <a:r>
              <a:rPr lang="en-GB" sz="1800" b="0" i="0" dirty="0">
                <a:solidFill>
                  <a:srgbClr val="1C1D1F"/>
                </a:solidFill>
                <a:effectLst/>
              </a:rPr>
              <a:t>JavaScript Releases: ES5, ES6+ and ESNext</a:t>
            </a:r>
            <a:r>
              <a:rPr lang="en-GB" b="0" i="0" dirty="0">
                <a:solidFill>
                  <a:srgbClr val="1C1D1F"/>
                </a:solidFill>
                <a:effectLst/>
              </a:rPr>
              <a:t> | </a:t>
            </a:r>
            <a:r>
              <a:rPr lang="en-GB" sz="1800" b="0" i="0" dirty="0">
                <a:solidFill>
                  <a:srgbClr val="1C1D1F"/>
                </a:solidFill>
                <a:effectLst/>
              </a:rPr>
              <a:t>activating Strict Mode | JavaScript Functions</a:t>
            </a:r>
            <a:r>
              <a:rPr lang="en-GB" b="0" i="0" dirty="0">
                <a:solidFill>
                  <a:srgbClr val="1C1D1F"/>
                </a:solidFill>
                <a:effectLst/>
              </a:rPr>
              <a:t> | </a:t>
            </a:r>
            <a:r>
              <a:rPr lang="en-GB" sz="1800" b="0" i="0" dirty="0">
                <a:solidFill>
                  <a:srgbClr val="1C1D1F"/>
                </a:solidFill>
                <a:effectLst/>
              </a:rPr>
              <a:t>function Declarations vs Expressions | Arrow Function | Functions calling other functions</a:t>
            </a:r>
            <a:r>
              <a:rPr lang="en-GB" b="0" i="0" dirty="0">
                <a:solidFill>
                  <a:srgbClr val="1C1D1F"/>
                </a:solidFill>
                <a:effectLst/>
              </a:rPr>
              <a:t> | </a:t>
            </a:r>
            <a:r>
              <a:rPr lang="en-GB" sz="1800" b="0" i="0" dirty="0">
                <a:solidFill>
                  <a:srgbClr val="1C1D1F"/>
                </a:solidFill>
                <a:effectLst/>
              </a:rPr>
              <a:t>Arrays littoral syntax, Inbuilt function | multi-dimensional array | populate array with function values | Array methods | Introduction to objects | dot or bracket object notation | Object methods | this object | Iteration – for loop | Looping arrays - breaking and Continuing | Looping backwards | loops within loops | while loops | config of vs code – prettier, live server | debugging in console | debugging with breakpoints | HTML &amp; CSS basics | </a:t>
            </a:r>
          </a:p>
          <a:p>
            <a:endParaRPr lang="en-GB" sz="1800" b="0" i="0" dirty="0">
              <a:solidFill>
                <a:srgbClr val="1C1D1F"/>
              </a:solidFill>
              <a:effectLst/>
            </a:endParaRPr>
          </a:p>
          <a:p>
            <a:endParaRPr lang="en-GB" sz="1800" dirty="0">
              <a:latin typeface="+mn-lt"/>
            </a:endParaRPr>
          </a:p>
          <a:p>
            <a:r>
              <a:rPr lang="en-GB" sz="1800" dirty="0">
                <a:latin typeface="+mn-lt"/>
              </a:rPr>
              <a:t>  </a:t>
            </a:r>
            <a:endParaRPr lang="en-GB" sz="900" i="1" dirty="0"/>
          </a:p>
          <a:p>
            <a:endParaRPr lang="en-GB" i="1" dirty="0"/>
          </a:p>
        </p:txBody>
      </p:sp>
    </p:spTree>
    <p:extLst>
      <p:ext uri="{BB962C8B-B14F-4D97-AF65-F5344CB8AC3E}">
        <p14:creationId xmlns:p14="http://schemas.microsoft.com/office/powerpoint/2010/main" val="3737170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3147</TotalTime>
  <Words>11993</Words>
  <Application>Microsoft Office PowerPoint</Application>
  <PresentationFormat>A4 Paper (210x297 mm)</PresentationFormat>
  <Paragraphs>1378</Paragraphs>
  <Slides>90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Calibri Light</vt:lpstr>
      <vt:lpstr>Consolas</vt:lpstr>
      <vt:lpstr>Inter</vt:lpstr>
      <vt:lpstr>sf pro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Farmer</dc:creator>
  <cp:lastModifiedBy>Elliott Farmer</cp:lastModifiedBy>
  <cp:revision>225</cp:revision>
  <dcterms:created xsi:type="dcterms:W3CDTF">2022-03-24T10:32:29Z</dcterms:created>
  <dcterms:modified xsi:type="dcterms:W3CDTF">2022-04-13T19:40:51Z</dcterms:modified>
</cp:coreProperties>
</file>