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 id="262"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6" r:id="rId29"/>
    <p:sldId id="287" r:id="rId30"/>
    <p:sldId id="288" r:id="rId31"/>
    <p:sldId id="289" r:id="rId32"/>
    <p:sldId id="290" r:id="rId33"/>
    <p:sldId id="291" r:id="rId34"/>
    <p:sldId id="292" r:id="rId35"/>
    <p:sldId id="293" r:id="rId36"/>
    <p:sldId id="294" r:id="rId37"/>
    <p:sldId id="295" r:id="rId38"/>
    <p:sldId id="297" r:id="rId39"/>
    <p:sldId id="296"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268" r:id="rId124"/>
    <p:sldId id="263" r:id="rId125"/>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5"/>
    <a:srgbClr val="E2E2E2"/>
    <a:srgbClr val="DCDCDC"/>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4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14/04/2022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30018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14/04/2022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217525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14/04/2022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76154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2A519-24CE-49D1-ABCB-351DB9124F4B}" type="datetimeFigureOut">
              <a:rPr lang="en-GB" smtClean="0"/>
              <a:t>14/04/2022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63192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2A519-24CE-49D1-ABCB-351DB9124F4B}" type="datetimeFigureOut">
              <a:rPr lang="en-GB" smtClean="0"/>
              <a:t>14/04/2022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9841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72A519-24CE-49D1-ABCB-351DB9124F4B}" type="datetimeFigureOut">
              <a:rPr lang="en-GB" smtClean="0"/>
              <a:t>14/04/2022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4255565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72A519-24CE-49D1-ABCB-351DB9124F4B}" type="datetimeFigureOut">
              <a:rPr lang="en-GB" smtClean="0"/>
              <a:t>14/04/2022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72000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72A519-24CE-49D1-ABCB-351DB9124F4B}" type="datetimeFigureOut">
              <a:rPr lang="en-GB" smtClean="0"/>
              <a:t>14/04/2022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107899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2A519-24CE-49D1-ABCB-351DB9124F4B}" type="datetimeFigureOut">
              <a:rPr lang="en-GB" smtClean="0"/>
              <a:t>14/04/2022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312518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2A519-24CE-49D1-ABCB-351DB9124F4B}" type="datetimeFigureOut">
              <a:rPr lang="en-GB" smtClean="0"/>
              <a:t>14/04/2022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2747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2A519-24CE-49D1-ABCB-351DB9124F4B}" type="datetimeFigureOut">
              <a:rPr lang="en-GB" smtClean="0"/>
              <a:t>14/04/2022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F9B2013-8888-48D6-A6C3-6849CFD893C4}" type="slidenum">
              <a:rPr lang="en-GB" smtClean="0"/>
              <a:t>‹#›</a:t>
            </a:fld>
            <a:endParaRPr lang="en-GB" dirty="0"/>
          </a:p>
        </p:txBody>
      </p:sp>
    </p:spTree>
    <p:extLst>
      <p:ext uri="{BB962C8B-B14F-4D97-AF65-F5344CB8AC3E}">
        <p14:creationId xmlns:p14="http://schemas.microsoft.com/office/powerpoint/2010/main" val="215707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2A519-24CE-49D1-ABCB-351DB9124F4B}" type="datetimeFigureOut">
              <a:rPr lang="en-GB" smtClean="0"/>
              <a:t>14/04/2022</a:t>
            </a:fld>
            <a:endParaRPr lang="en-GB" dirty="0"/>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B2013-8888-48D6-A6C3-6849CFD893C4}" type="slidenum">
              <a:rPr lang="en-GB" smtClean="0"/>
              <a:t>‹#›</a:t>
            </a:fld>
            <a:endParaRPr lang="en-GB" dirty="0"/>
          </a:p>
        </p:txBody>
      </p:sp>
    </p:spTree>
    <p:extLst>
      <p:ext uri="{BB962C8B-B14F-4D97-AF65-F5344CB8AC3E}">
        <p14:creationId xmlns:p14="http://schemas.microsoft.com/office/powerpoint/2010/main" val="5959666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udemy.com/course/the-complete-javascript-cour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Operator_Precedence" TargetMode="Externa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kangax.github.io/compat-table/es2016plus/" TargetMode="External"/><Relationship Id="rId2" Type="http://schemas.openxmlformats.org/officeDocument/2006/relationships/hyperlink" Target="https://kangax.github.io/compat-table/es6/"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Operator_Precedence"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9FAFA3-3091-4117-A7DF-3647F2F05CA9}"/>
              </a:ext>
            </a:extLst>
          </p:cNvPr>
          <p:cNvSpPr txBox="1">
            <a:spLocks/>
          </p:cNvSpPr>
          <p:nvPr/>
        </p:nvSpPr>
        <p:spPr>
          <a:xfrm>
            <a:off x="122296" y="93460"/>
            <a:ext cx="9725610"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2800" dirty="0">
                <a:solidFill>
                  <a:srgbClr val="FFFFFF"/>
                </a:solidFill>
                <a:latin typeface="sf pro text"/>
                <a:hlinkClick r:id="rId2"/>
              </a:rPr>
              <a:t>The Complete JavaScript Course 2022: From Zero to Expert!</a:t>
            </a:r>
            <a:endParaRPr lang="en-GB" sz="2800" dirty="0">
              <a:solidFill>
                <a:srgbClr val="FFFFFF"/>
              </a:solidFill>
              <a:latin typeface="sf pro text"/>
            </a:endParaRPr>
          </a:p>
          <a:p>
            <a:br>
              <a:rPr lang="en-GB" sz="2800" dirty="0"/>
            </a:br>
            <a:br>
              <a:rPr lang="en-GB" sz="2800" dirty="0"/>
            </a:br>
            <a:endParaRPr lang="en-GB" sz="2800" dirty="0"/>
          </a:p>
        </p:txBody>
      </p:sp>
      <p:sp>
        <p:nvSpPr>
          <p:cNvPr id="4" name="Title 1">
            <a:extLst>
              <a:ext uri="{FF2B5EF4-FFF2-40B4-BE49-F238E27FC236}">
                <a16:creationId xmlns:a16="http://schemas.microsoft.com/office/drawing/2014/main" id="{77B01559-09CC-4FDA-9D25-EF7BDEE1A130}"/>
              </a:ext>
            </a:extLst>
          </p:cNvPr>
          <p:cNvSpPr txBox="1">
            <a:spLocks/>
          </p:cNvSpPr>
          <p:nvPr/>
        </p:nvSpPr>
        <p:spPr>
          <a:xfrm>
            <a:off x="325496" y="914400"/>
            <a:ext cx="9725610" cy="2968977"/>
          </a:xfrm>
          <a:prstGeom prst="rect">
            <a:avLst/>
          </a:prstGeom>
        </p:spPr>
        <p:txBody>
          <a:bodyPr vert="horz" lIns="99060" tIns="49530" rIns="99060" bIns="4953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57195" indent="-557195" algn="l">
              <a:buAutoNum type="arabicPeriod"/>
            </a:pPr>
            <a:r>
              <a:rPr lang="en-GB" sz="2000" dirty="0"/>
              <a:t>A brief Introduction to Javascript</a:t>
            </a:r>
          </a:p>
          <a:p>
            <a:pPr marL="557195" indent="-557195" algn="l">
              <a:buAutoNum type="arabicPeriod"/>
            </a:pPr>
            <a:r>
              <a:rPr lang="en-GB" sz="2000" dirty="0"/>
              <a:t>JavaScript Fundamentals part 1</a:t>
            </a:r>
          </a:p>
          <a:p>
            <a:pPr marL="557195" indent="-557195" algn="l">
              <a:buFontTx/>
              <a:buAutoNum type="arabicPeriod"/>
            </a:pPr>
            <a:r>
              <a:rPr lang="en-GB" sz="2000" dirty="0"/>
              <a:t>JavaScript Fundamentals part 2</a:t>
            </a:r>
          </a:p>
          <a:p>
            <a:pPr marL="557195" indent="-557195" algn="l">
              <a:buFontTx/>
              <a:buAutoNum type="arabicPeriod"/>
            </a:pPr>
            <a:r>
              <a:rPr lang="en-GB" sz="2000" dirty="0"/>
              <a:t>Developer Skills and Vs console setup</a:t>
            </a:r>
          </a:p>
          <a:p>
            <a:pPr marL="557195" indent="-557195" algn="l">
              <a:buFontTx/>
              <a:buAutoNum type="arabicPeriod"/>
            </a:pPr>
            <a:r>
              <a:rPr lang="en-GB" sz="2000" dirty="0"/>
              <a:t>JavaScript in the Browser: DOM and Event Fundamentals – Guess my Number</a:t>
            </a:r>
          </a:p>
          <a:p>
            <a:pPr marL="1014395" lvl="1" indent="-557195">
              <a:buAutoNum type="arabicPeriod"/>
            </a:pPr>
            <a:endParaRPr lang="en-GB" sz="100" dirty="0"/>
          </a:p>
        </p:txBody>
      </p:sp>
    </p:spTree>
    <p:extLst>
      <p:ext uri="{BB962C8B-B14F-4D97-AF65-F5344CB8AC3E}">
        <p14:creationId xmlns:p14="http://schemas.microsoft.com/office/powerpoint/2010/main" val="3127037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268B-CF00-40F8-86E9-529333CCB991}"/>
              </a:ext>
            </a:extLst>
          </p:cNvPr>
          <p:cNvSpPr txBox="1">
            <a:spLocks/>
          </p:cNvSpPr>
          <p:nvPr/>
        </p:nvSpPr>
        <p:spPr>
          <a:xfrm>
            <a:off x="179453" y="261864"/>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Operator Precedence</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DE105A73-C907-4208-9A0A-AF9D077C5EC9}"/>
              </a:ext>
            </a:extLst>
          </p:cNvPr>
          <p:cNvSpPr txBox="1"/>
          <p:nvPr/>
        </p:nvSpPr>
        <p:spPr>
          <a:xfrm>
            <a:off x="179452" y="753329"/>
            <a:ext cx="9726547" cy="923330"/>
          </a:xfrm>
          <a:prstGeom prst="rect">
            <a:avLst/>
          </a:prstGeom>
          <a:noFill/>
        </p:spPr>
        <p:txBody>
          <a:bodyPr wrap="square" rtlCol="0">
            <a:spAutoFit/>
          </a:bodyPr>
          <a:lstStyle/>
          <a:p>
            <a:r>
              <a:rPr lang="en-GB" dirty="0">
                <a:hlinkClick r:id="rId2"/>
              </a:rPr>
              <a:t>https://developer.mozilla.org/en-US/docs/Web/JavaScript/Reference/Operators/Operator_Precedence</a:t>
            </a:r>
            <a:endParaRPr lang="en-GB" dirty="0"/>
          </a:p>
          <a:p>
            <a:endParaRPr lang="en-GB" dirty="0"/>
          </a:p>
        </p:txBody>
      </p:sp>
      <p:sp>
        <p:nvSpPr>
          <p:cNvPr id="4" name="TextBox 3">
            <a:extLst>
              <a:ext uri="{FF2B5EF4-FFF2-40B4-BE49-F238E27FC236}">
                <a16:creationId xmlns:a16="http://schemas.microsoft.com/office/drawing/2014/main" id="{27D47383-1FF5-4EAD-9CED-7911082E93C8}"/>
              </a:ext>
            </a:extLst>
          </p:cNvPr>
          <p:cNvSpPr txBox="1"/>
          <p:nvPr/>
        </p:nvSpPr>
        <p:spPr>
          <a:xfrm>
            <a:off x="179451" y="1532459"/>
            <a:ext cx="9630590" cy="1477328"/>
          </a:xfrm>
          <a:prstGeom prst="rect">
            <a:avLst/>
          </a:prstGeom>
          <a:noFill/>
        </p:spPr>
        <p:txBody>
          <a:bodyPr wrap="square" rtlCol="0">
            <a:spAutoFit/>
          </a:bodyPr>
          <a:lstStyle/>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now</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 &gt; </a:t>
            </a:r>
            <a:r>
              <a:rPr lang="en-GB" b="0" dirty="0">
                <a:solidFill>
                  <a:srgbClr val="4FC1FF"/>
                </a:solidFill>
                <a:effectLst/>
                <a:latin typeface="Consolas" panose="020B0609020204030204" pitchFamily="49" charset="0"/>
              </a:rPr>
              <a:t>now</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2018</a:t>
            </a:r>
            <a:r>
              <a:rPr lang="en-GB" b="0" dirty="0">
                <a:solidFill>
                  <a:srgbClr val="D4D4D4"/>
                </a:solidFill>
                <a:effectLst/>
                <a:latin typeface="Consolas" panose="020B0609020204030204" pitchFamily="49" charset="0"/>
              </a:rPr>
              <a:t>);</a:t>
            </a:r>
          </a:p>
          <a:p>
            <a:r>
              <a:rPr lang="en-GB" b="0" dirty="0">
                <a:effectLst/>
                <a:latin typeface="Calibri" panose="020F0502020204030204" pitchFamily="34" charset="0"/>
                <a:cs typeface="Calibri" panose="020F0502020204030204" pitchFamily="34" charset="0"/>
              </a:rPr>
              <a:t>Consulting the operator precedence table on the above website we see that Minus has a higher precedence number than &gt; so it is executed first. </a:t>
            </a:r>
          </a:p>
          <a:p>
            <a:endParaRPr lang="en-GB" dirty="0">
              <a:latin typeface="Calibri" panose="020F0502020204030204" pitchFamily="34" charset="0"/>
              <a:cs typeface="Calibri" panose="020F0502020204030204" pitchFamily="34" charset="0"/>
            </a:endParaRPr>
          </a:p>
          <a:p>
            <a:r>
              <a:rPr lang="en-GB" b="0" dirty="0">
                <a:effectLst/>
                <a:latin typeface="Calibri" panose="020F0502020204030204" pitchFamily="34" charset="0"/>
                <a:cs typeface="Calibri" panose="020F0502020204030204" pitchFamily="34" charset="0"/>
              </a:rPr>
              <a:t>Operator precedence also has </a:t>
            </a:r>
            <a:r>
              <a:rPr lang="en-GB" b="1" i="0" dirty="0">
                <a:solidFill>
                  <a:srgbClr val="15141A"/>
                </a:solidFill>
                <a:effectLst/>
                <a:latin typeface="Inter"/>
              </a:rPr>
              <a:t>Associativity</a:t>
            </a:r>
            <a:r>
              <a:rPr lang="en-GB" i="0" dirty="0">
                <a:solidFill>
                  <a:srgbClr val="15141A"/>
                </a:solidFill>
                <a:effectLst/>
                <a:latin typeface="Inter"/>
              </a:rPr>
              <a:t>. I.e. if the code is executed left-to-right or right-to-left.</a:t>
            </a:r>
            <a:endParaRPr lang="en-GB" b="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45458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84EBA1-7DA2-4125-925A-74143513F8E7}"/>
              </a:ext>
            </a:extLst>
          </p:cNvPr>
          <p:cNvPicPr>
            <a:picLocks noChangeAspect="1"/>
          </p:cNvPicPr>
          <p:nvPr/>
        </p:nvPicPr>
        <p:blipFill>
          <a:blip r:embed="rId2"/>
          <a:stretch>
            <a:fillRect/>
          </a:stretch>
        </p:blipFill>
        <p:spPr>
          <a:xfrm>
            <a:off x="1852611" y="1145277"/>
            <a:ext cx="6200775" cy="5362575"/>
          </a:xfrm>
          <a:prstGeom prst="rect">
            <a:avLst/>
          </a:prstGeom>
        </p:spPr>
      </p:pic>
      <p:sp>
        <p:nvSpPr>
          <p:cNvPr id="4" name="TextBox 3">
            <a:extLst>
              <a:ext uri="{FF2B5EF4-FFF2-40B4-BE49-F238E27FC236}">
                <a16:creationId xmlns:a16="http://schemas.microsoft.com/office/drawing/2014/main" id="{8E6E2337-FB4E-434C-A6C3-2AD8462D26DD}"/>
              </a:ext>
            </a:extLst>
          </p:cNvPr>
          <p:cNvSpPr txBox="1"/>
          <p:nvPr/>
        </p:nvSpPr>
        <p:spPr>
          <a:xfrm>
            <a:off x="215347" y="204374"/>
            <a:ext cx="9475304" cy="646331"/>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Now the game only lets us guess if the score is above zero, otherwise it will change the ‘.message’ to you loose and set the score to zero.</a:t>
            </a:r>
          </a:p>
        </p:txBody>
      </p:sp>
    </p:spTree>
    <p:extLst>
      <p:ext uri="{BB962C8B-B14F-4D97-AF65-F5344CB8AC3E}">
        <p14:creationId xmlns:p14="http://schemas.microsoft.com/office/powerpoint/2010/main" val="216424087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3DB5AD-88C7-4FD6-A357-02766B4B1C7F}"/>
              </a:ext>
            </a:extLst>
          </p:cNvPr>
          <p:cNvSpPr txBox="1"/>
          <p:nvPr/>
        </p:nvSpPr>
        <p:spPr>
          <a:xfrm>
            <a:off x="148189" y="0"/>
            <a:ext cx="7796300" cy="584775"/>
          </a:xfrm>
          <a:prstGeom prst="rect">
            <a:avLst/>
          </a:prstGeom>
          <a:noFill/>
        </p:spPr>
        <p:txBody>
          <a:bodyPr wrap="square">
            <a:spAutoFit/>
          </a:bodyPr>
          <a:lstStyle/>
          <a:p>
            <a:r>
              <a:rPr lang="en-GB" sz="3200" b="0" i="0" dirty="0">
                <a:solidFill>
                  <a:srgbClr val="1C1D1F"/>
                </a:solidFill>
                <a:effectLst/>
              </a:rPr>
              <a:t>Manipulating CSS styles using JavaScript.</a:t>
            </a:r>
          </a:p>
        </p:txBody>
      </p:sp>
      <p:sp>
        <p:nvSpPr>
          <p:cNvPr id="4" name="TextBox 3">
            <a:extLst>
              <a:ext uri="{FF2B5EF4-FFF2-40B4-BE49-F238E27FC236}">
                <a16:creationId xmlns:a16="http://schemas.microsoft.com/office/drawing/2014/main" id="{4B9BF390-8CAE-468F-B799-C39E2723E0BE}"/>
              </a:ext>
            </a:extLst>
          </p:cNvPr>
          <p:cNvSpPr txBox="1"/>
          <p:nvPr/>
        </p:nvSpPr>
        <p:spPr>
          <a:xfrm>
            <a:off x="148189" y="492011"/>
            <a:ext cx="9609622" cy="667875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When the player wins the game we want the background colour of the whole screen to change to green.  We also want to make the element .number wider when the player wins and display the secret number.</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there is no input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player wins</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style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'#60b347'</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style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'30rem’</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latin typeface="Calibri" panose="020F0502020204030204" pitchFamily="34" charset="0"/>
                <a:cs typeface="Calibri" panose="020F0502020204030204" pitchFamily="34" charset="0"/>
              </a:rPr>
              <a:t>Note 1: when css style property has a two word name like background-color in javascript it becomes backgroundColor. We remove the hyphen and use camel case.</a:t>
            </a:r>
          </a:p>
          <a:p>
            <a:r>
              <a:rPr lang="en-GB" b="1" dirty="0">
                <a:effectLst/>
                <a:latin typeface="Calibri" panose="020F0502020204030204" pitchFamily="34" charset="0"/>
                <a:cs typeface="Calibri" panose="020F0502020204030204" pitchFamily="34" charset="0"/>
              </a:rPr>
              <a:t>Note 2: The style property value must always be a string, i.e. within qu</a:t>
            </a:r>
            <a:r>
              <a:rPr lang="en-GB" b="1" dirty="0">
                <a:latin typeface="Calibri" panose="020F0502020204030204" pitchFamily="34" charset="0"/>
                <a:cs typeface="Calibri" panose="020F0502020204030204" pitchFamily="34" charset="0"/>
              </a:rPr>
              <a:t>otes.</a:t>
            </a:r>
            <a:endParaRPr lang="en-GB" b="1" dirty="0">
              <a:effectLst/>
              <a:latin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228B4A1D-FCC7-4C96-80B6-D3AD6EA23D67}"/>
              </a:ext>
            </a:extLst>
          </p:cNvPr>
          <p:cNvSpPr/>
          <p:nvPr/>
        </p:nvSpPr>
        <p:spPr>
          <a:xfrm>
            <a:off x="4386470" y="4982817"/>
            <a:ext cx="2160104" cy="3578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1AF6E9A-3505-46AA-93C0-194D7F63414B}"/>
              </a:ext>
            </a:extLst>
          </p:cNvPr>
          <p:cNvSpPr/>
          <p:nvPr/>
        </p:nvSpPr>
        <p:spPr>
          <a:xfrm>
            <a:off x="5956853" y="5466521"/>
            <a:ext cx="1053547" cy="3578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52545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A92177-51D2-4FF7-80CD-66E7B6347C95}"/>
              </a:ext>
            </a:extLst>
          </p:cNvPr>
          <p:cNvSpPr txBox="1"/>
          <p:nvPr/>
        </p:nvSpPr>
        <p:spPr>
          <a:xfrm>
            <a:off x="148189" y="351145"/>
            <a:ext cx="9609622" cy="5755422"/>
          </a:xfrm>
          <a:prstGeom prst="rect">
            <a:avLst/>
          </a:prstGeom>
          <a:noFill/>
        </p:spPr>
        <p:txBody>
          <a:bodyPr wrap="square">
            <a:spAutoFit/>
          </a:bodyPr>
          <a:lstStyle/>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too high</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&gt;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high!'</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too low</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&lt;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low!'</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6860571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010340-ECF1-4B35-8BA4-E380E2E5F63A}"/>
              </a:ext>
            </a:extLst>
          </p:cNvPr>
          <p:cNvSpPr txBox="1"/>
          <p:nvPr/>
        </p:nvSpPr>
        <p:spPr>
          <a:xfrm>
            <a:off x="215347" y="204374"/>
            <a:ext cx="9475304" cy="646331"/>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Note that when we change CSS style in JavaScript, It does not modify the CSS file but applies the changes as inline style to the html element in the DOM.</a:t>
            </a:r>
          </a:p>
        </p:txBody>
      </p:sp>
      <p:pic>
        <p:nvPicPr>
          <p:cNvPr id="6" name="Picture 5">
            <a:extLst>
              <a:ext uri="{FF2B5EF4-FFF2-40B4-BE49-F238E27FC236}">
                <a16:creationId xmlns:a16="http://schemas.microsoft.com/office/drawing/2014/main" id="{21C7097E-47DF-459C-9373-1318BDCC9814}"/>
              </a:ext>
            </a:extLst>
          </p:cNvPr>
          <p:cNvPicPr>
            <a:picLocks noChangeAspect="1"/>
          </p:cNvPicPr>
          <p:nvPr/>
        </p:nvPicPr>
        <p:blipFill>
          <a:blip r:embed="rId2"/>
          <a:stretch>
            <a:fillRect/>
          </a:stretch>
        </p:blipFill>
        <p:spPr>
          <a:xfrm>
            <a:off x="278295" y="1092401"/>
            <a:ext cx="9349409" cy="4969013"/>
          </a:xfrm>
          <a:prstGeom prst="rect">
            <a:avLst/>
          </a:prstGeom>
        </p:spPr>
      </p:pic>
    </p:spTree>
    <p:extLst>
      <p:ext uri="{BB962C8B-B14F-4D97-AF65-F5344CB8AC3E}">
        <p14:creationId xmlns:p14="http://schemas.microsoft.com/office/powerpoint/2010/main" val="3875840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CBFE02-3582-46D4-8CA9-2A9CCBED9497}"/>
              </a:ext>
            </a:extLst>
          </p:cNvPr>
          <p:cNvSpPr txBox="1"/>
          <p:nvPr/>
        </p:nvSpPr>
        <p:spPr>
          <a:xfrm>
            <a:off x="457200" y="306299"/>
            <a:ext cx="9448800" cy="600164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CODING CHALLENGE 1: Implement a game reset function, so the player can make a new guess.</a:t>
            </a:r>
          </a:p>
          <a:p>
            <a:pPr>
              <a:spcBef>
                <a:spcPts val="600"/>
              </a:spcBef>
            </a:pPr>
            <a:r>
              <a:rPr lang="en-GB" b="1" dirty="0">
                <a:effectLst/>
                <a:latin typeface="Calibri" panose="020F0502020204030204" pitchFamily="34" charset="0"/>
                <a:cs typeface="Calibri" panose="020F0502020204030204" pitchFamily="34" charset="0"/>
              </a:rPr>
              <a:t>1. Select the element with the 'again' class and attach a click event handler.</a:t>
            </a:r>
          </a:p>
          <a:p>
            <a:pPr>
              <a:spcBef>
                <a:spcPts val="600"/>
              </a:spcBef>
            </a:pPr>
            <a:r>
              <a:rPr lang="en-GB" b="1" dirty="0">
                <a:effectLst/>
                <a:latin typeface="Calibri" panose="020F0502020204030204" pitchFamily="34" charset="0"/>
                <a:cs typeface="Calibri" panose="020F0502020204030204" pitchFamily="34" charset="0"/>
              </a:rPr>
              <a:t>2. In the handler function, restore initial values of the score and </a:t>
            </a:r>
            <a:r>
              <a:rPr lang="en-GB" b="1" dirty="0" err="1">
                <a:effectLst/>
                <a:latin typeface="Calibri" panose="020F0502020204030204" pitchFamily="34" charset="0"/>
                <a:cs typeface="Calibri" panose="020F0502020204030204" pitchFamily="34" charset="0"/>
              </a:rPr>
              <a:t>SecretNumber</a:t>
            </a:r>
            <a:r>
              <a:rPr lang="en-GB" b="1" dirty="0">
                <a:effectLst/>
                <a:latin typeface="Calibri" panose="020F0502020204030204" pitchFamily="34" charset="0"/>
                <a:cs typeface="Calibri" panose="020F0502020204030204" pitchFamily="34" charset="0"/>
              </a:rPr>
              <a:t> variables.</a:t>
            </a:r>
          </a:p>
          <a:p>
            <a:pPr>
              <a:spcBef>
                <a:spcPts val="600"/>
              </a:spcBef>
            </a:pPr>
            <a:r>
              <a:rPr lang="en-GB" b="1" dirty="0">
                <a:effectLst/>
                <a:latin typeface="Calibri" panose="020F0502020204030204" pitchFamily="34" charset="0"/>
                <a:cs typeface="Calibri" panose="020F0502020204030204" pitchFamily="34" charset="0"/>
              </a:rPr>
              <a:t>3. Restore the initial conditions of the message, number, score and guess input field.</a:t>
            </a:r>
          </a:p>
          <a:p>
            <a:pPr>
              <a:spcBef>
                <a:spcPts val="600"/>
              </a:spcBef>
            </a:pPr>
            <a:r>
              <a:rPr lang="en-GB" b="1" dirty="0">
                <a:effectLst/>
                <a:latin typeface="Calibri" panose="020F0502020204030204" pitchFamily="34" charset="0"/>
                <a:cs typeface="Calibri" panose="020F0502020204030204" pitchFamily="34" charset="0"/>
              </a:rPr>
              <a:t>4. Also restore the original background colour (#222) and number width (15rem);</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there is no input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player wins</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'#60b347'</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'30rem'</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0036503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CD9EE3-958C-47A3-8BFC-66F5E6401DA9}"/>
              </a:ext>
            </a:extLst>
          </p:cNvPr>
          <p:cNvSpPr txBox="1"/>
          <p:nvPr/>
        </p:nvSpPr>
        <p:spPr>
          <a:xfrm>
            <a:off x="457200" y="173777"/>
            <a:ext cx="9448800" cy="9694962"/>
          </a:xfrm>
          <a:prstGeom prst="rect">
            <a:avLst/>
          </a:prstGeom>
          <a:noFill/>
        </p:spPr>
        <p:txBody>
          <a:bodyPr wrap="square">
            <a:spAutoFit/>
          </a:bodyPr>
          <a:lstStyle/>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too high</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high!'</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too low</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&lt;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low!'</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'.again'</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'Start guessing...'</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'#222'</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'15rem'</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703538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72C903-647C-48E3-8031-4E8259058856}"/>
              </a:ext>
            </a:extLst>
          </p:cNvPr>
          <p:cNvSpPr txBox="1"/>
          <p:nvPr/>
        </p:nvSpPr>
        <p:spPr>
          <a:xfrm>
            <a:off x="457200" y="173777"/>
            <a:ext cx="9448800" cy="3539430"/>
          </a:xfrm>
          <a:prstGeom prst="rect">
            <a:avLst/>
          </a:prstGeom>
          <a:noFill/>
        </p:spPr>
        <p:txBody>
          <a:bodyPr wrap="square">
            <a:spAutoFit/>
          </a:bodyPr>
          <a:lstStyle/>
          <a:p>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'.again'</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'Start guessing...'</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'#222'</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'15rem'</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endParaRPr lang="en-GB" sz="1600" b="1" dirty="0">
              <a:solidFill>
                <a:srgbClr val="D4D4D4"/>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72413A80-992B-4AC4-9FF2-F8467E1ECD24}"/>
              </a:ext>
            </a:extLst>
          </p:cNvPr>
          <p:cNvPicPr>
            <a:picLocks noChangeAspect="1"/>
          </p:cNvPicPr>
          <p:nvPr/>
        </p:nvPicPr>
        <p:blipFill>
          <a:blip r:embed="rId2"/>
          <a:stretch>
            <a:fillRect/>
          </a:stretch>
        </p:blipFill>
        <p:spPr>
          <a:xfrm>
            <a:off x="808383" y="3259004"/>
            <a:ext cx="7785652" cy="3425219"/>
          </a:xfrm>
          <a:prstGeom prst="rect">
            <a:avLst/>
          </a:prstGeom>
        </p:spPr>
      </p:pic>
      <p:sp>
        <p:nvSpPr>
          <p:cNvPr id="5" name="Rectangle: Rounded Corners 4">
            <a:extLst>
              <a:ext uri="{FF2B5EF4-FFF2-40B4-BE49-F238E27FC236}">
                <a16:creationId xmlns:a16="http://schemas.microsoft.com/office/drawing/2014/main" id="{9AFC4A87-A3BB-4D58-BA0A-B73E98CAF10E}"/>
              </a:ext>
            </a:extLst>
          </p:cNvPr>
          <p:cNvSpPr/>
          <p:nvPr/>
        </p:nvSpPr>
        <p:spPr>
          <a:xfrm>
            <a:off x="808382" y="3338516"/>
            <a:ext cx="1351721" cy="52780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Rounded Corners 5">
            <a:extLst>
              <a:ext uri="{FF2B5EF4-FFF2-40B4-BE49-F238E27FC236}">
                <a16:creationId xmlns:a16="http://schemas.microsoft.com/office/drawing/2014/main" id="{0E14BCDB-40AC-4DED-BD1B-F32460206517}"/>
              </a:ext>
            </a:extLst>
          </p:cNvPr>
          <p:cNvSpPr/>
          <p:nvPr/>
        </p:nvSpPr>
        <p:spPr>
          <a:xfrm>
            <a:off x="6149009" y="4028662"/>
            <a:ext cx="993913" cy="82163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1561DB17-81BE-44B8-BBB4-5042A4485ED4}"/>
              </a:ext>
            </a:extLst>
          </p:cNvPr>
          <p:cNvSpPr/>
          <p:nvPr/>
        </p:nvSpPr>
        <p:spPr>
          <a:xfrm>
            <a:off x="4880114" y="4876800"/>
            <a:ext cx="1666460" cy="82163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Rounded Corners 7">
            <a:extLst>
              <a:ext uri="{FF2B5EF4-FFF2-40B4-BE49-F238E27FC236}">
                <a16:creationId xmlns:a16="http://schemas.microsoft.com/office/drawing/2014/main" id="{ADF5CFB4-2B6F-4BEB-AF95-8738F175C3AB}"/>
              </a:ext>
            </a:extLst>
          </p:cNvPr>
          <p:cNvSpPr/>
          <p:nvPr/>
        </p:nvSpPr>
        <p:spPr>
          <a:xfrm>
            <a:off x="6546574" y="4883426"/>
            <a:ext cx="1444487" cy="4572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124772C6-51D9-4E89-89E8-BA1C4E62A341}"/>
              </a:ext>
            </a:extLst>
          </p:cNvPr>
          <p:cNvSpPr/>
          <p:nvPr/>
        </p:nvSpPr>
        <p:spPr>
          <a:xfrm>
            <a:off x="7653131" y="5552660"/>
            <a:ext cx="430695" cy="34786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2833836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3BB4AD-A8E0-4935-B6C5-98F88DD429EB}"/>
              </a:ext>
            </a:extLst>
          </p:cNvPr>
          <p:cNvSpPr txBox="1"/>
          <p:nvPr/>
        </p:nvSpPr>
        <p:spPr>
          <a:xfrm>
            <a:off x="281608" y="176399"/>
            <a:ext cx="9342783" cy="6863417"/>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IMPLEMENT HIGH SCORE FUNCTION: The </a:t>
            </a:r>
            <a:r>
              <a:rPr lang="en-GB" b="1" dirty="0" err="1">
                <a:effectLst/>
                <a:latin typeface="Calibri" panose="020F0502020204030204" pitchFamily="34" charset="0"/>
                <a:cs typeface="Calibri" panose="020F0502020204030204" pitchFamily="34" charset="0"/>
              </a:rPr>
              <a:t>highscore</a:t>
            </a:r>
            <a:r>
              <a:rPr lang="en-GB" b="1" dirty="0">
                <a:effectLst/>
                <a:latin typeface="Calibri" panose="020F0502020204030204" pitchFamily="34" charset="0"/>
                <a:cs typeface="Calibri" panose="020F0502020204030204" pitchFamily="34" charset="0"/>
              </a:rPr>
              <a:t> value is the highest score achieved over multiple games. i.e. first game score 10, second game score 15, third game score 17. the </a:t>
            </a:r>
            <a:r>
              <a:rPr lang="en-GB" b="1" dirty="0" err="1">
                <a:effectLst/>
                <a:latin typeface="Calibri" panose="020F0502020204030204" pitchFamily="34" charset="0"/>
                <a:cs typeface="Calibri" panose="020F0502020204030204" pitchFamily="34" charset="0"/>
              </a:rPr>
              <a:t>highscore</a:t>
            </a:r>
            <a:r>
              <a:rPr lang="en-GB" b="1" dirty="0">
                <a:effectLst/>
                <a:latin typeface="Calibri" panose="020F0502020204030204" pitchFamily="34" charset="0"/>
                <a:cs typeface="Calibri" panose="020F0502020204030204" pitchFamily="34" charset="0"/>
              </a:rPr>
              <a:t> would be 17.</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there is no input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player wins</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'#60b347'</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'30rem'</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highscore</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49963347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79C887-5CCC-45B0-8281-95D452D848DC}"/>
              </a:ext>
            </a:extLst>
          </p:cNvPr>
          <p:cNvSpPr txBox="1"/>
          <p:nvPr/>
        </p:nvSpPr>
        <p:spPr>
          <a:xfrm>
            <a:off x="281608" y="308921"/>
            <a:ext cx="9342783" cy="5755422"/>
          </a:xfrm>
          <a:prstGeom prst="rect">
            <a:avLst/>
          </a:prstGeom>
          <a:noFill/>
        </p:spPr>
        <p:txBody>
          <a:bodyPr wrap="square">
            <a:spAutoFit/>
          </a:bodyPr>
          <a:lstStyle/>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too high</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high!'</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too low</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&lt;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low!'</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3347274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F6A21F-CE06-44CF-8294-0102DF76FBCD}"/>
              </a:ext>
            </a:extLst>
          </p:cNvPr>
          <p:cNvSpPr txBox="1"/>
          <p:nvPr/>
        </p:nvSpPr>
        <p:spPr>
          <a:xfrm>
            <a:off x="281608" y="176399"/>
            <a:ext cx="9342783" cy="3539430"/>
          </a:xfrm>
          <a:prstGeom prst="rect">
            <a:avLst/>
          </a:prstGeom>
          <a:noFill/>
        </p:spPr>
        <p:txBody>
          <a:bodyPr wrap="square">
            <a:spAutoFit/>
          </a:bodyPr>
          <a:lstStyle/>
          <a:p>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'.again'</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'Start guessing...'</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'#222'</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'15rem'</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endParaRPr lang="en-GB" sz="1600" b="0" dirty="0">
              <a:solidFill>
                <a:srgbClr val="D4D4D4"/>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B708F04E-BDB6-4C1C-8FB7-5288B868F9B0}"/>
              </a:ext>
            </a:extLst>
          </p:cNvPr>
          <p:cNvPicPr>
            <a:picLocks noChangeAspect="1"/>
          </p:cNvPicPr>
          <p:nvPr/>
        </p:nvPicPr>
        <p:blipFill>
          <a:blip r:embed="rId2"/>
          <a:stretch>
            <a:fillRect/>
          </a:stretch>
        </p:blipFill>
        <p:spPr>
          <a:xfrm>
            <a:off x="129208" y="3255621"/>
            <a:ext cx="9495183" cy="2772593"/>
          </a:xfrm>
          <a:prstGeom prst="rect">
            <a:avLst/>
          </a:prstGeom>
        </p:spPr>
      </p:pic>
      <p:sp>
        <p:nvSpPr>
          <p:cNvPr id="5" name="Rectangle: Rounded Corners 4">
            <a:extLst>
              <a:ext uri="{FF2B5EF4-FFF2-40B4-BE49-F238E27FC236}">
                <a16:creationId xmlns:a16="http://schemas.microsoft.com/office/drawing/2014/main" id="{9C3D188E-9266-445B-808C-BA6E0EC3249A}"/>
              </a:ext>
            </a:extLst>
          </p:cNvPr>
          <p:cNvSpPr/>
          <p:nvPr/>
        </p:nvSpPr>
        <p:spPr>
          <a:xfrm>
            <a:off x="2961857" y="5367127"/>
            <a:ext cx="271669" cy="22859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Rounded Corners 5">
            <a:extLst>
              <a:ext uri="{FF2B5EF4-FFF2-40B4-BE49-F238E27FC236}">
                <a16:creationId xmlns:a16="http://schemas.microsoft.com/office/drawing/2014/main" id="{71321C32-980A-4B47-89F8-6DFF378AEF5B}"/>
              </a:ext>
            </a:extLst>
          </p:cNvPr>
          <p:cNvSpPr/>
          <p:nvPr/>
        </p:nvSpPr>
        <p:spPr>
          <a:xfrm>
            <a:off x="6135757" y="5360503"/>
            <a:ext cx="271669" cy="22859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DCEF3EB6-A2F7-4516-B1A0-72BFBAD6372B}"/>
              </a:ext>
            </a:extLst>
          </p:cNvPr>
          <p:cNvSpPr/>
          <p:nvPr/>
        </p:nvSpPr>
        <p:spPr>
          <a:xfrm>
            <a:off x="9283153" y="5367131"/>
            <a:ext cx="271669" cy="22859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9374D28E-1211-4FEB-AA44-CE74326C4270}"/>
              </a:ext>
            </a:extLst>
          </p:cNvPr>
          <p:cNvSpPr txBox="1"/>
          <p:nvPr/>
        </p:nvSpPr>
        <p:spPr>
          <a:xfrm>
            <a:off x="139147" y="6192310"/>
            <a:ext cx="9475304" cy="369332"/>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Now the </a:t>
            </a:r>
            <a:r>
              <a:rPr lang="en-GB" b="1" dirty="0" err="1">
                <a:effectLst/>
                <a:latin typeface="Calibri" panose="020F0502020204030204" pitchFamily="34" charset="0"/>
                <a:cs typeface="Calibri" panose="020F0502020204030204" pitchFamily="34" charset="0"/>
              </a:rPr>
              <a:t>highscore</a:t>
            </a:r>
            <a:r>
              <a:rPr lang="en-GB" b="1" dirty="0">
                <a:effectLst/>
                <a:latin typeface="Calibri" panose="020F0502020204030204" pitchFamily="34" charset="0"/>
                <a:cs typeface="Calibri" panose="020F0502020204030204" pitchFamily="34" charset="0"/>
              </a:rPr>
              <a:t> changes if in subsequent rounds the player scores more than before.</a:t>
            </a:r>
          </a:p>
        </p:txBody>
      </p:sp>
    </p:spTree>
    <p:extLst>
      <p:ext uri="{BB962C8B-B14F-4D97-AF65-F5344CB8AC3E}">
        <p14:creationId xmlns:p14="http://schemas.microsoft.com/office/powerpoint/2010/main" val="368249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7509-ACC9-4400-B025-870E440ABBA4}"/>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Strings and Template Literals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4" name="TextBox 3">
            <a:extLst>
              <a:ext uri="{FF2B5EF4-FFF2-40B4-BE49-F238E27FC236}">
                <a16:creationId xmlns:a16="http://schemas.microsoft.com/office/drawing/2014/main" id="{753B131A-0BDD-4FE3-BD75-A66BDB68E3B2}"/>
              </a:ext>
            </a:extLst>
          </p:cNvPr>
          <p:cNvSpPr txBox="1"/>
          <p:nvPr/>
        </p:nvSpPr>
        <p:spPr>
          <a:xfrm>
            <a:off x="179453" y="612844"/>
            <a:ext cx="9630590" cy="2062103"/>
          </a:xfrm>
          <a:prstGeom prst="rect">
            <a:avLst/>
          </a:prstGeom>
          <a:noFill/>
        </p:spPr>
        <p:txBody>
          <a:bodyPr wrap="square" rtlCol="0">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"I'm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a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year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year old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49D43794-E492-4D87-8189-67D01213A376}"/>
              </a:ext>
            </a:extLst>
          </p:cNvPr>
          <p:cNvPicPr>
            <a:picLocks noChangeAspect="1"/>
          </p:cNvPicPr>
          <p:nvPr/>
        </p:nvPicPr>
        <p:blipFill>
          <a:blip r:embed="rId2"/>
          <a:stretch>
            <a:fillRect/>
          </a:stretch>
        </p:blipFill>
        <p:spPr>
          <a:xfrm>
            <a:off x="4640197" y="3364334"/>
            <a:ext cx="5086350" cy="2276475"/>
          </a:xfrm>
          <a:prstGeom prst="rect">
            <a:avLst/>
          </a:prstGeom>
        </p:spPr>
      </p:pic>
      <p:sp>
        <p:nvSpPr>
          <p:cNvPr id="7" name="TextBox 6">
            <a:extLst>
              <a:ext uri="{FF2B5EF4-FFF2-40B4-BE49-F238E27FC236}">
                <a16:creationId xmlns:a16="http://schemas.microsoft.com/office/drawing/2014/main" id="{6645DDA1-F70C-41DA-8ECC-AB4AC6B038A9}"/>
              </a:ext>
            </a:extLst>
          </p:cNvPr>
          <p:cNvSpPr txBox="1"/>
          <p:nvPr/>
        </p:nvSpPr>
        <p:spPr>
          <a:xfrm>
            <a:off x="179453" y="2880695"/>
            <a:ext cx="9630590" cy="584775"/>
          </a:xfrm>
          <a:prstGeom prst="rect">
            <a:avLst/>
          </a:prstGeom>
          <a:noFill/>
        </p:spPr>
        <p:txBody>
          <a:bodyPr wrap="square" rtlCol="0">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jonasNew</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`I'm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birthYear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 old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job</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jonasNew</a:t>
            </a:r>
            <a:r>
              <a:rPr lang="en-GB" sz="1600" b="1" dirty="0">
                <a:solidFill>
                  <a:srgbClr val="D4D4D4"/>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92B261F8-BF96-4025-A74B-E562AC7868F4}"/>
              </a:ext>
            </a:extLst>
          </p:cNvPr>
          <p:cNvSpPr txBox="1"/>
          <p:nvPr/>
        </p:nvSpPr>
        <p:spPr>
          <a:xfrm>
            <a:off x="4552831" y="928469"/>
            <a:ext cx="525497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use concatenation with strings to produce a the text output of I'm Jonas, a 46 year old teacher!</a:t>
            </a:r>
          </a:p>
        </p:txBody>
      </p:sp>
      <p:sp>
        <p:nvSpPr>
          <p:cNvPr id="9" name="TextBox 8">
            <a:extLst>
              <a:ext uri="{FF2B5EF4-FFF2-40B4-BE49-F238E27FC236}">
                <a16:creationId xmlns:a16="http://schemas.microsoft.com/office/drawing/2014/main" id="{72ECE5B6-FE1F-464A-9C94-07C516350CA0}"/>
              </a:ext>
            </a:extLst>
          </p:cNvPr>
          <p:cNvSpPr txBox="1"/>
          <p:nvPr/>
        </p:nvSpPr>
        <p:spPr>
          <a:xfrm>
            <a:off x="107532" y="3666414"/>
            <a:ext cx="4415126" cy="203132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better way to achieve this would be using template literals. Here the variables are placed inside curly braces and preceded by a dollar sign. Note that the start and end of the string is defined by a backtick ` symbol which on a Spanish keyboard is found to the left of the P key.</a:t>
            </a:r>
          </a:p>
        </p:txBody>
      </p:sp>
      <p:sp>
        <p:nvSpPr>
          <p:cNvPr id="10" name="Rectangle: Rounded Corners 9">
            <a:extLst>
              <a:ext uri="{FF2B5EF4-FFF2-40B4-BE49-F238E27FC236}">
                <a16:creationId xmlns:a16="http://schemas.microsoft.com/office/drawing/2014/main" id="{9D41C73D-ADEC-47A0-B9A3-9E71D2CCD800}"/>
              </a:ext>
            </a:extLst>
          </p:cNvPr>
          <p:cNvSpPr/>
          <p:nvPr/>
        </p:nvSpPr>
        <p:spPr>
          <a:xfrm>
            <a:off x="8353492" y="4204891"/>
            <a:ext cx="352219" cy="38382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5FE9639E-DE6E-489F-9E3E-D48958DAE827}"/>
              </a:ext>
            </a:extLst>
          </p:cNvPr>
          <p:cNvSpPr txBox="1"/>
          <p:nvPr/>
        </p:nvSpPr>
        <p:spPr>
          <a:xfrm>
            <a:off x="95957" y="5947874"/>
            <a:ext cx="9630590" cy="338554"/>
          </a:xfrm>
          <a:prstGeom prst="rect">
            <a:avLst/>
          </a:prstGeom>
          <a:noFill/>
        </p:spPr>
        <p:txBody>
          <a:bodyPr wrap="square" rtlCol="0">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`Just a regular string....`</a:t>
            </a:r>
            <a:r>
              <a:rPr lang="en-GB" sz="1600" b="1"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EA9FA283-CA2C-433E-BEA5-806B642A5097}"/>
              </a:ext>
            </a:extLst>
          </p:cNvPr>
          <p:cNvSpPr txBox="1"/>
          <p:nvPr/>
        </p:nvSpPr>
        <p:spPr>
          <a:xfrm>
            <a:off x="107532" y="6269232"/>
            <a:ext cx="525497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also use backticks to outpu</a:t>
            </a:r>
            <a:r>
              <a:rPr lang="en-GB" b="1" dirty="0">
                <a:latin typeface="Calibri" panose="020F0502020204030204" pitchFamily="34" charset="0"/>
                <a:cs typeface="Calibri" panose="020F0502020204030204" pitchFamily="34" charset="0"/>
              </a:rPr>
              <a:t>t directly a string.</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1531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787F34-56A8-4739-9DA6-7F9A52F48FA4}"/>
              </a:ext>
            </a:extLst>
          </p:cNvPr>
          <p:cNvSpPr txBox="1"/>
          <p:nvPr/>
        </p:nvSpPr>
        <p:spPr>
          <a:xfrm>
            <a:off x="92765" y="0"/>
            <a:ext cx="7796300" cy="584775"/>
          </a:xfrm>
          <a:prstGeom prst="rect">
            <a:avLst/>
          </a:prstGeom>
          <a:noFill/>
        </p:spPr>
        <p:txBody>
          <a:bodyPr wrap="square">
            <a:spAutoFit/>
          </a:bodyPr>
          <a:lstStyle/>
          <a:p>
            <a:r>
              <a:rPr lang="en-GB" sz="3200" b="0" i="0" dirty="0">
                <a:solidFill>
                  <a:srgbClr val="1C1D1F"/>
                </a:solidFill>
                <a:effectLst/>
              </a:rPr>
              <a:t>Refactoring out code: The dry principle</a:t>
            </a:r>
          </a:p>
        </p:txBody>
      </p:sp>
      <p:sp>
        <p:nvSpPr>
          <p:cNvPr id="3" name="TextBox 2">
            <a:extLst>
              <a:ext uri="{FF2B5EF4-FFF2-40B4-BE49-F238E27FC236}">
                <a16:creationId xmlns:a16="http://schemas.microsoft.com/office/drawing/2014/main" id="{7D565793-82BD-4561-AD06-395214DEC385}"/>
              </a:ext>
            </a:extLst>
          </p:cNvPr>
          <p:cNvSpPr txBox="1"/>
          <p:nvPr/>
        </p:nvSpPr>
        <p:spPr>
          <a:xfrm>
            <a:off x="215348" y="518513"/>
            <a:ext cx="9475304" cy="6370975"/>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Looking over the code we have sections that are almost duplicate code. We can tidy this up by reducing duplicate code. The advantage of this is that if we change something like an element class then we would have to change it in multiple places in the code and it can become a nightmare of bugs. We do refactoring to eliminate duplicate code and clean it up.</a:t>
            </a:r>
          </a:p>
          <a:p>
            <a:endParaRPr lang="en-GB" sz="1400" b="1" dirty="0">
              <a:solidFill>
                <a:srgbClr val="D4D4D4"/>
              </a:solidFill>
              <a:effectLst/>
              <a:latin typeface="Consolas" panose="020B0609020204030204" pitchFamily="49" charset="0"/>
            </a:endParaRPr>
          </a:p>
          <a:p>
            <a:r>
              <a:rPr lang="en-GB" sz="1400" b="1" dirty="0">
                <a:solidFill>
                  <a:srgbClr val="D4D4D4"/>
                </a:solidFill>
                <a:effectLst/>
                <a:latin typeface="Consolas" panose="020B0609020204030204" pitchFamily="49" charset="0"/>
              </a:rPr>
              <a:t>  </a:t>
            </a:r>
            <a:r>
              <a:rPr lang="en-GB" sz="1400" b="1" dirty="0">
                <a:solidFill>
                  <a:srgbClr val="6A9955"/>
                </a:solidFill>
                <a:effectLst/>
                <a:latin typeface="Consolas" panose="020B0609020204030204" pitchFamily="49" charset="0"/>
              </a:rPr>
              <a:t>// When guess is too high</a:t>
            </a:r>
            <a:endParaRPr lang="en-GB" sz="1400" b="1" dirty="0">
              <a:solidFill>
                <a:srgbClr val="D4D4D4"/>
              </a:solidFill>
              <a:effectLst/>
              <a:latin typeface="Consolas" panose="020B0609020204030204" pitchFamily="49" charset="0"/>
            </a:endParaRP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 &gt; </a:t>
            </a:r>
            <a:r>
              <a:rPr lang="en-GB" sz="1400" b="1" dirty="0" err="1">
                <a:solidFill>
                  <a:srgbClr val="9CDCFE"/>
                </a:solidFill>
                <a:effectLst/>
                <a:latin typeface="Consolas" panose="020B0609020204030204" pitchFamily="49" charset="0"/>
              </a:rPr>
              <a:t>secretNumber</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 &gt; </a:t>
            </a:r>
            <a:r>
              <a:rPr lang="en-GB" sz="1400" b="1" dirty="0">
                <a:solidFill>
                  <a:srgbClr val="B5CEA8"/>
                </a:solidFill>
                <a:effectLst/>
                <a:latin typeface="Consolas" panose="020B0609020204030204" pitchFamily="49" charset="0"/>
              </a:rPr>
              <a:t>1</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 Too high!'</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'🔥You lost the Game!'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B5CEA8"/>
                </a:solidFill>
                <a:effectLst/>
                <a:latin typeface="Consolas" panose="020B0609020204030204" pitchFamily="49" charset="0"/>
              </a:rPr>
              <a:t>0</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p>
          <a:p>
            <a:br>
              <a:rPr lang="en-GB" sz="1400" b="1" dirty="0">
                <a:solidFill>
                  <a:srgbClr val="D4D4D4"/>
                </a:solidFill>
                <a:effectLst/>
                <a:latin typeface="Consolas" panose="020B0609020204030204" pitchFamily="49" charset="0"/>
              </a:rPr>
            </a:br>
            <a:r>
              <a:rPr lang="en-GB" sz="1400" b="1" dirty="0">
                <a:solidFill>
                  <a:srgbClr val="D4D4D4"/>
                </a:solidFill>
                <a:effectLst/>
                <a:latin typeface="Consolas" panose="020B0609020204030204" pitchFamily="49" charset="0"/>
              </a:rPr>
              <a:t>    </a:t>
            </a:r>
            <a:r>
              <a:rPr lang="en-GB" sz="1400" b="1" dirty="0">
                <a:solidFill>
                  <a:srgbClr val="6A9955"/>
                </a:solidFill>
                <a:effectLst/>
                <a:latin typeface="Consolas" panose="020B0609020204030204" pitchFamily="49" charset="0"/>
              </a:rPr>
              <a:t>// When guess is too low</a:t>
            </a:r>
            <a:endParaRPr lang="en-GB" sz="1400" b="1" dirty="0">
              <a:solidFill>
                <a:srgbClr val="D4D4D4"/>
              </a:solidFill>
              <a:effectLst/>
              <a:latin typeface="Consolas" panose="020B0609020204030204" pitchFamily="49" charset="0"/>
            </a:endParaRP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 &lt; </a:t>
            </a:r>
            <a:r>
              <a:rPr lang="en-GB" sz="1400" b="1" dirty="0" err="1">
                <a:solidFill>
                  <a:srgbClr val="9CDCFE"/>
                </a:solidFill>
                <a:effectLst/>
                <a:latin typeface="Consolas" panose="020B0609020204030204" pitchFamily="49" charset="0"/>
              </a:rPr>
              <a:t>secretNumber</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 &gt; </a:t>
            </a:r>
            <a:r>
              <a:rPr lang="en-GB" sz="1400" b="1" dirty="0">
                <a:solidFill>
                  <a:srgbClr val="B5CEA8"/>
                </a:solidFill>
                <a:effectLst/>
                <a:latin typeface="Consolas" panose="020B0609020204030204" pitchFamily="49" charset="0"/>
              </a:rPr>
              <a:t>1</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 Too low!'</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'🔥You lost the Game!'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err="1">
                <a:solidFill>
                  <a:srgbClr val="9CDCFE"/>
                </a:solidFill>
                <a:effectLst/>
                <a:latin typeface="Consolas" panose="020B0609020204030204" pitchFamily="49" charset="0"/>
              </a:rPr>
              <a:t>document</a:t>
            </a:r>
            <a:r>
              <a:rPr lang="en-GB" sz="1400" b="1" dirty="0" err="1">
                <a:solidFill>
                  <a:srgbClr val="D4D4D4"/>
                </a:solidFill>
                <a:effectLst/>
                <a:latin typeface="Consolas" panose="020B0609020204030204" pitchFamily="49" charset="0"/>
              </a:rPr>
              <a:t>.</a:t>
            </a:r>
            <a:r>
              <a:rPr lang="en-GB" sz="1400" b="1" dirty="0" err="1">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err="1">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B5CEA8"/>
                </a:solidFill>
                <a:effectLst/>
                <a:latin typeface="Consolas" panose="020B0609020204030204" pitchFamily="49" charset="0"/>
              </a:rPr>
              <a:t>0</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a:t>
            </a:r>
            <a:endParaRPr lang="en-GB" b="1" dirty="0">
              <a:effectLst/>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5D00DE2-E836-4077-A2A3-8C990D894F7E}"/>
              </a:ext>
            </a:extLst>
          </p:cNvPr>
          <p:cNvSpPr txBox="1"/>
          <p:nvPr/>
        </p:nvSpPr>
        <p:spPr>
          <a:xfrm>
            <a:off x="7341705" y="2014329"/>
            <a:ext cx="2537791" cy="1200329"/>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Step 1 is to identify duplicate or almost identical code.</a:t>
            </a:r>
          </a:p>
          <a:p>
            <a:endParaRPr lang="en-GB" dirty="0"/>
          </a:p>
        </p:txBody>
      </p:sp>
      <p:sp>
        <p:nvSpPr>
          <p:cNvPr id="5" name="TextBox 4">
            <a:extLst>
              <a:ext uri="{FF2B5EF4-FFF2-40B4-BE49-F238E27FC236}">
                <a16:creationId xmlns:a16="http://schemas.microsoft.com/office/drawing/2014/main" id="{EBACE5D3-B588-403E-A5BD-EB87DA883822}"/>
              </a:ext>
            </a:extLst>
          </p:cNvPr>
          <p:cNvSpPr txBox="1"/>
          <p:nvPr/>
        </p:nvSpPr>
        <p:spPr>
          <a:xfrm>
            <a:off x="7341704" y="3653659"/>
            <a:ext cx="2537791" cy="2308324"/>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If the guess is too high or the guess is too low are basically the same code. What we can really refactor this to is if the guess is not equal to </a:t>
            </a:r>
            <a:r>
              <a:rPr lang="en-GB" b="1" dirty="0" err="1">
                <a:effectLst/>
                <a:latin typeface="Calibri" panose="020F0502020204030204" pitchFamily="34" charset="0"/>
                <a:cs typeface="Calibri" panose="020F0502020204030204" pitchFamily="34" charset="0"/>
              </a:rPr>
              <a:t>secretNumber</a:t>
            </a:r>
            <a:r>
              <a:rPr lang="en-GB" b="1" dirty="0">
                <a:effectLst/>
                <a:latin typeface="Calibri" panose="020F0502020204030204" pitchFamily="34" charset="0"/>
                <a:cs typeface="Calibri" panose="020F0502020204030204" pitchFamily="34" charset="0"/>
              </a:rPr>
              <a:t>.</a:t>
            </a:r>
          </a:p>
          <a:p>
            <a:endParaRPr lang="en-GB" dirty="0"/>
          </a:p>
        </p:txBody>
      </p:sp>
    </p:spTree>
    <p:extLst>
      <p:ext uri="{BB962C8B-B14F-4D97-AF65-F5344CB8AC3E}">
        <p14:creationId xmlns:p14="http://schemas.microsoft.com/office/powerpoint/2010/main" val="115180902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A08813-1FF1-4B2D-9839-A0FFD5B859FE}"/>
              </a:ext>
            </a:extLst>
          </p:cNvPr>
          <p:cNvSpPr txBox="1"/>
          <p:nvPr/>
        </p:nvSpPr>
        <p:spPr>
          <a:xfrm>
            <a:off x="208722" y="551289"/>
            <a:ext cx="9488555" cy="575542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there is no input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player wins</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'#60b347'</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'30rem'</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highscore</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8B24327-74BF-49D0-846C-E241EFB390FF}"/>
              </a:ext>
            </a:extLst>
          </p:cNvPr>
          <p:cNvSpPr txBox="1"/>
          <p:nvPr/>
        </p:nvSpPr>
        <p:spPr>
          <a:xfrm>
            <a:off x="7063409" y="278295"/>
            <a:ext cx="2537791"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This part of the code stays the same</a:t>
            </a:r>
          </a:p>
          <a:p>
            <a:endParaRPr lang="en-GB" dirty="0"/>
          </a:p>
        </p:txBody>
      </p:sp>
    </p:spTree>
    <p:extLst>
      <p:ext uri="{BB962C8B-B14F-4D97-AF65-F5344CB8AC3E}">
        <p14:creationId xmlns:p14="http://schemas.microsoft.com/office/powerpoint/2010/main" val="156903113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0CA9D7-9ADB-4C18-BFE2-5D6B70E23105}"/>
              </a:ext>
            </a:extLst>
          </p:cNvPr>
          <p:cNvSpPr txBox="1"/>
          <p:nvPr/>
        </p:nvSpPr>
        <p:spPr>
          <a:xfrm>
            <a:off x="208722" y="187343"/>
            <a:ext cx="9488555" cy="6740307"/>
          </a:xfrm>
          <a:prstGeom prst="rect">
            <a:avLst/>
          </a:prstGeom>
          <a:noFill/>
        </p:spPr>
        <p:txBody>
          <a:bodyPr wrap="square">
            <a:spAutoFit/>
          </a:bodyPr>
          <a:lstStyle/>
          <a:p>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not equal to </a:t>
            </a:r>
            <a:r>
              <a:rPr lang="en-GB" sz="1600" b="1" dirty="0" err="1">
                <a:solidFill>
                  <a:srgbClr val="6A9955"/>
                </a:solidFill>
                <a:effectLst/>
                <a:latin typeface="Consolas" panose="020B0609020204030204" pitchFamily="49" charset="0"/>
              </a:rPr>
              <a:t>secretNumber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high!'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low!'</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'.again'</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'Start guessing...'</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'#222'</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'15rem'</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4930D5CA-733D-484C-A551-327967D5E119}"/>
              </a:ext>
            </a:extLst>
          </p:cNvPr>
          <p:cNvSpPr txBox="1"/>
          <p:nvPr/>
        </p:nvSpPr>
        <p:spPr>
          <a:xfrm>
            <a:off x="2464904" y="2820212"/>
            <a:ext cx="6884505"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Here we can reduce the guess not equal to </a:t>
            </a:r>
            <a:r>
              <a:rPr lang="en-GB" b="1" dirty="0" err="1">
                <a:effectLst/>
                <a:latin typeface="Calibri" panose="020F0502020204030204" pitchFamily="34" charset="0"/>
                <a:cs typeface="Calibri" panose="020F0502020204030204" pitchFamily="34" charset="0"/>
              </a:rPr>
              <a:t>secretNumber</a:t>
            </a:r>
            <a:r>
              <a:rPr lang="en-GB" b="1" dirty="0">
                <a:effectLst/>
                <a:latin typeface="Calibri" panose="020F0502020204030204" pitchFamily="34" charset="0"/>
                <a:cs typeface="Calibri" panose="020F0502020204030204" pitchFamily="34" charset="0"/>
              </a:rPr>
              <a:t> to a ternary operator to change the message. The rest of the code is the same.</a:t>
            </a:r>
            <a:endParaRPr lang="en-GB" dirty="0"/>
          </a:p>
        </p:txBody>
      </p:sp>
      <p:sp>
        <p:nvSpPr>
          <p:cNvPr id="4" name="Rectangle: Rounded Corners 3">
            <a:extLst>
              <a:ext uri="{FF2B5EF4-FFF2-40B4-BE49-F238E27FC236}">
                <a16:creationId xmlns:a16="http://schemas.microsoft.com/office/drawing/2014/main" id="{7161B65E-9EC6-4E29-9F46-C611EF5230DA}"/>
              </a:ext>
            </a:extLst>
          </p:cNvPr>
          <p:cNvSpPr/>
          <p:nvPr/>
        </p:nvSpPr>
        <p:spPr>
          <a:xfrm>
            <a:off x="808384" y="991915"/>
            <a:ext cx="6665842" cy="50558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6025269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D19D46-FB55-4016-B4A0-693F6B9A7E42}"/>
              </a:ext>
            </a:extLst>
          </p:cNvPr>
          <p:cNvSpPr txBox="1"/>
          <p:nvPr/>
        </p:nvSpPr>
        <p:spPr>
          <a:xfrm>
            <a:off x="119269" y="106016"/>
            <a:ext cx="9667461" cy="6494085"/>
          </a:xfrm>
          <a:prstGeom prst="rect">
            <a:avLst/>
          </a:prstGeom>
          <a:noFill/>
        </p:spPr>
        <p:txBody>
          <a:bodyPr wrap="square" rtlCol="0">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displayMessage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there is no input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displayMessage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player wins</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displayMessage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'#60b347'</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'30rem’</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C586C0"/>
                </a:solidFill>
                <a:effectLst/>
                <a:latin typeface="Consolas" panose="020B0609020204030204" pitchFamily="49" charset="0"/>
              </a:rPr>
              <a:t>	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highscore</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p:txBody>
      </p:sp>
      <p:sp>
        <p:nvSpPr>
          <p:cNvPr id="3" name="TextBox 2">
            <a:extLst>
              <a:ext uri="{FF2B5EF4-FFF2-40B4-BE49-F238E27FC236}">
                <a16:creationId xmlns:a16="http://schemas.microsoft.com/office/drawing/2014/main" id="{7D1BE2FF-E12A-423D-9BC1-A209E5E27366}"/>
              </a:ext>
            </a:extLst>
          </p:cNvPr>
          <p:cNvSpPr txBox="1"/>
          <p:nvPr/>
        </p:nvSpPr>
        <p:spPr>
          <a:xfrm>
            <a:off x="6875632" y="257899"/>
            <a:ext cx="2911098" cy="2031325"/>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Step 2 is to identify duplicate or almost identical lines of code and consider putting it in a function and call that function multiple times when we need it.</a:t>
            </a:r>
          </a:p>
          <a:p>
            <a:endParaRPr lang="en-GB" dirty="0"/>
          </a:p>
        </p:txBody>
      </p:sp>
      <p:sp>
        <p:nvSpPr>
          <p:cNvPr id="4" name="Rectangle: Rounded Corners 3">
            <a:extLst>
              <a:ext uri="{FF2B5EF4-FFF2-40B4-BE49-F238E27FC236}">
                <a16:creationId xmlns:a16="http://schemas.microsoft.com/office/drawing/2014/main" id="{0B284EC7-D765-4D5F-8FD3-FEEF53508CD1}"/>
              </a:ext>
            </a:extLst>
          </p:cNvPr>
          <p:cNvSpPr/>
          <p:nvPr/>
        </p:nvSpPr>
        <p:spPr>
          <a:xfrm>
            <a:off x="119268" y="1020770"/>
            <a:ext cx="6756363" cy="9670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ACED5835-DD49-4F3B-B14E-7EB5F057CA38}"/>
              </a:ext>
            </a:extLst>
          </p:cNvPr>
          <p:cNvSpPr/>
          <p:nvPr/>
        </p:nvSpPr>
        <p:spPr>
          <a:xfrm>
            <a:off x="549964" y="3300050"/>
            <a:ext cx="6756363" cy="3439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7752CACF-E639-47FA-8E2C-D83538CEA8FE}"/>
              </a:ext>
            </a:extLst>
          </p:cNvPr>
          <p:cNvSpPr txBox="1"/>
          <p:nvPr/>
        </p:nvSpPr>
        <p:spPr>
          <a:xfrm>
            <a:off x="5439904" y="3274663"/>
            <a:ext cx="1824419" cy="369332"/>
          </a:xfrm>
          <a:prstGeom prst="rect">
            <a:avLst/>
          </a:prstGeom>
          <a:noFill/>
        </p:spPr>
        <p:txBody>
          <a:bodyPr wrap="square" rtlCol="0">
            <a:spAutoFit/>
          </a:bodyPr>
          <a:lstStyle/>
          <a:p>
            <a:r>
              <a:rPr lang="en-GB" b="1" dirty="0">
                <a:solidFill>
                  <a:srgbClr val="FF0000"/>
                </a:solidFill>
                <a:effectLst/>
                <a:latin typeface="Calibri" panose="020F0502020204030204" pitchFamily="34" charset="0"/>
                <a:cs typeface="Calibri" panose="020F0502020204030204" pitchFamily="34" charset="0"/>
              </a:rPr>
              <a:t>Call the function</a:t>
            </a:r>
            <a:endParaRPr lang="en-GB" dirty="0">
              <a:solidFill>
                <a:srgbClr val="FF0000"/>
              </a:solidFill>
            </a:endParaRPr>
          </a:p>
        </p:txBody>
      </p:sp>
      <p:sp>
        <p:nvSpPr>
          <p:cNvPr id="7" name="Rectangle: Rounded Corners 6">
            <a:extLst>
              <a:ext uri="{FF2B5EF4-FFF2-40B4-BE49-F238E27FC236}">
                <a16:creationId xmlns:a16="http://schemas.microsoft.com/office/drawing/2014/main" id="{FE134B2C-0958-44E9-8E2B-40227CCAC326}"/>
              </a:ext>
            </a:extLst>
          </p:cNvPr>
          <p:cNvSpPr/>
          <p:nvPr/>
        </p:nvSpPr>
        <p:spPr>
          <a:xfrm>
            <a:off x="507960" y="4238722"/>
            <a:ext cx="6756363" cy="3439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1CB36D84-063D-4DD7-948B-2F9EE98D6488}"/>
              </a:ext>
            </a:extLst>
          </p:cNvPr>
          <p:cNvSpPr txBox="1"/>
          <p:nvPr/>
        </p:nvSpPr>
        <p:spPr>
          <a:xfrm>
            <a:off x="5397900" y="4213335"/>
            <a:ext cx="1824419" cy="369332"/>
          </a:xfrm>
          <a:prstGeom prst="rect">
            <a:avLst/>
          </a:prstGeom>
          <a:noFill/>
        </p:spPr>
        <p:txBody>
          <a:bodyPr wrap="square" rtlCol="0">
            <a:spAutoFit/>
          </a:bodyPr>
          <a:lstStyle/>
          <a:p>
            <a:r>
              <a:rPr lang="en-GB" b="1" dirty="0">
                <a:solidFill>
                  <a:srgbClr val="FF0000"/>
                </a:solidFill>
                <a:effectLst/>
                <a:latin typeface="Calibri" panose="020F0502020204030204" pitchFamily="34" charset="0"/>
                <a:cs typeface="Calibri" panose="020F0502020204030204" pitchFamily="34" charset="0"/>
              </a:rPr>
              <a:t>Call the function</a:t>
            </a:r>
            <a:endParaRPr lang="en-GB" dirty="0">
              <a:solidFill>
                <a:srgbClr val="FF0000"/>
              </a:solidFill>
            </a:endParaRPr>
          </a:p>
        </p:txBody>
      </p:sp>
    </p:spTree>
    <p:extLst>
      <p:ext uri="{BB962C8B-B14F-4D97-AF65-F5344CB8AC3E}">
        <p14:creationId xmlns:p14="http://schemas.microsoft.com/office/powerpoint/2010/main" val="135625833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0B2F72-2AE4-4EA9-B460-8CB709A6E112}"/>
              </a:ext>
            </a:extLst>
          </p:cNvPr>
          <p:cNvSpPr txBox="1"/>
          <p:nvPr/>
        </p:nvSpPr>
        <p:spPr>
          <a:xfrm>
            <a:off x="145773" y="13252"/>
            <a:ext cx="9667461" cy="7263527"/>
          </a:xfrm>
          <a:prstGeom prst="rect">
            <a:avLst/>
          </a:prstGeom>
          <a:noFill/>
        </p:spPr>
        <p:txBody>
          <a:bodyPr wrap="square" rtlCol="0">
            <a:spAutoFit/>
          </a:bodyPr>
          <a:lstStyle/>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highscore</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highscore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When guess is not equal to </a:t>
            </a:r>
            <a:r>
              <a:rPr lang="en-GB" sz="1600" b="1" dirty="0" err="1">
                <a:solidFill>
                  <a:srgbClr val="6A9955"/>
                </a:solidFill>
                <a:effectLst/>
                <a:latin typeface="Consolas" panose="020B0609020204030204" pitchFamily="49" charset="0"/>
              </a:rPr>
              <a:t>secretNumber</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displayMessage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&gt;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high!'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low!'</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displayMessage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lost the Game!'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'.again'</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Math</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displayMessage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'Start guessing...'</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'body'</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backgroundColor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'#222'</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style</a:t>
            </a:r>
            <a:r>
              <a:rPr lang="en-GB" sz="1600" b="1" dirty="0" err="1">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width</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'15rem'</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endParaRPr lang="en-GB" dirty="0"/>
          </a:p>
        </p:txBody>
      </p:sp>
      <p:sp>
        <p:nvSpPr>
          <p:cNvPr id="3" name="Rectangle: Rounded Corners 2">
            <a:extLst>
              <a:ext uri="{FF2B5EF4-FFF2-40B4-BE49-F238E27FC236}">
                <a16:creationId xmlns:a16="http://schemas.microsoft.com/office/drawing/2014/main" id="{B79B162F-D62B-4D87-9C93-7AB42B153781}"/>
              </a:ext>
            </a:extLst>
          </p:cNvPr>
          <p:cNvSpPr/>
          <p:nvPr/>
        </p:nvSpPr>
        <p:spPr>
          <a:xfrm>
            <a:off x="428446" y="4901339"/>
            <a:ext cx="6756363" cy="3439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4BED3765-97BB-457E-B325-7408035EE0FE}"/>
              </a:ext>
            </a:extLst>
          </p:cNvPr>
          <p:cNvSpPr txBox="1"/>
          <p:nvPr/>
        </p:nvSpPr>
        <p:spPr>
          <a:xfrm>
            <a:off x="5318386" y="4875952"/>
            <a:ext cx="1824419" cy="369332"/>
          </a:xfrm>
          <a:prstGeom prst="rect">
            <a:avLst/>
          </a:prstGeom>
          <a:noFill/>
        </p:spPr>
        <p:txBody>
          <a:bodyPr wrap="square" rtlCol="0">
            <a:spAutoFit/>
          </a:bodyPr>
          <a:lstStyle/>
          <a:p>
            <a:r>
              <a:rPr lang="en-GB" b="1" dirty="0">
                <a:solidFill>
                  <a:srgbClr val="FF0000"/>
                </a:solidFill>
                <a:effectLst/>
                <a:latin typeface="Calibri" panose="020F0502020204030204" pitchFamily="34" charset="0"/>
                <a:cs typeface="Calibri" panose="020F0502020204030204" pitchFamily="34" charset="0"/>
              </a:rPr>
              <a:t>Call the function</a:t>
            </a:r>
            <a:endParaRPr lang="en-GB" dirty="0">
              <a:solidFill>
                <a:srgbClr val="FF0000"/>
              </a:solidFill>
            </a:endParaRPr>
          </a:p>
        </p:txBody>
      </p:sp>
      <p:sp>
        <p:nvSpPr>
          <p:cNvPr id="5" name="Rectangle: Rounded Corners 4">
            <a:extLst>
              <a:ext uri="{FF2B5EF4-FFF2-40B4-BE49-F238E27FC236}">
                <a16:creationId xmlns:a16="http://schemas.microsoft.com/office/drawing/2014/main" id="{D4962D6B-5FF2-4486-BBDB-894D5D4725BF}"/>
              </a:ext>
            </a:extLst>
          </p:cNvPr>
          <p:cNvSpPr/>
          <p:nvPr/>
        </p:nvSpPr>
        <p:spPr>
          <a:xfrm>
            <a:off x="872394" y="3005543"/>
            <a:ext cx="6756363" cy="3439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F2DFFC2B-6F0B-40EA-A32D-EA2067E3C503}"/>
              </a:ext>
            </a:extLst>
          </p:cNvPr>
          <p:cNvSpPr txBox="1"/>
          <p:nvPr/>
        </p:nvSpPr>
        <p:spPr>
          <a:xfrm>
            <a:off x="5762334" y="2980156"/>
            <a:ext cx="1824419" cy="369332"/>
          </a:xfrm>
          <a:prstGeom prst="rect">
            <a:avLst/>
          </a:prstGeom>
          <a:noFill/>
        </p:spPr>
        <p:txBody>
          <a:bodyPr wrap="square" rtlCol="0">
            <a:spAutoFit/>
          </a:bodyPr>
          <a:lstStyle/>
          <a:p>
            <a:r>
              <a:rPr lang="en-GB" b="1" dirty="0">
                <a:solidFill>
                  <a:srgbClr val="FF0000"/>
                </a:solidFill>
                <a:effectLst/>
                <a:latin typeface="Calibri" panose="020F0502020204030204" pitchFamily="34" charset="0"/>
                <a:cs typeface="Calibri" panose="020F0502020204030204" pitchFamily="34" charset="0"/>
              </a:rPr>
              <a:t>Call the function</a:t>
            </a:r>
            <a:endParaRPr lang="en-GB" dirty="0">
              <a:solidFill>
                <a:srgbClr val="FF0000"/>
              </a:solidFill>
            </a:endParaRPr>
          </a:p>
        </p:txBody>
      </p:sp>
      <p:sp>
        <p:nvSpPr>
          <p:cNvPr id="7" name="Rectangle: Rounded Corners 6">
            <a:extLst>
              <a:ext uri="{FF2B5EF4-FFF2-40B4-BE49-F238E27FC236}">
                <a16:creationId xmlns:a16="http://schemas.microsoft.com/office/drawing/2014/main" id="{C86A7C9B-D8F3-45AE-BB30-1AA10D6470D4}"/>
              </a:ext>
            </a:extLst>
          </p:cNvPr>
          <p:cNvSpPr/>
          <p:nvPr/>
        </p:nvSpPr>
        <p:spPr>
          <a:xfrm>
            <a:off x="872393" y="1999559"/>
            <a:ext cx="8887833" cy="3439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94FD5F50-CB90-450A-9284-AD99F83A8B90}"/>
              </a:ext>
            </a:extLst>
          </p:cNvPr>
          <p:cNvSpPr txBox="1"/>
          <p:nvPr/>
        </p:nvSpPr>
        <p:spPr>
          <a:xfrm>
            <a:off x="8715435" y="1776685"/>
            <a:ext cx="1824419" cy="646331"/>
          </a:xfrm>
          <a:prstGeom prst="rect">
            <a:avLst/>
          </a:prstGeom>
          <a:noFill/>
        </p:spPr>
        <p:txBody>
          <a:bodyPr wrap="square" rtlCol="0">
            <a:spAutoFit/>
          </a:bodyPr>
          <a:lstStyle/>
          <a:p>
            <a:r>
              <a:rPr lang="en-GB" b="1" dirty="0">
                <a:solidFill>
                  <a:srgbClr val="FF0000"/>
                </a:solidFill>
                <a:effectLst/>
                <a:latin typeface="Calibri" panose="020F0502020204030204" pitchFamily="34" charset="0"/>
                <a:cs typeface="Calibri" panose="020F0502020204030204" pitchFamily="34" charset="0"/>
              </a:rPr>
              <a:t>Call the </a:t>
            </a:r>
          </a:p>
          <a:p>
            <a:r>
              <a:rPr lang="en-GB" b="1" dirty="0">
                <a:solidFill>
                  <a:srgbClr val="FF0000"/>
                </a:solidFill>
                <a:effectLst/>
                <a:latin typeface="Calibri" panose="020F0502020204030204" pitchFamily="34" charset="0"/>
                <a:cs typeface="Calibri" panose="020F0502020204030204" pitchFamily="34" charset="0"/>
              </a:rPr>
              <a:t>function</a:t>
            </a:r>
            <a:endParaRPr lang="en-GB" dirty="0">
              <a:solidFill>
                <a:srgbClr val="FF0000"/>
              </a:solidFill>
            </a:endParaRPr>
          </a:p>
        </p:txBody>
      </p:sp>
    </p:spTree>
    <p:extLst>
      <p:ext uri="{BB962C8B-B14F-4D97-AF65-F5344CB8AC3E}">
        <p14:creationId xmlns:p14="http://schemas.microsoft.com/office/powerpoint/2010/main" val="128759700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341514F-E3CF-4C27-A09F-714A4C5B7AE2}"/>
              </a:ext>
            </a:extLst>
          </p:cNvPr>
          <p:cNvPicPr>
            <a:picLocks noChangeAspect="1"/>
          </p:cNvPicPr>
          <p:nvPr/>
        </p:nvPicPr>
        <p:blipFill>
          <a:blip r:embed="rId2"/>
          <a:stretch>
            <a:fillRect/>
          </a:stretch>
        </p:blipFill>
        <p:spPr>
          <a:xfrm>
            <a:off x="311426" y="4095837"/>
            <a:ext cx="9283148" cy="2263190"/>
          </a:xfrm>
          <a:prstGeom prst="rect">
            <a:avLst/>
          </a:prstGeom>
        </p:spPr>
      </p:pic>
      <p:sp>
        <p:nvSpPr>
          <p:cNvPr id="3" name="TextBox 2">
            <a:extLst>
              <a:ext uri="{FF2B5EF4-FFF2-40B4-BE49-F238E27FC236}">
                <a16:creationId xmlns:a16="http://schemas.microsoft.com/office/drawing/2014/main" id="{BDF74037-D0C8-45A9-B94F-47A686465A64}"/>
              </a:ext>
            </a:extLst>
          </p:cNvPr>
          <p:cNvSpPr txBox="1"/>
          <p:nvPr/>
        </p:nvSpPr>
        <p:spPr>
          <a:xfrm>
            <a:off x="265043" y="843532"/>
            <a:ext cx="8892209" cy="313932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first start by defining all the elements we want to manipulate as </a:t>
            </a:r>
            <a:r>
              <a:rPr lang="en-GB" b="1" dirty="0">
                <a:latin typeface="Calibri" panose="020F0502020204030204" pitchFamily="34" charset="0"/>
                <a:cs typeface="Calibri" panose="020F0502020204030204" pitchFamily="34" charset="0"/>
              </a:rPr>
              <a:t>variables. Note how in the HTML we have three modal buttons so when selecting multiple elements by class we need to use </a:t>
            </a:r>
            <a:r>
              <a:rPr lang="en-GB" b="1" dirty="0" err="1">
                <a:latin typeface="Calibri" panose="020F0502020204030204" pitchFamily="34" charset="0"/>
                <a:cs typeface="Calibri" panose="020F0502020204030204" pitchFamily="34" charset="0"/>
              </a:rPr>
              <a:t>querySelectorAll</a:t>
            </a:r>
            <a:r>
              <a:rPr lang="en-GB" b="1" dirty="0">
                <a:latin typeface="Calibri" panose="020F0502020204030204" pitchFamily="34" charset="0"/>
                <a:cs typeface="Calibri" panose="020F0502020204030204" pitchFamily="34" charset="0"/>
              </a:rPr>
              <a:t>.</a:t>
            </a:r>
          </a:p>
          <a:p>
            <a:endParaRPr lang="en-GB" sz="1600" b="1" dirty="0">
              <a:solidFill>
                <a:srgbClr val="CE9178"/>
              </a:solidFill>
              <a:effectLst/>
              <a:latin typeface="Consolas" panose="020B0609020204030204" pitchFamily="49" charset="0"/>
            </a:endParaRPr>
          </a:p>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modal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'.modal'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overlay</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‘.overlay'</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btnCloseModal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‘.close-modal'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btnsOpenModel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querySelectorAll</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‘.show-modal'</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btnsOpenModel</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0268EDD3-BED0-451D-BBE5-2FDFDBA0C896}"/>
              </a:ext>
            </a:extLst>
          </p:cNvPr>
          <p:cNvSpPr txBox="1"/>
          <p:nvPr/>
        </p:nvSpPr>
        <p:spPr>
          <a:xfrm>
            <a:off x="265043" y="145773"/>
            <a:ext cx="7624022" cy="584775"/>
          </a:xfrm>
          <a:prstGeom prst="rect">
            <a:avLst/>
          </a:prstGeom>
          <a:noFill/>
        </p:spPr>
        <p:txBody>
          <a:bodyPr wrap="square">
            <a:spAutoFit/>
          </a:bodyPr>
          <a:lstStyle/>
          <a:p>
            <a:r>
              <a:rPr lang="en-GB" sz="3200" b="0" i="0" dirty="0">
                <a:solidFill>
                  <a:srgbClr val="1C1D1F"/>
                </a:solidFill>
                <a:effectLst/>
              </a:rPr>
              <a:t>Project: Modal Window.</a:t>
            </a:r>
          </a:p>
        </p:txBody>
      </p:sp>
      <p:sp>
        <p:nvSpPr>
          <p:cNvPr id="7" name="TextBox 6">
            <a:extLst>
              <a:ext uri="{FF2B5EF4-FFF2-40B4-BE49-F238E27FC236}">
                <a16:creationId xmlns:a16="http://schemas.microsoft.com/office/drawing/2014/main" id="{5A696A7E-E8A0-4CC1-B854-773F90F76C96}"/>
              </a:ext>
            </a:extLst>
          </p:cNvPr>
          <p:cNvSpPr txBox="1"/>
          <p:nvPr/>
        </p:nvSpPr>
        <p:spPr>
          <a:xfrm>
            <a:off x="5702063" y="5825680"/>
            <a:ext cx="4041597"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If we console log this we get a </a:t>
            </a:r>
            <a:r>
              <a:rPr lang="en-GB" b="1" dirty="0" err="1">
                <a:effectLst/>
                <a:latin typeface="Calibri" panose="020F0502020204030204" pitchFamily="34" charset="0"/>
                <a:cs typeface="Calibri" panose="020F0502020204030204" pitchFamily="34" charset="0"/>
              </a:rPr>
              <a:t>nodelist</a:t>
            </a:r>
            <a:r>
              <a:rPr lang="en-GB" b="1" dirty="0">
                <a:effectLst/>
                <a:latin typeface="Calibri" panose="020F0502020204030204" pitchFamily="34" charset="0"/>
                <a:cs typeface="Calibri" panose="020F0502020204030204" pitchFamily="34" charset="0"/>
              </a:rPr>
              <a:t> which is like an array.</a:t>
            </a:r>
            <a:endParaRPr lang="en-GB" dirty="0"/>
          </a:p>
        </p:txBody>
      </p:sp>
    </p:spTree>
    <p:extLst>
      <p:ext uri="{BB962C8B-B14F-4D97-AF65-F5344CB8AC3E}">
        <p14:creationId xmlns:p14="http://schemas.microsoft.com/office/powerpoint/2010/main" val="25229238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4937DA-FD72-4701-B8AB-EDE499798309}"/>
              </a:ext>
            </a:extLst>
          </p:cNvPr>
          <p:cNvSpPr txBox="1"/>
          <p:nvPr/>
        </p:nvSpPr>
        <p:spPr>
          <a:xfrm>
            <a:off x="208722" y="215714"/>
            <a:ext cx="9488556" cy="6247864"/>
          </a:xfrm>
          <a:prstGeom prst="rect">
            <a:avLst/>
          </a:prstGeom>
          <a:noFill/>
        </p:spPr>
        <p:txBody>
          <a:bodyPr wrap="square">
            <a:spAutoFit/>
          </a:bodyPr>
          <a:lstStyle/>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modal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'.modal'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overlay</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'.overlay'</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btnCloseModal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'.close-modal'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btnsOpenModel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querySelectorAll</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'.show-modal'</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btnsOpenModel</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err="1">
                <a:solidFill>
                  <a:srgbClr val="4FC1FF"/>
                </a:solidFill>
                <a:effectLst/>
                <a:latin typeface="Consolas" panose="020B0609020204030204" pitchFamily="49" charset="0"/>
              </a:rPr>
              <a:t>btnsOpenModel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btnsOpenModel</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'button clicked'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modal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overlay</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err="1">
                <a:solidFill>
                  <a:srgbClr val="4FC1FF"/>
                </a:solidFill>
                <a:effectLst/>
                <a:latin typeface="Consolas" panose="020B0609020204030204" pitchFamily="49" charset="0"/>
              </a:rPr>
              <a:t>btnCloseModal</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modal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overlay</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4FC1FF"/>
                </a:solidFill>
                <a:effectLst/>
                <a:latin typeface="Consolas" panose="020B0609020204030204" pitchFamily="49" charset="0"/>
              </a:rPr>
              <a:t>overlay</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modal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overlay</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274EBAA2-14AB-4945-9FC6-F66B47B2FCA7}"/>
              </a:ext>
            </a:extLst>
          </p:cNvPr>
          <p:cNvSpPr txBox="1"/>
          <p:nvPr/>
        </p:nvSpPr>
        <p:spPr>
          <a:xfrm>
            <a:off x="6960706" y="2062063"/>
            <a:ext cx="2945294"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We create a for loop to decide what happens to each of the buttons.</a:t>
            </a:r>
            <a:endParaRPr lang="en-GB" dirty="0"/>
          </a:p>
        </p:txBody>
      </p:sp>
      <p:sp>
        <p:nvSpPr>
          <p:cNvPr id="5" name="TextBox 4">
            <a:extLst>
              <a:ext uri="{FF2B5EF4-FFF2-40B4-BE49-F238E27FC236}">
                <a16:creationId xmlns:a16="http://schemas.microsoft.com/office/drawing/2014/main" id="{2202D2BD-DAE1-4939-9659-BDD42C3327C1}"/>
              </a:ext>
            </a:extLst>
          </p:cNvPr>
          <p:cNvSpPr txBox="1"/>
          <p:nvPr/>
        </p:nvSpPr>
        <p:spPr>
          <a:xfrm>
            <a:off x="6960706" y="3168620"/>
            <a:ext cx="2945294" cy="1754326"/>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And then add an event listener for clicks of the button. Within the event listener we want to remove the hidden class for two elements.</a:t>
            </a:r>
            <a:endParaRPr lang="en-GB" dirty="0"/>
          </a:p>
        </p:txBody>
      </p:sp>
      <p:sp>
        <p:nvSpPr>
          <p:cNvPr id="6" name="TextBox 5">
            <a:extLst>
              <a:ext uri="{FF2B5EF4-FFF2-40B4-BE49-F238E27FC236}">
                <a16:creationId xmlns:a16="http://schemas.microsoft.com/office/drawing/2014/main" id="{BCFB5DDD-9BCF-420B-A53A-1E7173211D11}"/>
              </a:ext>
            </a:extLst>
          </p:cNvPr>
          <p:cNvSpPr txBox="1"/>
          <p:nvPr/>
        </p:nvSpPr>
        <p:spPr>
          <a:xfrm>
            <a:off x="6960706" y="4958307"/>
            <a:ext cx="2945294" cy="1477328"/>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The modal can be closed by either clicking on the overlay outside of the modal or using the close button in the modal.</a:t>
            </a:r>
            <a:endParaRPr lang="en-GB" dirty="0"/>
          </a:p>
        </p:txBody>
      </p:sp>
    </p:spTree>
    <p:extLst>
      <p:ext uri="{BB962C8B-B14F-4D97-AF65-F5344CB8AC3E}">
        <p14:creationId xmlns:p14="http://schemas.microsoft.com/office/powerpoint/2010/main" val="16550558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63ED41-F8C0-401B-BE38-A4DA781AAE4D}"/>
              </a:ext>
            </a:extLst>
          </p:cNvPr>
          <p:cNvSpPr txBox="1"/>
          <p:nvPr/>
        </p:nvSpPr>
        <p:spPr>
          <a:xfrm>
            <a:off x="384313" y="274700"/>
            <a:ext cx="9395792" cy="6124754"/>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Refine the close modal function with a named function.</a:t>
            </a:r>
          </a:p>
          <a:p>
            <a:br>
              <a:rPr lang="en-GB"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modal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'.modal'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overlay</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'.overlay'</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btnCloseModal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'.close-modal'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btnsOpenModel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querySelectorAll</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'.show-modal'</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btnsOpenModel</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err="1">
                <a:solidFill>
                  <a:srgbClr val="4FC1FF"/>
                </a:solidFill>
                <a:effectLst/>
                <a:latin typeface="Consolas" panose="020B0609020204030204" pitchFamily="49" charset="0"/>
              </a:rPr>
              <a:t>btnsOpenModel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btnsOpenModel</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'button clicked'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modal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overlay</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closeModal</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modal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r>
              <a:rPr lang="en-GB" sz="1600" b="1" dirty="0">
                <a:effectLst/>
                <a:latin typeface="Calibri" panose="020F0502020204030204" pitchFamily="34" charset="0"/>
                <a:cs typeface="Calibri" panose="020F0502020204030204" pitchFamily="34" charset="0"/>
              </a:rPr>
              <a:t>        </a:t>
            </a:r>
            <a:r>
              <a:rPr lang="en-GB" b="1" dirty="0">
                <a:solidFill>
                  <a:srgbClr val="FF0000"/>
                </a:solidFill>
                <a:effectLst/>
                <a:latin typeface="Calibri" panose="020F0502020204030204" pitchFamily="34" charset="0"/>
                <a:cs typeface="Calibri" panose="020F0502020204030204" pitchFamily="34" charset="0"/>
              </a:rPr>
              <a:t>Named Function</a:t>
            </a:r>
            <a:endParaRPr lang="en-GB" b="1" dirty="0">
              <a:solidFill>
                <a:srgbClr val="FF0000"/>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overlay</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4FC1FF"/>
                </a:solidFill>
                <a:effectLst/>
                <a:latin typeface="Consolas" panose="020B0609020204030204" pitchFamily="49" charset="0"/>
              </a:rPr>
              <a:t>btnCloseModal</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closeModal</a:t>
            </a:r>
            <a:r>
              <a:rPr lang="en-GB" sz="1600" b="1" dirty="0">
                <a:solidFill>
                  <a:srgbClr val="D4D4D4"/>
                </a:solidFill>
                <a:effectLst/>
                <a:latin typeface="Consolas" panose="020B0609020204030204" pitchFamily="49" charset="0"/>
              </a:rPr>
              <a:t>); </a:t>
            </a:r>
            <a:r>
              <a:rPr lang="en-GB" b="1" dirty="0">
                <a:solidFill>
                  <a:srgbClr val="FF0000"/>
                </a:solidFill>
                <a:effectLst/>
                <a:cs typeface="Calibri" panose="020F0502020204030204" pitchFamily="34" charset="0"/>
              </a:rPr>
              <a:t>Call Named Function in</a:t>
            </a:r>
            <a:endParaRPr lang="en-GB" b="1" dirty="0">
              <a:solidFill>
                <a:srgbClr val="D4D4D4"/>
              </a:solidFill>
              <a:effectLst/>
            </a:endParaRPr>
          </a:p>
          <a:p>
            <a:r>
              <a:rPr lang="en-GB" sz="1600" b="1" dirty="0" err="1">
                <a:solidFill>
                  <a:srgbClr val="4FC1FF"/>
                </a:solidFill>
                <a:effectLst/>
                <a:latin typeface="Consolas" panose="020B0609020204030204" pitchFamily="49" charset="0"/>
              </a:rPr>
              <a:t>overlay</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closeModal</a:t>
            </a:r>
            <a:r>
              <a:rPr lang="en-GB" sz="1600" b="1" dirty="0">
                <a:solidFill>
                  <a:srgbClr val="D4D4D4"/>
                </a:solidFill>
                <a:effectLst/>
                <a:latin typeface="Consolas" panose="020B0609020204030204" pitchFamily="49" charset="0"/>
              </a:rPr>
              <a:t>);       </a:t>
            </a:r>
            <a:r>
              <a:rPr lang="en-GB" b="1" dirty="0">
                <a:solidFill>
                  <a:srgbClr val="FF0000"/>
                </a:solidFill>
                <a:effectLst/>
                <a:cs typeface="Calibri" panose="020F0502020204030204" pitchFamily="34" charset="0"/>
              </a:rPr>
              <a:t>Event Handler</a:t>
            </a:r>
            <a:endParaRPr lang="en-GB" b="1" dirty="0">
              <a:solidFill>
                <a:srgbClr val="D4D4D4"/>
              </a:solidFill>
              <a:effectLst/>
            </a:endParaRPr>
          </a:p>
          <a:p>
            <a:endParaRPr lang="en-GB" sz="1600" b="1" dirty="0">
              <a:solidFill>
                <a:srgbClr val="D4D4D4"/>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77E59142-F884-4E2F-B9CB-C2F959A86B09}"/>
              </a:ext>
            </a:extLst>
          </p:cNvPr>
          <p:cNvSpPr/>
          <p:nvPr/>
        </p:nvSpPr>
        <p:spPr>
          <a:xfrm>
            <a:off x="212034" y="4147930"/>
            <a:ext cx="5857461" cy="1179444"/>
          </a:xfrm>
          <a:prstGeom prst="round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259AAD85-3530-472B-BDD8-EA753D1CFA29}"/>
              </a:ext>
            </a:extLst>
          </p:cNvPr>
          <p:cNvSpPr/>
          <p:nvPr/>
        </p:nvSpPr>
        <p:spPr>
          <a:xfrm>
            <a:off x="384314" y="5456864"/>
            <a:ext cx="8375374" cy="687821"/>
          </a:xfrm>
          <a:prstGeom prst="round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94855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ADCCDA-9964-40D5-B392-431D52A636EE}"/>
              </a:ext>
            </a:extLst>
          </p:cNvPr>
          <p:cNvSpPr txBox="1"/>
          <p:nvPr/>
        </p:nvSpPr>
        <p:spPr>
          <a:xfrm>
            <a:off x="274982" y="245602"/>
            <a:ext cx="9356035" cy="58785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Refine the open modal function with a named function.</a:t>
            </a:r>
          </a:p>
          <a:p>
            <a:endParaRPr lang="en-GB" sz="1600" b="1" dirty="0">
              <a:solidFill>
                <a:srgbClr val="569CD6"/>
              </a:solidFill>
              <a:effectLst/>
              <a:latin typeface="Consolas" panose="020B0609020204030204" pitchFamily="49" charset="0"/>
            </a:endParaRP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modal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'.modal'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overlay</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'.overlay'</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btnCloseModal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'.close-modal'</a:t>
            </a:r>
            <a:r>
              <a:rPr lang="en-GB" sz="1600" b="1" dirty="0">
                <a:solidFill>
                  <a:srgbClr val="D4D4D4"/>
                </a:solidFill>
                <a:effectLst/>
                <a:latin typeface="Consolas" panose="020B0609020204030204" pitchFamily="49" charset="0"/>
              </a:rPr>
              <a:t>);</a:t>
            </a:r>
          </a:p>
          <a:p>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btnsOpenModel</a:t>
            </a:r>
            <a:r>
              <a:rPr lang="en-GB" sz="1600" b="1" dirty="0">
                <a:solidFill>
                  <a:srgbClr val="D4D4D4"/>
                </a:solidFill>
                <a:effectLst/>
                <a:latin typeface="Consolas" panose="020B0609020204030204" pitchFamily="49" charset="0"/>
              </a:rPr>
              <a:t> = </a:t>
            </a:r>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querySelectorAll</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'.show-modal'</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openModal</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'button clicked'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modal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 </a:t>
            </a:r>
            <a:r>
              <a:rPr lang="en-GB" b="1" dirty="0">
                <a:solidFill>
                  <a:srgbClr val="FF0000"/>
                </a:solidFill>
                <a:effectLst/>
                <a:latin typeface="Calibri" panose="020F0502020204030204" pitchFamily="34" charset="0"/>
                <a:cs typeface="Calibri" panose="020F0502020204030204" pitchFamily="34" charset="0"/>
              </a:rPr>
              <a:t>Named Function</a:t>
            </a:r>
            <a:endParaRPr lang="en-GB"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overlay</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remove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err="1">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closeModal</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modal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overlay</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err="1">
                <a:solidFill>
                  <a:srgbClr val="4FC1FF"/>
                </a:solidFill>
                <a:effectLst/>
                <a:latin typeface="Consolas" panose="020B0609020204030204" pitchFamily="49" charset="0"/>
              </a:rPr>
              <a:t>btnsOpenModel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b="1" dirty="0">
                <a:solidFill>
                  <a:srgbClr val="FF0000"/>
                </a:solidFill>
                <a:effectLst/>
                <a:cs typeface="Calibri" panose="020F0502020204030204" pitchFamily="34" charset="0"/>
              </a:rPr>
              <a:t>Call Named Function in</a:t>
            </a:r>
            <a:endParaRPr lang="en-GB"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err="1">
                <a:solidFill>
                  <a:srgbClr val="4FC1FF"/>
                </a:solidFill>
                <a:effectLst/>
                <a:latin typeface="Consolas" panose="020B0609020204030204" pitchFamily="49" charset="0"/>
              </a:rPr>
              <a:t>btnsOpenModel</a:t>
            </a:r>
            <a:r>
              <a:rPr lang="en-GB" sz="1600" b="1" dirty="0">
                <a:solidFill>
                  <a:srgbClr val="D4D4D4"/>
                </a:solidFill>
                <a:effectLst/>
                <a:latin typeface="Consolas" panose="020B0609020204030204" pitchFamily="49" charset="0"/>
              </a:rPr>
              <a:t>[</a:t>
            </a:r>
            <a:r>
              <a:rPr lang="en-GB" sz="1600" b="1" dirty="0" err="1">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openModal</a:t>
            </a:r>
            <a:r>
              <a:rPr lang="en-GB" sz="1600" b="1" dirty="0">
                <a:solidFill>
                  <a:srgbClr val="D4D4D4"/>
                </a:solidFill>
                <a:effectLst/>
                <a:latin typeface="Consolas" panose="020B0609020204030204" pitchFamily="49" charset="0"/>
              </a:rPr>
              <a:t>); </a:t>
            </a:r>
            <a:r>
              <a:rPr lang="en-GB" b="1" dirty="0">
                <a:solidFill>
                  <a:srgbClr val="FF0000"/>
                </a:solidFill>
                <a:effectLst/>
                <a:latin typeface="Calibri" panose="020F0502020204030204" pitchFamily="34" charset="0"/>
                <a:cs typeface="Calibri" panose="020F0502020204030204" pitchFamily="34" charset="0"/>
              </a:rPr>
              <a:t>Event Handler</a:t>
            </a:r>
          </a:p>
          <a:p>
            <a:br>
              <a:rPr lang="en-GB" sz="1600" b="1" dirty="0">
                <a:solidFill>
                  <a:srgbClr val="D4D4D4"/>
                </a:solidFill>
                <a:effectLst/>
                <a:latin typeface="Consolas" panose="020B0609020204030204" pitchFamily="49" charset="0"/>
              </a:rPr>
            </a:br>
            <a:r>
              <a:rPr lang="en-GB" sz="1600" b="1" dirty="0" err="1">
                <a:solidFill>
                  <a:srgbClr val="4FC1FF"/>
                </a:solidFill>
                <a:effectLst/>
                <a:latin typeface="Consolas" panose="020B0609020204030204" pitchFamily="49" charset="0"/>
              </a:rPr>
              <a:t>btnCloseModal</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closeModal</a:t>
            </a:r>
            <a:r>
              <a:rPr lang="en-GB" sz="1600" b="1" dirty="0">
                <a:solidFill>
                  <a:srgbClr val="D4D4D4"/>
                </a:solidFill>
                <a:effectLst/>
                <a:latin typeface="Consolas" panose="020B0609020204030204" pitchFamily="49" charset="0"/>
              </a:rPr>
              <a:t>);</a:t>
            </a:r>
          </a:p>
          <a:p>
            <a:r>
              <a:rPr lang="en-GB" sz="1600" b="1" dirty="0" err="1">
                <a:solidFill>
                  <a:srgbClr val="4FC1FF"/>
                </a:solidFill>
                <a:effectLst/>
                <a:latin typeface="Consolas" panose="020B0609020204030204" pitchFamily="49" charset="0"/>
              </a:rPr>
              <a:t>overlay</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closeModal</a:t>
            </a:r>
            <a:r>
              <a:rPr lang="en-GB" sz="1600" b="1" dirty="0">
                <a:solidFill>
                  <a:srgbClr val="D4D4D4"/>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19671E6B-6266-461D-9BFB-4F3530CF2DF1}"/>
              </a:ext>
            </a:extLst>
          </p:cNvPr>
          <p:cNvSpPr/>
          <p:nvPr/>
        </p:nvSpPr>
        <p:spPr>
          <a:xfrm>
            <a:off x="221974" y="1974646"/>
            <a:ext cx="5857461" cy="1351650"/>
          </a:xfrm>
          <a:prstGeom prst="round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D7926460-E080-48DB-A233-E8FBA819EC57}"/>
              </a:ext>
            </a:extLst>
          </p:cNvPr>
          <p:cNvSpPr/>
          <p:nvPr/>
        </p:nvSpPr>
        <p:spPr>
          <a:xfrm>
            <a:off x="221974" y="4532243"/>
            <a:ext cx="8882269" cy="857897"/>
          </a:xfrm>
          <a:prstGeom prst="round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48975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EDBF42-94C0-4E7E-A2D5-3DDFB4137B57}"/>
              </a:ext>
            </a:extLst>
          </p:cNvPr>
          <p:cNvSpPr txBox="1"/>
          <p:nvPr/>
        </p:nvSpPr>
        <p:spPr>
          <a:xfrm>
            <a:off x="241852" y="366454"/>
            <a:ext cx="9422296" cy="3754874"/>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Key press events are global so they normally happen on the whole document</a:t>
            </a:r>
            <a:r>
              <a:rPr lang="en-GB" b="1" dirty="0">
                <a:latin typeface="Calibri" panose="020F0502020204030204" pitchFamily="34" charset="0"/>
                <a:cs typeface="Calibri" panose="020F0502020204030204" pitchFamily="34" charset="0"/>
              </a:rPr>
              <a:t> and have three varieties: </a:t>
            </a:r>
            <a:r>
              <a:rPr lang="en-GB" b="1" dirty="0" err="1">
                <a:effectLst/>
                <a:latin typeface="Calibri" panose="020F0502020204030204" pitchFamily="34" charset="0"/>
                <a:cs typeface="Calibri" panose="020F0502020204030204" pitchFamily="34" charset="0"/>
              </a:rPr>
              <a:t>Keyup</a:t>
            </a:r>
            <a:r>
              <a:rPr lang="en-GB" b="1" dirty="0">
                <a:effectLst/>
                <a:latin typeface="Calibri" panose="020F0502020204030204" pitchFamily="34" charset="0"/>
                <a:cs typeface="Calibri" panose="020F0502020204030204" pitchFamily="34" charset="0"/>
              </a:rPr>
              <a:t>, </a:t>
            </a:r>
            <a:r>
              <a:rPr lang="en-GB" b="1" dirty="0" err="1">
                <a:effectLst/>
                <a:latin typeface="Calibri" panose="020F0502020204030204" pitchFamily="34" charset="0"/>
                <a:cs typeface="Calibri" panose="020F0502020204030204" pitchFamily="34" charset="0"/>
              </a:rPr>
              <a:t>Keydown</a:t>
            </a:r>
            <a:r>
              <a:rPr lang="en-GB" b="1" dirty="0">
                <a:effectLst/>
                <a:latin typeface="Calibri" panose="020F0502020204030204" pitchFamily="34" charset="0"/>
                <a:cs typeface="Calibri" panose="020F0502020204030204" pitchFamily="34" charset="0"/>
              </a:rPr>
              <a:t>, Keypress.</a:t>
            </a:r>
          </a:p>
          <a:p>
            <a:r>
              <a:rPr lang="en-GB" b="1" dirty="0" err="1">
                <a:effectLst/>
                <a:latin typeface="Calibri" panose="020F0502020204030204" pitchFamily="34" charset="0"/>
                <a:cs typeface="Calibri" panose="020F0502020204030204" pitchFamily="34" charset="0"/>
              </a:rPr>
              <a:t>Keydown</a:t>
            </a:r>
            <a:r>
              <a:rPr lang="en-GB" b="1" dirty="0">
                <a:effectLst/>
                <a:latin typeface="Calibri" panose="020F0502020204030204" pitchFamily="34" charset="0"/>
                <a:cs typeface="Calibri" panose="020F0502020204030204" pitchFamily="34" charset="0"/>
              </a:rPr>
              <a:t>: is when we strike a key</a:t>
            </a:r>
          </a:p>
          <a:p>
            <a:r>
              <a:rPr lang="en-GB" b="1" dirty="0" err="1">
                <a:effectLst/>
                <a:latin typeface="Calibri" panose="020F0502020204030204" pitchFamily="34" charset="0"/>
                <a:cs typeface="Calibri" panose="020F0502020204030204" pitchFamily="34" charset="0"/>
              </a:rPr>
              <a:t>keyup</a:t>
            </a:r>
            <a:r>
              <a:rPr lang="en-GB" b="1" dirty="0">
                <a:effectLst/>
                <a:latin typeface="Calibri" panose="020F0502020204030204" pitchFamily="34" charset="0"/>
                <a:cs typeface="Calibri" panose="020F0502020204030204" pitchFamily="34" charset="0"/>
              </a:rPr>
              <a:t>: is when we lift off a key</a:t>
            </a:r>
          </a:p>
          <a:p>
            <a:r>
              <a:rPr lang="en-GB" b="1" dirty="0">
                <a:effectLst/>
                <a:latin typeface="Calibri" panose="020F0502020204030204" pitchFamily="34" charset="0"/>
                <a:cs typeface="Calibri" panose="020F0502020204030204" pitchFamily="34" charset="0"/>
              </a:rPr>
              <a:t>Keypress</a:t>
            </a:r>
            <a:r>
              <a:rPr lang="en-GB" b="1" dirty="0">
                <a:latin typeface="Calibri" panose="020F0502020204030204" pitchFamily="34" charset="0"/>
                <a:cs typeface="Calibri" panose="020F0502020204030204" pitchFamily="34" charset="0"/>
              </a:rPr>
              <a:t>:</a:t>
            </a:r>
            <a:r>
              <a:rPr lang="en-GB" b="1" dirty="0">
                <a:effectLst/>
                <a:latin typeface="Calibri" panose="020F0502020204030204" pitchFamily="34" charset="0"/>
                <a:cs typeface="Calibri" panose="020F0502020204030204" pitchFamily="34" charset="0"/>
              </a:rPr>
              <a:t> Depreciated - event is fired when a key that produces a character value is pressed down</a:t>
            </a:r>
          </a:p>
          <a:p>
            <a:endParaRPr lang="en-GB" sz="1600" b="1" dirty="0">
              <a:solidFill>
                <a:srgbClr val="9CDCFE"/>
              </a:solidFill>
              <a:effectLst/>
              <a:latin typeface="Consolas" panose="020B0609020204030204" pitchFamily="49" charset="0"/>
            </a:endParaRPr>
          </a:p>
          <a:p>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keydown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 key was pressed'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r>
              <a:rPr lang="en-GB" b="1" dirty="0"/>
              <a:t>The event listener for a key press event stores the key value in the function so we can call it e for event and console log it</a:t>
            </a:r>
          </a:p>
          <a:p>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4216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0D3A-CD07-408F-A823-BFBD05AD64A7}"/>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If Else statements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4" name="TextBox 3">
            <a:extLst>
              <a:ext uri="{FF2B5EF4-FFF2-40B4-BE49-F238E27FC236}">
                <a16:creationId xmlns:a16="http://schemas.microsoft.com/office/drawing/2014/main" id="{7C3D0A00-1A18-433E-895C-AA1B2F7F31FD}"/>
              </a:ext>
            </a:extLst>
          </p:cNvPr>
          <p:cNvSpPr txBox="1"/>
          <p:nvPr/>
        </p:nvSpPr>
        <p:spPr>
          <a:xfrm>
            <a:off x="179453" y="687403"/>
            <a:ext cx="9726547" cy="206210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17</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can start learning to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yearsLeft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can't start learning to drive for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yearsLeft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 🛴`</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9DFA0ED0-E5CD-42D4-A8D9-895863CECD5A}"/>
              </a:ext>
            </a:extLst>
          </p:cNvPr>
          <p:cNvPicPr>
            <a:picLocks noChangeAspect="1"/>
          </p:cNvPicPr>
          <p:nvPr/>
        </p:nvPicPr>
        <p:blipFill>
          <a:blip r:embed="rId2"/>
          <a:stretch>
            <a:fillRect/>
          </a:stretch>
        </p:blipFill>
        <p:spPr>
          <a:xfrm>
            <a:off x="4501298" y="4210303"/>
            <a:ext cx="5086350" cy="2276475"/>
          </a:xfrm>
          <a:prstGeom prst="rect">
            <a:avLst/>
          </a:prstGeom>
        </p:spPr>
      </p:pic>
      <p:sp>
        <p:nvSpPr>
          <p:cNvPr id="6" name="Rectangle: Rounded Corners 5">
            <a:extLst>
              <a:ext uri="{FF2B5EF4-FFF2-40B4-BE49-F238E27FC236}">
                <a16:creationId xmlns:a16="http://schemas.microsoft.com/office/drawing/2014/main" id="{379B925B-8609-4254-B855-15352A781E22}"/>
              </a:ext>
            </a:extLst>
          </p:cNvPr>
          <p:cNvSpPr/>
          <p:nvPr/>
        </p:nvSpPr>
        <p:spPr>
          <a:xfrm>
            <a:off x="7936802" y="5687471"/>
            <a:ext cx="352219" cy="38382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37B25CFA-9EBF-4C8B-BB4A-7C578E5D6700}"/>
              </a:ext>
            </a:extLst>
          </p:cNvPr>
          <p:cNvSpPr/>
          <p:nvPr/>
        </p:nvSpPr>
        <p:spPr>
          <a:xfrm>
            <a:off x="5137657" y="6001844"/>
            <a:ext cx="352219" cy="38382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82617DD6-A295-4D92-AC0A-6FFE3E2B3DA3}"/>
              </a:ext>
            </a:extLst>
          </p:cNvPr>
          <p:cNvSpPr txBox="1"/>
          <p:nvPr/>
        </p:nvSpPr>
        <p:spPr>
          <a:xfrm>
            <a:off x="1145098" y="5424962"/>
            <a:ext cx="3538810"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Emoji’s are found by using the windows and dot key.</a:t>
            </a:r>
          </a:p>
        </p:txBody>
      </p:sp>
      <p:sp>
        <p:nvSpPr>
          <p:cNvPr id="9" name="TextBox 8">
            <a:extLst>
              <a:ext uri="{FF2B5EF4-FFF2-40B4-BE49-F238E27FC236}">
                <a16:creationId xmlns:a16="http://schemas.microsoft.com/office/drawing/2014/main" id="{788DFFEE-CF1B-4344-8B29-C3E92746BE2D}"/>
              </a:ext>
            </a:extLst>
          </p:cNvPr>
          <p:cNvSpPr txBox="1"/>
          <p:nvPr/>
        </p:nvSpPr>
        <p:spPr>
          <a:xfrm>
            <a:off x="179452" y="2943532"/>
            <a:ext cx="936966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Note that the else block is optional. If no else statement is present and the condition is false then JavaScript will just move onto the following line of code.</a:t>
            </a:r>
          </a:p>
        </p:txBody>
      </p:sp>
    </p:spTree>
    <p:extLst>
      <p:ext uri="{BB962C8B-B14F-4D97-AF65-F5344CB8AC3E}">
        <p14:creationId xmlns:p14="http://schemas.microsoft.com/office/powerpoint/2010/main" val="23099541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ED8D1A-90EA-4F56-925B-B222F8D4BFAE}"/>
              </a:ext>
            </a:extLst>
          </p:cNvPr>
          <p:cNvPicPr>
            <a:picLocks noChangeAspect="1"/>
          </p:cNvPicPr>
          <p:nvPr/>
        </p:nvPicPr>
        <p:blipFill>
          <a:blip r:embed="rId2"/>
          <a:stretch>
            <a:fillRect/>
          </a:stretch>
        </p:blipFill>
        <p:spPr>
          <a:xfrm>
            <a:off x="3021225" y="245165"/>
            <a:ext cx="6725129" cy="6612835"/>
          </a:xfrm>
          <a:prstGeom prst="rect">
            <a:avLst/>
          </a:prstGeom>
        </p:spPr>
      </p:pic>
      <p:sp>
        <p:nvSpPr>
          <p:cNvPr id="4" name="TextBox 3">
            <a:extLst>
              <a:ext uri="{FF2B5EF4-FFF2-40B4-BE49-F238E27FC236}">
                <a16:creationId xmlns:a16="http://schemas.microsoft.com/office/drawing/2014/main" id="{1B42812B-F782-49F3-98E6-EF9903B5037B}"/>
              </a:ext>
            </a:extLst>
          </p:cNvPr>
          <p:cNvSpPr txBox="1"/>
          <p:nvPr/>
        </p:nvSpPr>
        <p:spPr>
          <a:xfrm>
            <a:off x="599660" y="2396271"/>
            <a:ext cx="2554357" cy="172354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Here we see a property of key which holds the value of “escape” because I pressed the escape key</a:t>
            </a:r>
            <a:endParaRPr lang="en-GB" b="1" dirty="0"/>
          </a:p>
          <a:p>
            <a:endParaRPr lang="en-GB" sz="1600" b="1"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D77173AD-89B3-4305-AFF7-FC06A5114C20}"/>
              </a:ext>
            </a:extLst>
          </p:cNvPr>
          <p:cNvSpPr/>
          <p:nvPr/>
        </p:nvSpPr>
        <p:spPr>
          <a:xfrm>
            <a:off x="3154017" y="3551582"/>
            <a:ext cx="1258957" cy="278296"/>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6E286D7A-828E-4361-8683-AA631EF2527B}"/>
              </a:ext>
            </a:extLst>
          </p:cNvPr>
          <p:cNvSpPr txBox="1"/>
          <p:nvPr/>
        </p:nvSpPr>
        <p:spPr>
          <a:xfrm>
            <a:off x="318052" y="4409763"/>
            <a:ext cx="9428302" cy="2400657"/>
          </a:xfrm>
          <a:prstGeom prst="rect">
            <a:avLst/>
          </a:prstGeom>
          <a:solidFill>
            <a:schemeClr val="bg1"/>
          </a:solidFill>
        </p:spPr>
        <p:txBody>
          <a:bodyPr wrap="square">
            <a:spAutoFit/>
          </a:bodyPr>
          <a:lstStyle/>
          <a:p>
            <a:r>
              <a:rPr lang="en-GB" b="1" dirty="0">
                <a:latin typeface="Calibri" panose="020F0502020204030204" pitchFamily="34" charset="0"/>
                <a:cs typeface="Calibri" panose="020F0502020204030204" pitchFamily="34" charset="0"/>
              </a:rPr>
              <a:t>We want to execute the close modal function if the modal is visible, i.e. does not contain the class of ‘hidden’ and if the e property of “key” is Escape.</a:t>
            </a:r>
          </a:p>
          <a:p>
            <a:endParaRPr lang="en-GB" b="1" dirty="0">
              <a:effectLst/>
              <a:latin typeface="Calibri" panose="020F0502020204030204" pitchFamily="34" charset="0"/>
              <a:cs typeface="Calibri" panose="020F0502020204030204" pitchFamily="34" charset="0"/>
            </a:endParaRPr>
          </a:p>
          <a:p>
            <a:r>
              <a:rPr lang="en-GB" sz="1600" b="1" dirty="0" err="1">
                <a:solidFill>
                  <a:srgbClr val="9CDCFE"/>
                </a:solidFill>
                <a:effectLst/>
                <a:latin typeface="Consolas" panose="020B0609020204030204" pitchFamily="49" charset="0"/>
              </a:rPr>
              <a:t>document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err="1">
                <a:solidFill>
                  <a:srgbClr val="CE9178"/>
                </a:solidFill>
                <a:effectLst/>
                <a:latin typeface="Consolas" panose="020B0609020204030204" pitchFamily="49" charset="0"/>
              </a:rPr>
              <a:t>keydown</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err="1">
                <a:solidFill>
                  <a:srgbClr val="9CDCFE"/>
                </a:solidFill>
                <a:effectLst/>
                <a:latin typeface="Consolas" panose="020B0609020204030204" pitchFamily="49" charset="0"/>
              </a:rPr>
              <a:t>e</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key</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'Escape'</a:t>
            </a:r>
            <a:r>
              <a:rPr lang="en-GB" sz="1600" b="1" dirty="0">
                <a:solidFill>
                  <a:srgbClr val="D4D4D4"/>
                </a:solidFill>
                <a:effectLst/>
                <a:latin typeface="Consolas" panose="020B0609020204030204" pitchFamily="49" charset="0"/>
              </a:rPr>
              <a:t> &amp;&amp; !</a:t>
            </a:r>
            <a:r>
              <a:rPr lang="en-GB" sz="1600" b="1" dirty="0" err="1">
                <a:solidFill>
                  <a:srgbClr val="4FC1FF"/>
                </a:solidFill>
                <a:effectLst/>
                <a:latin typeface="Consolas" panose="020B0609020204030204" pitchFamily="49" charset="0"/>
              </a:rPr>
              <a:t>modal</a:t>
            </a:r>
            <a:r>
              <a:rPr lang="en-GB" sz="1600" b="1" dirty="0" err="1">
                <a:solidFill>
                  <a:srgbClr val="D4D4D4"/>
                </a:solidFill>
                <a:effectLst/>
                <a:latin typeface="Consolas" panose="020B0609020204030204" pitchFamily="49" charset="0"/>
              </a:rPr>
              <a:t>.</a:t>
            </a:r>
            <a:r>
              <a:rPr lang="en-GB" sz="1600" b="1" dirty="0" err="1">
                <a:solidFill>
                  <a:srgbClr val="4FC1FF"/>
                </a:solidFill>
                <a:effectLst/>
                <a:latin typeface="Consolas" panose="020B0609020204030204" pitchFamily="49" charset="0"/>
              </a:rPr>
              <a:t>classList</a:t>
            </a:r>
            <a:r>
              <a:rPr lang="en-GB" sz="1600" b="1" dirty="0" err="1">
                <a:solidFill>
                  <a:srgbClr val="D4D4D4"/>
                </a:solidFill>
                <a:effectLst/>
                <a:latin typeface="Consolas" panose="020B0609020204030204" pitchFamily="49" charset="0"/>
              </a:rPr>
              <a:t>.</a:t>
            </a:r>
            <a:r>
              <a:rPr lang="en-GB" sz="1600" b="1" dirty="0" err="1">
                <a:solidFill>
                  <a:srgbClr val="DCDCAA"/>
                </a:solidFill>
                <a:effectLst/>
                <a:latin typeface="Consolas" panose="020B0609020204030204" pitchFamily="49" charset="0"/>
              </a:rPr>
              <a:t>contains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'hidden'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err="1">
                <a:solidFill>
                  <a:srgbClr val="DCDCAA"/>
                </a:solidFill>
                <a:effectLst/>
                <a:latin typeface="Consolas" panose="020B0609020204030204" pitchFamily="49" charset="0"/>
              </a:rPr>
              <a:t>closeModal</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533265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7F20A-340F-4DA1-8973-9AD4A30D6193}"/>
              </a:ext>
            </a:extLst>
          </p:cNvPr>
          <p:cNvSpPr txBox="1"/>
          <p:nvPr/>
        </p:nvSpPr>
        <p:spPr>
          <a:xfrm>
            <a:off x="265043" y="145773"/>
            <a:ext cx="7624022" cy="584775"/>
          </a:xfrm>
          <a:prstGeom prst="rect">
            <a:avLst/>
          </a:prstGeom>
          <a:noFill/>
        </p:spPr>
        <p:txBody>
          <a:bodyPr wrap="square">
            <a:spAutoFit/>
          </a:bodyPr>
          <a:lstStyle/>
          <a:p>
            <a:r>
              <a:rPr lang="en-GB" sz="3200" b="0" i="0" dirty="0">
                <a:solidFill>
                  <a:srgbClr val="1C1D1F"/>
                </a:solidFill>
                <a:effectLst/>
              </a:rPr>
              <a:t>Project: Pig Game.</a:t>
            </a:r>
          </a:p>
        </p:txBody>
      </p:sp>
      <p:pic>
        <p:nvPicPr>
          <p:cNvPr id="4" name="Picture 3">
            <a:extLst>
              <a:ext uri="{FF2B5EF4-FFF2-40B4-BE49-F238E27FC236}">
                <a16:creationId xmlns:a16="http://schemas.microsoft.com/office/drawing/2014/main" id="{D9F656C4-8E2B-4F61-8E44-85AB5AA088F2}"/>
              </a:ext>
            </a:extLst>
          </p:cNvPr>
          <p:cNvPicPr>
            <a:picLocks noChangeAspect="1"/>
          </p:cNvPicPr>
          <p:nvPr/>
        </p:nvPicPr>
        <p:blipFill>
          <a:blip r:embed="rId2"/>
          <a:stretch>
            <a:fillRect/>
          </a:stretch>
        </p:blipFill>
        <p:spPr>
          <a:xfrm>
            <a:off x="265043" y="730547"/>
            <a:ext cx="9375914" cy="3271743"/>
          </a:xfrm>
          <a:prstGeom prst="rect">
            <a:avLst/>
          </a:prstGeom>
        </p:spPr>
      </p:pic>
    </p:spTree>
    <p:extLst>
      <p:ext uri="{BB962C8B-B14F-4D97-AF65-F5344CB8AC3E}">
        <p14:creationId xmlns:p14="http://schemas.microsoft.com/office/powerpoint/2010/main" val="61250185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88064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242DE6-7898-4FE8-A0AA-CCB0E82A9214}"/>
              </a:ext>
            </a:extLst>
          </p:cNvPr>
          <p:cNvPicPr>
            <a:picLocks noChangeAspect="1"/>
          </p:cNvPicPr>
          <p:nvPr/>
        </p:nvPicPr>
        <p:blipFill>
          <a:blip r:embed="rId2"/>
          <a:stretch>
            <a:fillRect/>
          </a:stretch>
        </p:blipFill>
        <p:spPr>
          <a:xfrm>
            <a:off x="2409825" y="2290762"/>
            <a:ext cx="5086350" cy="2276475"/>
          </a:xfrm>
          <a:prstGeom prst="rect">
            <a:avLst/>
          </a:prstGeom>
        </p:spPr>
      </p:pic>
    </p:spTree>
    <p:extLst>
      <p:ext uri="{BB962C8B-B14F-4D97-AF65-F5344CB8AC3E}">
        <p14:creationId xmlns:p14="http://schemas.microsoft.com/office/powerpoint/2010/main" val="16810152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06BA-1C8B-4812-9066-5EFD0D73DCD4}"/>
              </a:ext>
            </a:extLst>
          </p:cNvPr>
          <p:cNvSpPr txBox="1">
            <a:spLocks/>
          </p:cNvSpPr>
          <p:nvPr/>
        </p:nvSpPr>
        <p:spPr>
          <a:xfrm>
            <a:off x="3239910" y="122277"/>
            <a:ext cx="4616441"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Course Content</a:t>
            </a:r>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4B5F6B6F-0143-4065-AEB2-D9F7B42982FD}"/>
              </a:ext>
            </a:extLst>
          </p:cNvPr>
          <p:cNvSpPr txBox="1"/>
          <p:nvPr/>
        </p:nvSpPr>
        <p:spPr>
          <a:xfrm>
            <a:off x="211137" y="715342"/>
            <a:ext cx="9483725" cy="4524315"/>
          </a:xfrm>
          <a:prstGeom prst="rect">
            <a:avLst/>
          </a:prstGeom>
          <a:noFill/>
        </p:spPr>
        <p:txBody>
          <a:bodyPr wrap="square" rtlCol="0">
            <a:spAutoFit/>
          </a:bodyPr>
          <a:lstStyle/>
          <a:p>
            <a:r>
              <a:rPr lang="en-GB" dirty="0"/>
              <a:t>Inline vs External | JS releases | Primitive data types | dynamic typing | let, const &amp; var | </a:t>
            </a:r>
            <a:r>
              <a:rPr lang="en-GB" sz="1800" dirty="0"/>
              <a:t>Arithmetic operators | comparison operators | assignment operators | Operator precedence | </a:t>
            </a:r>
            <a:r>
              <a:rPr lang="en-GB" sz="1800" dirty="0">
                <a:latin typeface="+mn-lt"/>
              </a:rPr>
              <a:t>Strings &amp; Template Literals | If Else statements | Type Conversion &amp; Coercion | Truthy &amp; Falsy Values | Equality Operators == or === | Boolean Logic | Logical Operators And Or Not | Switch Statement | Statements &amp; Expressions | Conditional Ternary Operator | </a:t>
            </a:r>
            <a:r>
              <a:rPr lang="en-GB" sz="1800" b="0" i="0" dirty="0">
                <a:solidFill>
                  <a:srgbClr val="1C1D1F"/>
                </a:solidFill>
                <a:effectLst/>
              </a:rPr>
              <a:t>JavaScript Releases: ES5, ES6+ and ESNext</a:t>
            </a:r>
            <a:r>
              <a:rPr lang="en-GB" b="0" i="0" dirty="0">
                <a:solidFill>
                  <a:srgbClr val="1C1D1F"/>
                </a:solidFill>
                <a:effectLst/>
              </a:rPr>
              <a:t> | </a:t>
            </a:r>
            <a:r>
              <a:rPr lang="en-GB" sz="1800" b="0" i="0" dirty="0">
                <a:solidFill>
                  <a:srgbClr val="1C1D1F"/>
                </a:solidFill>
                <a:effectLst/>
              </a:rPr>
              <a:t>activating Strict Mode | JavaScript Functions</a:t>
            </a:r>
            <a:r>
              <a:rPr lang="en-GB" b="0" i="0" dirty="0">
                <a:solidFill>
                  <a:srgbClr val="1C1D1F"/>
                </a:solidFill>
                <a:effectLst/>
              </a:rPr>
              <a:t> | </a:t>
            </a:r>
            <a:r>
              <a:rPr lang="en-GB" sz="1800" b="0" i="0" dirty="0">
                <a:solidFill>
                  <a:srgbClr val="1C1D1F"/>
                </a:solidFill>
                <a:effectLst/>
              </a:rPr>
              <a:t>function Declarations vs Expressions | Arrow Function | Functions calling other functions</a:t>
            </a:r>
            <a:r>
              <a:rPr lang="en-GB" b="0" i="0" dirty="0">
                <a:solidFill>
                  <a:srgbClr val="1C1D1F"/>
                </a:solidFill>
                <a:effectLst/>
              </a:rPr>
              <a:t> | </a:t>
            </a:r>
            <a:r>
              <a:rPr lang="en-GB" sz="1800" b="0" i="0" dirty="0">
                <a:solidFill>
                  <a:srgbClr val="1C1D1F"/>
                </a:solidFill>
                <a:effectLst/>
              </a:rPr>
              <a:t>Arrays littoral syntax, Inbuilt function | multi-dimensional array | populate array with function values | Array methods | Introduction to objects | dot or bracket object notation | Object methods | this object | Iteration – for loop | Looping arrays - breaking and Continuing | Looping backwards | loops within loops | while loops | config of vs code – prettier, live server | debugging in console | debugging with breakpoints | HTML &amp; CSS basics | </a:t>
            </a:r>
          </a:p>
          <a:p>
            <a:endParaRPr lang="en-GB" sz="1800" b="0" i="0" dirty="0">
              <a:solidFill>
                <a:srgbClr val="1C1D1F"/>
              </a:solidFill>
              <a:effectLst/>
            </a:endParaRPr>
          </a:p>
          <a:p>
            <a:endParaRPr lang="en-GB" sz="1800" dirty="0">
              <a:latin typeface="+mn-lt"/>
            </a:endParaRPr>
          </a:p>
          <a:p>
            <a:r>
              <a:rPr lang="en-GB" sz="1800" dirty="0">
                <a:latin typeface="+mn-lt"/>
              </a:rPr>
              <a:t>  </a:t>
            </a:r>
            <a:endParaRPr lang="en-GB" sz="900" i="1" dirty="0"/>
          </a:p>
          <a:p>
            <a:endParaRPr lang="en-GB" i="1" dirty="0"/>
          </a:p>
        </p:txBody>
      </p:sp>
    </p:spTree>
    <p:extLst>
      <p:ext uri="{BB962C8B-B14F-4D97-AF65-F5344CB8AC3E}">
        <p14:creationId xmlns:p14="http://schemas.microsoft.com/office/powerpoint/2010/main" val="3737170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D8C5E7-452B-433A-8C2F-8290E9549CB1}"/>
              </a:ext>
            </a:extLst>
          </p:cNvPr>
          <p:cNvSpPr txBox="1"/>
          <p:nvPr/>
        </p:nvSpPr>
        <p:spPr>
          <a:xfrm>
            <a:off x="1172403" y="703476"/>
            <a:ext cx="3119332" cy="230832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2000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F49161EE-823D-4063-83BD-3EA63B7BFEEB}"/>
              </a:ext>
            </a:extLst>
          </p:cNvPr>
          <p:cNvSpPr txBox="1"/>
          <p:nvPr/>
        </p:nvSpPr>
        <p:spPr>
          <a:xfrm>
            <a:off x="6116823" y="629531"/>
            <a:ext cx="3119332" cy="230832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2001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2000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century</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4992E263-CD7D-4FA3-82AD-E05ED90A56C4}"/>
              </a:ext>
            </a:extLst>
          </p:cNvPr>
          <p:cNvSpPr txBox="1"/>
          <p:nvPr/>
        </p:nvSpPr>
        <p:spPr>
          <a:xfrm>
            <a:off x="179454" y="3030452"/>
            <a:ext cx="5105231"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Note that the variable century is defined within the if else code block and so will produce an error if we try to call it outside the if else code block. </a:t>
            </a:r>
          </a:p>
          <a:p>
            <a:r>
              <a:rPr lang="en-GB" b="1" dirty="0">
                <a:effectLst/>
                <a:latin typeface="Calibri" panose="020F0502020204030204" pitchFamily="34" charset="0"/>
                <a:cs typeface="Calibri" panose="020F0502020204030204" pitchFamily="34" charset="0"/>
              </a:rPr>
              <a:t>Uncaught ReferenceError: century is not defined.</a:t>
            </a:r>
          </a:p>
        </p:txBody>
      </p:sp>
      <p:sp>
        <p:nvSpPr>
          <p:cNvPr id="5" name="TextBox 4">
            <a:extLst>
              <a:ext uri="{FF2B5EF4-FFF2-40B4-BE49-F238E27FC236}">
                <a16:creationId xmlns:a16="http://schemas.microsoft.com/office/drawing/2014/main" id="{4B05DDFA-66B2-4533-B7A0-223B3B6994B4}"/>
              </a:ext>
            </a:extLst>
          </p:cNvPr>
          <p:cNvSpPr txBox="1"/>
          <p:nvPr/>
        </p:nvSpPr>
        <p:spPr>
          <a:xfrm>
            <a:off x="5896461" y="3030452"/>
            <a:ext cx="3560057"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so we first need to define an empty variable outside of the if else block to be able to call century outside of the if else statement.</a:t>
            </a:r>
          </a:p>
        </p:txBody>
      </p:sp>
    </p:spTree>
    <p:extLst>
      <p:ext uri="{BB962C8B-B14F-4D97-AF65-F5344CB8AC3E}">
        <p14:creationId xmlns:p14="http://schemas.microsoft.com/office/powerpoint/2010/main" val="4178754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5D9AD5-7E21-424C-8761-5698B24A48E7}"/>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Type Conversion &amp; Coercion</a:t>
            </a:r>
          </a:p>
        </p:txBody>
      </p:sp>
      <p:sp>
        <p:nvSpPr>
          <p:cNvPr id="5" name="TextBox 4">
            <a:extLst>
              <a:ext uri="{FF2B5EF4-FFF2-40B4-BE49-F238E27FC236}">
                <a16:creationId xmlns:a16="http://schemas.microsoft.com/office/drawing/2014/main" id="{87DA5A5A-12E2-456B-B9CB-66C1BB37B11C}"/>
              </a:ext>
            </a:extLst>
          </p:cNvPr>
          <p:cNvSpPr txBox="1"/>
          <p:nvPr/>
        </p:nvSpPr>
        <p:spPr>
          <a:xfrm>
            <a:off x="179453" y="727090"/>
            <a:ext cx="948540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Type conversion </a:t>
            </a:r>
            <a:r>
              <a:rPr lang="en-GB" dirty="0">
                <a:effectLst/>
                <a:latin typeface="Calibri" panose="020F0502020204030204" pitchFamily="34" charset="0"/>
                <a:cs typeface="Calibri" panose="020F0502020204030204" pitchFamily="34" charset="0"/>
              </a:rPr>
              <a:t>is when we manually convert from one data type to another, I.e. String to number. </a:t>
            </a:r>
          </a:p>
        </p:txBody>
      </p:sp>
      <p:sp>
        <p:nvSpPr>
          <p:cNvPr id="6" name="TextBox 5">
            <a:extLst>
              <a:ext uri="{FF2B5EF4-FFF2-40B4-BE49-F238E27FC236}">
                <a16:creationId xmlns:a16="http://schemas.microsoft.com/office/drawing/2014/main" id="{7A6D8899-F386-4F0A-81A1-68AE73E589DA}"/>
              </a:ext>
            </a:extLst>
          </p:cNvPr>
          <p:cNvSpPr txBox="1"/>
          <p:nvPr/>
        </p:nvSpPr>
        <p:spPr>
          <a:xfrm>
            <a:off x="160248" y="3698292"/>
            <a:ext cx="948540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Type coercion </a:t>
            </a:r>
            <a:r>
              <a:rPr lang="en-GB" dirty="0">
                <a:effectLst/>
                <a:latin typeface="Calibri" panose="020F0502020204030204" pitchFamily="34" charset="0"/>
                <a:cs typeface="Calibri" panose="020F0502020204030204" pitchFamily="34" charset="0"/>
              </a:rPr>
              <a:t>is when JavaScript automatically does the type conversion behind the scenes. </a:t>
            </a:r>
          </a:p>
        </p:txBody>
      </p:sp>
      <p:grpSp>
        <p:nvGrpSpPr>
          <p:cNvPr id="25" name="Group 24">
            <a:extLst>
              <a:ext uri="{FF2B5EF4-FFF2-40B4-BE49-F238E27FC236}">
                <a16:creationId xmlns:a16="http://schemas.microsoft.com/office/drawing/2014/main" id="{057E936E-9ABF-4807-92A3-215BBEB033E1}"/>
              </a:ext>
            </a:extLst>
          </p:cNvPr>
          <p:cNvGrpSpPr/>
          <p:nvPr/>
        </p:nvGrpSpPr>
        <p:grpSpPr>
          <a:xfrm>
            <a:off x="179452" y="1220039"/>
            <a:ext cx="9088996" cy="2096828"/>
            <a:chOff x="179452" y="1220039"/>
            <a:chExt cx="9088996" cy="2096828"/>
          </a:xfrm>
        </p:grpSpPr>
        <p:sp>
          <p:nvSpPr>
            <p:cNvPr id="8" name="TextBox 7">
              <a:extLst>
                <a:ext uri="{FF2B5EF4-FFF2-40B4-BE49-F238E27FC236}">
                  <a16:creationId xmlns:a16="http://schemas.microsoft.com/office/drawing/2014/main" id="{E8044EE3-FD11-4317-9FF3-B77BFA39D968}"/>
                </a:ext>
              </a:extLst>
            </p:cNvPr>
            <p:cNvSpPr txBox="1"/>
            <p:nvPr/>
          </p:nvSpPr>
          <p:spPr>
            <a:xfrm>
              <a:off x="179452" y="1254764"/>
              <a:ext cx="4415697" cy="206210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inputYear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inputYear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inputYear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nn-NO" sz="1600" b="1" dirty="0">
                  <a:solidFill>
                    <a:srgbClr val="9CDCFE"/>
                  </a:solidFill>
                  <a:effectLst/>
                  <a:latin typeface="Consolas" panose="020B0609020204030204" pitchFamily="49" charset="0"/>
                </a:rPr>
                <a:t>console</a:t>
              </a:r>
              <a:r>
                <a:rPr lang="nn-NO" sz="1600" b="1" dirty="0">
                  <a:solidFill>
                    <a:srgbClr val="D4D4D4"/>
                  </a:solidFill>
                  <a:effectLst/>
                  <a:latin typeface="Consolas" panose="020B0609020204030204" pitchFamily="49" charset="0"/>
                </a:rPr>
                <a:t>.</a:t>
              </a:r>
              <a:r>
                <a:rPr lang="nn-NO" sz="1600" b="1" dirty="0">
                  <a:solidFill>
                    <a:srgbClr val="DCDCAA"/>
                  </a:solidFill>
                  <a:effectLst/>
                  <a:latin typeface="Consolas" panose="020B0609020204030204" pitchFamily="49" charset="0"/>
                </a:rPr>
                <a:t>log</a:t>
              </a:r>
              <a:r>
                <a:rPr lang="nn-NO" sz="1600" b="1" dirty="0">
                  <a:solidFill>
                    <a:srgbClr val="D4D4D4"/>
                  </a:solidFill>
                  <a:effectLst/>
                  <a:latin typeface="Consolas" panose="020B0609020204030204" pitchFamily="49" charset="0"/>
                </a:rPr>
                <a:t>(</a:t>
              </a:r>
              <a:r>
                <a:rPr lang="nn-NO" sz="1600" b="1" dirty="0">
                  <a:solidFill>
                    <a:srgbClr val="4EC9B0"/>
                  </a:solidFill>
                  <a:effectLst/>
                  <a:latin typeface="Consolas" panose="020B0609020204030204" pitchFamily="49" charset="0"/>
                </a:rPr>
                <a:t>String</a:t>
              </a:r>
              <a:r>
                <a:rPr lang="nn-NO" sz="1600" b="1" dirty="0">
                  <a:solidFill>
                    <a:srgbClr val="D4D4D4"/>
                  </a:solidFill>
                  <a:effectLst/>
                  <a:latin typeface="Consolas" panose="020B0609020204030204" pitchFamily="49" charset="0"/>
                </a:rPr>
                <a:t>(</a:t>
              </a:r>
              <a:r>
                <a:rPr lang="nn-NO" sz="1600" b="1" dirty="0">
                  <a:solidFill>
                    <a:srgbClr val="B5CEA8"/>
                  </a:solidFill>
                  <a:effectLst/>
                  <a:latin typeface="Consolas" panose="020B0609020204030204" pitchFamily="49" charset="0"/>
                </a:rPr>
                <a:t>23</a:t>
              </a:r>
              <a:r>
                <a:rPr lang="nn-NO" sz="1600" b="1" dirty="0">
                  <a:solidFill>
                    <a:srgbClr val="D4D4D4"/>
                  </a:solidFill>
                  <a:effectLst/>
                  <a:latin typeface="Consolas" panose="020B0609020204030204" pitchFamily="49" charset="0"/>
                </a:rPr>
                <a:t>), </a:t>
              </a:r>
              <a:r>
                <a:rPr lang="nn-NO" sz="1600" b="1" dirty="0">
                  <a:solidFill>
                    <a:srgbClr val="B5CEA8"/>
                  </a:solidFill>
                  <a:effectLst/>
                  <a:latin typeface="Consolas" panose="020B0609020204030204" pitchFamily="49" charset="0"/>
                </a:rPr>
                <a:t>23</a:t>
              </a:r>
              <a:r>
                <a:rPr lang="nn-NO"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String</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20AE99CD-7999-4BAC-801C-2B29DE2A87C3}"/>
                </a:ext>
              </a:extLst>
            </p:cNvPr>
            <p:cNvSpPr txBox="1"/>
            <p:nvPr/>
          </p:nvSpPr>
          <p:spPr>
            <a:xfrm>
              <a:off x="3113587" y="1220039"/>
              <a:ext cx="584890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year is a string not a number because it is in quotes.</a:t>
              </a:r>
            </a:p>
          </p:txBody>
        </p:sp>
        <p:sp>
          <p:nvSpPr>
            <p:cNvPr id="12" name="TextBox 11">
              <a:extLst>
                <a:ext uri="{FF2B5EF4-FFF2-40B4-BE49-F238E27FC236}">
                  <a16:creationId xmlns:a16="http://schemas.microsoft.com/office/drawing/2014/main" id="{997AFCF0-1C2A-40B2-9C2C-69801954EA95}"/>
                </a:ext>
              </a:extLst>
            </p:cNvPr>
            <p:cNvSpPr txBox="1"/>
            <p:nvPr/>
          </p:nvSpPr>
          <p:spPr>
            <a:xfrm>
              <a:off x="3356655" y="1497305"/>
              <a:ext cx="4953964" cy="369332"/>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This will concatenate to give output of 199118.</a:t>
              </a:r>
            </a:p>
          </p:txBody>
        </p:sp>
        <p:sp>
          <p:nvSpPr>
            <p:cNvPr id="14" name="TextBox 13">
              <a:extLst>
                <a:ext uri="{FF2B5EF4-FFF2-40B4-BE49-F238E27FC236}">
                  <a16:creationId xmlns:a16="http://schemas.microsoft.com/office/drawing/2014/main" id="{46C93199-B36E-4EAF-81BF-C6ED52FC8B6A}"/>
                </a:ext>
              </a:extLst>
            </p:cNvPr>
            <p:cNvSpPr txBox="1"/>
            <p:nvPr/>
          </p:nvSpPr>
          <p:spPr>
            <a:xfrm>
              <a:off x="4314484" y="1750424"/>
              <a:ext cx="4953964" cy="369332"/>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Number will convert the string to a number</a:t>
              </a:r>
            </a:p>
          </p:txBody>
        </p:sp>
        <p:sp>
          <p:nvSpPr>
            <p:cNvPr id="16" name="TextBox 15">
              <a:extLst>
                <a:ext uri="{FF2B5EF4-FFF2-40B4-BE49-F238E27FC236}">
                  <a16:creationId xmlns:a16="http://schemas.microsoft.com/office/drawing/2014/main" id="{648EF902-1CF6-40B2-8323-45F5DCBC53B6}"/>
                </a:ext>
              </a:extLst>
            </p:cNvPr>
            <p:cNvSpPr txBox="1"/>
            <p:nvPr/>
          </p:nvSpPr>
          <p:spPr>
            <a:xfrm>
              <a:off x="3561057" y="2168576"/>
              <a:ext cx="4953964" cy="646331"/>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When a string cannot be converted to a number we get NaN – Not a Number.</a:t>
              </a:r>
            </a:p>
          </p:txBody>
        </p:sp>
        <p:sp>
          <p:nvSpPr>
            <p:cNvPr id="17" name="TextBox 16">
              <a:extLst>
                <a:ext uri="{FF2B5EF4-FFF2-40B4-BE49-F238E27FC236}">
                  <a16:creationId xmlns:a16="http://schemas.microsoft.com/office/drawing/2014/main" id="{5CE74DE1-45FA-4A93-A35D-6BFEE123D998}"/>
                </a:ext>
              </a:extLst>
            </p:cNvPr>
            <p:cNvSpPr txBox="1"/>
            <p:nvPr/>
          </p:nvSpPr>
          <p:spPr>
            <a:xfrm>
              <a:off x="3669174" y="2835094"/>
              <a:ext cx="4953964" cy="369332"/>
            </a:xfrm>
            <a:prstGeom prst="rect">
              <a:avLst/>
            </a:prstGeom>
            <a:noFill/>
          </p:spPr>
          <p:txBody>
            <a:bodyPr wrap="square">
              <a:spAutoFit/>
            </a:bodyPr>
            <a:lstStyle/>
            <a:p>
              <a:r>
                <a:rPr lang="en-GB" sz="1800" b="1" dirty="0">
                  <a:effectLst/>
                  <a:latin typeface="Calibri" panose="020F0502020204030204" pitchFamily="34" charset="0"/>
                  <a:cs typeface="Calibri" panose="020F0502020204030204" pitchFamily="34" charset="0"/>
                </a:rPr>
                <a:t>We can convert a number to a string.</a:t>
              </a:r>
            </a:p>
          </p:txBody>
        </p:sp>
      </p:grpSp>
      <p:grpSp>
        <p:nvGrpSpPr>
          <p:cNvPr id="24" name="Group 23">
            <a:extLst>
              <a:ext uri="{FF2B5EF4-FFF2-40B4-BE49-F238E27FC236}">
                <a16:creationId xmlns:a16="http://schemas.microsoft.com/office/drawing/2014/main" id="{04F3E812-33C4-47C2-B5FF-C2AEB135566F}"/>
              </a:ext>
            </a:extLst>
          </p:cNvPr>
          <p:cNvGrpSpPr/>
          <p:nvPr/>
        </p:nvGrpSpPr>
        <p:grpSpPr>
          <a:xfrm>
            <a:off x="179453" y="4101621"/>
            <a:ext cx="9485407" cy="2399198"/>
            <a:chOff x="179453" y="4101621"/>
            <a:chExt cx="9485407" cy="2399198"/>
          </a:xfrm>
        </p:grpSpPr>
        <p:sp>
          <p:nvSpPr>
            <p:cNvPr id="19" name="TextBox 18">
              <a:extLst>
                <a:ext uri="{FF2B5EF4-FFF2-40B4-BE49-F238E27FC236}">
                  <a16:creationId xmlns:a16="http://schemas.microsoft.com/office/drawing/2014/main" id="{15462743-0C57-4976-9C7A-80CCF6F6FC6B}"/>
                </a:ext>
              </a:extLst>
            </p:cNvPr>
            <p:cNvSpPr txBox="1"/>
            <p:nvPr/>
          </p:nvSpPr>
          <p:spPr>
            <a:xfrm>
              <a:off x="179453" y="4192495"/>
              <a:ext cx="4773548" cy="2308324"/>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am '</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years old’</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3</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21" name="TextBox 20">
              <a:extLst>
                <a:ext uri="{FF2B5EF4-FFF2-40B4-BE49-F238E27FC236}">
                  <a16:creationId xmlns:a16="http://schemas.microsoft.com/office/drawing/2014/main" id="{915A6C73-B28F-4E68-A4F0-7E0702A30049}"/>
                </a:ext>
              </a:extLst>
            </p:cNvPr>
            <p:cNvSpPr txBox="1"/>
            <p:nvPr/>
          </p:nvSpPr>
          <p:spPr>
            <a:xfrm>
              <a:off x="4849792" y="4101621"/>
              <a:ext cx="481506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Here JavaScript is automatically treating 23 as a string.</a:t>
              </a:r>
            </a:p>
          </p:txBody>
        </p:sp>
        <p:sp>
          <p:nvSpPr>
            <p:cNvPr id="22" name="TextBox 21">
              <a:extLst>
                <a:ext uri="{FF2B5EF4-FFF2-40B4-BE49-F238E27FC236}">
                  <a16:creationId xmlns:a16="http://schemas.microsoft.com/office/drawing/2014/main" id="{69C94E6D-9F5E-4D42-93BD-655B4F8AC21B}"/>
                </a:ext>
              </a:extLst>
            </p:cNvPr>
            <p:cNvSpPr txBox="1"/>
            <p:nvPr/>
          </p:nvSpPr>
          <p:spPr>
            <a:xfrm>
              <a:off x="3669169" y="4808839"/>
              <a:ext cx="582601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does type coercion here to convert strings to numbers outputting 10.</a:t>
              </a:r>
            </a:p>
          </p:txBody>
        </p:sp>
        <p:sp>
          <p:nvSpPr>
            <p:cNvPr id="23" name="TextBox 22">
              <a:extLst>
                <a:ext uri="{FF2B5EF4-FFF2-40B4-BE49-F238E27FC236}">
                  <a16:creationId xmlns:a16="http://schemas.microsoft.com/office/drawing/2014/main" id="{4704F4BA-8FB3-46AE-920A-48DE8CF226A0}"/>
                </a:ext>
              </a:extLst>
            </p:cNvPr>
            <p:cNvSpPr txBox="1"/>
            <p:nvPr/>
          </p:nvSpPr>
          <p:spPr>
            <a:xfrm>
              <a:off x="3669173" y="5516058"/>
              <a:ext cx="582601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does type coercion here to convert both strings to numbers outputting 46.</a:t>
              </a:r>
            </a:p>
          </p:txBody>
        </p:sp>
      </p:grpSp>
    </p:spTree>
    <p:extLst>
      <p:ext uri="{BB962C8B-B14F-4D97-AF65-F5344CB8AC3E}">
        <p14:creationId xmlns:p14="http://schemas.microsoft.com/office/powerpoint/2010/main" val="2515295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E516CB-00B2-41B3-9D8F-86B3227AF9CE}"/>
              </a:ext>
            </a:extLst>
          </p:cNvPr>
          <p:cNvSpPr txBox="1"/>
          <p:nvPr/>
        </p:nvSpPr>
        <p:spPr>
          <a:xfrm>
            <a:off x="229482" y="1024623"/>
            <a:ext cx="2071869" cy="830997"/>
          </a:xfrm>
          <a:prstGeom prst="rect">
            <a:avLst/>
          </a:prstGeom>
          <a:noFill/>
        </p:spPr>
        <p:txBody>
          <a:bodyPr wrap="square">
            <a:spAutoFit/>
          </a:bodyPr>
          <a:lstStyle/>
          <a:p>
            <a:r>
              <a:rPr lang="pt-BR" sz="1600" b="1" dirty="0">
                <a:solidFill>
                  <a:srgbClr val="569CD6"/>
                </a:solidFill>
                <a:effectLst/>
                <a:latin typeface="Consolas" panose="020B0609020204030204" pitchFamily="49" charset="0"/>
              </a:rPr>
              <a:t>let</a:t>
            </a:r>
            <a:r>
              <a:rPr lang="pt-BR" sz="1600" b="1" dirty="0">
                <a:solidFill>
                  <a:srgbClr val="D4D4D4"/>
                </a:solidFill>
                <a:effectLst/>
                <a:latin typeface="Consolas" panose="020B0609020204030204" pitchFamily="49" charset="0"/>
              </a:rPr>
              <a:t> </a:t>
            </a:r>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 = </a:t>
            </a:r>
            <a:r>
              <a:rPr lang="pt-BR" sz="1600" b="1" dirty="0">
                <a:solidFill>
                  <a:srgbClr val="CE9178"/>
                </a:solidFill>
                <a:effectLst/>
                <a:latin typeface="Consolas" panose="020B0609020204030204" pitchFamily="49" charset="0"/>
              </a:rPr>
              <a:t>"1"</a:t>
            </a:r>
            <a:r>
              <a:rPr lang="pt-BR" sz="1600" b="1" dirty="0">
                <a:solidFill>
                  <a:srgbClr val="D4D4D4"/>
                </a:solidFill>
                <a:effectLst/>
                <a:latin typeface="Consolas" panose="020B0609020204030204" pitchFamily="49" charset="0"/>
              </a:rPr>
              <a:t> + </a:t>
            </a:r>
            <a:r>
              <a:rPr lang="pt-BR" sz="1600" b="1" dirty="0">
                <a:solidFill>
                  <a:srgbClr val="B5CEA8"/>
                </a:solidFill>
                <a:effectLst/>
                <a:latin typeface="Consolas" panose="020B0609020204030204" pitchFamily="49" charset="0"/>
              </a:rPr>
              <a:t>1</a:t>
            </a:r>
            <a:r>
              <a:rPr lang="pt-BR" sz="1600" b="1" dirty="0">
                <a:solidFill>
                  <a:srgbClr val="D4D4D4"/>
                </a:solidFill>
                <a:effectLst/>
                <a:latin typeface="Consolas" panose="020B0609020204030204" pitchFamily="49" charset="0"/>
              </a:rPr>
              <a:t>;</a:t>
            </a:r>
          </a:p>
          <a:p>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 = </a:t>
            </a:r>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 - </a:t>
            </a:r>
            <a:r>
              <a:rPr lang="pt-BR" sz="1600" b="1" dirty="0">
                <a:solidFill>
                  <a:srgbClr val="B5CEA8"/>
                </a:solidFill>
                <a:effectLst/>
                <a:latin typeface="Consolas" panose="020B0609020204030204" pitchFamily="49" charset="0"/>
              </a:rPr>
              <a:t>1</a:t>
            </a:r>
            <a:r>
              <a:rPr lang="pt-BR" sz="1600" b="1" dirty="0">
                <a:solidFill>
                  <a:srgbClr val="D4D4D4"/>
                </a:solidFill>
                <a:effectLst/>
                <a:latin typeface="Consolas" panose="020B0609020204030204" pitchFamily="49" charset="0"/>
              </a:rPr>
              <a:t>;</a:t>
            </a:r>
          </a:p>
          <a:p>
            <a:r>
              <a:rPr lang="pt-BR" sz="1600" b="1" dirty="0">
                <a:solidFill>
                  <a:srgbClr val="9CDCFE"/>
                </a:solidFill>
                <a:effectLst/>
                <a:latin typeface="Consolas" panose="020B0609020204030204" pitchFamily="49" charset="0"/>
              </a:rPr>
              <a:t>console</a:t>
            </a:r>
            <a:r>
              <a:rPr lang="pt-BR" sz="1600" b="1" dirty="0">
                <a:solidFill>
                  <a:srgbClr val="D4D4D4"/>
                </a:solidFill>
                <a:effectLst/>
                <a:latin typeface="Consolas" panose="020B0609020204030204" pitchFamily="49" charset="0"/>
              </a:rPr>
              <a:t>.</a:t>
            </a:r>
            <a:r>
              <a:rPr lang="pt-BR" sz="1600" b="1" dirty="0">
                <a:solidFill>
                  <a:srgbClr val="DCDCAA"/>
                </a:solidFill>
                <a:effectLst/>
                <a:latin typeface="Consolas" panose="020B0609020204030204" pitchFamily="49" charset="0"/>
              </a:rPr>
              <a:t>log</a:t>
            </a:r>
            <a:r>
              <a:rPr lang="pt-BR" sz="1600" b="1" dirty="0">
                <a:solidFill>
                  <a:srgbClr val="D4D4D4"/>
                </a:solidFill>
                <a:effectLst/>
                <a:latin typeface="Consolas" panose="020B0609020204030204" pitchFamily="49" charset="0"/>
              </a:rPr>
              <a:t>(</a:t>
            </a:r>
            <a:r>
              <a:rPr lang="pt-BR" sz="1600" b="1" dirty="0">
                <a:solidFill>
                  <a:srgbClr val="9CDCFE"/>
                </a:solidFill>
                <a:effectLst/>
                <a:latin typeface="Consolas" panose="020B0609020204030204" pitchFamily="49" charset="0"/>
              </a:rPr>
              <a:t>n</a:t>
            </a:r>
            <a:r>
              <a:rPr lang="pt-BR"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9CE67582-5A4C-4CD0-80C6-1D80BF40B0B4}"/>
              </a:ext>
            </a:extLst>
          </p:cNvPr>
          <p:cNvSpPr txBox="1"/>
          <p:nvPr/>
        </p:nvSpPr>
        <p:spPr>
          <a:xfrm>
            <a:off x="2685321" y="204408"/>
            <a:ext cx="582601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What value will be logged to the screen?</a:t>
            </a:r>
          </a:p>
        </p:txBody>
      </p:sp>
      <p:sp>
        <p:nvSpPr>
          <p:cNvPr id="5" name="TextBox 4">
            <a:extLst>
              <a:ext uri="{FF2B5EF4-FFF2-40B4-BE49-F238E27FC236}">
                <a16:creationId xmlns:a16="http://schemas.microsoft.com/office/drawing/2014/main" id="{D1B0CFCE-E329-4107-B875-11251D19F248}"/>
              </a:ext>
            </a:extLst>
          </p:cNvPr>
          <p:cNvSpPr txBox="1"/>
          <p:nvPr/>
        </p:nvSpPr>
        <p:spPr>
          <a:xfrm>
            <a:off x="2301351" y="1007524"/>
            <a:ext cx="722461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does type coercion to string so “1” + “1” will be 11.</a:t>
            </a:r>
          </a:p>
          <a:p>
            <a:r>
              <a:rPr lang="en-GB" b="1" dirty="0">
                <a:latin typeface="Calibri" panose="020F0502020204030204" pitchFamily="34" charset="0"/>
                <a:cs typeface="Calibri" panose="020F0502020204030204" pitchFamily="34" charset="0"/>
              </a:rPr>
              <a:t>Now n with a value of 11 is treated as a number so the output will be 10.</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EEDA862-17A3-4254-B917-D3B254375CBF}"/>
              </a:ext>
            </a:extLst>
          </p:cNvPr>
          <p:cNvSpPr txBox="1"/>
          <p:nvPr/>
        </p:nvSpPr>
        <p:spPr>
          <a:xfrm>
            <a:off x="229482" y="2069489"/>
            <a:ext cx="2884108" cy="584775"/>
          </a:xfrm>
          <a:prstGeom prst="rect">
            <a:avLst/>
          </a:prstGeom>
          <a:noFill/>
        </p:spPr>
        <p:txBody>
          <a:bodyPr wrap="square">
            <a:spAutoFit/>
          </a:bodyPr>
          <a:lstStyle/>
          <a:p>
            <a:r>
              <a:rPr lang="pt-BR" sz="1600" b="1" dirty="0">
                <a:solidFill>
                  <a:srgbClr val="569CD6"/>
                </a:solidFill>
                <a:effectLst/>
                <a:latin typeface="Consolas" panose="020B0609020204030204" pitchFamily="49" charset="0"/>
              </a:rPr>
              <a:t>let</a:t>
            </a:r>
            <a:r>
              <a:rPr lang="pt-BR" sz="1600" b="1" dirty="0">
                <a:solidFill>
                  <a:srgbClr val="D4D4D4"/>
                </a:solidFill>
                <a:effectLst/>
                <a:latin typeface="Consolas" panose="020B0609020204030204" pitchFamily="49" charset="0"/>
              </a:rPr>
              <a:t> </a:t>
            </a:r>
            <a:r>
              <a:rPr lang="pt-BR" sz="1600" b="1" dirty="0">
                <a:solidFill>
                  <a:srgbClr val="9CDCFE"/>
                </a:solidFill>
                <a:effectLst/>
                <a:latin typeface="Consolas" panose="020B0609020204030204" pitchFamily="49" charset="0"/>
              </a:rPr>
              <a:t>x</a:t>
            </a:r>
            <a:r>
              <a:rPr lang="pt-BR" sz="1600" b="1" dirty="0">
                <a:solidFill>
                  <a:srgbClr val="D4D4D4"/>
                </a:solidFill>
                <a:effectLst/>
                <a:latin typeface="Consolas" panose="020B0609020204030204" pitchFamily="49" charset="0"/>
              </a:rPr>
              <a:t> = </a:t>
            </a:r>
            <a:r>
              <a:rPr lang="pt-BR" sz="1600" b="1" dirty="0">
                <a:solidFill>
                  <a:srgbClr val="CE9178"/>
                </a:solidFill>
                <a:latin typeface="Consolas" panose="020B0609020204030204" pitchFamily="49" charset="0"/>
              </a:rPr>
              <a:t>2</a:t>
            </a:r>
            <a:r>
              <a:rPr lang="pt-BR" sz="1600" b="1" dirty="0">
                <a:solidFill>
                  <a:srgbClr val="D4D4D4"/>
                </a:solidFill>
                <a:effectLst/>
                <a:latin typeface="Consolas" panose="020B0609020204030204" pitchFamily="49" charset="0"/>
              </a:rPr>
              <a:t> + </a:t>
            </a:r>
            <a:r>
              <a:rPr lang="pt-BR" sz="1600" b="1" dirty="0">
                <a:solidFill>
                  <a:srgbClr val="B5CEA8"/>
                </a:solidFill>
                <a:effectLst/>
                <a:latin typeface="Consolas" panose="020B0609020204030204" pitchFamily="49" charset="0"/>
              </a:rPr>
              <a:t>3 + 4 + “5”</a:t>
            </a:r>
            <a:r>
              <a:rPr lang="pt-BR" sz="1600" b="1" dirty="0">
                <a:solidFill>
                  <a:srgbClr val="D4D4D4"/>
                </a:solidFill>
                <a:effectLst/>
                <a:latin typeface="Consolas" panose="020B0609020204030204" pitchFamily="49" charset="0"/>
              </a:rPr>
              <a:t>;</a:t>
            </a:r>
          </a:p>
          <a:p>
            <a:r>
              <a:rPr lang="pt-BR" sz="1600" b="1" dirty="0">
                <a:solidFill>
                  <a:srgbClr val="9CDCFE"/>
                </a:solidFill>
                <a:effectLst/>
                <a:latin typeface="Consolas" panose="020B0609020204030204" pitchFamily="49" charset="0"/>
              </a:rPr>
              <a:t>console</a:t>
            </a:r>
            <a:r>
              <a:rPr lang="pt-BR" sz="1600" b="1" dirty="0">
                <a:solidFill>
                  <a:srgbClr val="D4D4D4"/>
                </a:solidFill>
                <a:effectLst/>
                <a:latin typeface="Consolas" panose="020B0609020204030204" pitchFamily="49" charset="0"/>
              </a:rPr>
              <a:t>.</a:t>
            </a:r>
            <a:r>
              <a:rPr lang="pt-BR" sz="1600" b="1" dirty="0">
                <a:solidFill>
                  <a:srgbClr val="DCDCAA"/>
                </a:solidFill>
                <a:effectLst/>
                <a:latin typeface="Consolas" panose="020B0609020204030204" pitchFamily="49" charset="0"/>
              </a:rPr>
              <a:t>log</a:t>
            </a:r>
            <a:r>
              <a:rPr lang="pt-BR" sz="1600" b="1" dirty="0">
                <a:solidFill>
                  <a:srgbClr val="D4D4D4"/>
                </a:solidFill>
                <a:effectLst/>
                <a:latin typeface="Consolas" panose="020B0609020204030204" pitchFamily="49" charset="0"/>
              </a:rPr>
              <a:t>(</a:t>
            </a:r>
            <a:r>
              <a:rPr lang="pt-BR" sz="1600" b="1" dirty="0">
                <a:solidFill>
                  <a:srgbClr val="9CDCFE"/>
                </a:solidFill>
                <a:effectLst/>
                <a:latin typeface="Consolas" panose="020B0609020204030204" pitchFamily="49" charset="0"/>
              </a:rPr>
              <a:t>x</a:t>
            </a:r>
            <a:r>
              <a:rPr lang="pt-BR" sz="1600" b="1"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246AC0D2-01D7-44AA-A957-0B6C09E2AEFC}"/>
              </a:ext>
            </a:extLst>
          </p:cNvPr>
          <p:cNvSpPr txBox="1"/>
          <p:nvPr/>
        </p:nvSpPr>
        <p:spPr>
          <a:xfrm>
            <a:off x="3113590" y="2069489"/>
            <a:ext cx="622910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will treat 2 + 3 + 4 as a number giving a value of 9 then concatenate the 5 onto string 9 -&gt; “95”</a:t>
            </a:r>
          </a:p>
        </p:txBody>
      </p:sp>
      <p:sp>
        <p:nvSpPr>
          <p:cNvPr id="9" name="TextBox 8">
            <a:extLst>
              <a:ext uri="{FF2B5EF4-FFF2-40B4-BE49-F238E27FC236}">
                <a16:creationId xmlns:a16="http://schemas.microsoft.com/office/drawing/2014/main" id="{484AD29F-5D53-469E-B7AD-A237FA185686}"/>
              </a:ext>
            </a:extLst>
          </p:cNvPr>
          <p:cNvSpPr txBox="1"/>
          <p:nvPr/>
        </p:nvSpPr>
        <p:spPr>
          <a:xfrm>
            <a:off x="229482" y="3069898"/>
            <a:ext cx="4157323" cy="584775"/>
          </a:xfrm>
          <a:prstGeom prst="rect">
            <a:avLst/>
          </a:prstGeom>
          <a:noFill/>
        </p:spPr>
        <p:txBody>
          <a:bodyPr wrap="square">
            <a:spAutoFit/>
          </a:bodyPr>
          <a:lstStyle/>
          <a:p>
            <a:r>
              <a:rPr lang="es-ES" sz="1600" b="1" dirty="0">
                <a:solidFill>
                  <a:srgbClr val="569CD6"/>
                </a:solidFill>
                <a:effectLst/>
                <a:latin typeface="Consolas" panose="020B0609020204030204" pitchFamily="49" charset="0"/>
              </a:rPr>
              <a:t>let</a:t>
            </a:r>
            <a:r>
              <a:rPr lang="es-ES" sz="1600" b="1" dirty="0">
                <a:solidFill>
                  <a:srgbClr val="D4D4D4"/>
                </a:solidFill>
                <a:effectLst/>
                <a:latin typeface="Consolas" panose="020B0609020204030204" pitchFamily="49" charset="0"/>
              </a:rPr>
              <a:t> </a:t>
            </a:r>
            <a:r>
              <a:rPr lang="es-ES" sz="1600" b="1" dirty="0">
                <a:solidFill>
                  <a:srgbClr val="9CDCFE"/>
                </a:solidFill>
                <a:effectLst/>
                <a:latin typeface="Consolas" panose="020B0609020204030204" pitchFamily="49" charset="0"/>
              </a:rPr>
              <a:t>y</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"10"</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"4"</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"3"</a:t>
            </a:r>
            <a:r>
              <a:rPr lang="es-ES" sz="1600" b="1" dirty="0">
                <a:solidFill>
                  <a:srgbClr val="D4D4D4"/>
                </a:solidFill>
                <a:effectLst/>
                <a:latin typeface="Consolas" panose="020B0609020204030204" pitchFamily="49" charset="0"/>
              </a:rPr>
              <a:t> - </a:t>
            </a:r>
            <a:r>
              <a:rPr lang="es-ES" sz="1600" b="1" dirty="0">
                <a:solidFill>
                  <a:srgbClr val="B5CEA8"/>
                </a:solidFill>
                <a:effectLst/>
                <a:latin typeface="Consolas" panose="020B0609020204030204" pitchFamily="49" charset="0"/>
              </a:rPr>
              <a:t>2</a:t>
            </a:r>
            <a:r>
              <a:rPr lang="es-ES" sz="1600" b="1" dirty="0">
                <a:solidFill>
                  <a:srgbClr val="D4D4D4"/>
                </a:solidFill>
                <a:effectLst/>
                <a:latin typeface="Consolas" panose="020B0609020204030204" pitchFamily="49" charset="0"/>
              </a:rPr>
              <a:t> + </a:t>
            </a:r>
            <a:r>
              <a:rPr lang="es-ES" sz="1600" b="1" dirty="0">
                <a:solidFill>
                  <a:srgbClr val="CE9178"/>
                </a:solidFill>
                <a:effectLst/>
                <a:latin typeface="Consolas" panose="020B0609020204030204" pitchFamily="49" charset="0"/>
              </a:rPr>
              <a:t>"5"</a:t>
            </a:r>
            <a:r>
              <a:rPr lang="es-ES" sz="1600" b="1" dirty="0">
                <a:solidFill>
                  <a:srgbClr val="D4D4D4"/>
                </a:solidFill>
                <a:effectLst/>
                <a:latin typeface="Consolas" panose="020B0609020204030204" pitchFamily="49" charset="0"/>
              </a:rPr>
              <a:t>;</a:t>
            </a:r>
          </a:p>
          <a:p>
            <a:r>
              <a:rPr lang="es-ES" sz="1600" b="1" dirty="0">
                <a:solidFill>
                  <a:srgbClr val="9CDCFE"/>
                </a:solidFill>
                <a:effectLst/>
                <a:latin typeface="Consolas" panose="020B0609020204030204" pitchFamily="49" charset="0"/>
              </a:rPr>
              <a:t>console</a:t>
            </a:r>
            <a:r>
              <a:rPr lang="es-ES" sz="1600" b="1" dirty="0">
                <a:solidFill>
                  <a:srgbClr val="D4D4D4"/>
                </a:solidFill>
                <a:effectLst/>
                <a:latin typeface="Consolas" panose="020B0609020204030204" pitchFamily="49" charset="0"/>
              </a:rPr>
              <a:t>.</a:t>
            </a:r>
            <a:r>
              <a:rPr lang="es-ES" sz="1600" b="1" dirty="0">
                <a:solidFill>
                  <a:srgbClr val="DCDCAA"/>
                </a:solidFill>
                <a:effectLst/>
                <a:latin typeface="Consolas" panose="020B0609020204030204" pitchFamily="49" charset="0"/>
              </a:rPr>
              <a:t>log</a:t>
            </a:r>
            <a:r>
              <a:rPr lang="es-ES" sz="1600" b="1" dirty="0">
                <a:solidFill>
                  <a:srgbClr val="D4D4D4"/>
                </a:solidFill>
                <a:effectLst/>
                <a:latin typeface="Consolas" panose="020B0609020204030204" pitchFamily="49" charset="0"/>
              </a:rPr>
              <a:t>(</a:t>
            </a:r>
            <a:r>
              <a:rPr lang="es-ES" sz="1600" b="1" dirty="0">
                <a:solidFill>
                  <a:srgbClr val="9CDCFE"/>
                </a:solidFill>
                <a:effectLst/>
                <a:latin typeface="Consolas" panose="020B0609020204030204" pitchFamily="49" charset="0"/>
              </a:rPr>
              <a:t>y</a:t>
            </a:r>
            <a:r>
              <a:rPr lang="es-ES" sz="1600" b="1"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3402A2DC-C60D-421E-A802-27B4D645BE06}"/>
              </a:ext>
            </a:extLst>
          </p:cNvPr>
          <p:cNvSpPr txBox="1"/>
          <p:nvPr/>
        </p:nvSpPr>
        <p:spPr>
          <a:xfrm>
            <a:off x="4278859" y="3074933"/>
            <a:ext cx="546710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will treat 10 - 4 - 3 as a number giving a value of 1 then concatenate the 1 onto string 5 -&gt; “15”</a:t>
            </a:r>
          </a:p>
        </p:txBody>
      </p:sp>
    </p:spTree>
    <p:extLst>
      <p:ext uri="{BB962C8B-B14F-4D97-AF65-F5344CB8AC3E}">
        <p14:creationId xmlns:p14="http://schemas.microsoft.com/office/powerpoint/2010/main" val="108890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D248-A0CE-46E8-B817-9CD03C9570EB}"/>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Truthy values &amp; Falsy Values</a:t>
            </a:r>
          </a:p>
        </p:txBody>
      </p:sp>
      <p:sp>
        <p:nvSpPr>
          <p:cNvPr id="3" name="TextBox 2">
            <a:extLst>
              <a:ext uri="{FF2B5EF4-FFF2-40B4-BE49-F238E27FC236}">
                <a16:creationId xmlns:a16="http://schemas.microsoft.com/office/drawing/2014/main" id="{26FE3454-A2EA-4DBE-97DC-89656E5383E0}"/>
              </a:ext>
            </a:extLst>
          </p:cNvPr>
          <p:cNvSpPr txBox="1"/>
          <p:nvPr/>
        </p:nvSpPr>
        <p:spPr>
          <a:xfrm>
            <a:off x="179453" y="727090"/>
            <a:ext cx="948540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5 Falsy Values: </a:t>
            </a:r>
            <a:r>
              <a:rPr lang="en-GB" dirty="0">
                <a:effectLst/>
                <a:latin typeface="Calibri" panose="020F0502020204030204" pitchFamily="34" charset="0"/>
                <a:cs typeface="Calibri" panose="020F0502020204030204" pitchFamily="34" charset="0"/>
              </a:rPr>
              <a:t>Zero 0, Empty string “”, undefined, Null and NaN</a:t>
            </a:r>
          </a:p>
        </p:txBody>
      </p:sp>
      <p:sp>
        <p:nvSpPr>
          <p:cNvPr id="5" name="TextBox 4">
            <a:extLst>
              <a:ext uri="{FF2B5EF4-FFF2-40B4-BE49-F238E27FC236}">
                <a16:creationId xmlns:a16="http://schemas.microsoft.com/office/drawing/2014/main" id="{47C5EA14-B665-4726-A9CC-2CFC0BBDCEC9}"/>
              </a:ext>
            </a:extLst>
          </p:cNvPr>
          <p:cNvSpPr txBox="1"/>
          <p:nvPr/>
        </p:nvSpPr>
        <p:spPr>
          <a:xfrm>
            <a:off x="179452" y="1220039"/>
            <a:ext cx="9242339" cy="1354217"/>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 False</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undefined</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False</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True - Strings are truthy when converted to Boolean.</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True</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Boolean</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effectLst/>
                <a:latin typeface="Calibri" panose="020F0502020204030204" pitchFamily="34" charset="0"/>
                <a:cs typeface="Calibri" panose="020F0502020204030204" pitchFamily="34" charset="0"/>
              </a:rPr>
              <a:t>// False</a:t>
            </a:r>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A24D42E9-5373-433F-83B3-57F58C7D1E31}"/>
              </a:ext>
            </a:extLst>
          </p:cNvPr>
          <p:cNvSpPr txBox="1"/>
          <p:nvPr/>
        </p:nvSpPr>
        <p:spPr>
          <a:xfrm>
            <a:off x="179452" y="2574256"/>
            <a:ext cx="6736466"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performs type coercion in a Boolean operation.</a:t>
            </a:r>
          </a:p>
        </p:txBody>
      </p:sp>
      <p:sp>
        <p:nvSpPr>
          <p:cNvPr id="8" name="TextBox 7">
            <a:extLst>
              <a:ext uri="{FF2B5EF4-FFF2-40B4-BE49-F238E27FC236}">
                <a16:creationId xmlns:a16="http://schemas.microsoft.com/office/drawing/2014/main" id="{31C476B0-58B5-4DEA-82C0-A30F4F05B9E1}"/>
              </a:ext>
            </a:extLst>
          </p:cNvPr>
          <p:cNvSpPr txBox="1"/>
          <p:nvPr/>
        </p:nvSpPr>
        <p:spPr>
          <a:xfrm>
            <a:off x="179452" y="3221755"/>
            <a:ext cx="4890259"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"Don´t Spend it all;)"</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have no money!"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100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money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"Don´t Spend it all;)"</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have no money!"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E31D050B-E66C-4244-9AC1-E7F5010DE0CA}"/>
              </a:ext>
            </a:extLst>
          </p:cNvPr>
          <p:cNvSpPr txBox="1"/>
          <p:nvPr/>
        </p:nvSpPr>
        <p:spPr>
          <a:xfrm>
            <a:off x="4588441" y="3220587"/>
            <a:ext cx="489025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What operation will be logged? The If or the Else?</a:t>
            </a:r>
            <a:endParaRPr lang="en-GB"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1F9DD7A5-3096-498B-909D-49C9CEB3135F}"/>
              </a:ext>
            </a:extLst>
          </p:cNvPr>
          <p:cNvSpPr txBox="1"/>
          <p:nvPr/>
        </p:nvSpPr>
        <p:spPr>
          <a:xfrm>
            <a:off x="5069711" y="3766427"/>
            <a:ext cx="421026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zero will be treated as a falsy Boolean so the else statement will be executed.</a:t>
            </a:r>
            <a:endParaRPr lang="en-GB" dirty="0">
              <a:effectLst/>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EF4FA4A1-72DF-446E-BD38-1EDEF20C2D18}"/>
              </a:ext>
            </a:extLst>
          </p:cNvPr>
          <p:cNvSpPr txBox="1"/>
          <p:nvPr/>
        </p:nvSpPr>
        <p:spPr>
          <a:xfrm>
            <a:off x="5069711" y="5314795"/>
            <a:ext cx="4210268"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100 is a truthy Boolean so the if statement will be executed.</a:t>
            </a:r>
            <a:endParaRPr lang="en-GB"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3422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3678F2-19C0-4E2A-8C3D-DAED8A5510C3}"/>
              </a:ext>
            </a:extLst>
          </p:cNvPr>
          <p:cNvSpPr txBox="1"/>
          <p:nvPr/>
        </p:nvSpPr>
        <p:spPr>
          <a:xfrm>
            <a:off x="173618" y="669646"/>
            <a:ext cx="4919243" cy="550920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'YAY! Height is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'Height is NOT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'YAY! Height is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'Height is NOT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height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'YAY! Height is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'Height is NOT defined'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00D6FC89-3B29-4EE5-B78D-3C1ACAECF721}"/>
              </a:ext>
            </a:extLst>
          </p:cNvPr>
          <p:cNvSpPr txBox="1"/>
          <p:nvPr/>
        </p:nvSpPr>
        <p:spPr>
          <a:xfrm>
            <a:off x="2442257" y="175668"/>
            <a:ext cx="581632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can be used to check if a variable is defined.</a:t>
            </a:r>
          </a:p>
        </p:txBody>
      </p:sp>
      <p:sp>
        <p:nvSpPr>
          <p:cNvPr id="5" name="TextBox 4">
            <a:extLst>
              <a:ext uri="{FF2B5EF4-FFF2-40B4-BE49-F238E27FC236}">
                <a16:creationId xmlns:a16="http://schemas.microsoft.com/office/drawing/2014/main" id="{E316D426-539B-4F8E-942C-E5C85AA68BD8}"/>
              </a:ext>
            </a:extLst>
          </p:cNvPr>
          <p:cNvSpPr txBox="1"/>
          <p:nvPr/>
        </p:nvSpPr>
        <p:spPr>
          <a:xfrm>
            <a:off x="5174808" y="1131310"/>
            <a:ext cx="455757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Height is UNDEFINED and therefore a falsy value so the else statement will be executed.</a:t>
            </a:r>
          </a:p>
        </p:txBody>
      </p:sp>
      <p:sp>
        <p:nvSpPr>
          <p:cNvPr id="6" name="TextBox 5">
            <a:extLst>
              <a:ext uri="{FF2B5EF4-FFF2-40B4-BE49-F238E27FC236}">
                <a16:creationId xmlns:a16="http://schemas.microsoft.com/office/drawing/2014/main" id="{397E1A78-E95B-450A-8B11-8F71ADE427CE}"/>
              </a:ext>
            </a:extLst>
          </p:cNvPr>
          <p:cNvSpPr txBox="1"/>
          <p:nvPr/>
        </p:nvSpPr>
        <p:spPr>
          <a:xfrm>
            <a:off x="5174808" y="2788419"/>
            <a:ext cx="4557574"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Height is set to zero and therefore a falsy value so the else statement will be executed, even though height is defined.</a:t>
            </a:r>
          </a:p>
        </p:txBody>
      </p:sp>
      <p:sp>
        <p:nvSpPr>
          <p:cNvPr id="7" name="TextBox 6">
            <a:extLst>
              <a:ext uri="{FF2B5EF4-FFF2-40B4-BE49-F238E27FC236}">
                <a16:creationId xmlns:a16="http://schemas.microsoft.com/office/drawing/2014/main" id="{DA96A24D-A35B-4E40-9868-0713FE0F3D09}"/>
              </a:ext>
            </a:extLst>
          </p:cNvPr>
          <p:cNvSpPr txBox="1"/>
          <p:nvPr/>
        </p:nvSpPr>
        <p:spPr>
          <a:xfrm>
            <a:off x="5174808" y="5035837"/>
            <a:ext cx="4557574"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Height is set to 10 and therefore a truthy value so the if statement will be executed.</a:t>
            </a:r>
          </a:p>
        </p:txBody>
      </p:sp>
    </p:spTree>
    <p:extLst>
      <p:ext uri="{BB962C8B-B14F-4D97-AF65-F5344CB8AC3E}">
        <p14:creationId xmlns:p14="http://schemas.microsoft.com/office/powerpoint/2010/main" val="16489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F8C9E-3020-40CE-8951-23E8597871F4}"/>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Equality Operators == or ===</a:t>
            </a:r>
          </a:p>
        </p:txBody>
      </p:sp>
      <p:sp>
        <p:nvSpPr>
          <p:cNvPr id="4" name="TextBox 3">
            <a:extLst>
              <a:ext uri="{FF2B5EF4-FFF2-40B4-BE49-F238E27FC236}">
                <a16:creationId xmlns:a16="http://schemas.microsoft.com/office/drawing/2014/main" id="{6AAAA5B6-FA45-456B-8F78-591F35B3CF14}"/>
              </a:ext>
            </a:extLst>
          </p:cNvPr>
          <p:cNvSpPr txBox="1"/>
          <p:nvPr/>
        </p:nvSpPr>
        <p:spPr>
          <a:xfrm>
            <a:off x="179453" y="880998"/>
            <a:ext cx="6475990"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Just became an adult’</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Just became an adult’</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Just became an adult'</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C27091ED-0818-4326-86C2-E5C04FF82F10}"/>
              </a:ext>
            </a:extLst>
          </p:cNvPr>
          <p:cNvSpPr txBox="1"/>
          <p:nvPr/>
        </p:nvSpPr>
        <p:spPr>
          <a:xfrm>
            <a:off x="6539696" y="784635"/>
            <a:ext cx="3186851" cy="366254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 returns a Boolean value if the results match strictly.</a:t>
            </a:r>
          </a:p>
          <a:p>
            <a:endParaRPr lang="en-GB"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 returns a Boolean value if the results match. Note that this is not strict so JavaScript does type coercion.</a:t>
            </a:r>
          </a:p>
          <a:p>
            <a:endParaRPr lang="en-GB" sz="1600"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 returns a Boolean value if the results strictly match. Note a string and a number do not match strictly because they are different data types.</a:t>
            </a:r>
          </a:p>
          <a:p>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641AE27-4395-4B32-9889-D2B1C4EBB9D1}"/>
              </a:ext>
            </a:extLst>
          </p:cNvPr>
          <p:cNvSpPr txBox="1"/>
          <p:nvPr/>
        </p:nvSpPr>
        <p:spPr>
          <a:xfrm>
            <a:off x="3103946" y="1426937"/>
            <a:ext cx="158380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True</a:t>
            </a:r>
          </a:p>
        </p:txBody>
      </p:sp>
      <p:sp>
        <p:nvSpPr>
          <p:cNvPr id="8" name="TextBox 7">
            <a:extLst>
              <a:ext uri="{FF2B5EF4-FFF2-40B4-BE49-F238E27FC236}">
                <a16:creationId xmlns:a16="http://schemas.microsoft.com/office/drawing/2014/main" id="{39593004-1A17-41DA-B6DA-1F128E9FE667}"/>
              </a:ext>
            </a:extLst>
          </p:cNvPr>
          <p:cNvSpPr txBox="1"/>
          <p:nvPr/>
        </p:nvSpPr>
        <p:spPr>
          <a:xfrm>
            <a:off x="3103946" y="2431240"/>
            <a:ext cx="158380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True</a:t>
            </a:r>
          </a:p>
        </p:txBody>
      </p:sp>
      <p:sp>
        <p:nvSpPr>
          <p:cNvPr id="9" name="TextBox 8">
            <a:extLst>
              <a:ext uri="{FF2B5EF4-FFF2-40B4-BE49-F238E27FC236}">
                <a16:creationId xmlns:a16="http://schemas.microsoft.com/office/drawing/2014/main" id="{54F00D94-465C-4D67-86BE-69F31B2FABBB}"/>
              </a:ext>
            </a:extLst>
          </p:cNvPr>
          <p:cNvSpPr txBox="1"/>
          <p:nvPr/>
        </p:nvSpPr>
        <p:spPr>
          <a:xfrm>
            <a:off x="3103946" y="3435543"/>
            <a:ext cx="158380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Boolean False</a:t>
            </a:r>
          </a:p>
        </p:txBody>
      </p:sp>
      <p:sp>
        <p:nvSpPr>
          <p:cNvPr id="10" name="TextBox 9">
            <a:extLst>
              <a:ext uri="{FF2B5EF4-FFF2-40B4-BE49-F238E27FC236}">
                <a16:creationId xmlns:a16="http://schemas.microsoft.com/office/drawing/2014/main" id="{242A8709-B7B8-4B57-9744-F623E0937949}"/>
              </a:ext>
            </a:extLst>
          </p:cNvPr>
          <p:cNvSpPr txBox="1"/>
          <p:nvPr/>
        </p:nvSpPr>
        <p:spPr>
          <a:xfrm>
            <a:off x="179453" y="4270570"/>
            <a:ext cx="9547093"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loose equality operator of == can introduce a lot of unusual bugs in JavaScript so it is always better to use strict === and perform manual type conversion if needed.</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6057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DDF8AA-39CA-4900-BE1E-BE52D288521B}"/>
              </a:ext>
            </a:extLst>
          </p:cNvPr>
          <p:cNvSpPr txBox="1"/>
          <p:nvPr/>
        </p:nvSpPr>
        <p:spPr>
          <a:xfrm>
            <a:off x="347239" y="610136"/>
            <a:ext cx="7604569" cy="624786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is your favorite number?"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still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favorite2</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is your favorite number?"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favorite2</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still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79E24072-8C20-4E00-8964-118AF4F19D1A}"/>
              </a:ext>
            </a:extLst>
          </p:cNvPr>
          <p:cNvSpPr txBox="1"/>
          <p:nvPr/>
        </p:nvSpPr>
        <p:spPr>
          <a:xfrm>
            <a:off x="6852213" y="405960"/>
            <a:ext cx="2909057" cy="590931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prompt asks the user for a number and of course we input 23.</a:t>
            </a:r>
          </a:p>
          <a:p>
            <a:endParaRPr lang="en-GB"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When we run the if statement using loose equality operato</a:t>
            </a:r>
            <a:r>
              <a:rPr lang="en-GB" sz="1600" b="1" dirty="0">
                <a:latin typeface="Calibri" panose="020F0502020204030204" pitchFamily="34" charset="0"/>
                <a:cs typeface="Calibri" panose="020F0502020204030204" pitchFamily="34" charset="0"/>
              </a:rPr>
              <a:t>r == the Boolean is true.</a:t>
            </a:r>
            <a:endParaRPr lang="en-GB" sz="1600" b="1" dirty="0">
              <a:effectLst/>
              <a:latin typeface="Calibri" panose="020F0502020204030204" pitchFamily="34" charset="0"/>
              <a:cs typeface="Calibri" panose="020F0502020204030204" pitchFamily="34" charset="0"/>
            </a:endParaRPr>
          </a:p>
          <a:p>
            <a:endParaRPr lang="en-GB" sz="1600"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However when we run the if statement with strict equality then </a:t>
            </a:r>
            <a:r>
              <a:rPr lang="en-GB" sz="1600" b="1" dirty="0">
                <a:latin typeface="Calibri" panose="020F0502020204030204" pitchFamily="34" charset="0"/>
                <a:cs typeface="Calibri" panose="020F0502020204030204" pitchFamily="34" charset="0"/>
              </a:rPr>
              <a:t>the Boolean is false and it returns nothing.</a:t>
            </a:r>
          </a:p>
          <a:p>
            <a:endParaRPr lang="en-GB" sz="1600" b="1" dirty="0">
              <a:effectLst/>
              <a:latin typeface="Calibri" panose="020F0502020204030204" pitchFamily="34" charset="0"/>
              <a:cs typeface="Calibri" panose="020F0502020204030204" pitchFamily="34" charset="0"/>
            </a:endParaRPr>
          </a:p>
          <a:p>
            <a:r>
              <a:rPr lang="en-GB" sz="1600" b="1" dirty="0">
                <a:latin typeface="Calibri" panose="020F0502020204030204" pitchFamily="34" charset="0"/>
                <a:cs typeface="Calibri" panose="020F0502020204030204" pitchFamily="34" charset="0"/>
              </a:rPr>
              <a:t>This is because the user input from the prompt is treated as a string.</a:t>
            </a:r>
          </a:p>
          <a:p>
            <a:endParaRPr lang="en-GB" sz="1600" b="1" dirty="0">
              <a:effectLst/>
              <a:latin typeface="Calibri" panose="020F0502020204030204" pitchFamily="34" charset="0"/>
              <a:cs typeface="Calibri" panose="020F0502020204030204" pitchFamily="34" charset="0"/>
            </a:endParaRPr>
          </a:p>
          <a:p>
            <a:endParaRPr lang="en-GB" sz="1600" b="1" dirty="0">
              <a:latin typeface="Calibri" panose="020F0502020204030204" pitchFamily="34" charset="0"/>
              <a:cs typeface="Calibri" panose="020F0502020204030204" pitchFamily="34" charset="0"/>
            </a:endParaRPr>
          </a:p>
          <a:p>
            <a:endParaRPr lang="en-GB" sz="1600" b="1" dirty="0">
              <a:effectLst/>
              <a:latin typeface="Calibri" panose="020F0502020204030204" pitchFamily="34" charset="0"/>
              <a:cs typeface="Calibri" panose="020F0502020204030204" pitchFamily="34" charset="0"/>
            </a:endParaRPr>
          </a:p>
          <a:p>
            <a:r>
              <a:rPr lang="en-GB" sz="1600" b="1" dirty="0">
                <a:latin typeface="Calibri" panose="020F0502020204030204" pitchFamily="34" charset="0"/>
                <a:cs typeface="Calibri" panose="020F0502020204030204" pitchFamily="34" charset="0"/>
              </a:rPr>
              <a:t>To get around this perform manual type conversion of the prompt into a number.</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443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8473-0C27-45F1-90A2-80D392E04890}"/>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A BRIEF INTRODUCTION TO JAVASCRIPT</a:t>
            </a:r>
          </a:p>
        </p:txBody>
      </p:sp>
    </p:spTree>
    <p:extLst>
      <p:ext uri="{BB962C8B-B14F-4D97-AF65-F5344CB8AC3E}">
        <p14:creationId xmlns:p14="http://schemas.microsoft.com/office/powerpoint/2010/main" val="3928999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F7FA8A-FC39-4B5E-AE1C-C0868C0471C2}"/>
              </a:ext>
            </a:extLst>
          </p:cNvPr>
          <p:cNvSpPr txBox="1"/>
          <p:nvPr/>
        </p:nvSpPr>
        <p:spPr>
          <a:xfrm>
            <a:off x="335664" y="439734"/>
            <a:ext cx="7801337" cy="378565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is your favorite number?"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23 is still an amazing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7</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7 is a lucky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9</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'Cool! 9 is the square of three!'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 is not 7 or 23'</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favorite3</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'Why not 23?'</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25311C01-4285-46DB-B871-6C629CC08927}"/>
              </a:ext>
            </a:extLst>
          </p:cNvPr>
          <p:cNvSpPr txBox="1"/>
          <p:nvPr/>
        </p:nvSpPr>
        <p:spPr>
          <a:xfrm>
            <a:off x="6863787" y="1540276"/>
            <a:ext cx="2909057" cy="1200329"/>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Else if can be used to add more options to the statement.</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A7CFAD7-E651-44C8-A5C1-F53A719C1FD6}"/>
              </a:ext>
            </a:extLst>
          </p:cNvPr>
          <p:cNvSpPr txBox="1"/>
          <p:nvPr/>
        </p:nvSpPr>
        <p:spPr>
          <a:xfrm>
            <a:off x="6863787" y="2918252"/>
            <a:ext cx="2372812" cy="166199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 means not equal to (strict mode)</a:t>
            </a:r>
          </a:p>
          <a:p>
            <a:endParaRPr lang="en-GB" sz="1600" b="1" dirty="0">
              <a:latin typeface="Calibri" panose="020F0502020204030204" pitchFamily="34" charset="0"/>
              <a:cs typeface="Calibri" panose="020F0502020204030204" pitchFamily="34" charset="0"/>
            </a:endParaRPr>
          </a:p>
          <a:p>
            <a:r>
              <a:rPr lang="en-GB" sz="1600" b="1" dirty="0">
                <a:effectLst/>
                <a:latin typeface="Calibri" panose="020F0502020204030204" pitchFamily="34" charset="0"/>
                <a:cs typeface="Calibri" panose="020F0502020204030204" pitchFamily="34" charset="0"/>
              </a:rPr>
              <a:t>!= Means not equal to (loose mode)</a:t>
            </a:r>
          </a:p>
          <a:p>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CC6B0EE-C3CC-460C-ADAF-5F391BC53994}"/>
              </a:ext>
            </a:extLst>
          </p:cNvPr>
          <p:cNvSpPr txBox="1"/>
          <p:nvPr/>
        </p:nvSpPr>
        <p:spPr>
          <a:xfrm>
            <a:off x="335664" y="4225386"/>
            <a:ext cx="148925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input of 9</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6E42F252-CC3D-4CEE-B492-9FB5DD84C807}"/>
              </a:ext>
            </a:extLst>
          </p:cNvPr>
          <p:cNvSpPr txBox="1"/>
          <p:nvPr/>
        </p:nvSpPr>
        <p:spPr>
          <a:xfrm>
            <a:off x="1824917" y="4225385"/>
            <a:ext cx="3024874" cy="646331"/>
          </a:xfrm>
          <a:prstGeom prst="rect">
            <a:avLst/>
          </a:prstGeom>
          <a:noFill/>
        </p:spPr>
        <p:txBody>
          <a:bodyPr wrap="square">
            <a:spAutoFit/>
          </a:bodyPr>
          <a:lstStyle/>
          <a:p>
            <a:r>
              <a:rPr lang="en-GB" dirty="0"/>
              <a:t>Cool! 9 is the square of three! </a:t>
            </a:r>
          </a:p>
          <a:p>
            <a:r>
              <a:rPr lang="en-GB" dirty="0"/>
              <a:t>Why not 23?</a:t>
            </a:r>
          </a:p>
        </p:txBody>
      </p:sp>
      <p:sp>
        <p:nvSpPr>
          <p:cNvPr id="9" name="TextBox 8">
            <a:extLst>
              <a:ext uri="{FF2B5EF4-FFF2-40B4-BE49-F238E27FC236}">
                <a16:creationId xmlns:a16="http://schemas.microsoft.com/office/drawing/2014/main" id="{F11B94FB-C3DF-4A6E-A9D5-686704786B6A}"/>
              </a:ext>
            </a:extLst>
          </p:cNvPr>
          <p:cNvSpPr txBox="1"/>
          <p:nvPr/>
        </p:nvSpPr>
        <p:spPr>
          <a:xfrm>
            <a:off x="335664" y="4871717"/>
            <a:ext cx="148925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input of 7</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9FAE1CA7-9E10-49B6-B3E1-7567474FA2F1}"/>
              </a:ext>
            </a:extLst>
          </p:cNvPr>
          <p:cNvSpPr txBox="1"/>
          <p:nvPr/>
        </p:nvSpPr>
        <p:spPr>
          <a:xfrm>
            <a:off x="1824917" y="4871716"/>
            <a:ext cx="3024874" cy="646331"/>
          </a:xfrm>
          <a:prstGeom prst="rect">
            <a:avLst/>
          </a:prstGeom>
          <a:noFill/>
        </p:spPr>
        <p:txBody>
          <a:bodyPr wrap="square">
            <a:spAutoFit/>
          </a:bodyPr>
          <a:lstStyle/>
          <a:p>
            <a:r>
              <a:rPr lang="en-GB" dirty="0"/>
              <a:t>Cool! 7 is a lucky number!</a:t>
            </a:r>
          </a:p>
          <a:p>
            <a:r>
              <a:rPr lang="en-GB" dirty="0"/>
              <a:t>Why not 23?</a:t>
            </a:r>
          </a:p>
        </p:txBody>
      </p:sp>
      <p:sp>
        <p:nvSpPr>
          <p:cNvPr id="11" name="TextBox 10">
            <a:extLst>
              <a:ext uri="{FF2B5EF4-FFF2-40B4-BE49-F238E27FC236}">
                <a16:creationId xmlns:a16="http://schemas.microsoft.com/office/drawing/2014/main" id="{73D25796-9C22-42D3-916F-74D93EE25560}"/>
              </a:ext>
            </a:extLst>
          </p:cNvPr>
          <p:cNvSpPr txBox="1"/>
          <p:nvPr/>
        </p:nvSpPr>
        <p:spPr>
          <a:xfrm>
            <a:off x="335664" y="5563586"/>
            <a:ext cx="157415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input of 23</a:t>
            </a:r>
            <a:endParaRPr lang="en-GB" sz="1600"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13191910-09A5-4A69-89FD-1AC837F3DCCD}"/>
              </a:ext>
            </a:extLst>
          </p:cNvPr>
          <p:cNvSpPr txBox="1"/>
          <p:nvPr/>
        </p:nvSpPr>
        <p:spPr>
          <a:xfrm>
            <a:off x="1824916" y="5563585"/>
            <a:ext cx="3939275" cy="369332"/>
          </a:xfrm>
          <a:prstGeom prst="rect">
            <a:avLst/>
          </a:prstGeom>
          <a:noFill/>
        </p:spPr>
        <p:txBody>
          <a:bodyPr wrap="square">
            <a:spAutoFit/>
          </a:bodyPr>
          <a:lstStyle/>
          <a:p>
            <a:r>
              <a:rPr lang="en-GB" dirty="0"/>
              <a:t>Cool! 23 is still an amazing number!</a:t>
            </a:r>
          </a:p>
        </p:txBody>
      </p:sp>
      <p:sp>
        <p:nvSpPr>
          <p:cNvPr id="13" name="TextBox 12">
            <a:extLst>
              <a:ext uri="{FF2B5EF4-FFF2-40B4-BE49-F238E27FC236}">
                <a16:creationId xmlns:a16="http://schemas.microsoft.com/office/drawing/2014/main" id="{1CE1543F-55B5-47E8-9877-B142B1A8BA75}"/>
              </a:ext>
            </a:extLst>
          </p:cNvPr>
          <p:cNvSpPr txBox="1"/>
          <p:nvPr/>
        </p:nvSpPr>
        <p:spPr>
          <a:xfrm>
            <a:off x="335664" y="6070790"/>
            <a:ext cx="157415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All other numbers</a:t>
            </a:r>
          </a:p>
        </p:txBody>
      </p:sp>
      <p:sp>
        <p:nvSpPr>
          <p:cNvPr id="14" name="TextBox 13">
            <a:extLst>
              <a:ext uri="{FF2B5EF4-FFF2-40B4-BE49-F238E27FC236}">
                <a16:creationId xmlns:a16="http://schemas.microsoft.com/office/drawing/2014/main" id="{4F7DE906-635B-4AE6-BEAA-86C132CE17E3}"/>
              </a:ext>
            </a:extLst>
          </p:cNvPr>
          <p:cNvSpPr txBox="1"/>
          <p:nvPr/>
        </p:nvSpPr>
        <p:spPr>
          <a:xfrm>
            <a:off x="1824916" y="6070789"/>
            <a:ext cx="3939275" cy="646331"/>
          </a:xfrm>
          <a:prstGeom prst="rect">
            <a:avLst/>
          </a:prstGeom>
          <a:noFill/>
        </p:spPr>
        <p:txBody>
          <a:bodyPr wrap="square">
            <a:spAutoFit/>
          </a:bodyPr>
          <a:lstStyle/>
          <a:p>
            <a:r>
              <a:rPr lang="en-GB" dirty="0"/>
              <a:t>Number is not 7 or 23!</a:t>
            </a:r>
          </a:p>
          <a:p>
            <a:r>
              <a:rPr lang="en-GB" dirty="0"/>
              <a:t>Why not 23?</a:t>
            </a:r>
          </a:p>
        </p:txBody>
      </p:sp>
    </p:spTree>
    <p:extLst>
      <p:ext uri="{BB962C8B-B14F-4D97-AF65-F5344CB8AC3E}">
        <p14:creationId xmlns:p14="http://schemas.microsoft.com/office/powerpoint/2010/main" val="781368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AD96-7E19-4F56-A11B-8954F6BB5E93}"/>
              </a:ext>
            </a:extLst>
          </p:cNvPr>
          <p:cNvSpPr txBox="1">
            <a:spLocks/>
          </p:cNvSpPr>
          <p:nvPr/>
        </p:nvSpPr>
        <p:spPr>
          <a:xfrm>
            <a:off x="179453" y="112008"/>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Boolean Logic – And // Or // Not</a:t>
            </a:r>
          </a:p>
        </p:txBody>
      </p:sp>
      <p:sp>
        <p:nvSpPr>
          <p:cNvPr id="3" name="TextBox 2">
            <a:extLst>
              <a:ext uri="{FF2B5EF4-FFF2-40B4-BE49-F238E27FC236}">
                <a16:creationId xmlns:a16="http://schemas.microsoft.com/office/drawing/2014/main" id="{E5E22342-AB9C-4333-947F-4F02F4E40271}"/>
              </a:ext>
            </a:extLst>
          </p:cNvPr>
          <p:cNvSpPr txBox="1"/>
          <p:nvPr/>
        </p:nvSpPr>
        <p:spPr>
          <a:xfrm>
            <a:off x="318350" y="733338"/>
            <a:ext cx="2951806"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t>
            </a:r>
            <a:r>
              <a:rPr lang="en-GB" dirty="0">
                <a:effectLst/>
                <a:latin typeface="Calibri" panose="020F0502020204030204" pitchFamily="34" charset="0"/>
                <a:cs typeface="Calibri" panose="020F0502020204030204" pitchFamily="34" charset="0"/>
              </a:rPr>
              <a:t>Sarah has a driving license</a:t>
            </a:r>
          </a:p>
          <a:p>
            <a:r>
              <a:rPr lang="en-GB" b="1" dirty="0">
                <a:latin typeface="Calibri" panose="020F0502020204030204" pitchFamily="34" charset="0"/>
                <a:cs typeface="Calibri" panose="020F0502020204030204" pitchFamily="34" charset="0"/>
              </a:rPr>
              <a:t>B: </a:t>
            </a:r>
            <a:r>
              <a:rPr lang="en-GB" dirty="0">
                <a:latin typeface="Calibri" panose="020F0502020204030204" pitchFamily="34" charset="0"/>
                <a:cs typeface="Calibri" panose="020F0502020204030204" pitchFamily="34" charset="0"/>
              </a:rPr>
              <a:t>Sarah has good Vision</a:t>
            </a:r>
            <a:endParaRPr lang="en-GB" b="1" dirty="0">
              <a:effectLst/>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BB2E8C1-7261-4882-995C-9DA2A49B9AA6}"/>
              </a:ext>
            </a:extLst>
          </p:cNvPr>
          <p:cNvSpPr txBox="1"/>
          <p:nvPr/>
        </p:nvSpPr>
        <p:spPr>
          <a:xfrm>
            <a:off x="1994390" y="1691994"/>
            <a:ext cx="4950109" cy="369332"/>
          </a:xfrm>
          <a:prstGeom prst="rect">
            <a:avLst/>
          </a:prstGeom>
          <a:noFill/>
        </p:spPr>
        <p:txBody>
          <a:bodyPr wrap="square">
            <a:spAutoFit/>
          </a:bodyPr>
          <a:lstStyle/>
          <a:p>
            <a:r>
              <a:rPr lang="en-GB" b="1" dirty="0">
                <a:solidFill>
                  <a:srgbClr val="FF0000"/>
                </a:solidFill>
                <a:effectLst/>
                <a:latin typeface="Calibri" panose="020F0502020204030204" pitchFamily="34" charset="0"/>
                <a:cs typeface="Calibri" panose="020F0502020204030204" pitchFamily="34" charset="0"/>
              </a:rPr>
              <a:t>Boolean values that can be TRUE or FALSE</a:t>
            </a:r>
          </a:p>
        </p:txBody>
      </p:sp>
      <p:grpSp>
        <p:nvGrpSpPr>
          <p:cNvPr id="24" name="Group 23">
            <a:extLst>
              <a:ext uri="{FF2B5EF4-FFF2-40B4-BE49-F238E27FC236}">
                <a16:creationId xmlns:a16="http://schemas.microsoft.com/office/drawing/2014/main" id="{4CD43E71-09FB-4664-AAF6-392C08536DC1}"/>
              </a:ext>
            </a:extLst>
          </p:cNvPr>
          <p:cNvGrpSpPr/>
          <p:nvPr/>
        </p:nvGrpSpPr>
        <p:grpSpPr>
          <a:xfrm>
            <a:off x="584708" y="3260917"/>
            <a:ext cx="2037104" cy="1684866"/>
            <a:chOff x="1290763" y="2867378"/>
            <a:chExt cx="2037104" cy="1684866"/>
          </a:xfrm>
        </p:grpSpPr>
        <p:grpSp>
          <p:nvGrpSpPr>
            <p:cNvPr id="14" name="Group 13">
              <a:extLst>
                <a:ext uri="{FF2B5EF4-FFF2-40B4-BE49-F238E27FC236}">
                  <a16:creationId xmlns:a16="http://schemas.microsoft.com/office/drawing/2014/main" id="{EC8DB473-EFFF-4677-854C-40465D0C3D2F}"/>
                </a:ext>
              </a:extLst>
            </p:cNvPr>
            <p:cNvGrpSpPr/>
            <p:nvPr/>
          </p:nvGrpSpPr>
          <p:grpSpPr>
            <a:xfrm>
              <a:off x="1365956" y="2867378"/>
              <a:ext cx="1864019" cy="1684866"/>
              <a:chOff x="1365956" y="2867378"/>
              <a:chExt cx="1864019" cy="1684866"/>
            </a:xfrm>
          </p:grpSpPr>
          <p:sp>
            <p:nvSpPr>
              <p:cNvPr id="5" name="Rectangle 4">
                <a:extLst>
                  <a:ext uri="{FF2B5EF4-FFF2-40B4-BE49-F238E27FC236}">
                    <a16:creationId xmlns:a16="http://schemas.microsoft.com/office/drawing/2014/main" id="{1F555B29-B843-48F7-8C25-1F4BCE007734}"/>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extLst>
                  <a:ext uri="{FF2B5EF4-FFF2-40B4-BE49-F238E27FC236}">
                    <a16:creationId xmlns:a16="http://schemas.microsoft.com/office/drawing/2014/main" id="{A24B7EF5-D90B-4608-9745-0C09B5FFD762}"/>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05C70747-25BA-4443-960E-FEF1B13946B7}"/>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8AE16DD6-850F-4E91-BD97-DCF10AC754D7}"/>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724474AF-1B5F-41DB-AF56-94B5EB669AC2}"/>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7903ABC1-FB1E-48D2-8784-A29F7141CD9E}"/>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B91CC27A-0074-400A-B337-94724236BD3E}"/>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AE00FE59-1B8E-4B1D-9881-8882F730EB89}"/>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9620825D-9481-435E-B8CD-A901E91F82F5}"/>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5" name="TextBox 14">
              <a:extLst>
                <a:ext uri="{FF2B5EF4-FFF2-40B4-BE49-F238E27FC236}">
                  <a16:creationId xmlns:a16="http://schemas.microsoft.com/office/drawing/2014/main" id="{C3538BD4-DFB9-42A9-8314-CCDC8D47F4B4}"/>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6" name="TextBox 15">
              <a:extLst>
                <a:ext uri="{FF2B5EF4-FFF2-40B4-BE49-F238E27FC236}">
                  <a16:creationId xmlns:a16="http://schemas.microsoft.com/office/drawing/2014/main" id="{35109908-7619-455C-B86A-61E4B787DBAC}"/>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17" name="TextBox 16">
              <a:extLst>
                <a:ext uri="{FF2B5EF4-FFF2-40B4-BE49-F238E27FC236}">
                  <a16:creationId xmlns:a16="http://schemas.microsoft.com/office/drawing/2014/main" id="{C15B96D9-AF00-4BE7-87E9-C191C77E6730}"/>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8" name="TextBox 17">
              <a:extLst>
                <a:ext uri="{FF2B5EF4-FFF2-40B4-BE49-F238E27FC236}">
                  <a16:creationId xmlns:a16="http://schemas.microsoft.com/office/drawing/2014/main" id="{EEEB36B8-B188-4C88-846C-A5F7887045D9}"/>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9" name="TextBox 18">
              <a:extLst>
                <a:ext uri="{FF2B5EF4-FFF2-40B4-BE49-F238E27FC236}">
                  <a16:creationId xmlns:a16="http://schemas.microsoft.com/office/drawing/2014/main" id="{B097D7C5-19B5-43B3-9F90-BC4141A7B38D}"/>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AND</a:t>
              </a:r>
            </a:p>
          </p:txBody>
        </p:sp>
        <p:sp>
          <p:nvSpPr>
            <p:cNvPr id="20" name="TextBox 19">
              <a:extLst>
                <a:ext uri="{FF2B5EF4-FFF2-40B4-BE49-F238E27FC236}">
                  <a16:creationId xmlns:a16="http://schemas.microsoft.com/office/drawing/2014/main" id="{500859C2-10B6-4C9E-9270-C6C656E0150E}"/>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21" name="TextBox 20">
              <a:extLst>
                <a:ext uri="{FF2B5EF4-FFF2-40B4-BE49-F238E27FC236}">
                  <a16:creationId xmlns:a16="http://schemas.microsoft.com/office/drawing/2014/main" id="{7CD31D56-63A2-43A8-8B57-1FA964C7AB2E}"/>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F00285CC-2111-4C7E-93A2-3FC48F4EAE32}"/>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D077ACC3-AF97-44FC-BEB6-2E083F2E690C}"/>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25" name="TextBox 24">
            <a:extLst>
              <a:ext uri="{FF2B5EF4-FFF2-40B4-BE49-F238E27FC236}">
                <a16:creationId xmlns:a16="http://schemas.microsoft.com/office/drawing/2014/main" id="{8FD3F258-2410-4047-9973-3C0F1D5E2F9E}"/>
              </a:ext>
            </a:extLst>
          </p:cNvPr>
          <p:cNvSpPr txBox="1"/>
          <p:nvPr/>
        </p:nvSpPr>
        <p:spPr>
          <a:xfrm>
            <a:off x="318350" y="2441483"/>
            <a:ext cx="2951806"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and B: </a:t>
            </a:r>
            <a:r>
              <a:rPr lang="en-GB" dirty="0">
                <a:effectLst/>
                <a:latin typeface="Calibri" panose="020F0502020204030204" pitchFamily="34" charset="0"/>
                <a:cs typeface="Calibri" panose="020F0502020204030204" pitchFamily="34" charset="0"/>
              </a:rPr>
              <a:t>Sarah has a driving license </a:t>
            </a:r>
            <a:r>
              <a:rPr lang="en-GB" b="1" dirty="0">
                <a:effectLst/>
                <a:latin typeface="Calibri" panose="020F0502020204030204" pitchFamily="34" charset="0"/>
                <a:cs typeface="Calibri" panose="020F0502020204030204" pitchFamily="34" charset="0"/>
              </a:rPr>
              <a:t>AND</a:t>
            </a:r>
            <a:r>
              <a:rPr lang="en-GB" dirty="0">
                <a:effectLst/>
                <a:latin typeface="Calibri" panose="020F0502020204030204" pitchFamily="34" charset="0"/>
                <a:cs typeface="Calibri" panose="020F0502020204030204" pitchFamily="34" charset="0"/>
              </a:rPr>
              <a:t> good vision</a:t>
            </a:r>
            <a:endParaRPr lang="en-GB" b="1" dirty="0">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0924F198-7014-480F-8244-BF60BE0C357A}"/>
              </a:ext>
            </a:extLst>
          </p:cNvPr>
          <p:cNvSpPr txBox="1"/>
          <p:nvPr/>
        </p:nvSpPr>
        <p:spPr>
          <a:xfrm>
            <a:off x="542836" y="5105163"/>
            <a:ext cx="209679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Truth table for AND</a:t>
            </a:r>
          </a:p>
        </p:txBody>
      </p:sp>
      <p:grpSp>
        <p:nvGrpSpPr>
          <p:cNvPr id="27" name="Group 26">
            <a:extLst>
              <a:ext uri="{FF2B5EF4-FFF2-40B4-BE49-F238E27FC236}">
                <a16:creationId xmlns:a16="http://schemas.microsoft.com/office/drawing/2014/main" id="{7A0051D6-8B0F-4D5F-8E0B-842DE0E9FC15}"/>
              </a:ext>
            </a:extLst>
          </p:cNvPr>
          <p:cNvGrpSpPr/>
          <p:nvPr/>
        </p:nvGrpSpPr>
        <p:grpSpPr>
          <a:xfrm>
            <a:off x="3858366" y="3248171"/>
            <a:ext cx="2037104" cy="1684866"/>
            <a:chOff x="1290763" y="2867378"/>
            <a:chExt cx="2037104" cy="1684866"/>
          </a:xfrm>
        </p:grpSpPr>
        <p:grpSp>
          <p:nvGrpSpPr>
            <p:cNvPr id="28" name="Group 27">
              <a:extLst>
                <a:ext uri="{FF2B5EF4-FFF2-40B4-BE49-F238E27FC236}">
                  <a16:creationId xmlns:a16="http://schemas.microsoft.com/office/drawing/2014/main" id="{43916585-5497-405B-B255-B2EC170B2F88}"/>
                </a:ext>
              </a:extLst>
            </p:cNvPr>
            <p:cNvGrpSpPr/>
            <p:nvPr/>
          </p:nvGrpSpPr>
          <p:grpSpPr>
            <a:xfrm>
              <a:off x="1365956" y="2867378"/>
              <a:ext cx="1864019" cy="1684866"/>
              <a:chOff x="1365956" y="2867378"/>
              <a:chExt cx="1864019" cy="1684866"/>
            </a:xfrm>
          </p:grpSpPr>
          <p:sp>
            <p:nvSpPr>
              <p:cNvPr id="38" name="Rectangle 37">
                <a:extLst>
                  <a:ext uri="{FF2B5EF4-FFF2-40B4-BE49-F238E27FC236}">
                    <a16:creationId xmlns:a16="http://schemas.microsoft.com/office/drawing/2014/main" id="{7ADCEC53-D257-413E-9D3A-5418FFFD1457}"/>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82CFB956-6A38-4671-B62F-D9F5E7E1811D}"/>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Rectangle 39">
                <a:extLst>
                  <a:ext uri="{FF2B5EF4-FFF2-40B4-BE49-F238E27FC236}">
                    <a16:creationId xmlns:a16="http://schemas.microsoft.com/office/drawing/2014/main" id="{1C6AA549-013C-4388-86D2-3AEA447F3ED2}"/>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ectangle 40">
                <a:extLst>
                  <a:ext uri="{FF2B5EF4-FFF2-40B4-BE49-F238E27FC236}">
                    <a16:creationId xmlns:a16="http://schemas.microsoft.com/office/drawing/2014/main" id="{8DD4E218-57B7-49C3-A30F-097959B26FE3}"/>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41">
                <a:extLst>
                  <a:ext uri="{FF2B5EF4-FFF2-40B4-BE49-F238E27FC236}">
                    <a16:creationId xmlns:a16="http://schemas.microsoft.com/office/drawing/2014/main" id="{71FC64F3-5932-4989-9CC5-3C446505EC35}"/>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2C5EDA65-63D3-4369-B586-AA396DCC5EE0}"/>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Rectangle 43">
                <a:extLst>
                  <a:ext uri="{FF2B5EF4-FFF2-40B4-BE49-F238E27FC236}">
                    <a16:creationId xmlns:a16="http://schemas.microsoft.com/office/drawing/2014/main" id="{81E7CAA7-F7BE-4097-A6BB-D4FC363B4910}"/>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Rectangle 44">
                <a:extLst>
                  <a:ext uri="{FF2B5EF4-FFF2-40B4-BE49-F238E27FC236}">
                    <a16:creationId xmlns:a16="http://schemas.microsoft.com/office/drawing/2014/main" id="{FD546143-33BB-4B63-AF69-91E93AA151B4}"/>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Rectangle 45">
                <a:extLst>
                  <a:ext uri="{FF2B5EF4-FFF2-40B4-BE49-F238E27FC236}">
                    <a16:creationId xmlns:a16="http://schemas.microsoft.com/office/drawing/2014/main" id="{F412D827-F0B0-4A96-BB7D-25B7F3F60A66}"/>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 name="TextBox 28">
              <a:extLst>
                <a:ext uri="{FF2B5EF4-FFF2-40B4-BE49-F238E27FC236}">
                  <a16:creationId xmlns:a16="http://schemas.microsoft.com/office/drawing/2014/main" id="{BB956B05-52C9-4AB8-89AE-4BC57927081B}"/>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0" name="TextBox 29">
              <a:extLst>
                <a:ext uri="{FF2B5EF4-FFF2-40B4-BE49-F238E27FC236}">
                  <a16:creationId xmlns:a16="http://schemas.microsoft.com/office/drawing/2014/main" id="{EF3FDF68-7D8B-47A1-A1F9-CF93E4909A6C}"/>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1" name="TextBox 30">
              <a:extLst>
                <a:ext uri="{FF2B5EF4-FFF2-40B4-BE49-F238E27FC236}">
                  <a16:creationId xmlns:a16="http://schemas.microsoft.com/office/drawing/2014/main" id="{688980B1-5C15-4FE6-B6F6-5B6A4F706A83}"/>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32" name="TextBox 31">
              <a:extLst>
                <a:ext uri="{FF2B5EF4-FFF2-40B4-BE49-F238E27FC236}">
                  <a16:creationId xmlns:a16="http://schemas.microsoft.com/office/drawing/2014/main" id="{65D2CB87-049E-4685-B498-6CDFCD5ED54D}"/>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3" name="TextBox 32">
              <a:extLst>
                <a:ext uri="{FF2B5EF4-FFF2-40B4-BE49-F238E27FC236}">
                  <a16:creationId xmlns:a16="http://schemas.microsoft.com/office/drawing/2014/main" id="{B035585F-9680-40D8-BAAA-E5CBACB2A373}"/>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OR</a:t>
              </a:r>
            </a:p>
          </p:txBody>
        </p:sp>
        <p:sp>
          <p:nvSpPr>
            <p:cNvPr id="34" name="TextBox 33">
              <a:extLst>
                <a:ext uri="{FF2B5EF4-FFF2-40B4-BE49-F238E27FC236}">
                  <a16:creationId xmlns:a16="http://schemas.microsoft.com/office/drawing/2014/main" id="{B3E4B32F-CF3D-44FF-9B0C-4EB431AEEE4F}"/>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35" name="TextBox 34">
              <a:extLst>
                <a:ext uri="{FF2B5EF4-FFF2-40B4-BE49-F238E27FC236}">
                  <a16:creationId xmlns:a16="http://schemas.microsoft.com/office/drawing/2014/main" id="{35A34FD0-9D71-4FB8-BA06-D964A3D8EF0B}"/>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547068D6-FA9C-4CA6-BAF4-11D6A622444F}"/>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6B45BB04-4ED1-4D11-9357-5A151E553730}"/>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47" name="TextBox 46">
            <a:extLst>
              <a:ext uri="{FF2B5EF4-FFF2-40B4-BE49-F238E27FC236}">
                <a16:creationId xmlns:a16="http://schemas.microsoft.com/office/drawing/2014/main" id="{A6DE2D78-2905-41E2-99EB-F41CDB77FCCF}"/>
              </a:ext>
            </a:extLst>
          </p:cNvPr>
          <p:cNvSpPr txBox="1"/>
          <p:nvPr/>
        </p:nvSpPr>
        <p:spPr>
          <a:xfrm>
            <a:off x="3592008" y="2428737"/>
            <a:ext cx="2951806"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or B: </a:t>
            </a:r>
            <a:r>
              <a:rPr lang="en-GB" dirty="0">
                <a:effectLst/>
                <a:latin typeface="Calibri" panose="020F0502020204030204" pitchFamily="34" charset="0"/>
                <a:cs typeface="Calibri" panose="020F0502020204030204" pitchFamily="34" charset="0"/>
              </a:rPr>
              <a:t>Sarah has a driving license </a:t>
            </a:r>
            <a:r>
              <a:rPr lang="en-GB" b="1" dirty="0">
                <a:effectLst/>
                <a:latin typeface="Calibri" panose="020F0502020204030204" pitchFamily="34" charset="0"/>
                <a:cs typeface="Calibri" panose="020F0502020204030204" pitchFamily="34" charset="0"/>
              </a:rPr>
              <a:t>OR</a:t>
            </a:r>
            <a:r>
              <a:rPr lang="en-GB" dirty="0">
                <a:effectLst/>
                <a:latin typeface="Calibri" panose="020F0502020204030204" pitchFamily="34" charset="0"/>
                <a:cs typeface="Calibri" panose="020F0502020204030204" pitchFamily="34" charset="0"/>
              </a:rPr>
              <a:t> good vision</a:t>
            </a:r>
            <a:endParaRPr lang="en-GB" b="1" dirty="0">
              <a:effectLst/>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72D931EE-2264-4909-B78C-F0F96023568E}"/>
              </a:ext>
            </a:extLst>
          </p:cNvPr>
          <p:cNvSpPr txBox="1"/>
          <p:nvPr/>
        </p:nvSpPr>
        <p:spPr>
          <a:xfrm>
            <a:off x="3816494" y="5092417"/>
            <a:ext cx="209679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Truth table for OR</a:t>
            </a:r>
          </a:p>
        </p:txBody>
      </p:sp>
      <p:sp>
        <p:nvSpPr>
          <p:cNvPr id="69" name="TextBox 68">
            <a:extLst>
              <a:ext uri="{FF2B5EF4-FFF2-40B4-BE49-F238E27FC236}">
                <a16:creationId xmlns:a16="http://schemas.microsoft.com/office/drawing/2014/main" id="{E9F95851-8361-4C14-B54F-6E52C9D25364}"/>
              </a:ext>
            </a:extLst>
          </p:cNvPr>
          <p:cNvSpPr txBox="1"/>
          <p:nvPr/>
        </p:nvSpPr>
        <p:spPr>
          <a:xfrm>
            <a:off x="6804859" y="2414332"/>
            <a:ext cx="2951806"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 A, Not B</a:t>
            </a:r>
          </a:p>
        </p:txBody>
      </p:sp>
      <p:sp>
        <p:nvSpPr>
          <p:cNvPr id="71" name="TextBox 70">
            <a:extLst>
              <a:ext uri="{FF2B5EF4-FFF2-40B4-BE49-F238E27FC236}">
                <a16:creationId xmlns:a16="http://schemas.microsoft.com/office/drawing/2014/main" id="{7E8B8173-FCE2-4B07-B82C-EE36A6AC27D1}"/>
              </a:ext>
            </a:extLst>
          </p:cNvPr>
          <p:cNvSpPr txBox="1"/>
          <p:nvPr/>
        </p:nvSpPr>
        <p:spPr>
          <a:xfrm>
            <a:off x="544145" y="5499726"/>
            <a:ext cx="2523147" cy="369332"/>
          </a:xfrm>
          <a:prstGeom prst="rect">
            <a:avLst/>
          </a:prstGeom>
          <a:noFill/>
        </p:spPr>
        <p:txBody>
          <a:bodyPr wrap="square">
            <a:spAutoFit/>
          </a:bodyPr>
          <a:lstStyle/>
          <a:p>
            <a:r>
              <a:rPr lang="en-GB" b="1" dirty="0">
                <a:solidFill>
                  <a:srgbClr val="00B050"/>
                </a:solidFill>
                <a:effectLst/>
                <a:latin typeface="Calibri" panose="020F0502020204030204" pitchFamily="34" charset="0"/>
                <a:cs typeface="Calibri" panose="020F0502020204030204" pitchFamily="34" charset="0"/>
              </a:rPr>
              <a:t>True</a:t>
            </a:r>
            <a:r>
              <a:rPr lang="en-GB" b="1" dirty="0">
                <a:effectLst/>
                <a:latin typeface="Calibri" panose="020F0502020204030204" pitchFamily="34" charset="0"/>
                <a:cs typeface="Calibri" panose="020F0502020204030204" pitchFamily="34" charset="0"/>
              </a:rPr>
              <a:t> when ALL are </a:t>
            </a:r>
            <a:r>
              <a:rPr lang="en-GB" b="1" dirty="0">
                <a:solidFill>
                  <a:srgbClr val="00B050"/>
                </a:solidFill>
                <a:effectLst/>
                <a:latin typeface="Calibri" panose="020F0502020204030204" pitchFamily="34" charset="0"/>
                <a:cs typeface="Calibri" panose="020F0502020204030204" pitchFamily="34" charset="0"/>
              </a:rPr>
              <a:t>true</a:t>
            </a:r>
          </a:p>
        </p:txBody>
      </p:sp>
      <p:sp>
        <p:nvSpPr>
          <p:cNvPr id="72" name="TextBox 71">
            <a:extLst>
              <a:ext uri="{FF2B5EF4-FFF2-40B4-BE49-F238E27FC236}">
                <a16:creationId xmlns:a16="http://schemas.microsoft.com/office/drawing/2014/main" id="{F2057CB5-3A75-4738-A635-16AE9EAEC8CB}"/>
              </a:ext>
            </a:extLst>
          </p:cNvPr>
          <p:cNvSpPr txBox="1"/>
          <p:nvPr/>
        </p:nvSpPr>
        <p:spPr>
          <a:xfrm>
            <a:off x="3806337" y="5514982"/>
            <a:ext cx="2523147" cy="369332"/>
          </a:xfrm>
          <a:prstGeom prst="rect">
            <a:avLst/>
          </a:prstGeom>
          <a:noFill/>
        </p:spPr>
        <p:txBody>
          <a:bodyPr wrap="square">
            <a:spAutoFit/>
          </a:bodyPr>
          <a:lstStyle/>
          <a:p>
            <a:r>
              <a:rPr lang="en-GB" b="1" dirty="0">
                <a:solidFill>
                  <a:srgbClr val="00B050"/>
                </a:solidFill>
                <a:effectLst/>
                <a:latin typeface="Calibri" panose="020F0502020204030204" pitchFamily="34" charset="0"/>
                <a:cs typeface="Calibri" panose="020F0502020204030204" pitchFamily="34" charset="0"/>
              </a:rPr>
              <a:t>True</a:t>
            </a:r>
            <a:r>
              <a:rPr lang="en-GB" b="1" dirty="0">
                <a:effectLst/>
                <a:latin typeface="Calibri" panose="020F0502020204030204" pitchFamily="34" charset="0"/>
                <a:cs typeface="Calibri" panose="020F0502020204030204" pitchFamily="34" charset="0"/>
              </a:rPr>
              <a:t> when ONE is </a:t>
            </a:r>
            <a:r>
              <a:rPr lang="en-GB" b="1" dirty="0">
                <a:solidFill>
                  <a:srgbClr val="00B050"/>
                </a:solidFill>
                <a:effectLst/>
                <a:latin typeface="Calibri" panose="020F0502020204030204" pitchFamily="34" charset="0"/>
                <a:cs typeface="Calibri" panose="020F0502020204030204" pitchFamily="34" charset="0"/>
              </a:rPr>
              <a:t>true</a:t>
            </a:r>
          </a:p>
        </p:txBody>
      </p:sp>
      <p:sp>
        <p:nvSpPr>
          <p:cNvPr id="73" name="TextBox 72">
            <a:extLst>
              <a:ext uri="{FF2B5EF4-FFF2-40B4-BE49-F238E27FC236}">
                <a16:creationId xmlns:a16="http://schemas.microsoft.com/office/drawing/2014/main" id="{4E98BC8A-EEA1-4480-B53E-D80618E2A5D8}"/>
              </a:ext>
            </a:extLst>
          </p:cNvPr>
          <p:cNvSpPr txBox="1"/>
          <p:nvPr/>
        </p:nvSpPr>
        <p:spPr>
          <a:xfrm>
            <a:off x="6804859" y="2991753"/>
            <a:ext cx="252314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Inverts</a:t>
            </a:r>
            <a:r>
              <a:rPr lang="en-GB" b="1" dirty="0">
                <a:solidFill>
                  <a:srgbClr val="00B050"/>
                </a:solidFill>
                <a:effectLst/>
                <a:latin typeface="Calibri" panose="020F0502020204030204" pitchFamily="34" charset="0"/>
                <a:cs typeface="Calibri" panose="020F0502020204030204" pitchFamily="34" charset="0"/>
              </a:rPr>
              <a:t> true</a:t>
            </a:r>
            <a:r>
              <a:rPr lang="en-GB" b="1" dirty="0">
                <a:effectLst/>
                <a:latin typeface="Calibri" panose="020F0502020204030204" pitchFamily="34" charset="0"/>
                <a:cs typeface="Calibri" panose="020F0502020204030204" pitchFamily="34" charset="0"/>
              </a:rPr>
              <a:t>/</a:t>
            </a:r>
            <a:r>
              <a:rPr lang="en-GB" b="1" dirty="0">
                <a:solidFill>
                  <a:srgbClr val="FF0000"/>
                </a:solidFill>
                <a:effectLst/>
                <a:latin typeface="Calibri" panose="020F0502020204030204" pitchFamily="34" charset="0"/>
                <a:cs typeface="Calibri" panose="020F0502020204030204" pitchFamily="34" charset="0"/>
              </a:rPr>
              <a:t>false</a:t>
            </a:r>
            <a:r>
              <a:rPr lang="en-GB" b="1" dirty="0">
                <a:effectLst/>
                <a:latin typeface="Calibri" panose="020F0502020204030204" pitchFamily="34" charset="0"/>
                <a:cs typeface="Calibri" panose="020F0502020204030204" pitchFamily="34" charset="0"/>
              </a:rPr>
              <a:t> value.</a:t>
            </a:r>
            <a:endParaRPr lang="en-GB" b="1" dirty="0">
              <a:solidFill>
                <a:srgbClr val="00B050"/>
              </a:solidFill>
              <a:effectLst/>
              <a:latin typeface="Calibri" panose="020F0502020204030204" pitchFamily="34" charset="0"/>
              <a:cs typeface="Calibri" panose="020F0502020204030204" pitchFamily="34" charset="0"/>
            </a:endParaRPr>
          </a:p>
        </p:txBody>
      </p:sp>
      <p:sp>
        <p:nvSpPr>
          <p:cNvPr id="74" name="TextBox 73">
            <a:extLst>
              <a:ext uri="{FF2B5EF4-FFF2-40B4-BE49-F238E27FC236}">
                <a16:creationId xmlns:a16="http://schemas.microsoft.com/office/drawing/2014/main" id="{9D4B8B53-0912-40E4-8337-F39805C37AD9}"/>
              </a:ext>
            </a:extLst>
          </p:cNvPr>
          <p:cNvSpPr txBox="1"/>
          <p:nvPr/>
        </p:nvSpPr>
        <p:spPr>
          <a:xfrm>
            <a:off x="1668345" y="6151072"/>
            <a:ext cx="3249674" cy="369332"/>
          </a:xfrm>
          <a:prstGeom prst="rect">
            <a:avLst/>
          </a:prstGeom>
          <a:noFill/>
        </p:spPr>
        <p:txBody>
          <a:bodyPr wrap="square">
            <a:spAutoFit/>
          </a:bodyPr>
          <a:lstStyle/>
          <a:p>
            <a:r>
              <a:rPr lang="en-GB" b="1" dirty="0">
                <a:solidFill>
                  <a:srgbClr val="FF0000"/>
                </a:solidFill>
                <a:latin typeface="Calibri" panose="020F0502020204030204" pitchFamily="34" charset="0"/>
                <a:cs typeface="Calibri" panose="020F0502020204030204" pitchFamily="34" charset="0"/>
              </a:rPr>
              <a:t>No matter how many variables</a:t>
            </a:r>
            <a:endParaRPr lang="en-GB" b="1" dirty="0">
              <a:solidFill>
                <a:srgbClr val="FF0000"/>
              </a:solidFill>
              <a:effectLst/>
              <a:latin typeface="Calibri" panose="020F0502020204030204" pitchFamily="34" charset="0"/>
              <a:cs typeface="Calibri" panose="020F0502020204030204" pitchFamily="34" charset="0"/>
            </a:endParaRPr>
          </a:p>
        </p:txBody>
      </p:sp>
      <p:sp>
        <p:nvSpPr>
          <p:cNvPr id="75" name="Arc 74">
            <a:extLst>
              <a:ext uri="{FF2B5EF4-FFF2-40B4-BE49-F238E27FC236}">
                <a16:creationId xmlns:a16="http://schemas.microsoft.com/office/drawing/2014/main" id="{B58444A0-D488-4B38-AC75-71283C70A139}"/>
              </a:ext>
            </a:extLst>
          </p:cNvPr>
          <p:cNvSpPr/>
          <p:nvPr/>
        </p:nvSpPr>
        <p:spPr>
          <a:xfrm flipH="1" flipV="1">
            <a:off x="1406033" y="5298541"/>
            <a:ext cx="550744" cy="102554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6" name="Arc 75">
            <a:extLst>
              <a:ext uri="{FF2B5EF4-FFF2-40B4-BE49-F238E27FC236}">
                <a16:creationId xmlns:a16="http://schemas.microsoft.com/office/drawing/2014/main" id="{F3F44A4F-1D1B-4A19-ADB6-B4B01EB73869}"/>
              </a:ext>
            </a:extLst>
          </p:cNvPr>
          <p:cNvSpPr/>
          <p:nvPr/>
        </p:nvSpPr>
        <p:spPr>
          <a:xfrm flipV="1">
            <a:off x="4442887" y="5315945"/>
            <a:ext cx="647570" cy="102554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7" name="Arc 76">
            <a:extLst>
              <a:ext uri="{FF2B5EF4-FFF2-40B4-BE49-F238E27FC236}">
                <a16:creationId xmlns:a16="http://schemas.microsoft.com/office/drawing/2014/main" id="{983CA02F-23ED-46A2-AC21-E8422105147C}"/>
              </a:ext>
            </a:extLst>
          </p:cNvPr>
          <p:cNvSpPr/>
          <p:nvPr/>
        </p:nvSpPr>
        <p:spPr>
          <a:xfrm flipH="1" flipV="1">
            <a:off x="1675622" y="855453"/>
            <a:ext cx="550744" cy="102554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2071537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505F70-FFC6-4F1A-B073-68A5E58C37A4}"/>
              </a:ext>
            </a:extLst>
          </p:cNvPr>
          <p:cNvSpPr txBox="1"/>
          <p:nvPr/>
        </p:nvSpPr>
        <p:spPr>
          <a:xfrm>
            <a:off x="1273258" y="2976917"/>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a:t>
            </a:r>
          </a:p>
        </p:txBody>
      </p:sp>
      <p:sp>
        <p:nvSpPr>
          <p:cNvPr id="3" name="TextBox 2">
            <a:extLst>
              <a:ext uri="{FF2B5EF4-FFF2-40B4-BE49-F238E27FC236}">
                <a16:creationId xmlns:a16="http://schemas.microsoft.com/office/drawing/2014/main" id="{68F4637C-8E71-410C-AE9E-ACD9D5EF3D7E}"/>
              </a:ext>
            </a:extLst>
          </p:cNvPr>
          <p:cNvSpPr txBox="1"/>
          <p:nvPr/>
        </p:nvSpPr>
        <p:spPr>
          <a:xfrm>
            <a:off x="431817" y="527624"/>
            <a:ext cx="4950109" cy="369332"/>
          </a:xfrm>
          <a:prstGeom prst="rect">
            <a:avLst/>
          </a:prstGeom>
          <a:noFill/>
        </p:spPr>
        <p:txBody>
          <a:bodyPr wrap="square">
            <a:spAutoFit/>
          </a:bodyPr>
          <a:lstStyle/>
          <a:p>
            <a:r>
              <a:rPr lang="en-GB" b="1" dirty="0">
                <a:solidFill>
                  <a:srgbClr val="FF0000"/>
                </a:solidFill>
                <a:effectLst/>
                <a:latin typeface="Calibri" panose="020F0502020204030204" pitchFamily="34" charset="0"/>
                <a:cs typeface="Calibri" panose="020F0502020204030204" pitchFamily="34" charset="0"/>
              </a:rPr>
              <a:t>Boolean Variables that can be TRUE or FALSE</a:t>
            </a:r>
          </a:p>
        </p:txBody>
      </p:sp>
      <p:sp>
        <p:nvSpPr>
          <p:cNvPr id="4" name="TextBox 3">
            <a:extLst>
              <a:ext uri="{FF2B5EF4-FFF2-40B4-BE49-F238E27FC236}">
                <a16:creationId xmlns:a16="http://schemas.microsoft.com/office/drawing/2014/main" id="{9EB4D1A7-9BCF-4823-81EB-64F39EC88C4B}"/>
              </a:ext>
            </a:extLst>
          </p:cNvPr>
          <p:cNvSpPr txBox="1"/>
          <p:nvPr/>
        </p:nvSpPr>
        <p:spPr>
          <a:xfrm>
            <a:off x="3879568" y="927734"/>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5" name="TextBox 4">
            <a:extLst>
              <a:ext uri="{FF2B5EF4-FFF2-40B4-BE49-F238E27FC236}">
                <a16:creationId xmlns:a16="http://schemas.microsoft.com/office/drawing/2014/main" id="{9EDFE10C-59FD-46BB-8505-707D283A184B}"/>
              </a:ext>
            </a:extLst>
          </p:cNvPr>
          <p:cNvSpPr txBox="1"/>
          <p:nvPr/>
        </p:nvSpPr>
        <p:spPr>
          <a:xfrm>
            <a:off x="3879568" y="1204733"/>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6" name="TextBox 5">
            <a:extLst>
              <a:ext uri="{FF2B5EF4-FFF2-40B4-BE49-F238E27FC236}">
                <a16:creationId xmlns:a16="http://schemas.microsoft.com/office/drawing/2014/main" id="{7D1C99BF-E9E3-4378-ABC9-E6C58A1550AC}"/>
              </a:ext>
            </a:extLst>
          </p:cNvPr>
          <p:cNvSpPr txBox="1"/>
          <p:nvPr/>
        </p:nvSpPr>
        <p:spPr>
          <a:xfrm>
            <a:off x="4788489" y="1065494"/>
            <a:ext cx="1186874" cy="338554"/>
          </a:xfrm>
          <a:prstGeom prst="rect">
            <a:avLst/>
          </a:prstGeom>
          <a:solidFill>
            <a:schemeClr val="bg1">
              <a:lumMod val="75000"/>
            </a:schemeClr>
          </a:solidFill>
        </p:spPr>
        <p:txBody>
          <a:bodyPr wrap="square">
            <a:spAutoFit/>
          </a:bodyPr>
          <a:lstStyle/>
          <a:p>
            <a:pPr algn="ctr"/>
            <a:r>
              <a:rPr lang="en-GB" sz="1600" b="1" dirty="0">
                <a:effectLst/>
                <a:latin typeface="Calibri" panose="020F0502020204030204" pitchFamily="34" charset="0"/>
                <a:cs typeface="Calibri" panose="020F0502020204030204" pitchFamily="34" charset="0"/>
              </a:rPr>
              <a:t>Age = 16</a:t>
            </a:r>
          </a:p>
        </p:txBody>
      </p:sp>
      <p:grpSp>
        <p:nvGrpSpPr>
          <p:cNvPr id="7" name="Group 6">
            <a:extLst>
              <a:ext uri="{FF2B5EF4-FFF2-40B4-BE49-F238E27FC236}">
                <a16:creationId xmlns:a16="http://schemas.microsoft.com/office/drawing/2014/main" id="{07F04C30-7023-4378-8C01-43E9A21698A2}"/>
              </a:ext>
            </a:extLst>
          </p:cNvPr>
          <p:cNvGrpSpPr/>
          <p:nvPr/>
        </p:nvGrpSpPr>
        <p:grpSpPr>
          <a:xfrm>
            <a:off x="7550547" y="548672"/>
            <a:ext cx="2037104" cy="1684866"/>
            <a:chOff x="1290763" y="2867378"/>
            <a:chExt cx="2037104" cy="1684866"/>
          </a:xfrm>
        </p:grpSpPr>
        <p:grpSp>
          <p:nvGrpSpPr>
            <p:cNvPr id="8" name="Group 7">
              <a:extLst>
                <a:ext uri="{FF2B5EF4-FFF2-40B4-BE49-F238E27FC236}">
                  <a16:creationId xmlns:a16="http://schemas.microsoft.com/office/drawing/2014/main" id="{94D7CBD5-0A4B-45F2-96D3-56F5FEA44E4F}"/>
                </a:ext>
              </a:extLst>
            </p:cNvPr>
            <p:cNvGrpSpPr/>
            <p:nvPr/>
          </p:nvGrpSpPr>
          <p:grpSpPr>
            <a:xfrm>
              <a:off x="1365956" y="2867378"/>
              <a:ext cx="1864019" cy="1684866"/>
              <a:chOff x="1365956" y="2867378"/>
              <a:chExt cx="1864019" cy="1684866"/>
            </a:xfrm>
          </p:grpSpPr>
          <p:sp>
            <p:nvSpPr>
              <p:cNvPr id="18" name="Rectangle 17">
                <a:extLst>
                  <a:ext uri="{FF2B5EF4-FFF2-40B4-BE49-F238E27FC236}">
                    <a16:creationId xmlns:a16="http://schemas.microsoft.com/office/drawing/2014/main" id="{AE21E46E-624C-4B8B-9408-2927D8B0CA8D}"/>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ADDEDCE2-F26D-433F-B368-6584E0D2A3B3}"/>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5524A069-084F-4591-BCBA-45B550C35C90}"/>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a:extLst>
                  <a:ext uri="{FF2B5EF4-FFF2-40B4-BE49-F238E27FC236}">
                    <a16:creationId xmlns:a16="http://schemas.microsoft.com/office/drawing/2014/main" id="{A6FE6D05-A50A-4965-85C8-D134E4170796}"/>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a:extLst>
                  <a:ext uri="{FF2B5EF4-FFF2-40B4-BE49-F238E27FC236}">
                    <a16:creationId xmlns:a16="http://schemas.microsoft.com/office/drawing/2014/main" id="{E189F121-6AF5-42C8-B07F-D01464986827}"/>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22">
                <a:extLst>
                  <a:ext uri="{FF2B5EF4-FFF2-40B4-BE49-F238E27FC236}">
                    <a16:creationId xmlns:a16="http://schemas.microsoft.com/office/drawing/2014/main" id="{B5C8957A-7D14-485D-B082-39DB5713E13A}"/>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a:extLst>
                  <a:ext uri="{FF2B5EF4-FFF2-40B4-BE49-F238E27FC236}">
                    <a16:creationId xmlns:a16="http://schemas.microsoft.com/office/drawing/2014/main" id="{6674867E-D9AF-4B10-88EE-BCF76207EF54}"/>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a:extLst>
                  <a:ext uri="{FF2B5EF4-FFF2-40B4-BE49-F238E27FC236}">
                    <a16:creationId xmlns:a16="http://schemas.microsoft.com/office/drawing/2014/main" id="{58E8653C-53F8-4791-99C3-B2A24ECE4932}"/>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extLst>
                  <a:ext uri="{FF2B5EF4-FFF2-40B4-BE49-F238E27FC236}">
                    <a16:creationId xmlns:a16="http://schemas.microsoft.com/office/drawing/2014/main" id="{A9C110BE-D40D-4B7B-91B9-37ACDAB26E83}"/>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TextBox 8">
              <a:extLst>
                <a:ext uri="{FF2B5EF4-FFF2-40B4-BE49-F238E27FC236}">
                  <a16:creationId xmlns:a16="http://schemas.microsoft.com/office/drawing/2014/main" id="{F12A18CD-C23C-4DFD-BA60-1C87617C4DE3}"/>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0" name="TextBox 9">
              <a:extLst>
                <a:ext uri="{FF2B5EF4-FFF2-40B4-BE49-F238E27FC236}">
                  <a16:creationId xmlns:a16="http://schemas.microsoft.com/office/drawing/2014/main" id="{2CDD7C57-7404-4E82-BAC1-9B2E9EC0B9D2}"/>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11" name="TextBox 10">
              <a:extLst>
                <a:ext uri="{FF2B5EF4-FFF2-40B4-BE49-F238E27FC236}">
                  <a16:creationId xmlns:a16="http://schemas.microsoft.com/office/drawing/2014/main" id="{E1AD896D-52EE-4D60-9EB7-500539AA042D}"/>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2" name="TextBox 11">
              <a:extLst>
                <a:ext uri="{FF2B5EF4-FFF2-40B4-BE49-F238E27FC236}">
                  <a16:creationId xmlns:a16="http://schemas.microsoft.com/office/drawing/2014/main" id="{F66D77A3-21F1-48ED-B991-BEDB91D1DA3B}"/>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13" name="TextBox 12">
              <a:extLst>
                <a:ext uri="{FF2B5EF4-FFF2-40B4-BE49-F238E27FC236}">
                  <a16:creationId xmlns:a16="http://schemas.microsoft.com/office/drawing/2014/main" id="{18948E49-6203-49BF-9426-B1B2CE51E711}"/>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AND</a:t>
              </a:r>
            </a:p>
          </p:txBody>
        </p:sp>
        <p:sp>
          <p:nvSpPr>
            <p:cNvPr id="14" name="TextBox 13">
              <a:extLst>
                <a:ext uri="{FF2B5EF4-FFF2-40B4-BE49-F238E27FC236}">
                  <a16:creationId xmlns:a16="http://schemas.microsoft.com/office/drawing/2014/main" id="{CF374D26-FB9D-45D4-8DEC-88C19D1E57AD}"/>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15" name="TextBox 14">
              <a:extLst>
                <a:ext uri="{FF2B5EF4-FFF2-40B4-BE49-F238E27FC236}">
                  <a16:creationId xmlns:a16="http://schemas.microsoft.com/office/drawing/2014/main" id="{91199F46-2621-4A1C-B781-D5D6D4AB8E82}"/>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E885261B-22D3-413F-B36C-C731446045C3}"/>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AC05B006-CD41-4CB2-85F4-94381BBA63F0}"/>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27" name="TextBox 26">
            <a:extLst>
              <a:ext uri="{FF2B5EF4-FFF2-40B4-BE49-F238E27FC236}">
                <a16:creationId xmlns:a16="http://schemas.microsoft.com/office/drawing/2014/main" id="{BAB7FB86-126B-4C7E-B8D6-53FB08AB8352}"/>
              </a:ext>
            </a:extLst>
          </p:cNvPr>
          <p:cNvSpPr txBox="1"/>
          <p:nvPr/>
        </p:nvSpPr>
        <p:spPr>
          <a:xfrm>
            <a:off x="8331208" y="140071"/>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a:t>
            </a:r>
          </a:p>
        </p:txBody>
      </p:sp>
      <p:sp>
        <p:nvSpPr>
          <p:cNvPr id="28" name="TextBox 27">
            <a:extLst>
              <a:ext uri="{FF2B5EF4-FFF2-40B4-BE49-F238E27FC236}">
                <a16:creationId xmlns:a16="http://schemas.microsoft.com/office/drawing/2014/main" id="{AE621151-A797-48D4-8CB3-C7D5A8529336}"/>
              </a:ext>
            </a:extLst>
          </p:cNvPr>
          <p:cNvSpPr txBox="1"/>
          <p:nvPr/>
        </p:nvSpPr>
        <p:spPr>
          <a:xfrm>
            <a:off x="7200445" y="1192679"/>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a:t>
            </a:r>
          </a:p>
        </p:txBody>
      </p:sp>
      <p:grpSp>
        <p:nvGrpSpPr>
          <p:cNvPr id="29" name="Group 28">
            <a:extLst>
              <a:ext uri="{FF2B5EF4-FFF2-40B4-BE49-F238E27FC236}">
                <a16:creationId xmlns:a16="http://schemas.microsoft.com/office/drawing/2014/main" id="{82D67DB3-E5A4-4548-977F-84A92DBBF0F1}"/>
              </a:ext>
            </a:extLst>
          </p:cNvPr>
          <p:cNvGrpSpPr/>
          <p:nvPr/>
        </p:nvGrpSpPr>
        <p:grpSpPr>
          <a:xfrm>
            <a:off x="7565220" y="2843057"/>
            <a:ext cx="2037104" cy="1684866"/>
            <a:chOff x="1290763" y="2867378"/>
            <a:chExt cx="2037104" cy="1684866"/>
          </a:xfrm>
        </p:grpSpPr>
        <p:grpSp>
          <p:nvGrpSpPr>
            <p:cNvPr id="30" name="Group 29">
              <a:extLst>
                <a:ext uri="{FF2B5EF4-FFF2-40B4-BE49-F238E27FC236}">
                  <a16:creationId xmlns:a16="http://schemas.microsoft.com/office/drawing/2014/main" id="{24254E93-B624-493F-AA87-24BF6957156A}"/>
                </a:ext>
              </a:extLst>
            </p:cNvPr>
            <p:cNvGrpSpPr/>
            <p:nvPr/>
          </p:nvGrpSpPr>
          <p:grpSpPr>
            <a:xfrm>
              <a:off x="1365956" y="2867378"/>
              <a:ext cx="1864019" cy="1684866"/>
              <a:chOff x="1365956" y="2867378"/>
              <a:chExt cx="1864019" cy="1684866"/>
            </a:xfrm>
          </p:grpSpPr>
          <p:sp>
            <p:nvSpPr>
              <p:cNvPr id="40" name="Rectangle 39">
                <a:extLst>
                  <a:ext uri="{FF2B5EF4-FFF2-40B4-BE49-F238E27FC236}">
                    <a16:creationId xmlns:a16="http://schemas.microsoft.com/office/drawing/2014/main" id="{6E12B612-C446-4D45-91BC-8E9093C6C3D2}"/>
                  </a:ext>
                </a:extLst>
              </p:cNvPr>
              <p:cNvSpPr/>
              <p:nvPr/>
            </p:nvSpPr>
            <p:spPr>
              <a:xfrm>
                <a:off x="1365956"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Rectangle 40">
                <a:extLst>
                  <a:ext uri="{FF2B5EF4-FFF2-40B4-BE49-F238E27FC236}">
                    <a16:creationId xmlns:a16="http://schemas.microsoft.com/office/drawing/2014/main" id="{D92AD88A-2F9F-4E4D-A433-6067A3CDF1CC}"/>
                  </a:ext>
                </a:extLst>
              </p:cNvPr>
              <p:cNvSpPr/>
              <p:nvPr/>
            </p:nvSpPr>
            <p:spPr>
              <a:xfrm>
                <a:off x="1986844"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41">
                <a:extLst>
                  <a:ext uri="{FF2B5EF4-FFF2-40B4-BE49-F238E27FC236}">
                    <a16:creationId xmlns:a16="http://schemas.microsoft.com/office/drawing/2014/main" id="{11D5DD58-D4C0-438E-888A-7A8C72B5D8A5}"/>
                  </a:ext>
                </a:extLst>
              </p:cNvPr>
              <p:cNvSpPr/>
              <p:nvPr/>
            </p:nvSpPr>
            <p:spPr>
              <a:xfrm>
                <a:off x="2607732" y="2867378"/>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359C368C-61CF-4323-BFA9-4BD95743A6FB}"/>
                  </a:ext>
                </a:extLst>
              </p:cNvPr>
              <p:cNvSpPr/>
              <p:nvPr/>
            </p:nvSpPr>
            <p:spPr>
              <a:xfrm>
                <a:off x="1367311"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4" name="Rectangle 43">
                <a:extLst>
                  <a:ext uri="{FF2B5EF4-FFF2-40B4-BE49-F238E27FC236}">
                    <a16:creationId xmlns:a16="http://schemas.microsoft.com/office/drawing/2014/main" id="{37610A0D-8664-425C-B379-B6828F2AAEB3}"/>
                  </a:ext>
                </a:extLst>
              </p:cNvPr>
              <p:cNvSpPr/>
              <p:nvPr/>
            </p:nvSpPr>
            <p:spPr>
              <a:xfrm>
                <a:off x="1988199"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Rectangle 44">
                <a:extLst>
                  <a:ext uri="{FF2B5EF4-FFF2-40B4-BE49-F238E27FC236}">
                    <a16:creationId xmlns:a16="http://schemas.microsoft.com/office/drawing/2014/main" id="{41F72950-6DE7-4AEB-A56B-465230B6A261}"/>
                  </a:ext>
                </a:extLst>
              </p:cNvPr>
              <p:cNvSpPr/>
              <p:nvPr/>
            </p:nvSpPr>
            <p:spPr>
              <a:xfrm>
                <a:off x="2609087" y="3429000"/>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Rectangle 45">
                <a:extLst>
                  <a:ext uri="{FF2B5EF4-FFF2-40B4-BE49-F238E27FC236}">
                    <a16:creationId xmlns:a16="http://schemas.microsoft.com/office/drawing/2014/main" id="{D2F5E1E2-8703-4B40-98D1-B7603F194326}"/>
                  </a:ext>
                </a:extLst>
              </p:cNvPr>
              <p:cNvSpPr/>
              <p:nvPr/>
            </p:nvSpPr>
            <p:spPr>
              <a:xfrm>
                <a:off x="1365956"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Rectangle 46">
                <a:extLst>
                  <a:ext uri="{FF2B5EF4-FFF2-40B4-BE49-F238E27FC236}">
                    <a16:creationId xmlns:a16="http://schemas.microsoft.com/office/drawing/2014/main" id="{3616A252-CAAD-4E0B-A1CD-9137F062584A}"/>
                  </a:ext>
                </a:extLst>
              </p:cNvPr>
              <p:cNvSpPr/>
              <p:nvPr/>
            </p:nvSpPr>
            <p:spPr>
              <a:xfrm>
                <a:off x="1986844"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Rectangle 47">
                <a:extLst>
                  <a:ext uri="{FF2B5EF4-FFF2-40B4-BE49-F238E27FC236}">
                    <a16:creationId xmlns:a16="http://schemas.microsoft.com/office/drawing/2014/main" id="{38575DC1-2C4F-423D-B50F-BD4D0337A90B}"/>
                  </a:ext>
                </a:extLst>
              </p:cNvPr>
              <p:cNvSpPr/>
              <p:nvPr/>
            </p:nvSpPr>
            <p:spPr>
              <a:xfrm>
                <a:off x="2607732" y="3990622"/>
                <a:ext cx="620888" cy="56162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1" name="TextBox 30">
              <a:extLst>
                <a:ext uri="{FF2B5EF4-FFF2-40B4-BE49-F238E27FC236}">
                  <a16:creationId xmlns:a16="http://schemas.microsoft.com/office/drawing/2014/main" id="{BBA3E90F-CDA6-4630-BB6E-F6C5E774550D}"/>
                </a:ext>
              </a:extLst>
            </p:cNvPr>
            <p:cNvSpPr txBox="1"/>
            <p:nvPr/>
          </p:nvSpPr>
          <p:spPr>
            <a:xfrm>
              <a:off x="2522730"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2" name="TextBox 31">
              <a:extLst>
                <a:ext uri="{FF2B5EF4-FFF2-40B4-BE49-F238E27FC236}">
                  <a16:creationId xmlns:a16="http://schemas.microsoft.com/office/drawing/2014/main" id="{C0074C3E-4CD0-4C3A-99E6-3343761B8B22}"/>
                </a:ext>
              </a:extLst>
            </p:cNvPr>
            <p:cNvSpPr txBox="1"/>
            <p:nvPr/>
          </p:nvSpPr>
          <p:spPr>
            <a:xfrm>
              <a:off x="1901842" y="3507538"/>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3" name="TextBox 32">
              <a:extLst>
                <a:ext uri="{FF2B5EF4-FFF2-40B4-BE49-F238E27FC236}">
                  <a16:creationId xmlns:a16="http://schemas.microsoft.com/office/drawing/2014/main" id="{33C0686E-DB40-473F-B3A3-30CA105FCCA7}"/>
                </a:ext>
              </a:extLst>
            </p:cNvPr>
            <p:cNvSpPr txBox="1"/>
            <p:nvPr/>
          </p:nvSpPr>
          <p:spPr>
            <a:xfrm>
              <a:off x="2522729" y="4099068"/>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34" name="TextBox 33">
              <a:extLst>
                <a:ext uri="{FF2B5EF4-FFF2-40B4-BE49-F238E27FC236}">
                  <a16:creationId xmlns:a16="http://schemas.microsoft.com/office/drawing/2014/main" id="{1F3AA1DE-5109-4D4D-9FC7-7B80B152FF5C}"/>
                </a:ext>
              </a:extLst>
            </p:cNvPr>
            <p:cNvSpPr txBox="1"/>
            <p:nvPr/>
          </p:nvSpPr>
          <p:spPr>
            <a:xfrm>
              <a:off x="1891993" y="4086767"/>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35" name="TextBox 34">
              <a:extLst>
                <a:ext uri="{FF2B5EF4-FFF2-40B4-BE49-F238E27FC236}">
                  <a16:creationId xmlns:a16="http://schemas.microsoft.com/office/drawing/2014/main" id="{6BB1DFB5-B82D-4CA4-B008-E5929693B680}"/>
                </a:ext>
              </a:extLst>
            </p:cNvPr>
            <p:cNvSpPr txBox="1"/>
            <p:nvPr/>
          </p:nvSpPr>
          <p:spPr>
            <a:xfrm>
              <a:off x="1290763" y="2896702"/>
              <a:ext cx="790891" cy="461665"/>
            </a:xfrm>
            <a:prstGeom prst="rect">
              <a:avLst/>
            </a:prstGeom>
            <a:noFill/>
          </p:spPr>
          <p:txBody>
            <a:bodyPr wrap="square">
              <a:spAutoFit/>
            </a:bodyPr>
            <a:lstStyle/>
            <a:p>
              <a:pPr algn="ctr"/>
              <a:r>
                <a:rPr lang="en-GB" sz="2400" b="1" dirty="0">
                  <a:effectLst/>
                  <a:latin typeface="Calibri" panose="020F0502020204030204" pitchFamily="34" charset="0"/>
                  <a:cs typeface="Calibri" panose="020F0502020204030204" pitchFamily="34" charset="0"/>
                </a:rPr>
                <a:t>OR</a:t>
              </a:r>
            </a:p>
          </p:txBody>
        </p:sp>
        <p:sp>
          <p:nvSpPr>
            <p:cNvPr id="36" name="TextBox 35">
              <a:extLst>
                <a:ext uri="{FF2B5EF4-FFF2-40B4-BE49-F238E27FC236}">
                  <a16:creationId xmlns:a16="http://schemas.microsoft.com/office/drawing/2014/main" id="{7592D487-C3CD-4E77-B7BA-E8410A221453}"/>
                </a:ext>
              </a:extLst>
            </p:cNvPr>
            <p:cNvSpPr txBox="1"/>
            <p:nvPr/>
          </p:nvSpPr>
          <p:spPr>
            <a:xfrm>
              <a:off x="1903567" y="2962797"/>
              <a:ext cx="790891" cy="338554"/>
            </a:xfrm>
            <a:prstGeom prst="rect">
              <a:avLst/>
            </a:prstGeom>
            <a:noFill/>
          </p:spPr>
          <p:txBody>
            <a:bodyPr wrap="square">
              <a:spAutoFit/>
            </a:bodyPr>
            <a:lstStyle/>
            <a:p>
              <a:pPr algn="ctr"/>
              <a:r>
                <a:rPr lang="en-GB" sz="1600" b="1" dirty="0">
                  <a:effectLst/>
                  <a:latin typeface="Calibri" panose="020F0502020204030204" pitchFamily="34" charset="0"/>
                  <a:cs typeface="Calibri" panose="020F0502020204030204" pitchFamily="34" charset="0"/>
                </a:rPr>
                <a:t>TRUE</a:t>
              </a:r>
            </a:p>
          </p:txBody>
        </p:sp>
        <p:sp>
          <p:nvSpPr>
            <p:cNvPr id="37" name="TextBox 36">
              <a:extLst>
                <a:ext uri="{FF2B5EF4-FFF2-40B4-BE49-F238E27FC236}">
                  <a16:creationId xmlns:a16="http://schemas.microsoft.com/office/drawing/2014/main" id="{3CB21369-2A74-4D2F-8483-B48BB7A04ECF}"/>
                </a:ext>
              </a:extLst>
            </p:cNvPr>
            <p:cNvSpPr txBox="1"/>
            <p:nvPr/>
          </p:nvSpPr>
          <p:spPr>
            <a:xfrm>
              <a:off x="2536976" y="2963523"/>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189AD24C-6A05-4C41-9F3E-6330AC511361}"/>
                </a:ext>
              </a:extLst>
            </p:cNvPr>
            <p:cNvSpPr txBox="1"/>
            <p:nvPr/>
          </p:nvSpPr>
          <p:spPr>
            <a:xfrm>
              <a:off x="1290763" y="3507538"/>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TRUE</a:t>
              </a:r>
              <a:endParaRPr lang="en-GB" sz="1600" b="1" dirty="0">
                <a:effectLst/>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62B0167F-63CA-43B4-99FB-0C2C7DB6D0AC}"/>
                </a:ext>
              </a:extLst>
            </p:cNvPr>
            <p:cNvSpPr txBox="1"/>
            <p:nvPr/>
          </p:nvSpPr>
          <p:spPr>
            <a:xfrm>
              <a:off x="1305436" y="4086767"/>
              <a:ext cx="790891" cy="338554"/>
            </a:xfrm>
            <a:prstGeom prst="rect">
              <a:avLst/>
            </a:prstGeom>
            <a:noFill/>
          </p:spPr>
          <p:txBody>
            <a:bodyPr wrap="square">
              <a:spAutoFit/>
            </a:bodyPr>
            <a:lstStyle/>
            <a:p>
              <a:pPr algn="ctr"/>
              <a:r>
                <a:rPr lang="en-GB" sz="1600" b="1" dirty="0">
                  <a:latin typeface="Calibri" panose="020F0502020204030204" pitchFamily="34" charset="0"/>
                  <a:cs typeface="Calibri" panose="020F0502020204030204" pitchFamily="34" charset="0"/>
                </a:rPr>
                <a:t>FALSE</a:t>
              </a:r>
              <a:endParaRPr lang="en-GB" sz="1600" b="1" dirty="0">
                <a:effectLst/>
                <a:latin typeface="Calibri" panose="020F0502020204030204" pitchFamily="34" charset="0"/>
                <a:cs typeface="Calibri" panose="020F0502020204030204" pitchFamily="34" charset="0"/>
              </a:endParaRPr>
            </a:p>
          </p:txBody>
        </p:sp>
      </p:grpSp>
      <p:sp>
        <p:nvSpPr>
          <p:cNvPr id="49" name="TextBox 48">
            <a:extLst>
              <a:ext uri="{FF2B5EF4-FFF2-40B4-BE49-F238E27FC236}">
                <a16:creationId xmlns:a16="http://schemas.microsoft.com/office/drawing/2014/main" id="{BBD0F253-CE5C-4BFE-91E7-1AEC1E221790}"/>
              </a:ext>
            </a:extLst>
          </p:cNvPr>
          <p:cNvSpPr txBox="1"/>
          <p:nvPr/>
        </p:nvSpPr>
        <p:spPr>
          <a:xfrm>
            <a:off x="8367875" y="2463760"/>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a:t>
            </a:r>
          </a:p>
        </p:txBody>
      </p:sp>
      <p:sp>
        <p:nvSpPr>
          <p:cNvPr id="50" name="TextBox 49">
            <a:extLst>
              <a:ext uri="{FF2B5EF4-FFF2-40B4-BE49-F238E27FC236}">
                <a16:creationId xmlns:a16="http://schemas.microsoft.com/office/drawing/2014/main" id="{BAEDCF54-5D65-458B-AAF0-E5FB55959E74}"/>
              </a:ext>
            </a:extLst>
          </p:cNvPr>
          <p:cNvSpPr txBox="1"/>
          <p:nvPr/>
        </p:nvSpPr>
        <p:spPr>
          <a:xfrm>
            <a:off x="7237112" y="3516368"/>
            <a:ext cx="4320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a:t>
            </a:r>
          </a:p>
        </p:txBody>
      </p:sp>
      <p:sp>
        <p:nvSpPr>
          <p:cNvPr id="51" name="TextBox 50">
            <a:extLst>
              <a:ext uri="{FF2B5EF4-FFF2-40B4-BE49-F238E27FC236}">
                <a16:creationId xmlns:a16="http://schemas.microsoft.com/office/drawing/2014/main" id="{8142DCD3-05B6-42F0-BFD8-BA9754BCD6FE}"/>
              </a:ext>
            </a:extLst>
          </p:cNvPr>
          <p:cNvSpPr txBox="1"/>
          <p:nvPr/>
        </p:nvSpPr>
        <p:spPr>
          <a:xfrm>
            <a:off x="1009326" y="2249266"/>
            <a:ext cx="2367264"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JavaScript Operators</a:t>
            </a:r>
          </a:p>
        </p:txBody>
      </p:sp>
      <p:sp>
        <p:nvSpPr>
          <p:cNvPr id="52" name="TextBox 51">
            <a:extLst>
              <a:ext uri="{FF2B5EF4-FFF2-40B4-BE49-F238E27FC236}">
                <a16:creationId xmlns:a16="http://schemas.microsoft.com/office/drawing/2014/main" id="{5E35FF25-9260-432B-9F94-6BA91C87E53E}"/>
              </a:ext>
            </a:extLst>
          </p:cNvPr>
          <p:cNvSpPr txBox="1"/>
          <p:nvPr/>
        </p:nvSpPr>
        <p:spPr>
          <a:xfrm>
            <a:off x="470389" y="900030"/>
            <a:ext cx="3566897"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t>
            </a:r>
            <a:r>
              <a:rPr lang="en-GB" dirty="0">
                <a:effectLst/>
                <a:latin typeface="Calibri" panose="020F0502020204030204" pitchFamily="34" charset="0"/>
                <a:cs typeface="Calibri" panose="020F0502020204030204" pitchFamily="34" charset="0"/>
              </a:rPr>
              <a:t>Age is greater than or equal to 20</a:t>
            </a:r>
          </a:p>
          <a:p>
            <a:r>
              <a:rPr lang="en-GB" b="1" dirty="0">
                <a:latin typeface="Calibri" panose="020F0502020204030204" pitchFamily="34" charset="0"/>
                <a:cs typeface="Calibri" panose="020F0502020204030204" pitchFamily="34" charset="0"/>
              </a:rPr>
              <a:t>B: </a:t>
            </a:r>
            <a:r>
              <a:rPr lang="en-GB" dirty="0">
                <a:latin typeface="Calibri" panose="020F0502020204030204" pitchFamily="34" charset="0"/>
                <a:cs typeface="Calibri" panose="020F0502020204030204" pitchFamily="34" charset="0"/>
              </a:rPr>
              <a:t>Age is less than 30</a:t>
            </a:r>
            <a:endParaRPr lang="en-GB" b="1" dirty="0">
              <a:effectLst/>
              <a:latin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0874FEF2-FBF2-4415-8A90-23A97BF726D8}"/>
              </a:ext>
            </a:extLst>
          </p:cNvPr>
          <p:cNvSpPr txBox="1"/>
          <p:nvPr/>
        </p:nvSpPr>
        <p:spPr>
          <a:xfrm>
            <a:off x="1443981" y="3254891"/>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54" name="TextBox 53">
            <a:extLst>
              <a:ext uri="{FF2B5EF4-FFF2-40B4-BE49-F238E27FC236}">
                <a16:creationId xmlns:a16="http://schemas.microsoft.com/office/drawing/2014/main" id="{54E37483-5DBF-4C59-BFC8-5F01D6DCA426}"/>
              </a:ext>
            </a:extLst>
          </p:cNvPr>
          <p:cNvSpPr txBox="1"/>
          <p:nvPr/>
        </p:nvSpPr>
        <p:spPr>
          <a:xfrm>
            <a:off x="2321803" y="2988613"/>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55" name="TextBox 54">
            <a:extLst>
              <a:ext uri="{FF2B5EF4-FFF2-40B4-BE49-F238E27FC236}">
                <a16:creationId xmlns:a16="http://schemas.microsoft.com/office/drawing/2014/main" id="{98E16D27-4995-491A-84AE-4D6B0C496C92}"/>
              </a:ext>
            </a:extLst>
          </p:cNvPr>
          <p:cNvSpPr txBox="1"/>
          <p:nvPr/>
        </p:nvSpPr>
        <p:spPr>
          <a:xfrm>
            <a:off x="2611599" y="3009422"/>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56" name="TextBox 55">
            <a:extLst>
              <a:ext uri="{FF2B5EF4-FFF2-40B4-BE49-F238E27FC236}">
                <a16:creationId xmlns:a16="http://schemas.microsoft.com/office/drawing/2014/main" id="{D923A85A-AD50-4CB2-A365-D3B710C7CA40}"/>
              </a:ext>
            </a:extLst>
          </p:cNvPr>
          <p:cNvSpPr txBox="1"/>
          <p:nvPr/>
        </p:nvSpPr>
        <p:spPr>
          <a:xfrm>
            <a:off x="460960" y="2964696"/>
            <a:ext cx="916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(Not A)</a:t>
            </a:r>
          </a:p>
        </p:txBody>
      </p:sp>
      <p:sp>
        <p:nvSpPr>
          <p:cNvPr id="57" name="TextBox 56">
            <a:extLst>
              <a:ext uri="{FF2B5EF4-FFF2-40B4-BE49-F238E27FC236}">
                <a16:creationId xmlns:a16="http://schemas.microsoft.com/office/drawing/2014/main" id="{F51E5986-4270-469A-A890-69C3FFA57ADF}"/>
              </a:ext>
            </a:extLst>
          </p:cNvPr>
          <p:cNvSpPr txBox="1"/>
          <p:nvPr/>
        </p:nvSpPr>
        <p:spPr>
          <a:xfrm>
            <a:off x="953260" y="3864506"/>
            <a:ext cx="916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and B</a:t>
            </a:r>
          </a:p>
        </p:txBody>
      </p:sp>
      <p:sp>
        <p:nvSpPr>
          <p:cNvPr id="58" name="TextBox 57">
            <a:extLst>
              <a:ext uri="{FF2B5EF4-FFF2-40B4-BE49-F238E27FC236}">
                <a16:creationId xmlns:a16="http://schemas.microsoft.com/office/drawing/2014/main" id="{04ABA4BD-D403-44A9-996E-90E17B71EDDB}"/>
              </a:ext>
            </a:extLst>
          </p:cNvPr>
          <p:cNvSpPr txBox="1"/>
          <p:nvPr/>
        </p:nvSpPr>
        <p:spPr>
          <a:xfrm>
            <a:off x="2321803" y="4091626"/>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59" name="TextBox 58">
            <a:extLst>
              <a:ext uri="{FF2B5EF4-FFF2-40B4-BE49-F238E27FC236}">
                <a16:creationId xmlns:a16="http://schemas.microsoft.com/office/drawing/2014/main" id="{D6BDD7C4-D35C-4C96-8176-4C90A73872A7}"/>
              </a:ext>
            </a:extLst>
          </p:cNvPr>
          <p:cNvSpPr txBox="1"/>
          <p:nvPr/>
        </p:nvSpPr>
        <p:spPr>
          <a:xfrm>
            <a:off x="2557843" y="5219583"/>
            <a:ext cx="790891"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60" name="TextBox 59">
            <a:extLst>
              <a:ext uri="{FF2B5EF4-FFF2-40B4-BE49-F238E27FC236}">
                <a16:creationId xmlns:a16="http://schemas.microsoft.com/office/drawing/2014/main" id="{9F0E0D9B-8CE5-4D3D-841F-6E42B86A2C67}"/>
              </a:ext>
            </a:extLst>
          </p:cNvPr>
          <p:cNvSpPr txBox="1"/>
          <p:nvPr/>
        </p:nvSpPr>
        <p:spPr>
          <a:xfrm>
            <a:off x="975462" y="4834814"/>
            <a:ext cx="916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or B</a:t>
            </a:r>
          </a:p>
        </p:txBody>
      </p:sp>
      <p:sp>
        <p:nvSpPr>
          <p:cNvPr id="61" name="TextBox 60">
            <a:extLst>
              <a:ext uri="{FF2B5EF4-FFF2-40B4-BE49-F238E27FC236}">
                <a16:creationId xmlns:a16="http://schemas.microsoft.com/office/drawing/2014/main" id="{B1FE22F9-66EE-4707-833F-3B8152F3B7F5}"/>
              </a:ext>
            </a:extLst>
          </p:cNvPr>
          <p:cNvSpPr txBox="1"/>
          <p:nvPr/>
        </p:nvSpPr>
        <p:spPr>
          <a:xfrm>
            <a:off x="2321803" y="5200380"/>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62" name="TextBox 61">
            <a:extLst>
              <a:ext uri="{FF2B5EF4-FFF2-40B4-BE49-F238E27FC236}">
                <a16:creationId xmlns:a16="http://schemas.microsoft.com/office/drawing/2014/main" id="{4743BADE-D92D-4403-9051-9068739EC94E}"/>
              </a:ext>
            </a:extLst>
          </p:cNvPr>
          <p:cNvSpPr txBox="1"/>
          <p:nvPr/>
        </p:nvSpPr>
        <p:spPr>
          <a:xfrm>
            <a:off x="2582009" y="4108344"/>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63" name="TextBox 62">
            <a:extLst>
              <a:ext uri="{FF2B5EF4-FFF2-40B4-BE49-F238E27FC236}">
                <a16:creationId xmlns:a16="http://schemas.microsoft.com/office/drawing/2014/main" id="{7565F088-780D-44C2-B5FD-72D02C4803FA}"/>
              </a:ext>
            </a:extLst>
          </p:cNvPr>
          <p:cNvSpPr txBox="1"/>
          <p:nvPr/>
        </p:nvSpPr>
        <p:spPr>
          <a:xfrm>
            <a:off x="679780" y="4178196"/>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64" name="TextBox 63">
            <a:extLst>
              <a:ext uri="{FF2B5EF4-FFF2-40B4-BE49-F238E27FC236}">
                <a16:creationId xmlns:a16="http://schemas.microsoft.com/office/drawing/2014/main" id="{E74FA975-15B5-45D5-AB8D-D71830F59CC4}"/>
              </a:ext>
            </a:extLst>
          </p:cNvPr>
          <p:cNvSpPr txBox="1"/>
          <p:nvPr/>
        </p:nvSpPr>
        <p:spPr>
          <a:xfrm>
            <a:off x="1433848" y="4178196"/>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cxnSp>
        <p:nvCxnSpPr>
          <p:cNvPr id="66" name="Straight Arrow Connector 65">
            <a:extLst>
              <a:ext uri="{FF2B5EF4-FFF2-40B4-BE49-F238E27FC236}">
                <a16:creationId xmlns:a16="http://schemas.microsoft.com/office/drawing/2014/main" id="{CA144914-AEFF-437A-8135-5D6E046DA69D}"/>
              </a:ext>
            </a:extLst>
          </p:cNvPr>
          <p:cNvCxnSpPr>
            <a:cxnSpLocks/>
          </p:cNvCxnSpPr>
          <p:nvPr/>
        </p:nvCxnSpPr>
        <p:spPr>
          <a:xfrm>
            <a:off x="8069196" y="1563931"/>
            <a:ext cx="1029383" cy="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D12F992-D22C-44A2-AC60-EB4B5C4EDDFA}"/>
              </a:ext>
            </a:extLst>
          </p:cNvPr>
          <p:cNvCxnSpPr>
            <a:cxnSpLocks/>
          </p:cNvCxnSpPr>
          <p:nvPr/>
        </p:nvCxnSpPr>
        <p:spPr>
          <a:xfrm>
            <a:off x="9177958" y="893269"/>
            <a:ext cx="0" cy="45670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BB028F65-C157-48ED-BDAB-82B3F4A6CFE5}"/>
              </a:ext>
            </a:extLst>
          </p:cNvPr>
          <p:cNvSpPr txBox="1"/>
          <p:nvPr/>
        </p:nvSpPr>
        <p:spPr>
          <a:xfrm>
            <a:off x="660577" y="5200380"/>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75" name="TextBox 74">
            <a:extLst>
              <a:ext uri="{FF2B5EF4-FFF2-40B4-BE49-F238E27FC236}">
                <a16:creationId xmlns:a16="http://schemas.microsoft.com/office/drawing/2014/main" id="{C9B44734-EB05-4622-8519-B71B5F8EA5E9}"/>
              </a:ext>
            </a:extLst>
          </p:cNvPr>
          <p:cNvSpPr txBox="1"/>
          <p:nvPr/>
        </p:nvSpPr>
        <p:spPr>
          <a:xfrm>
            <a:off x="1414645" y="5200380"/>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cxnSp>
        <p:nvCxnSpPr>
          <p:cNvPr id="76" name="Straight Arrow Connector 75">
            <a:extLst>
              <a:ext uri="{FF2B5EF4-FFF2-40B4-BE49-F238E27FC236}">
                <a16:creationId xmlns:a16="http://schemas.microsoft.com/office/drawing/2014/main" id="{5D364C8B-F105-40AA-B4F5-6D7C5B451180}"/>
              </a:ext>
            </a:extLst>
          </p:cNvPr>
          <p:cNvCxnSpPr>
            <a:cxnSpLocks/>
          </p:cNvCxnSpPr>
          <p:nvPr/>
        </p:nvCxnSpPr>
        <p:spPr>
          <a:xfrm>
            <a:off x="8162822" y="3885700"/>
            <a:ext cx="1029383" cy="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E8F968F-6898-4383-8242-621E16744507}"/>
              </a:ext>
            </a:extLst>
          </p:cNvPr>
          <p:cNvCxnSpPr>
            <a:cxnSpLocks/>
          </p:cNvCxnSpPr>
          <p:nvPr/>
        </p:nvCxnSpPr>
        <p:spPr>
          <a:xfrm>
            <a:off x="9206878" y="3176329"/>
            <a:ext cx="0" cy="45670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64EFBA4-6815-4496-AD06-801A35D96540}"/>
              </a:ext>
            </a:extLst>
          </p:cNvPr>
          <p:cNvSpPr txBox="1"/>
          <p:nvPr/>
        </p:nvSpPr>
        <p:spPr>
          <a:xfrm>
            <a:off x="4231495" y="3814797"/>
            <a:ext cx="10668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and B</a:t>
            </a:r>
          </a:p>
        </p:txBody>
      </p:sp>
      <p:sp>
        <p:nvSpPr>
          <p:cNvPr id="79" name="TextBox 78">
            <a:extLst>
              <a:ext uri="{FF2B5EF4-FFF2-40B4-BE49-F238E27FC236}">
                <a16:creationId xmlns:a16="http://schemas.microsoft.com/office/drawing/2014/main" id="{214DE537-1F10-4DD4-9A60-354362CCE7B5}"/>
              </a:ext>
            </a:extLst>
          </p:cNvPr>
          <p:cNvSpPr txBox="1"/>
          <p:nvPr/>
        </p:nvSpPr>
        <p:spPr>
          <a:xfrm>
            <a:off x="4021486" y="4153181"/>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sp>
        <p:nvSpPr>
          <p:cNvPr id="80" name="TextBox 79">
            <a:extLst>
              <a:ext uri="{FF2B5EF4-FFF2-40B4-BE49-F238E27FC236}">
                <a16:creationId xmlns:a16="http://schemas.microsoft.com/office/drawing/2014/main" id="{65DFB271-C225-46C4-8885-59C7F37F53D4}"/>
              </a:ext>
            </a:extLst>
          </p:cNvPr>
          <p:cNvSpPr txBox="1"/>
          <p:nvPr/>
        </p:nvSpPr>
        <p:spPr>
          <a:xfrm>
            <a:off x="4774033" y="4157080"/>
            <a:ext cx="672840" cy="307777"/>
          </a:xfrm>
          <a:prstGeom prst="rect">
            <a:avLst/>
          </a:prstGeom>
          <a:solidFill>
            <a:schemeClr val="bg1">
              <a:lumMod val="85000"/>
            </a:schemeClr>
          </a:solidFill>
        </p:spPr>
        <p:txBody>
          <a:bodyPr wrap="square">
            <a:spAutoFit/>
          </a:bodyPr>
          <a:lstStyle/>
          <a:p>
            <a:pPr algn="ctr"/>
            <a:r>
              <a:rPr lang="en-GB" sz="1400" b="1" dirty="0">
                <a:solidFill>
                  <a:srgbClr val="00B050"/>
                </a:solidFill>
                <a:effectLst/>
                <a:latin typeface="Calibri" panose="020F0502020204030204" pitchFamily="34" charset="0"/>
                <a:cs typeface="Calibri" panose="020F0502020204030204" pitchFamily="34" charset="0"/>
              </a:rPr>
              <a:t>TRUE</a:t>
            </a:r>
          </a:p>
        </p:txBody>
      </p:sp>
      <p:sp>
        <p:nvSpPr>
          <p:cNvPr id="81" name="TextBox 80">
            <a:extLst>
              <a:ext uri="{FF2B5EF4-FFF2-40B4-BE49-F238E27FC236}">
                <a16:creationId xmlns:a16="http://schemas.microsoft.com/office/drawing/2014/main" id="{2B44E82D-9945-4E94-9362-3D1398F57E9D}"/>
              </a:ext>
            </a:extLst>
          </p:cNvPr>
          <p:cNvSpPr txBox="1"/>
          <p:nvPr/>
        </p:nvSpPr>
        <p:spPr>
          <a:xfrm>
            <a:off x="6016245" y="4086242"/>
            <a:ext cx="695164" cy="338554"/>
          </a:xfrm>
          <a:prstGeom prst="rect">
            <a:avLst/>
          </a:prstGeom>
          <a:noFill/>
        </p:spPr>
        <p:txBody>
          <a:bodyPr wrap="square">
            <a:spAutoFit/>
          </a:bodyPr>
          <a:lstStyle/>
          <a:p>
            <a:pPr algn="ctr"/>
            <a:r>
              <a:rPr lang="en-GB" sz="1600" b="1" dirty="0">
                <a:solidFill>
                  <a:srgbClr val="00B050"/>
                </a:solidFill>
                <a:effectLst/>
                <a:latin typeface="Calibri" panose="020F0502020204030204" pitchFamily="34" charset="0"/>
                <a:cs typeface="Calibri" panose="020F0502020204030204" pitchFamily="34" charset="0"/>
              </a:rPr>
              <a:t>TRUE</a:t>
            </a:r>
          </a:p>
        </p:txBody>
      </p:sp>
      <p:sp>
        <p:nvSpPr>
          <p:cNvPr id="82" name="TextBox 81">
            <a:extLst>
              <a:ext uri="{FF2B5EF4-FFF2-40B4-BE49-F238E27FC236}">
                <a16:creationId xmlns:a16="http://schemas.microsoft.com/office/drawing/2014/main" id="{97BADEA9-03FF-4B22-AA81-FD5D8085895B}"/>
              </a:ext>
            </a:extLst>
          </p:cNvPr>
          <p:cNvSpPr txBox="1"/>
          <p:nvPr/>
        </p:nvSpPr>
        <p:spPr>
          <a:xfrm>
            <a:off x="5742353" y="4067039"/>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83" name="TextBox 82">
            <a:extLst>
              <a:ext uri="{FF2B5EF4-FFF2-40B4-BE49-F238E27FC236}">
                <a16:creationId xmlns:a16="http://schemas.microsoft.com/office/drawing/2014/main" id="{DE6C6567-EF80-4530-BFF0-ABA77D399CBE}"/>
              </a:ext>
            </a:extLst>
          </p:cNvPr>
          <p:cNvSpPr txBox="1"/>
          <p:nvPr/>
        </p:nvSpPr>
        <p:spPr>
          <a:xfrm>
            <a:off x="4231495" y="2955283"/>
            <a:ext cx="106682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a:t>
            </a:r>
            <a:r>
              <a:rPr lang="en-GB" b="1" dirty="0">
                <a:latin typeface="Calibri" panose="020F0502020204030204" pitchFamily="34" charset="0"/>
                <a:cs typeface="Calibri" panose="020F0502020204030204" pitchFamily="34" charset="0"/>
              </a:rPr>
              <a:t>Or</a:t>
            </a:r>
            <a:r>
              <a:rPr lang="en-GB" b="1" dirty="0">
                <a:effectLst/>
                <a:latin typeface="Calibri" panose="020F0502020204030204" pitchFamily="34" charset="0"/>
                <a:cs typeface="Calibri" panose="020F0502020204030204" pitchFamily="34" charset="0"/>
              </a:rPr>
              <a:t> !B</a:t>
            </a:r>
          </a:p>
        </p:txBody>
      </p:sp>
      <p:sp>
        <p:nvSpPr>
          <p:cNvPr id="87" name="TextBox 86">
            <a:extLst>
              <a:ext uri="{FF2B5EF4-FFF2-40B4-BE49-F238E27FC236}">
                <a16:creationId xmlns:a16="http://schemas.microsoft.com/office/drawing/2014/main" id="{87331255-C361-4918-B2AA-E74B644ED7EA}"/>
              </a:ext>
            </a:extLst>
          </p:cNvPr>
          <p:cNvSpPr txBox="1"/>
          <p:nvPr/>
        </p:nvSpPr>
        <p:spPr>
          <a:xfrm>
            <a:off x="5672903" y="3207525"/>
            <a:ext cx="515455"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t>
            </a:r>
          </a:p>
        </p:txBody>
      </p:sp>
      <p:sp>
        <p:nvSpPr>
          <p:cNvPr id="88" name="TextBox 87">
            <a:extLst>
              <a:ext uri="{FF2B5EF4-FFF2-40B4-BE49-F238E27FC236}">
                <a16:creationId xmlns:a16="http://schemas.microsoft.com/office/drawing/2014/main" id="{B4756D5A-DFC7-4A39-945C-C371EE7BE7F1}"/>
              </a:ext>
            </a:extLst>
          </p:cNvPr>
          <p:cNvSpPr txBox="1"/>
          <p:nvPr/>
        </p:nvSpPr>
        <p:spPr>
          <a:xfrm>
            <a:off x="4793219" y="3292021"/>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
        <p:nvSpPr>
          <p:cNvPr id="89" name="TextBox 88">
            <a:extLst>
              <a:ext uri="{FF2B5EF4-FFF2-40B4-BE49-F238E27FC236}">
                <a16:creationId xmlns:a16="http://schemas.microsoft.com/office/drawing/2014/main" id="{E0C6D46F-58CC-409B-85E3-36E65B386EE0}"/>
              </a:ext>
            </a:extLst>
          </p:cNvPr>
          <p:cNvSpPr txBox="1"/>
          <p:nvPr/>
        </p:nvSpPr>
        <p:spPr>
          <a:xfrm>
            <a:off x="5884932" y="3251865"/>
            <a:ext cx="790891" cy="338554"/>
          </a:xfrm>
          <a:prstGeom prst="rect">
            <a:avLst/>
          </a:prstGeom>
          <a:noFill/>
        </p:spPr>
        <p:txBody>
          <a:bodyPr wrap="square">
            <a:spAutoFit/>
          </a:bodyPr>
          <a:lstStyle/>
          <a:p>
            <a:pPr algn="ctr"/>
            <a:r>
              <a:rPr lang="en-GB" sz="1600" b="1" dirty="0">
                <a:solidFill>
                  <a:srgbClr val="FF0000"/>
                </a:solidFill>
                <a:effectLst/>
                <a:latin typeface="Calibri" panose="020F0502020204030204" pitchFamily="34" charset="0"/>
                <a:cs typeface="Calibri" panose="020F0502020204030204" pitchFamily="34" charset="0"/>
              </a:rPr>
              <a:t>FALSE</a:t>
            </a:r>
          </a:p>
        </p:txBody>
      </p:sp>
      <p:sp>
        <p:nvSpPr>
          <p:cNvPr id="90" name="Rectangle 89">
            <a:extLst>
              <a:ext uri="{FF2B5EF4-FFF2-40B4-BE49-F238E27FC236}">
                <a16:creationId xmlns:a16="http://schemas.microsoft.com/office/drawing/2014/main" id="{0CA81ECB-4B20-424C-9542-5EABD7A966CE}"/>
              </a:ext>
            </a:extLst>
          </p:cNvPr>
          <p:cNvSpPr/>
          <p:nvPr/>
        </p:nvSpPr>
        <p:spPr>
          <a:xfrm>
            <a:off x="460960" y="2867817"/>
            <a:ext cx="6479355" cy="924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1" name="Rectangle 90">
            <a:extLst>
              <a:ext uri="{FF2B5EF4-FFF2-40B4-BE49-F238E27FC236}">
                <a16:creationId xmlns:a16="http://schemas.microsoft.com/office/drawing/2014/main" id="{C6D2A847-5F35-49C5-9EDB-CD3D81AEA00A}"/>
              </a:ext>
            </a:extLst>
          </p:cNvPr>
          <p:cNvSpPr/>
          <p:nvPr/>
        </p:nvSpPr>
        <p:spPr>
          <a:xfrm>
            <a:off x="460960" y="3796755"/>
            <a:ext cx="6479355" cy="924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Rectangle 91">
            <a:extLst>
              <a:ext uri="{FF2B5EF4-FFF2-40B4-BE49-F238E27FC236}">
                <a16:creationId xmlns:a16="http://schemas.microsoft.com/office/drawing/2014/main" id="{3BB81644-91D7-41A9-9E8B-A6DC7D03B1BF}"/>
              </a:ext>
            </a:extLst>
          </p:cNvPr>
          <p:cNvSpPr/>
          <p:nvPr/>
        </p:nvSpPr>
        <p:spPr>
          <a:xfrm>
            <a:off x="463354" y="4723931"/>
            <a:ext cx="3136373" cy="9247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3" name="Rectangle 92">
            <a:extLst>
              <a:ext uri="{FF2B5EF4-FFF2-40B4-BE49-F238E27FC236}">
                <a16:creationId xmlns:a16="http://schemas.microsoft.com/office/drawing/2014/main" id="{318D6D15-942A-4BCD-B7CD-8B1B9F5B47EB}"/>
              </a:ext>
            </a:extLst>
          </p:cNvPr>
          <p:cNvSpPr/>
          <p:nvPr/>
        </p:nvSpPr>
        <p:spPr>
          <a:xfrm>
            <a:off x="458566" y="2867817"/>
            <a:ext cx="3141161" cy="2780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4" name="TextBox 93">
            <a:extLst>
              <a:ext uri="{FF2B5EF4-FFF2-40B4-BE49-F238E27FC236}">
                <a16:creationId xmlns:a16="http://schemas.microsoft.com/office/drawing/2014/main" id="{F1184D63-38C4-48B9-A17F-6ED28EEFCE5C}"/>
              </a:ext>
            </a:extLst>
          </p:cNvPr>
          <p:cNvSpPr txBox="1"/>
          <p:nvPr/>
        </p:nvSpPr>
        <p:spPr>
          <a:xfrm>
            <a:off x="4070462" y="3292020"/>
            <a:ext cx="672840" cy="307777"/>
          </a:xfrm>
          <a:prstGeom prst="rect">
            <a:avLst/>
          </a:prstGeom>
          <a:solidFill>
            <a:schemeClr val="bg1">
              <a:lumMod val="85000"/>
            </a:schemeClr>
          </a:solidFill>
        </p:spPr>
        <p:txBody>
          <a:bodyPr wrap="square">
            <a:spAutoFit/>
          </a:bodyPr>
          <a:lstStyle/>
          <a:p>
            <a:pPr algn="ctr"/>
            <a:r>
              <a:rPr lang="en-GB" sz="1400" b="1" dirty="0">
                <a:solidFill>
                  <a:srgbClr val="FF0000"/>
                </a:solidFill>
                <a:effectLst/>
                <a:latin typeface="Calibri" panose="020F0502020204030204" pitchFamily="34" charset="0"/>
                <a:cs typeface="Calibri" panose="020F0502020204030204" pitchFamily="34" charset="0"/>
              </a:rPr>
              <a:t>FALSE</a:t>
            </a:r>
          </a:p>
        </p:txBody>
      </p:sp>
    </p:spTree>
    <p:extLst>
      <p:ext uri="{BB962C8B-B14F-4D97-AF65-F5344CB8AC3E}">
        <p14:creationId xmlns:p14="http://schemas.microsoft.com/office/powerpoint/2010/main" val="1634436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7610-34A8-41DB-A29B-BC0D3AD848C9}"/>
              </a:ext>
            </a:extLst>
          </p:cNvPr>
          <p:cNvSpPr txBox="1">
            <a:spLocks/>
          </p:cNvSpPr>
          <p:nvPr/>
        </p:nvSpPr>
        <p:spPr>
          <a:xfrm>
            <a:off x="283626" y="112008"/>
            <a:ext cx="4473569"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Logical Operators</a:t>
            </a:r>
          </a:p>
        </p:txBody>
      </p:sp>
      <p:sp>
        <p:nvSpPr>
          <p:cNvPr id="4" name="TextBox 3">
            <a:extLst>
              <a:ext uri="{FF2B5EF4-FFF2-40B4-BE49-F238E27FC236}">
                <a16:creationId xmlns:a16="http://schemas.microsoft.com/office/drawing/2014/main" id="{9D89CA70-ACF7-4061-8D77-6E77661E8C50}"/>
              </a:ext>
            </a:extLst>
          </p:cNvPr>
          <p:cNvSpPr txBox="1"/>
          <p:nvPr/>
        </p:nvSpPr>
        <p:spPr>
          <a:xfrm>
            <a:off x="295201" y="744349"/>
            <a:ext cx="6915828"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shouldDrive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is able to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"someone else should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isTired</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isTired</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hasGoodVision</a:t>
            </a:r>
            <a:r>
              <a:rPr lang="en-GB" sz="1600" b="1" dirty="0">
                <a:solidFill>
                  <a:srgbClr val="D4D4D4"/>
                </a:solidFill>
                <a:effectLst/>
                <a:latin typeface="Consolas" panose="020B0609020204030204" pitchFamily="49" charset="0"/>
              </a:rPr>
              <a:t> &amp;&amp; !</a:t>
            </a:r>
            <a:r>
              <a:rPr lang="en-GB" sz="1600" b="1" dirty="0">
                <a:solidFill>
                  <a:srgbClr val="4FC1FF"/>
                </a:solidFill>
                <a:effectLst/>
                <a:latin typeface="Consolas" panose="020B0609020204030204" pitchFamily="49" charset="0"/>
              </a:rPr>
              <a:t>isTired</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"Sarah is able to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"someone else should drive...."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273CBB6C-1A6B-4282-9634-2BE287434FC2}"/>
              </a:ext>
            </a:extLst>
          </p:cNvPr>
          <p:cNvSpPr txBox="1"/>
          <p:nvPr/>
        </p:nvSpPr>
        <p:spPr>
          <a:xfrm>
            <a:off x="7947569" y="603473"/>
            <a:ext cx="1539433"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&amp;&amp; = And</a:t>
            </a:r>
          </a:p>
          <a:p>
            <a:r>
              <a:rPr lang="en-GB" b="1" dirty="0">
                <a:effectLst/>
                <a:latin typeface="Calibri" panose="020F0502020204030204" pitchFamily="34" charset="0"/>
                <a:cs typeface="Calibri" panose="020F0502020204030204" pitchFamily="34" charset="0"/>
              </a:rPr>
              <a:t>|| = Or</a:t>
            </a:r>
          </a:p>
          <a:p>
            <a:r>
              <a:rPr lang="en-GB" b="1" dirty="0">
                <a:effectLst/>
                <a:latin typeface="Calibri" panose="020F0502020204030204" pitchFamily="34" charset="0"/>
                <a:cs typeface="Calibri" panose="020F0502020204030204" pitchFamily="34" charset="0"/>
              </a:rPr>
              <a:t>! = Not</a:t>
            </a:r>
          </a:p>
        </p:txBody>
      </p:sp>
      <p:sp>
        <p:nvSpPr>
          <p:cNvPr id="6" name="TextBox 5">
            <a:extLst>
              <a:ext uri="{FF2B5EF4-FFF2-40B4-BE49-F238E27FC236}">
                <a16:creationId xmlns:a16="http://schemas.microsoft.com/office/drawing/2014/main" id="{E74D6CF9-0576-42CA-A192-335331F27045}"/>
              </a:ext>
            </a:extLst>
          </p:cNvPr>
          <p:cNvSpPr txBox="1"/>
          <p:nvPr/>
        </p:nvSpPr>
        <p:spPr>
          <a:xfrm>
            <a:off x="2766350" y="4396735"/>
            <a:ext cx="153943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Varible C</a:t>
            </a:r>
            <a:endParaRPr lang="en-GB" sz="1400"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8610DE-2A6E-42C1-8D56-AAE562E13281}"/>
              </a:ext>
            </a:extLst>
          </p:cNvPr>
          <p:cNvSpPr txBox="1"/>
          <p:nvPr/>
        </p:nvSpPr>
        <p:spPr>
          <a:xfrm>
            <a:off x="3882341" y="744349"/>
            <a:ext cx="153943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Variable A Variable B</a:t>
            </a:r>
            <a:endParaRPr lang="en-GB" sz="1600"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849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32B2-7A01-40D5-8C67-9CC646240A2C}"/>
              </a:ext>
            </a:extLst>
          </p:cNvPr>
          <p:cNvSpPr txBox="1">
            <a:spLocks/>
          </p:cNvSpPr>
          <p:nvPr/>
        </p:nvSpPr>
        <p:spPr>
          <a:xfrm>
            <a:off x="5839475" y="145143"/>
            <a:ext cx="4473569"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The Switch Statement</a:t>
            </a:r>
          </a:p>
        </p:txBody>
      </p:sp>
      <p:sp>
        <p:nvSpPr>
          <p:cNvPr id="4" name="TextBox 3">
            <a:extLst>
              <a:ext uri="{FF2B5EF4-FFF2-40B4-BE49-F238E27FC236}">
                <a16:creationId xmlns:a16="http://schemas.microsoft.com/office/drawing/2014/main" id="{4E0FB4F5-8343-450E-9B1E-55629955CEF9}"/>
              </a:ext>
            </a:extLst>
          </p:cNvPr>
          <p:cNvSpPr txBox="1"/>
          <p:nvPr/>
        </p:nvSpPr>
        <p:spPr>
          <a:xfrm>
            <a:off x="248902" y="711214"/>
            <a:ext cx="5891515"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"monday"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switch</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'monday'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'Plan Course Structure'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'Go to coding meetup'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'tuesday'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'Prepare theory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'wednesday'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'thursday'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'write code examples'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'friday'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'Record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'saturday'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case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'sunday'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'Enjoy the weekend'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default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'not a valid 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2536069-334F-4B86-B7F7-D316F3A0928B}"/>
              </a:ext>
            </a:extLst>
          </p:cNvPr>
          <p:cNvSpPr txBox="1"/>
          <p:nvPr/>
        </p:nvSpPr>
        <p:spPr>
          <a:xfrm>
            <a:off x="6140417" y="1159058"/>
            <a:ext cx="339712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switch statement is like a string of If else statements.</a:t>
            </a:r>
          </a:p>
        </p:txBody>
      </p:sp>
      <p:sp>
        <p:nvSpPr>
          <p:cNvPr id="6" name="TextBox 5">
            <a:extLst>
              <a:ext uri="{FF2B5EF4-FFF2-40B4-BE49-F238E27FC236}">
                <a16:creationId xmlns:a16="http://schemas.microsoft.com/office/drawing/2014/main" id="{2461CF68-BACD-48B2-AEE8-FB444BB5F5D3}"/>
              </a:ext>
            </a:extLst>
          </p:cNvPr>
          <p:cNvSpPr txBox="1"/>
          <p:nvPr/>
        </p:nvSpPr>
        <p:spPr>
          <a:xfrm>
            <a:off x="6140417" y="2444010"/>
            <a:ext cx="3397122"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define the true condition with a case, followed by the code we want to operate then a break.</a:t>
            </a:r>
          </a:p>
        </p:txBody>
      </p:sp>
      <p:sp>
        <p:nvSpPr>
          <p:cNvPr id="7" name="TextBox 6">
            <a:extLst>
              <a:ext uri="{FF2B5EF4-FFF2-40B4-BE49-F238E27FC236}">
                <a16:creationId xmlns:a16="http://schemas.microsoft.com/office/drawing/2014/main" id="{D8963E5A-EBDE-4B3C-A9DE-1E8FB5A1E71C}"/>
              </a:ext>
            </a:extLst>
          </p:cNvPr>
          <p:cNvSpPr txBox="1"/>
          <p:nvPr/>
        </p:nvSpPr>
        <p:spPr>
          <a:xfrm>
            <a:off x="6140417" y="5052612"/>
            <a:ext cx="3397122"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Default is used at the end to cover a scenario where none of the cases match the true clause.</a:t>
            </a:r>
          </a:p>
        </p:txBody>
      </p:sp>
    </p:spTree>
    <p:extLst>
      <p:ext uri="{BB962C8B-B14F-4D97-AF65-F5344CB8AC3E}">
        <p14:creationId xmlns:p14="http://schemas.microsoft.com/office/powerpoint/2010/main" val="2920041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BF4BC5-6AC9-422F-BC09-45C6B19660EB}"/>
              </a:ext>
            </a:extLst>
          </p:cNvPr>
          <p:cNvSpPr txBox="1"/>
          <p:nvPr/>
        </p:nvSpPr>
        <p:spPr>
          <a:xfrm>
            <a:off x="218954" y="336617"/>
            <a:ext cx="9468091" cy="403187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'Saturday'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'Monday'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'Plan Course Structure'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'Go to coding meetup'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'Tuesday'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'Prepare theory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'Wednesday'</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'Thursday'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'write code examples'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'Friday'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'Record Videos'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'Saturday'</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dayOfWeek</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'Sunday'</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'Enjoy the weekend'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'not a valid day!'</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C6587CD9-DC84-4B4D-B7AE-4196D844A49C}"/>
              </a:ext>
            </a:extLst>
          </p:cNvPr>
          <p:cNvSpPr txBox="1"/>
          <p:nvPr/>
        </p:nvSpPr>
        <p:spPr>
          <a:xfrm>
            <a:off x="6186716" y="336617"/>
            <a:ext cx="3397122"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switch statement written as If else would be something like this.</a:t>
            </a:r>
          </a:p>
        </p:txBody>
      </p:sp>
    </p:spTree>
    <p:extLst>
      <p:ext uri="{BB962C8B-B14F-4D97-AF65-F5344CB8AC3E}">
        <p14:creationId xmlns:p14="http://schemas.microsoft.com/office/powerpoint/2010/main" val="189443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60CD-B34B-4974-BB97-1B5E2B213F33}"/>
              </a:ext>
            </a:extLst>
          </p:cNvPr>
          <p:cNvSpPr txBox="1">
            <a:spLocks/>
          </p:cNvSpPr>
          <p:nvPr/>
        </p:nvSpPr>
        <p:spPr>
          <a:xfrm>
            <a:off x="283626" y="112008"/>
            <a:ext cx="4473569"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Statements &amp; Expressions</a:t>
            </a:r>
          </a:p>
        </p:txBody>
      </p:sp>
      <p:grpSp>
        <p:nvGrpSpPr>
          <p:cNvPr id="6" name="Group 5">
            <a:extLst>
              <a:ext uri="{FF2B5EF4-FFF2-40B4-BE49-F238E27FC236}">
                <a16:creationId xmlns:a16="http://schemas.microsoft.com/office/drawing/2014/main" id="{70B9ED44-A981-40FF-B8F7-F0E2A4B11D1E}"/>
              </a:ext>
            </a:extLst>
          </p:cNvPr>
          <p:cNvGrpSpPr/>
          <p:nvPr/>
        </p:nvGrpSpPr>
        <p:grpSpPr>
          <a:xfrm>
            <a:off x="283626" y="892840"/>
            <a:ext cx="9595413" cy="1120096"/>
            <a:chOff x="173620" y="1159058"/>
            <a:chExt cx="9595413" cy="1120096"/>
          </a:xfrm>
        </p:grpSpPr>
        <p:sp>
          <p:nvSpPr>
            <p:cNvPr id="3" name="TextBox 2">
              <a:extLst>
                <a:ext uri="{FF2B5EF4-FFF2-40B4-BE49-F238E27FC236}">
                  <a16:creationId xmlns:a16="http://schemas.microsoft.com/office/drawing/2014/main" id="{45059002-316D-4774-BED8-00DE4C2B4285}"/>
                </a:ext>
              </a:extLst>
            </p:cNvPr>
            <p:cNvSpPr txBox="1"/>
            <p:nvPr/>
          </p:nvSpPr>
          <p:spPr>
            <a:xfrm>
              <a:off x="173620" y="1159058"/>
              <a:ext cx="9595413" cy="92333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An Expression is a line of code that produces a value. For example:</a:t>
              </a:r>
            </a:p>
            <a:p>
              <a:r>
                <a:rPr lang="en-GB" b="1" dirty="0">
                  <a:effectLst/>
                  <a:latin typeface="Calibri" panose="020F0502020204030204" pitchFamily="34" charset="0"/>
                  <a:cs typeface="Calibri" panose="020F0502020204030204" pitchFamily="34" charset="0"/>
                </a:rPr>
                <a:t>		The expression is 3 + 4.</a:t>
              </a:r>
            </a:p>
            <a:p>
              <a:endParaRPr lang="en-GB" b="1"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F803329-39A6-4706-A5A5-35427EF2122E}"/>
                </a:ext>
              </a:extLst>
            </p:cNvPr>
            <p:cNvSpPr txBox="1"/>
            <p:nvPr/>
          </p:nvSpPr>
          <p:spPr>
            <a:xfrm>
              <a:off x="381964" y="1448157"/>
              <a:ext cx="4953964" cy="830997"/>
            </a:xfrm>
            <a:prstGeom prst="rect">
              <a:avLst/>
            </a:prstGeom>
            <a:noFill/>
          </p:spPr>
          <p:txBody>
            <a:bodyPr wrap="square">
              <a:spAutoFit/>
            </a:bodyPr>
            <a:lstStyle/>
            <a:p>
              <a:r>
                <a:rPr lang="da-DK" sz="1600" b="1" dirty="0">
                  <a:solidFill>
                    <a:srgbClr val="B5CEA8"/>
                  </a:solidFill>
                  <a:effectLst/>
                  <a:latin typeface="Consolas" panose="020B0609020204030204" pitchFamily="49" charset="0"/>
                </a:rPr>
                <a:t>3</a:t>
              </a:r>
              <a:r>
                <a:rPr lang="da-DK" sz="1600" b="1" dirty="0">
                  <a:solidFill>
                    <a:srgbClr val="D4D4D4"/>
                  </a:solidFill>
                  <a:effectLst/>
                  <a:latin typeface="Consolas" panose="020B0609020204030204" pitchFamily="49" charset="0"/>
                </a:rPr>
                <a:t> + </a:t>
              </a:r>
              <a:r>
                <a:rPr lang="da-DK" sz="1600" b="1" dirty="0">
                  <a:solidFill>
                    <a:srgbClr val="B5CEA8"/>
                  </a:solidFill>
                  <a:effectLst/>
                  <a:latin typeface="Consolas" panose="020B0609020204030204" pitchFamily="49" charset="0"/>
                </a:rPr>
                <a:t>4</a:t>
              </a:r>
              <a:endParaRPr lang="da-DK" sz="1600" b="1" dirty="0">
                <a:solidFill>
                  <a:srgbClr val="D4D4D4"/>
                </a:solidFill>
                <a:effectLst/>
                <a:latin typeface="Consolas" panose="020B0609020204030204" pitchFamily="49" charset="0"/>
              </a:endParaRPr>
            </a:p>
            <a:p>
              <a:r>
                <a:rPr lang="da-DK" sz="1600" b="1" dirty="0">
                  <a:solidFill>
                    <a:srgbClr val="9CDCFE"/>
                  </a:solidFill>
                  <a:effectLst/>
                  <a:latin typeface="Consolas" panose="020B0609020204030204" pitchFamily="49" charset="0"/>
                </a:rPr>
                <a:t>True</a:t>
              </a:r>
              <a:r>
                <a:rPr lang="da-DK" sz="1600" b="1" dirty="0">
                  <a:solidFill>
                    <a:srgbClr val="D4D4D4"/>
                  </a:solidFill>
                  <a:effectLst/>
                  <a:latin typeface="Consolas" panose="020B0609020204030204" pitchFamily="49" charset="0"/>
                </a:rPr>
                <a:t> &amp;&amp; </a:t>
              </a:r>
              <a:r>
                <a:rPr lang="da-DK" sz="1600" b="1" dirty="0">
                  <a:solidFill>
                    <a:srgbClr val="569CD6"/>
                  </a:solidFill>
                  <a:effectLst/>
                  <a:latin typeface="Consolas" panose="020B0609020204030204" pitchFamily="49" charset="0"/>
                </a:rPr>
                <a:t>false</a:t>
              </a:r>
              <a:r>
                <a:rPr lang="da-DK" sz="1600" b="1" dirty="0">
                  <a:solidFill>
                    <a:srgbClr val="D4D4D4"/>
                  </a:solidFill>
                  <a:effectLst/>
                  <a:latin typeface="Consolas" panose="020B0609020204030204" pitchFamily="49" charset="0"/>
                </a:rPr>
                <a:t> &amp;&amp; !</a:t>
              </a:r>
              <a:r>
                <a:rPr lang="da-DK" sz="1600" b="1" dirty="0">
                  <a:solidFill>
                    <a:srgbClr val="569CD6"/>
                  </a:solidFill>
                  <a:effectLst/>
                  <a:latin typeface="Consolas" panose="020B0609020204030204" pitchFamily="49" charset="0"/>
                </a:rPr>
                <a:t>true</a:t>
              </a:r>
              <a:endParaRPr lang="da-DK" sz="1600" b="1" dirty="0">
                <a:solidFill>
                  <a:srgbClr val="D4D4D4"/>
                </a:solidFill>
                <a:effectLst/>
                <a:latin typeface="Consolas" panose="020B0609020204030204" pitchFamily="49" charset="0"/>
              </a:endParaRPr>
            </a:p>
            <a:p>
              <a:r>
                <a:rPr lang="da-DK" sz="1600" b="1" dirty="0">
                  <a:solidFill>
                    <a:srgbClr val="B5CEA8"/>
                  </a:solidFill>
                  <a:effectLst/>
                  <a:latin typeface="Consolas" panose="020B0609020204030204" pitchFamily="49" charset="0"/>
                </a:rPr>
                <a:t>1991</a:t>
              </a:r>
              <a:endParaRPr lang="da-DK" sz="1600" b="1" dirty="0">
                <a:solidFill>
                  <a:srgbClr val="D4D4D4"/>
                </a:solidFill>
                <a:effectLst/>
                <a:latin typeface="Consolas" panose="020B0609020204030204" pitchFamily="49" charset="0"/>
              </a:endParaRPr>
            </a:p>
          </p:txBody>
        </p:sp>
      </p:grpSp>
      <p:sp>
        <p:nvSpPr>
          <p:cNvPr id="8" name="TextBox 7">
            <a:extLst>
              <a:ext uri="{FF2B5EF4-FFF2-40B4-BE49-F238E27FC236}">
                <a16:creationId xmlns:a16="http://schemas.microsoft.com/office/drawing/2014/main" id="{F1D3D149-3947-4BDD-BB99-EBE546914FC9}"/>
              </a:ext>
            </a:extLst>
          </p:cNvPr>
          <p:cNvSpPr txBox="1"/>
          <p:nvPr/>
        </p:nvSpPr>
        <p:spPr>
          <a:xfrm>
            <a:off x="283625" y="2245020"/>
            <a:ext cx="959541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Statement is an action to be performed, like a complete sentence.</a:t>
            </a:r>
          </a:p>
        </p:txBody>
      </p:sp>
      <p:sp>
        <p:nvSpPr>
          <p:cNvPr id="9" name="TextBox 8">
            <a:extLst>
              <a:ext uri="{FF2B5EF4-FFF2-40B4-BE49-F238E27FC236}">
                <a16:creationId xmlns:a16="http://schemas.microsoft.com/office/drawing/2014/main" id="{E1414D2E-5B7B-4282-8FEF-F9CD3B916C66}"/>
              </a:ext>
            </a:extLst>
          </p:cNvPr>
          <p:cNvSpPr txBox="1"/>
          <p:nvPr/>
        </p:nvSpPr>
        <p:spPr>
          <a:xfrm>
            <a:off x="491970" y="2627703"/>
            <a:ext cx="4953964" cy="830997"/>
          </a:xfrm>
          <a:prstGeom prst="rect">
            <a:avLst/>
          </a:prstGeom>
          <a:noFill/>
        </p:spPr>
        <p:txBody>
          <a:bodyPr wrap="square">
            <a:spAutoFit/>
          </a:bodyPr>
          <a:lstStyle/>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"23 is bigger"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F6834082-FF20-41B3-9ADD-CB9594FA64CB}"/>
              </a:ext>
            </a:extLst>
          </p:cNvPr>
          <p:cNvSpPr txBox="1"/>
          <p:nvPr/>
        </p:nvSpPr>
        <p:spPr>
          <a:xfrm>
            <a:off x="283624" y="3699784"/>
            <a:ext cx="9595413"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This is important because JavaScript expects statements and expressions in certain places. For example we cannot insert a statement in a template literal. </a:t>
            </a:r>
          </a:p>
        </p:txBody>
      </p:sp>
      <p:sp>
        <p:nvSpPr>
          <p:cNvPr id="12" name="TextBox 11">
            <a:extLst>
              <a:ext uri="{FF2B5EF4-FFF2-40B4-BE49-F238E27FC236}">
                <a16:creationId xmlns:a16="http://schemas.microsoft.com/office/drawing/2014/main" id="{73DECA67-4B39-42D7-86CA-DE876467B99B}"/>
              </a:ext>
            </a:extLst>
          </p:cNvPr>
          <p:cNvSpPr txBox="1"/>
          <p:nvPr/>
        </p:nvSpPr>
        <p:spPr>
          <a:xfrm>
            <a:off x="283624" y="4373872"/>
            <a:ext cx="8941399" cy="132343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`i'm </a:t>
            </a:r>
            <a:r>
              <a:rPr lang="en-GB" sz="1600" b="1" dirty="0">
                <a:solidFill>
                  <a:srgbClr val="569CD6"/>
                </a:solidFill>
                <a:effectLst/>
                <a:latin typeface="Consolas" panose="020B0609020204030204" pitchFamily="49" charset="0"/>
              </a:rPr>
              <a:t>${</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 old and my name is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`i'm </a:t>
            </a:r>
            <a:r>
              <a:rPr lang="en-GB" sz="1600" b="1" dirty="0">
                <a:solidFill>
                  <a:srgbClr val="569CD6"/>
                </a:solidFill>
                <a:effectLst/>
                <a:latin typeface="Consolas" panose="020B0609020204030204" pitchFamily="49" charset="0"/>
              </a:rPr>
              <a:t>${</a:t>
            </a:r>
            <a:r>
              <a:rPr lang="en-GB" sz="1600" b="1" dirty="0">
                <a:solidFill>
                  <a:srgbClr val="DCDCAA"/>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 const </a:t>
            </a:r>
            <a:r>
              <a:rPr lang="en-GB" sz="1600" b="1" dirty="0">
                <a:solidFill>
                  <a:srgbClr val="4FC1FF"/>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"23 is bigger"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6E355849-926C-4360-BEEB-395D78B8BCF9}"/>
              </a:ext>
            </a:extLst>
          </p:cNvPr>
          <p:cNvSpPr txBox="1"/>
          <p:nvPr/>
        </p:nvSpPr>
        <p:spPr>
          <a:xfrm>
            <a:off x="310587" y="4924581"/>
            <a:ext cx="959541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can insert variables and values into the template literal because they are expressions.</a:t>
            </a:r>
          </a:p>
        </p:txBody>
      </p:sp>
      <p:sp>
        <p:nvSpPr>
          <p:cNvPr id="14" name="TextBox 13">
            <a:extLst>
              <a:ext uri="{FF2B5EF4-FFF2-40B4-BE49-F238E27FC236}">
                <a16:creationId xmlns:a16="http://schemas.microsoft.com/office/drawing/2014/main" id="{99776651-B8B5-48C5-9C64-8E6E5DC7FA9A}"/>
              </a:ext>
            </a:extLst>
          </p:cNvPr>
          <p:cNvSpPr txBox="1"/>
          <p:nvPr/>
        </p:nvSpPr>
        <p:spPr>
          <a:xfrm>
            <a:off x="310587" y="5584263"/>
            <a:ext cx="9595413"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But we cannot insert an if statement into a template literal.</a:t>
            </a:r>
          </a:p>
        </p:txBody>
      </p:sp>
    </p:spTree>
    <p:extLst>
      <p:ext uri="{BB962C8B-B14F-4D97-AF65-F5344CB8AC3E}">
        <p14:creationId xmlns:p14="http://schemas.microsoft.com/office/powerpoint/2010/main" val="3211628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D510-3C0F-49D0-BE40-A053F8E72637}"/>
              </a:ext>
            </a:extLst>
          </p:cNvPr>
          <p:cNvSpPr txBox="1">
            <a:spLocks/>
          </p:cNvSpPr>
          <p:nvPr/>
        </p:nvSpPr>
        <p:spPr>
          <a:xfrm>
            <a:off x="226685" y="18836"/>
            <a:ext cx="688110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The Conditional Ternary Operator</a:t>
            </a:r>
          </a:p>
        </p:txBody>
      </p:sp>
      <p:sp>
        <p:nvSpPr>
          <p:cNvPr id="4" name="TextBox 3">
            <a:extLst>
              <a:ext uri="{FF2B5EF4-FFF2-40B4-BE49-F238E27FC236}">
                <a16:creationId xmlns:a16="http://schemas.microsoft.com/office/drawing/2014/main" id="{B6E04908-B2A0-4993-A0D9-AC22164705E0}"/>
              </a:ext>
            </a:extLst>
          </p:cNvPr>
          <p:cNvSpPr txBox="1"/>
          <p:nvPr/>
        </p:nvSpPr>
        <p:spPr>
          <a:xfrm>
            <a:off x="228617" y="1240227"/>
            <a:ext cx="8764907" cy="132343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endParaRPr lang="en-GB" sz="1600" b="1" dirty="0">
              <a:solidFill>
                <a:srgbClr val="4FC1FF"/>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drink wine🍷'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drink water🥛'</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F040BF6B-96FD-4CD9-9CE2-188288DB7FB4}"/>
              </a:ext>
            </a:extLst>
          </p:cNvPr>
          <p:cNvSpPr txBox="1"/>
          <p:nvPr/>
        </p:nvSpPr>
        <p:spPr>
          <a:xfrm>
            <a:off x="226685" y="593158"/>
            <a:ext cx="932002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ternary operator can be used to replace an if else with one line of code. It is called a ternary operator because it has 3 parts.</a:t>
            </a:r>
          </a:p>
        </p:txBody>
      </p:sp>
      <p:sp>
        <p:nvSpPr>
          <p:cNvPr id="6" name="TextBox 5">
            <a:extLst>
              <a:ext uri="{FF2B5EF4-FFF2-40B4-BE49-F238E27FC236}">
                <a16:creationId xmlns:a16="http://schemas.microsoft.com/office/drawing/2014/main" id="{31761EB4-BD86-43FB-8D0B-67BD15193881}"/>
              </a:ext>
            </a:extLst>
          </p:cNvPr>
          <p:cNvSpPr txBox="1"/>
          <p:nvPr/>
        </p:nvSpPr>
        <p:spPr>
          <a:xfrm>
            <a:off x="228618" y="1644080"/>
            <a:ext cx="2639969"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Condition </a:t>
            </a:r>
          </a:p>
          <a:p>
            <a:r>
              <a:rPr lang="en-GB" b="1" dirty="0">
                <a:effectLst/>
                <a:latin typeface="Calibri" panose="020F0502020204030204" pitchFamily="34" charset="0"/>
                <a:cs typeface="Calibri" panose="020F0502020204030204" pitchFamily="34" charset="0"/>
              </a:rPr>
              <a:t>(age is greater than 18)</a:t>
            </a:r>
          </a:p>
        </p:txBody>
      </p:sp>
      <p:sp>
        <p:nvSpPr>
          <p:cNvPr id="7" name="TextBox 6">
            <a:extLst>
              <a:ext uri="{FF2B5EF4-FFF2-40B4-BE49-F238E27FC236}">
                <a16:creationId xmlns:a16="http://schemas.microsoft.com/office/drawing/2014/main" id="{96BB514E-3E9D-47C7-B900-5527A0189A01}"/>
              </a:ext>
            </a:extLst>
          </p:cNvPr>
          <p:cNvSpPr txBox="1"/>
          <p:nvPr/>
        </p:nvSpPr>
        <p:spPr>
          <a:xfrm>
            <a:off x="2736937" y="1921079"/>
            <a:ext cx="263996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True expression </a:t>
            </a:r>
          </a:p>
        </p:txBody>
      </p:sp>
      <p:sp>
        <p:nvSpPr>
          <p:cNvPr id="8" name="TextBox 7">
            <a:extLst>
              <a:ext uri="{FF2B5EF4-FFF2-40B4-BE49-F238E27FC236}">
                <a16:creationId xmlns:a16="http://schemas.microsoft.com/office/drawing/2014/main" id="{138E6E4E-BBE9-4437-A733-198540308BDA}"/>
              </a:ext>
            </a:extLst>
          </p:cNvPr>
          <p:cNvSpPr txBox="1"/>
          <p:nvPr/>
        </p:nvSpPr>
        <p:spPr>
          <a:xfrm>
            <a:off x="5682694" y="1921079"/>
            <a:ext cx="263996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false expression </a:t>
            </a:r>
          </a:p>
        </p:txBody>
      </p:sp>
      <p:sp>
        <p:nvSpPr>
          <p:cNvPr id="9" name="TextBox 8">
            <a:extLst>
              <a:ext uri="{FF2B5EF4-FFF2-40B4-BE49-F238E27FC236}">
                <a16:creationId xmlns:a16="http://schemas.microsoft.com/office/drawing/2014/main" id="{936F5375-44D7-4233-8A5D-E5DAEACD8799}"/>
              </a:ext>
            </a:extLst>
          </p:cNvPr>
          <p:cNvSpPr txBox="1"/>
          <p:nvPr/>
        </p:nvSpPr>
        <p:spPr>
          <a:xfrm>
            <a:off x="228616" y="2509588"/>
            <a:ext cx="5672537"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Condition ? True expression : false expression</a:t>
            </a:r>
          </a:p>
        </p:txBody>
      </p:sp>
      <p:sp>
        <p:nvSpPr>
          <p:cNvPr id="11" name="TextBox 10">
            <a:extLst>
              <a:ext uri="{FF2B5EF4-FFF2-40B4-BE49-F238E27FC236}">
                <a16:creationId xmlns:a16="http://schemas.microsoft.com/office/drawing/2014/main" id="{D50AF70C-FF10-4246-8473-FFE02F1FFEF1}"/>
              </a:ext>
            </a:extLst>
          </p:cNvPr>
          <p:cNvSpPr txBox="1"/>
          <p:nvPr/>
        </p:nvSpPr>
        <p:spPr>
          <a:xfrm>
            <a:off x="228616" y="3694546"/>
            <a:ext cx="5350377" cy="584775"/>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drink</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'wine🍷'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'water🥛'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like to drink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drink</a:t>
            </a:r>
            <a:r>
              <a:rPr lang="en-GB" sz="1600" b="1"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1777A8E0-A4D4-49B8-AB55-F4F499D20DF3}"/>
              </a:ext>
            </a:extLst>
          </p:cNvPr>
          <p:cNvSpPr txBox="1"/>
          <p:nvPr/>
        </p:nvSpPr>
        <p:spPr>
          <a:xfrm>
            <a:off x="228616" y="3117248"/>
            <a:ext cx="7584290"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Conditional ternary operators are really useful for declaring a variable and a lot shorter than writing a full if else statement.</a:t>
            </a:r>
          </a:p>
        </p:txBody>
      </p:sp>
      <p:sp>
        <p:nvSpPr>
          <p:cNvPr id="14" name="TextBox 13">
            <a:extLst>
              <a:ext uri="{FF2B5EF4-FFF2-40B4-BE49-F238E27FC236}">
                <a16:creationId xmlns:a16="http://schemas.microsoft.com/office/drawing/2014/main" id="{A6BBE48C-0C85-4024-BFBD-02E2E40149B0}"/>
              </a:ext>
            </a:extLst>
          </p:cNvPr>
          <p:cNvSpPr txBox="1"/>
          <p:nvPr/>
        </p:nvSpPr>
        <p:spPr>
          <a:xfrm>
            <a:off x="5682694" y="3498033"/>
            <a:ext cx="4154111" cy="1600438"/>
          </a:xfrm>
          <a:prstGeom prst="rect">
            <a:avLst/>
          </a:prstGeom>
          <a:noFill/>
          <a:ln>
            <a:solidFill>
              <a:schemeClr val="accent1">
                <a:shade val="50000"/>
              </a:schemeClr>
            </a:solidFill>
          </a:ln>
        </p:spPr>
        <p:txBody>
          <a:bodyPr wrap="square">
            <a:spAutoFit/>
          </a:bodyPr>
          <a:lstStyle/>
          <a:p>
            <a:r>
              <a:rPr lang="en-GB" sz="1400" b="1" dirty="0">
                <a:solidFill>
                  <a:srgbClr val="569CD6"/>
                </a:solidFill>
                <a:effectLst/>
                <a:latin typeface="Consolas" panose="020B0609020204030204" pitchFamily="49" charset="0"/>
              </a:rPr>
              <a:t>let</a:t>
            </a:r>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a:t>
            </a:r>
          </a:p>
          <a:p>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age</a:t>
            </a:r>
            <a:r>
              <a:rPr lang="en-GB" sz="1400" b="1" dirty="0">
                <a:solidFill>
                  <a:srgbClr val="D4D4D4"/>
                </a:solidFill>
                <a:effectLst/>
                <a:latin typeface="Consolas" panose="020B0609020204030204" pitchFamily="49" charset="0"/>
              </a:rPr>
              <a:t> &lt;= </a:t>
            </a:r>
            <a:r>
              <a:rPr lang="en-GB" sz="1400" b="1" dirty="0">
                <a:solidFill>
                  <a:srgbClr val="B5CEA8"/>
                </a:solidFill>
                <a:effectLst/>
                <a:latin typeface="Consolas" panose="020B0609020204030204" pitchFamily="49" charset="0"/>
              </a:rPr>
              <a:t>18</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'wine🍷'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'water🥛'</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a:t>
            </a:r>
          </a:p>
          <a:p>
            <a:r>
              <a:rPr lang="en-GB" sz="1400" b="1" dirty="0">
                <a:solidFill>
                  <a:srgbClr val="9CDCFE"/>
                </a:solidFill>
                <a:effectLst/>
                <a:latin typeface="Consolas" panose="020B0609020204030204" pitchFamily="49" charset="0"/>
              </a:rPr>
              <a:t>console</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log</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'I like to drink '</a:t>
            </a:r>
            <a:r>
              <a:rPr lang="en-GB" sz="1400" b="1" dirty="0">
                <a:solidFill>
                  <a:srgbClr val="D4D4D4"/>
                </a:solidFill>
                <a:effectLst/>
                <a:latin typeface="Consolas" panose="020B0609020204030204" pitchFamily="49" charset="0"/>
              </a:rPr>
              <a:t> + </a:t>
            </a:r>
            <a:r>
              <a:rPr lang="en-GB" sz="1400" b="1" dirty="0">
                <a:solidFill>
                  <a:srgbClr val="9CDCFE"/>
                </a:solidFill>
                <a:effectLst/>
                <a:latin typeface="Consolas" panose="020B0609020204030204" pitchFamily="49" charset="0"/>
              </a:rPr>
              <a:t>drink2</a:t>
            </a:r>
            <a:r>
              <a:rPr lang="en-GB" sz="1400" b="1" dirty="0">
                <a:solidFill>
                  <a:srgbClr val="D4D4D4"/>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F71FE090-B5A5-44D1-B27F-5EBC8379D77B}"/>
              </a:ext>
            </a:extLst>
          </p:cNvPr>
          <p:cNvSpPr txBox="1"/>
          <p:nvPr/>
        </p:nvSpPr>
        <p:spPr>
          <a:xfrm>
            <a:off x="226685" y="5723471"/>
            <a:ext cx="7650866" cy="338554"/>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like to drink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18</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'wine🍷'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'water🥛'</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E25A6B95-3C15-4177-B514-253548BEED42}"/>
              </a:ext>
            </a:extLst>
          </p:cNvPr>
          <p:cNvSpPr txBox="1"/>
          <p:nvPr/>
        </p:nvSpPr>
        <p:spPr>
          <a:xfrm>
            <a:off x="226685" y="5354139"/>
            <a:ext cx="9436241"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Additionally, because a ternary operator is an expression it can be inserted into a template literal.</a:t>
            </a:r>
          </a:p>
        </p:txBody>
      </p:sp>
      <p:sp>
        <p:nvSpPr>
          <p:cNvPr id="17" name="TextBox 16">
            <a:extLst>
              <a:ext uri="{FF2B5EF4-FFF2-40B4-BE49-F238E27FC236}">
                <a16:creationId xmlns:a16="http://schemas.microsoft.com/office/drawing/2014/main" id="{52EBFDF5-D600-4B9E-9518-F08AE3A1893B}"/>
              </a:ext>
            </a:extLst>
          </p:cNvPr>
          <p:cNvSpPr txBox="1"/>
          <p:nvPr/>
        </p:nvSpPr>
        <p:spPr>
          <a:xfrm>
            <a:off x="226685" y="6130644"/>
            <a:ext cx="9436241"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Ternary operator is not a replacement for if else but a substitution for a quick calculation for two options.</a:t>
            </a:r>
          </a:p>
        </p:txBody>
      </p:sp>
    </p:spTree>
    <p:extLst>
      <p:ext uri="{BB962C8B-B14F-4D97-AF65-F5344CB8AC3E}">
        <p14:creationId xmlns:p14="http://schemas.microsoft.com/office/powerpoint/2010/main" val="2959368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F1A7DE-4195-4914-8BCA-E18252361F7A}"/>
              </a:ext>
            </a:extLst>
          </p:cNvPr>
          <p:cNvSpPr txBox="1"/>
          <p:nvPr/>
        </p:nvSpPr>
        <p:spPr>
          <a:xfrm>
            <a:off x="312516" y="179936"/>
            <a:ext cx="7187878" cy="584775"/>
          </a:xfrm>
          <a:prstGeom prst="rect">
            <a:avLst/>
          </a:prstGeom>
          <a:noFill/>
        </p:spPr>
        <p:txBody>
          <a:bodyPr wrap="square">
            <a:spAutoFit/>
          </a:bodyPr>
          <a:lstStyle/>
          <a:p>
            <a:r>
              <a:rPr lang="en-GB" sz="3200" b="0" i="0" dirty="0">
                <a:solidFill>
                  <a:srgbClr val="1C1D1F"/>
                </a:solidFill>
                <a:effectLst/>
              </a:rPr>
              <a:t>JavaScript Releases: ES5, ES6+ and ESNext</a:t>
            </a:r>
            <a:endParaRPr lang="en-GB" sz="3200" dirty="0"/>
          </a:p>
        </p:txBody>
      </p:sp>
      <p:cxnSp>
        <p:nvCxnSpPr>
          <p:cNvPr id="4" name="Straight Arrow Connector 3">
            <a:extLst>
              <a:ext uri="{FF2B5EF4-FFF2-40B4-BE49-F238E27FC236}">
                <a16:creationId xmlns:a16="http://schemas.microsoft.com/office/drawing/2014/main" id="{CE50BCC2-D224-43CB-B86E-AACB1CE295EF}"/>
              </a:ext>
            </a:extLst>
          </p:cNvPr>
          <p:cNvCxnSpPr>
            <a:cxnSpLocks/>
          </p:cNvCxnSpPr>
          <p:nvPr/>
        </p:nvCxnSpPr>
        <p:spPr>
          <a:xfrm>
            <a:off x="1238488" y="902823"/>
            <a:ext cx="0" cy="5787342"/>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0B5EAC76-D51C-4AC7-AE2A-175BFA3381A1}"/>
              </a:ext>
            </a:extLst>
          </p:cNvPr>
          <p:cNvSpPr/>
          <p:nvPr/>
        </p:nvSpPr>
        <p:spPr>
          <a:xfrm>
            <a:off x="1053293" y="1099591"/>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B64AD973-CF90-4FAD-AA4C-BD6BA43A8F32}"/>
              </a:ext>
            </a:extLst>
          </p:cNvPr>
          <p:cNvSpPr txBox="1"/>
          <p:nvPr/>
        </p:nvSpPr>
        <p:spPr>
          <a:xfrm>
            <a:off x="341495" y="1036459"/>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1995</a:t>
            </a:r>
          </a:p>
        </p:txBody>
      </p:sp>
      <p:sp>
        <p:nvSpPr>
          <p:cNvPr id="7" name="TextBox 6">
            <a:extLst>
              <a:ext uri="{FF2B5EF4-FFF2-40B4-BE49-F238E27FC236}">
                <a16:creationId xmlns:a16="http://schemas.microsoft.com/office/drawing/2014/main" id="{F1A72D42-EEAF-4711-A49E-E659A61AE7C8}"/>
              </a:ext>
            </a:extLst>
          </p:cNvPr>
          <p:cNvSpPr txBox="1"/>
          <p:nvPr/>
        </p:nvSpPr>
        <p:spPr>
          <a:xfrm>
            <a:off x="1510537" y="1036459"/>
            <a:ext cx="8223772" cy="646331"/>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Brendan Eich creates the very first version of JavaScript in just 10 days for Netscape, It was called </a:t>
            </a:r>
            <a:r>
              <a:rPr lang="en-GB" b="1" dirty="0">
                <a:effectLst/>
                <a:latin typeface="Calibri" panose="020F0502020204030204" pitchFamily="34" charset="0"/>
                <a:cs typeface="Calibri" panose="020F0502020204030204" pitchFamily="34" charset="0"/>
              </a:rPr>
              <a:t>Mocha </a:t>
            </a:r>
            <a:r>
              <a:rPr lang="en-GB" dirty="0">
                <a:effectLst/>
                <a:latin typeface="Calibri" panose="020F0502020204030204" pitchFamily="34" charset="0"/>
                <a:cs typeface="Calibri" panose="020F0502020204030204" pitchFamily="34" charset="0"/>
              </a:rPr>
              <a:t>but already had many fundamental features of modern JavaScript.</a:t>
            </a:r>
          </a:p>
        </p:txBody>
      </p:sp>
      <p:sp>
        <p:nvSpPr>
          <p:cNvPr id="8" name="TextBox 7">
            <a:extLst>
              <a:ext uri="{FF2B5EF4-FFF2-40B4-BE49-F238E27FC236}">
                <a16:creationId xmlns:a16="http://schemas.microsoft.com/office/drawing/2014/main" id="{50F2449D-7ADB-499E-A118-6FB9091DCCD7}"/>
              </a:ext>
            </a:extLst>
          </p:cNvPr>
          <p:cNvSpPr txBox="1"/>
          <p:nvPr/>
        </p:nvSpPr>
        <p:spPr>
          <a:xfrm>
            <a:off x="1510537" y="1825467"/>
            <a:ext cx="822377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Mocha </a:t>
            </a:r>
            <a:r>
              <a:rPr lang="en-GB" dirty="0">
                <a:effectLst/>
                <a:latin typeface="Calibri" panose="020F0502020204030204" pitchFamily="34" charset="0"/>
                <a:cs typeface="Calibri" panose="020F0502020204030204" pitchFamily="34" charset="0"/>
              </a:rPr>
              <a:t>changed to liveScript then JavaScript in order to attract java developers. However </a:t>
            </a:r>
            <a:r>
              <a:rPr lang="en-GB" b="1" dirty="0">
                <a:effectLst/>
                <a:latin typeface="Calibri" panose="020F0502020204030204" pitchFamily="34" charset="0"/>
                <a:cs typeface="Calibri" panose="020F0502020204030204" pitchFamily="34" charset="0"/>
              </a:rPr>
              <a:t>JavaScript has nothing to do with Java.</a:t>
            </a:r>
          </a:p>
        </p:txBody>
      </p:sp>
      <p:sp>
        <p:nvSpPr>
          <p:cNvPr id="9" name="Oval 8">
            <a:extLst>
              <a:ext uri="{FF2B5EF4-FFF2-40B4-BE49-F238E27FC236}">
                <a16:creationId xmlns:a16="http://schemas.microsoft.com/office/drawing/2014/main" id="{EF2A7423-2873-4D0A-B641-73664AA11728}"/>
              </a:ext>
            </a:extLst>
          </p:cNvPr>
          <p:cNvSpPr/>
          <p:nvPr/>
        </p:nvSpPr>
        <p:spPr>
          <a:xfrm>
            <a:off x="1064868" y="2024783"/>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a:extLst>
              <a:ext uri="{FF2B5EF4-FFF2-40B4-BE49-F238E27FC236}">
                <a16:creationId xmlns:a16="http://schemas.microsoft.com/office/drawing/2014/main" id="{9579E687-077D-4972-B191-4F316765CD86}"/>
              </a:ext>
            </a:extLst>
          </p:cNvPr>
          <p:cNvSpPr txBox="1"/>
          <p:nvPr/>
        </p:nvSpPr>
        <p:spPr>
          <a:xfrm>
            <a:off x="353070" y="1961651"/>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1996</a:t>
            </a:r>
          </a:p>
        </p:txBody>
      </p:sp>
      <p:sp>
        <p:nvSpPr>
          <p:cNvPr id="11" name="TextBox 10">
            <a:extLst>
              <a:ext uri="{FF2B5EF4-FFF2-40B4-BE49-F238E27FC236}">
                <a16:creationId xmlns:a16="http://schemas.microsoft.com/office/drawing/2014/main" id="{97F741CF-3A33-41CF-BA45-F1356557B02F}"/>
              </a:ext>
            </a:extLst>
          </p:cNvPr>
          <p:cNvSpPr txBox="1"/>
          <p:nvPr/>
        </p:nvSpPr>
        <p:spPr>
          <a:xfrm>
            <a:off x="1510537" y="2734173"/>
            <a:ext cx="8223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Microsoft </a:t>
            </a:r>
            <a:r>
              <a:rPr lang="en-GB" dirty="0">
                <a:effectLst/>
                <a:latin typeface="Calibri" panose="020F0502020204030204" pitchFamily="34" charset="0"/>
                <a:cs typeface="Calibri" panose="020F0502020204030204" pitchFamily="34" charset="0"/>
              </a:rPr>
              <a:t>launches IE </a:t>
            </a:r>
            <a:r>
              <a:rPr lang="en-GB" b="1" dirty="0">
                <a:effectLst/>
                <a:latin typeface="Calibri" panose="020F0502020204030204" pitchFamily="34" charset="0"/>
                <a:cs typeface="Calibri" panose="020F0502020204030204" pitchFamily="34" charset="0"/>
              </a:rPr>
              <a:t>copying JavaScript from Netscape </a:t>
            </a:r>
            <a:r>
              <a:rPr lang="en-GB" dirty="0">
                <a:effectLst/>
                <a:latin typeface="Calibri" panose="020F0502020204030204" pitchFamily="34" charset="0"/>
                <a:cs typeface="Calibri" panose="020F0502020204030204" pitchFamily="34" charset="0"/>
              </a:rPr>
              <a:t>and calling it jScript.</a:t>
            </a:r>
            <a:endParaRPr lang="en-GB" b="1" dirty="0">
              <a:effectLst/>
              <a:latin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36FE8B78-56EA-4949-8611-205C52FF0C4D}"/>
              </a:ext>
            </a:extLst>
          </p:cNvPr>
          <p:cNvSpPr/>
          <p:nvPr/>
        </p:nvSpPr>
        <p:spPr>
          <a:xfrm>
            <a:off x="1053293" y="2796175"/>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8D49DA4C-E545-4161-A2B5-C5E2F3824EB6}"/>
              </a:ext>
            </a:extLst>
          </p:cNvPr>
          <p:cNvSpPr txBox="1"/>
          <p:nvPr/>
        </p:nvSpPr>
        <p:spPr>
          <a:xfrm>
            <a:off x="341495" y="2733043"/>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1997</a:t>
            </a:r>
          </a:p>
        </p:txBody>
      </p:sp>
      <p:sp>
        <p:nvSpPr>
          <p:cNvPr id="14" name="TextBox 13">
            <a:extLst>
              <a:ext uri="{FF2B5EF4-FFF2-40B4-BE49-F238E27FC236}">
                <a16:creationId xmlns:a16="http://schemas.microsoft.com/office/drawing/2014/main" id="{3D8B5346-35B0-4065-83B7-DD9F6E3AEE30}"/>
              </a:ext>
            </a:extLst>
          </p:cNvPr>
          <p:cNvSpPr txBox="1"/>
          <p:nvPr/>
        </p:nvSpPr>
        <p:spPr>
          <a:xfrm>
            <a:off x="1510537" y="3410438"/>
            <a:ext cx="8223772" cy="923330"/>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Not a good idea to have two versions of a similar language so </a:t>
            </a:r>
            <a:r>
              <a:rPr lang="en-GB" b="1" dirty="0">
                <a:effectLst/>
                <a:latin typeface="Calibri" panose="020F0502020204030204" pitchFamily="34" charset="0"/>
                <a:cs typeface="Calibri" panose="020F0502020204030204" pitchFamily="34" charset="0"/>
              </a:rPr>
              <a:t>ECMA releases ECMAscript (ES1)</a:t>
            </a:r>
            <a:r>
              <a:rPr lang="en-GB" dirty="0">
                <a:effectLst/>
                <a:latin typeface="Calibri" panose="020F0502020204030204" pitchFamily="34" charset="0"/>
                <a:cs typeface="Calibri" panose="020F0502020204030204" pitchFamily="34" charset="0"/>
              </a:rPr>
              <a:t>, the </a:t>
            </a:r>
            <a:r>
              <a:rPr lang="en-GB" b="1" dirty="0">
                <a:effectLst/>
                <a:latin typeface="Calibri" panose="020F0502020204030204" pitchFamily="34" charset="0"/>
                <a:cs typeface="Calibri" panose="020F0502020204030204" pitchFamily="34" charset="0"/>
              </a:rPr>
              <a:t>first official standard for JavaScript</a:t>
            </a:r>
            <a:r>
              <a:rPr lang="en-GB" dirty="0">
                <a:effectLst/>
                <a:latin typeface="Calibri" panose="020F0502020204030204" pitchFamily="34" charset="0"/>
                <a:cs typeface="Calibri" panose="020F0502020204030204" pitchFamily="34" charset="0"/>
              </a:rPr>
              <a:t>. (ECMA is the standard, Javascript is the language in practice.</a:t>
            </a:r>
          </a:p>
        </p:txBody>
      </p:sp>
      <p:sp>
        <p:nvSpPr>
          <p:cNvPr id="15" name="Oval 14">
            <a:extLst>
              <a:ext uri="{FF2B5EF4-FFF2-40B4-BE49-F238E27FC236}">
                <a16:creationId xmlns:a16="http://schemas.microsoft.com/office/drawing/2014/main" id="{32D6BD6E-EA19-443F-AC0B-ADE38F1190C5}"/>
              </a:ext>
            </a:extLst>
          </p:cNvPr>
          <p:cNvSpPr/>
          <p:nvPr/>
        </p:nvSpPr>
        <p:spPr>
          <a:xfrm>
            <a:off x="1053293" y="3472440"/>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143002BB-615F-45CB-889D-E8D8E454607D}"/>
              </a:ext>
            </a:extLst>
          </p:cNvPr>
          <p:cNvSpPr txBox="1"/>
          <p:nvPr/>
        </p:nvSpPr>
        <p:spPr>
          <a:xfrm>
            <a:off x="341495" y="3409308"/>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1997</a:t>
            </a:r>
          </a:p>
        </p:txBody>
      </p:sp>
      <p:sp>
        <p:nvSpPr>
          <p:cNvPr id="17" name="TextBox 16">
            <a:extLst>
              <a:ext uri="{FF2B5EF4-FFF2-40B4-BE49-F238E27FC236}">
                <a16:creationId xmlns:a16="http://schemas.microsoft.com/office/drawing/2014/main" id="{C857AC75-083F-42B9-8A2D-7EF3605D4B9A}"/>
              </a:ext>
            </a:extLst>
          </p:cNvPr>
          <p:cNvSpPr txBox="1"/>
          <p:nvPr/>
        </p:nvSpPr>
        <p:spPr>
          <a:xfrm>
            <a:off x="1510537" y="4561534"/>
            <a:ext cx="8223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ES5</a:t>
            </a:r>
            <a:r>
              <a:rPr lang="en-GB" dirty="0">
                <a:effectLst/>
                <a:latin typeface="Calibri" panose="020F0502020204030204" pitchFamily="34" charset="0"/>
                <a:cs typeface="Calibri" panose="020F0502020204030204" pitchFamily="34" charset="0"/>
              </a:rPr>
              <a:t> (ECMAscript 5) was released with plenty of cool new features.</a:t>
            </a:r>
          </a:p>
        </p:txBody>
      </p:sp>
      <p:sp>
        <p:nvSpPr>
          <p:cNvPr id="18" name="Oval 17">
            <a:extLst>
              <a:ext uri="{FF2B5EF4-FFF2-40B4-BE49-F238E27FC236}">
                <a16:creationId xmlns:a16="http://schemas.microsoft.com/office/drawing/2014/main" id="{9D7F6A57-2766-45FA-8024-D1EB8AC1BED1}"/>
              </a:ext>
            </a:extLst>
          </p:cNvPr>
          <p:cNvSpPr/>
          <p:nvPr/>
        </p:nvSpPr>
        <p:spPr>
          <a:xfrm>
            <a:off x="1053293" y="4623536"/>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TextBox 18">
            <a:extLst>
              <a:ext uri="{FF2B5EF4-FFF2-40B4-BE49-F238E27FC236}">
                <a16:creationId xmlns:a16="http://schemas.microsoft.com/office/drawing/2014/main" id="{F817113D-B54A-402B-9E4B-DBAA926C4B0B}"/>
              </a:ext>
            </a:extLst>
          </p:cNvPr>
          <p:cNvSpPr txBox="1"/>
          <p:nvPr/>
        </p:nvSpPr>
        <p:spPr>
          <a:xfrm>
            <a:off x="341495" y="4560404"/>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2007</a:t>
            </a:r>
          </a:p>
        </p:txBody>
      </p:sp>
      <p:sp>
        <p:nvSpPr>
          <p:cNvPr id="20" name="TextBox 19">
            <a:extLst>
              <a:ext uri="{FF2B5EF4-FFF2-40B4-BE49-F238E27FC236}">
                <a16:creationId xmlns:a16="http://schemas.microsoft.com/office/drawing/2014/main" id="{EB957447-8995-447D-B4F1-ECE8F017DC27}"/>
              </a:ext>
            </a:extLst>
          </p:cNvPr>
          <p:cNvSpPr txBox="1"/>
          <p:nvPr/>
        </p:nvSpPr>
        <p:spPr>
          <a:xfrm>
            <a:off x="1522112" y="5058258"/>
            <a:ext cx="8223772"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ES6</a:t>
            </a:r>
            <a:r>
              <a:rPr lang="en-GB" dirty="0">
                <a:effectLst/>
                <a:latin typeface="Calibri" panose="020F0502020204030204" pitchFamily="34" charset="0"/>
                <a:cs typeface="Calibri" panose="020F0502020204030204" pitchFamily="34" charset="0"/>
              </a:rPr>
              <a:t> (ECMAscript 2015) was released with the biggest update to features. </a:t>
            </a:r>
          </a:p>
        </p:txBody>
      </p:sp>
      <p:sp>
        <p:nvSpPr>
          <p:cNvPr id="21" name="Oval 20">
            <a:extLst>
              <a:ext uri="{FF2B5EF4-FFF2-40B4-BE49-F238E27FC236}">
                <a16:creationId xmlns:a16="http://schemas.microsoft.com/office/drawing/2014/main" id="{4489CA71-8E11-469E-9C5D-9A05CA09C103}"/>
              </a:ext>
            </a:extLst>
          </p:cNvPr>
          <p:cNvSpPr/>
          <p:nvPr/>
        </p:nvSpPr>
        <p:spPr>
          <a:xfrm>
            <a:off x="1064868" y="5120260"/>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E71F0959-9DAD-4186-B55C-115012C441B1}"/>
              </a:ext>
            </a:extLst>
          </p:cNvPr>
          <p:cNvSpPr txBox="1"/>
          <p:nvPr/>
        </p:nvSpPr>
        <p:spPr>
          <a:xfrm>
            <a:off x="341495" y="5057128"/>
            <a:ext cx="711798"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2015</a:t>
            </a:r>
          </a:p>
        </p:txBody>
      </p:sp>
      <p:sp>
        <p:nvSpPr>
          <p:cNvPr id="23" name="TextBox 22">
            <a:extLst>
              <a:ext uri="{FF2B5EF4-FFF2-40B4-BE49-F238E27FC236}">
                <a16:creationId xmlns:a16="http://schemas.microsoft.com/office/drawing/2014/main" id="{B8947306-25BA-4C1A-9A1A-1EDE3EA8A013}"/>
              </a:ext>
            </a:extLst>
          </p:cNvPr>
          <p:cNvSpPr txBox="1"/>
          <p:nvPr/>
        </p:nvSpPr>
        <p:spPr>
          <a:xfrm>
            <a:off x="75275" y="5659491"/>
            <a:ext cx="896989" cy="36933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2016 ∞</a:t>
            </a:r>
          </a:p>
        </p:txBody>
      </p:sp>
      <p:sp>
        <p:nvSpPr>
          <p:cNvPr id="24" name="Oval 23">
            <a:extLst>
              <a:ext uri="{FF2B5EF4-FFF2-40B4-BE49-F238E27FC236}">
                <a16:creationId xmlns:a16="http://schemas.microsoft.com/office/drawing/2014/main" id="{0B68A6CA-CD7D-457A-82F7-EC330BA5DC66}"/>
              </a:ext>
            </a:extLst>
          </p:cNvPr>
          <p:cNvSpPr/>
          <p:nvPr/>
        </p:nvSpPr>
        <p:spPr>
          <a:xfrm>
            <a:off x="1053293" y="5711714"/>
            <a:ext cx="34723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a:extLst>
              <a:ext uri="{FF2B5EF4-FFF2-40B4-BE49-F238E27FC236}">
                <a16:creationId xmlns:a16="http://schemas.microsoft.com/office/drawing/2014/main" id="{9C2D9F78-BC5F-4B2B-947A-A90F6BCF958F}"/>
              </a:ext>
            </a:extLst>
          </p:cNvPr>
          <p:cNvSpPr txBox="1"/>
          <p:nvPr/>
        </p:nvSpPr>
        <p:spPr>
          <a:xfrm>
            <a:off x="1504713" y="5689965"/>
            <a:ext cx="822377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ES2016, ES2017, ES2018, ES2019, ES2020, ES2021, ES2022</a:t>
            </a:r>
            <a:r>
              <a:rPr lang="en-GB" dirty="0">
                <a:effectLst/>
                <a:latin typeface="Calibri" panose="020F0502020204030204" pitchFamily="34" charset="0"/>
                <a:cs typeface="Calibri" panose="020F0502020204030204" pitchFamily="34" charset="0"/>
              </a:rPr>
              <a:t>. ECMAscript changes to an annual release cycle for new features to ship less features per update. </a:t>
            </a:r>
          </a:p>
        </p:txBody>
      </p:sp>
    </p:spTree>
    <p:extLst>
      <p:ext uri="{BB962C8B-B14F-4D97-AF65-F5344CB8AC3E}">
        <p14:creationId xmlns:p14="http://schemas.microsoft.com/office/powerpoint/2010/main" val="168560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D4ADE9-690C-4636-A155-F55DF3DC3216}"/>
              </a:ext>
            </a:extLst>
          </p:cNvPr>
          <p:cNvSpPr txBox="1"/>
          <p:nvPr/>
        </p:nvSpPr>
        <p:spPr>
          <a:xfrm>
            <a:off x="213167" y="182281"/>
            <a:ext cx="9479666" cy="3631763"/>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JavaScript has full backwards compatibility. If we take code written in 1997 then it will still work today in the browser.</a:t>
            </a:r>
          </a:p>
          <a:p>
            <a:pPr>
              <a:spcBef>
                <a:spcPts val="600"/>
              </a:spcBef>
              <a:spcAft>
                <a:spcPts val="600"/>
              </a:spcAft>
            </a:pPr>
            <a:r>
              <a:rPr lang="en-GB" dirty="0">
                <a:effectLst/>
                <a:latin typeface="Calibri" panose="020F0502020204030204" pitchFamily="34" charset="0"/>
                <a:cs typeface="Calibri" panose="020F0502020204030204" pitchFamily="34" charset="0"/>
              </a:rPr>
              <a:t>The guiding principle behind this is to not break the web. Websites keep working forever.</a:t>
            </a:r>
          </a:p>
          <a:p>
            <a:pPr>
              <a:spcBef>
                <a:spcPts val="600"/>
              </a:spcBef>
              <a:spcAft>
                <a:spcPts val="600"/>
              </a:spcAft>
            </a:pPr>
            <a:r>
              <a:rPr lang="en-GB" dirty="0">
                <a:effectLst/>
                <a:latin typeface="Calibri" panose="020F0502020204030204" pitchFamily="34" charset="0"/>
                <a:cs typeface="Calibri" panose="020F0502020204030204" pitchFamily="34" charset="0"/>
              </a:rPr>
              <a:t>Forwards compatibility: If we take code written in 2009 and try and run it in a browser from 1997 then it will not work!</a:t>
            </a:r>
          </a:p>
          <a:p>
            <a:pPr>
              <a:spcBef>
                <a:spcPts val="600"/>
              </a:spcBef>
              <a:spcAft>
                <a:spcPts val="600"/>
              </a:spcAft>
            </a:pPr>
            <a:r>
              <a:rPr lang="en-GB" dirty="0">
                <a:effectLst/>
                <a:latin typeface="Calibri" panose="020F0502020204030204" pitchFamily="34" charset="0"/>
                <a:cs typeface="Calibri" panose="020F0502020204030204" pitchFamily="34" charset="0"/>
              </a:rPr>
              <a:t>How can we use JavaScript today when coding for possible users that have an outdated browser?</a:t>
            </a:r>
          </a:p>
          <a:p>
            <a:pPr>
              <a:spcBef>
                <a:spcPts val="600"/>
              </a:spcBef>
              <a:spcAft>
                <a:spcPts val="600"/>
              </a:spcAft>
            </a:pPr>
            <a:r>
              <a:rPr lang="en-GB" dirty="0">
                <a:effectLst/>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Well as a developer all we have to do is use the most up to date version of a browser with dev tools.</a:t>
            </a:r>
          </a:p>
          <a:p>
            <a:pPr>
              <a:spcBef>
                <a:spcPts val="600"/>
              </a:spcBef>
              <a:spcAft>
                <a:spcPts val="600"/>
              </a:spcAft>
            </a:pPr>
            <a:r>
              <a:rPr lang="en-GB" dirty="0">
                <a:latin typeface="Calibri" panose="020F0502020204030204" pitchFamily="34" charset="0"/>
                <a:cs typeface="Calibri" panose="020F0502020204030204" pitchFamily="34" charset="0"/>
              </a:rPr>
              <a:t>When we finish the code we can use a tool like babel to transpile and polyfill the code converting it back to an ES5 version to ensure most browser compatibility for must users.</a:t>
            </a:r>
            <a:endParaRPr lang="en-GB" dirty="0">
              <a:effectLst/>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D13ACDA-51C9-4280-9ED9-D0DF3C7067B7}"/>
              </a:ext>
            </a:extLst>
          </p:cNvPr>
          <p:cNvSpPr txBox="1"/>
          <p:nvPr/>
        </p:nvSpPr>
        <p:spPr>
          <a:xfrm>
            <a:off x="510446" y="4014393"/>
            <a:ext cx="696013" cy="369332"/>
          </a:xfrm>
          <a:prstGeom prst="rect">
            <a:avLst/>
          </a:prstGeom>
          <a:solidFill>
            <a:srgbClr val="FFFF00"/>
          </a:solidFill>
        </p:spPr>
        <p:txBody>
          <a:bodyPr wrap="square" rtlCol="0">
            <a:spAutoFit/>
          </a:bodyPr>
          <a:lstStyle/>
          <a:p>
            <a:pPr algn="ctr"/>
            <a:r>
              <a:rPr lang="en-GB" b="1" dirty="0"/>
              <a:t>ES5</a:t>
            </a:r>
          </a:p>
        </p:txBody>
      </p:sp>
      <p:sp>
        <p:nvSpPr>
          <p:cNvPr id="4" name="TextBox 3">
            <a:extLst>
              <a:ext uri="{FF2B5EF4-FFF2-40B4-BE49-F238E27FC236}">
                <a16:creationId xmlns:a16="http://schemas.microsoft.com/office/drawing/2014/main" id="{D933B221-D0B0-4246-8AE2-1C748E5780EF}"/>
              </a:ext>
            </a:extLst>
          </p:cNvPr>
          <p:cNvSpPr txBox="1"/>
          <p:nvPr/>
        </p:nvSpPr>
        <p:spPr>
          <a:xfrm>
            <a:off x="1258766" y="4012376"/>
            <a:ext cx="8090491" cy="369332"/>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Fully supported in all browsers back to IE9 from 2011 </a:t>
            </a:r>
            <a:r>
              <a:rPr lang="en-GB" dirty="0">
                <a:effectLst/>
                <a:latin typeface="Calibri" panose="020F0502020204030204" pitchFamily="34" charset="0"/>
                <a:cs typeface="Calibri" panose="020F0502020204030204" pitchFamily="34" charset="0"/>
                <a:sym typeface="Wingdings" panose="05000000000000000000" pitchFamily="2" charset="2"/>
              </a:rPr>
              <a:t> </a:t>
            </a:r>
            <a:r>
              <a:rPr lang="en-GB" b="1" dirty="0">
                <a:solidFill>
                  <a:srgbClr val="00B050"/>
                </a:solidFill>
                <a:effectLst/>
                <a:latin typeface="Calibri" panose="020F0502020204030204" pitchFamily="34" charset="0"/>
                <a:cs typeface="Calibri" panose="020F0502020204030204" pitchFamily="34" charset="0"/>
              </a:rPr>
              <a:t>Ready to be used today.</a:t>
            </a:r>
          </a:p>
        </p:txBody>
      </p:sp>
      <p:sp>
        <p:nvSpPr>
          <p:cNvPr id="5" name="TextBox 4">
            <a:extLst>
              <a:ext uri="{FF2B5EF4-FFF2-40B4-BE49-F238E27FC236}">
                <a16:creationId xmlns:a16="http://schemas.microsoft.com/office/drawing/2014/main" id="{C264CDFA-3F7B-4CF5-A19B-018EFFCE9CB6}"/>
              </a:ext>
            </a:extLst>
          </p:cNvPr>
          <p:cNvSpPr txBox="1"/>
          <p:nvPr/>
        </p:nvSpPr>
        <p:spPr>
          <a:xfrm>
            <a:off x="253459" y="4429563"/>
            <a:ext cx="953000" cy="923330"/>
          </a:xfrm>
          <a:prstGeom prst="rect">
            <a:avLst/>
          </a:prstGeom>
          <a:solidFill>
            <a:srgbClr val="FFFF00"/>
          </a:solidFill>
        </p:spPr>
        <p:txBody>
          <a:bodyPr wrap="square" rtlCol="0">
            <a:spAutoFit/>
          </a:bodyPr>
          <a:lstStyle/>
          <a:p>
            <a:pPr algn="ctr"/>
            <a:r>
              <a:rPr lang="en-GB" b="1" dirty="0"/>
              <a:t>ES6</a:t>
            </a:r>
          </a:p>
          <a:p>
            <a:pPr algn="ctr"/>
            <a:endParaRPr lang="en-GB" b="1" dirty="0"/>
          </a:p>
          <a:p>
            <a:pPr algn="ctr"/>
            <a:r>
              <a:rPr lang="en-GB" b="1" dirty="0"/>
              <a:t>ES2022</a:t>
            </a:r>
          </a:p>
        </p:txBody>
      </p:sp>
      <p:sp>
        <p:nvSpPr>
          <p:cNvPr id="6" name="TextBox 5">
            <a:extLst>
              <a:ext uri="{FF2B5EF4-FFF2-40B4-BE49-F238E27FC236}">
                <a16:creationId xmlns:a16="http://schemas.microsoft.com/office/drawing/2014/main" id="{06D12E7D-B22F-4DB6-9BCF-963BC5B2B88F}"/>
              </a:ext>
            </a:extLst>
          </p:cNvPr>
          <p:cNvSpPr txBox="1"/>
          <p:nvPr/>
        </p:nvSpPr>
        <p:spPr>
          <a:xfrm>
            <a:off x="1258766" y="4448648"/>
            <a:ext cx="8090491" cy="923330"/>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ES6+ Fully supported in most modern browsers</a:t>
            </a:r>
          </a:p>
          <a:p>
            <a:r>
              <a:rPr lang="en-GB" dirty="0">
                <a:latin typeface="Calibri" panose="020F0502020204030204" pitchFamily="34" charset="0"/>
                <a:cs typeface="Calibri" panose="020F0502020204030204" pitchFamily="34" charset="0"/>
              </a:rPr>
              <a:t>No support in older browsers</a:t>
            </a:r>
            <a:r>
              <a:rPr lang="en-GB" dirty="0">
                <a:effectLst/>
                <a:latin typeface="Calibri" panose="020F0502020204030204" pitchFamily="34" charset="0"/>
                <a:cs typeface="Calibri" panose="020F0502020204030204" pitchFamily="34" charset="0"/>
              </a:rPr>
              <a:t> </a:t>
            </a:r>
          </a:p>
          <a:p>
            <a:r>
              <a:rPr lang="en-GB" dirty="0">
                <a:effectLst/>
                <a:latin typeface="Calibri" panose="020F0502020204030204" pitchFamily="34" charset="0"/>
                <a:cs typeface="Calibri" panose="020F0502020204030204" pitchFamily="34" charset="0"/>
                <a:sym typeface="Wingdings" panose="05000000000000000000" pitchFamily="2" charset="2"/>
              </a:rPr>
              <a:t> </a:t>
            </a:r>
            <a:r>
              <a:rPr lang="en-GB" b="1" dirty="0">
                <a:solidFill>
                  <a:srgbClr val="00B050"/>
                </a:solidFill>
                <a:effectLst/>
                <a:latin typeface="Calibri" panose="020F0502020204030204" pitchFamily="34" charset="0"/>
                <a:cs typeface="Calibri" panose="020F0502020204030204" pitchFamily="34" charset="0"/>
                <a:sym typeface="Wingdings" panose="05000000000000000000" pitchFamily="2" charset="2"/>
              </a:rPr>
              <a:t>Can use </a:t>
            </a:r>
            <a:r>
              <a:rPr lang="en-GB" b="1" dirty="0">
                <a:solidFill>
                  <a:srgbClr val="00B050"/>
                </a:solidFill>
                <a:latin typeface="Calibri" panose="020F0502020204030204" pitchFamily="34" charset="0"/>
                <a:cs typeface="Calibri" panose="020F0502020204030204" pitchFamily="34" charset="0"/>
                <a:sym typeface="Wingdings" panose="05000000000000000000" pitchFamily="2" charset="2"/>
              </a:rPr>
              <a:t>most features with transpilling and pollyfilling</a:t>
            </a:r>
            <a:endParaRPr lang="en-GB" b="1" dirty="0">
              <a:solidFill>
                <a:srgbClr val="00B050"/>
              </a:solidFill>
              <a:effectLst/>
              <a:latin typeface="Calibri" panose="020F050202020403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30EC2E11-CA23-49AA-A087-D46FD4343DE3}"/>
              </a:ext>
            </a:extLst>
          </p:cNvPr>
          <p:cNvCxnSpPr/>
          <p:nvPr/>
        </p:nvCxnSpPr>
        <p:spPr>
          <a:xfrm>
            <a:off x="729959" y="4752331"/>
            <a:ext cx="0" cy="266218"/>
          </a:xfrm>
          <a:prstGeom prst="straightConnector1">
            <a:avLst/>
          </a:prstGeom>
          <a:ln w="47625">
            <a:solidFill>
              <a:schemeClr val="tx1">
                <a:alpha val="93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85997A3-25C4-45C6-A0DB-0E8CF15FAB01}"/>
              </a:ext>
            </a:extLst>
          </p:cNvPr>
          <p:cNvSpPr txBox="1"/>
          <p:nvPr/>
        </p:nvSpPr>
        <p:spPr>
          <a:xfrm>
            <a:off x="267726" y="5460103"/>
            <a:ext cx="953000" cy="646331"/>
          </a:xfrm>
          <a:prstGeom prst="rect">
            <a:avLst/>
          </a:prstGeom>
          <a:solidFill>
            <a:srgbClr val="FFFF00"/>
          </a:solidFill>
        </p:spPr>
        <p:txBody>
          <a:bodyPr wrap="square" rtlCol="0">
            <a:spAutoFit/>
          </a:bodyPr>
          <a:lstStyle/>
          <a:p>
            <a:pPr algn="ctr"/>
            <a:r>
              <a:rPr lang="en-GB" b="1" dirty="0"/>
              <a:t>ES2022 ∞ </a:t>
            </a:r>
          </a:p>
        </p:txBody>
      </p:sp>
      <p:sp>
        <p:nvSpPr>
          <p:cNvPr id="11" name="TextBox 10">
            <a:extLst>
              <a:ext uri="{FF2B5EF4-FFF2-40B4-BE49-F238E27FC236}">
                <a16:creationId xmlns:a16="http://schemas.microsoft.com/office/drawing/2014/main" id="{C388C8BE-A1AF-4DBD-B518-E165F4F90507}"/>
              </a:ext>
            </a:extLst>
          </p:cNvPr>
          <p:cNvSpPr txBox="1"/>
          <p:nvPr/>
        </p:nvSpPr>
        <p:spPr>
          <a:xfrm>
            <a:off x="1311073" y="5395127"/>
            <a:ext cx="8090491" cy="646331"/>
          </a:xfrm>
          <a:prstGeom prst="rect">
            <a:avLst/>
          </a:prstGeom>
          <a:noFill/>
        </p:spPr>
        <p:txBody>
          <a:bodyPr wrap="square">
            <a:spAutoFit/>
          </a:bodyPr>
          <a:lstStyle/>
          <a:p>
            <a:r>
              <a:rPr lang="en-GB" dirty="0">
                <a:effectLst/>
                <a:latin typeface="Calibri" panose="020F0502020204030204" pitchFamily="34" charset="0"/>
                <a:cs typeface="Calibri" panose="020F0502020204030204" pitchFamily="34" charset="0"/>
              </a:rPr>
              <a:t>Esnext New versions of the language (new feature proposals that reach stage 4)</a:t>
            </a:r>
          </a:p>
          <a:p>
            <a:r>
              <a:rPr lang="en-GB" dirty="0">
                <a:effectLst/>
                <a:latin typeface="Calibri" panose="020F0502020204030204" pitchFamily="34" charset="0"/>
                <a:cs typeface="Calibri" panose="020F0502020204030204" pitchFamily="34" charset="0"/>
                <a:sym typeface="Wingdings" panose="05000000000000000000" pitchFamily="2" charset="2"/>
              </a:rPr>
              <a:t> </a:t>
            </a:r>
            <a:r>
              <a:rPr lang="en-GB" b="1" dirty="0">
                <a:solidFill>
                  <a:srgbClr val="00B050"/>
                </a:solidFill>
                <a:effectLst/>
                <a:latin typeface="Calibri" panose="020F0502020204030204" pitchFamily="34" charset="0"/>
                <a:cs typeface="Calibri" panose="020F0502020204030204" pitchFamily="34" charset="0"/>
                <a:sym typeface="Wingdings" panose="05000000000000000000" pitchFamily="2" charset="2"/>
              </a:rPr>
              <a:t>Can already use SOME </a:t>
            </a:r>
            <a:r>
              <a:rPr lang="en-GB" b="1" dirty="0">
                <a:solidFill>
                  <a:srgbClr val="00B050"/>
                </a:solidFill>
                <a:latin typeface="Calibri" panose="020F0502020204030204" pitchFamily="34" charset="0"/>
                <a:cs typeface="Calibri" panose="020F0502020204030204" pitchFamily="34" charset="0"/>
                <a:sym typeface="Wingdings" panose="05000000000000000000" pitchFamily="2" charset="2"/>
              </a:rPr>
              <a:t>features in production with transpilling and pollyfilling</a:t>
            </a:r>
            <a:endParaRPr lang="en-GB" b="1" dirty="0">
              <a:solidFill>
                <a:srgbClr val="00B050"/>
              </a:solidFill>
              <a:effectLst/>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AE69987-E342-446E-B9EF-7B24895E06D1}"/>
              </a:ext>
            </a:extLst>
          </p:cNvPr>
          <p:cNvSpPr txBox="1"/>
          <p:nvPr/>
        </p:nvSpPr>
        <p:spPr>
          <a:xfrm>
            <a:off x="213167" y="6180705"/>
            <a:ext cx="4326125" cy="646331"/>
          </a:xfrm>
          <a:prstGeom prst="rect">
            <a:avLst/>
          </a:prstGeom>
          <a:noFill/>
        </p:spPr>
        <p:txBody>
          <a:bodyPr wrap="square">
            <a:spAutoFit/>
          </a:bodyPr>
          <a:lstStyle/>
          <a:p>
            <a:r>
              <a:rPr lang="en-GB" dirty="0">
                <a:hlinkClick r:id="rId2"/>
              </a:rPr>
              <a:t>https://kangax.github.io/compat-table/es6/</a:t>
            </a:r>
            <a:endParaRPr lang="en-GB" dirty="0"/>
          </a:p>
          <a:p>
            <a:endParaRPr lang="en-GB" dirty="0"/>
          </a:p>
        </p:txBody>
      </p:sp>
      <p:sp>
        <p:nvSpPr>
          <p:cNvPr id="15" name="TextBox 14">
            <a:extLst>
              <a:ext uri="{FF2B5EF4-FFF2-40B4-BE49-F238E27FC236}">
                <a16:creationId xmlns:a16="http://schemas.microsoft.com/office/drawing/2014/main" id="{D3CC0AFD-661C-4851-B724-7F9517769B4B}"/>
              </a:ext>
            </a:extLst>
          </p:cNvPr>
          <p:cNvSpPr txBox="1"/>
          <p:nvPr/>
        </p:nvSpPr>
        <p:spPr>
          <a:xfrm>
            <a:off x="4593851" y="6180705"/>
            <a:ext cx="5312149" cy="646331"/>
          </a:xfrm>
          <a:prstGeom prst="rect">
            <a:avLst/>
          </a:prstGeom>
          <a:noFill/>
        </p:spPr>
        <p:txBody>
          <a:bodyPr wrap="square">
            <a:spAutoFit/>
          </a:bodyPr>
          <a:lstStyle/>
          <a:p>
            <a:r>
              <a:rPr lang="en-GB" dirty="0">
                <a:hlinkClick r:id="rId3"/>
              </a:rPr>
              <a:t>https://kangax.github.io/compat-table/es2016plus/</a:t>
            </a:r>
            <a:endParaRPr lang="en-GB" dirty="0"/>
          </a:p>
          <a:p>
            <a:endParaRPr lang="en-GB" dirty="0"/>
          </a:p>
        </p:txBody>
      </p:sp>
    </p:spTree>
    <p:extLst>
      <p:ext uri="{BB962C8B-B14F-4D97-AF65-F5344CB8AC3E}">
        <p14:creationId xmlns:p14="http://schemas.microsoft.com/office/powerpoint/2010/main" val="1702362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2C3A1-60F3-4123-AA2C-9211C96EA4C2}"/>
              </a:ext>
            </a:extLst>
          </p:cNvPr>
          <p:cNvPicPr>
            <a:picLocks noChangeAspect="1"/>
          </p:cNvPicPr>
          <p:nvPr/>
        </p:nvPicPr>
        <p:blipFill>
          <a:blip r:embed="rId2"/>
          <a:stretch>
            <a:fillRect/>
          </a:stretch>
        </p:blipFill>
        <p:spPr>
          <a:xfrm>
            <a:off x="5188755" y="1482619"/>
            <a:ext cx="1506537" cy="1705229"/>
          </a:xfrm>
          <a:prstGeom prst="rect">
            <a:avLst/>
          </a:prstGeom>
        </p:spPr>
      </p:pic>
      <p:pic>
        <p:nvPicPr>
          <p:cNvPr id="5" name="Picture 4">
            <a:extLst>
              <a:ext uri="{FF2B5EF4-FFF2-40B4-BE49-F238E27FC236}">
                <a16:creationId xmlns:a16="http://schemas.microsoft.com/office/drawing/2014/main" id="{51DB7FEF-AA21-4A74-A77D-1B46E60547B7}"/>
              </a:ext>
            </a:extLst>
          </p:cNvPr>
          <p:cNvPicPr>
            <a:picLocks noChangeAspect="1"/>
          </p:cNvPicPr>
          <p:nvPr/>
        </p:nvPicPr>
        <p:blipFill>
          <a:blip r:embed="rId3"/>
          <a:stretch>
            <a:fillRect/>
          </a:stretch>
        </p:blipFill>
        <p:spPr>
          <a:xfrm>
            <a:off x="7565320" y="1482619"/>
            <a:ext cx="1506537" cy="1718868"/>
          </a:xfrm>
          <a:prstGeom prst="rect">
            <a:avLst/>
          </a:prstGeom>
        </p:spPr>
      </p:pic>
      <p:pic>
        <p:nvPicPr>
          <p:cNvPr id="7" name="Picture 6">
            <a:extLst>
              <a:ext uri="{FF2B5EF4-FFF2-40B4-BE49-F238E27FC236}">
                <a16:creationId xmlns:a16="http://schemas.microsoft.com/office/drawing/2014/main" id="{EB403A53-AD99-4B97-B30D-454F97395ABF}"/>
              </a:ext>
            </a:extLst>
          </p:cNvPr>
          <p:cNvPicPr>
            <a:picLocks noChangeAspect="1"/>
          </p:cNvPicPr>
          <p:nvPr/>
        </p:nvPicPr>
        <p:blipFill>
          <a:blip r:embed="rId4"/>
          <a:stretch>
            <a:fillRect/>
          </a:stretch>
        </p:blipFill>
        <p:spPr>
          <a:xfrm>
            <a:off x="6263812" y="4250706"/>
            <a:ext cx="1552334" cy="1718868"/>
          </a:xfrm>
          <a:prstGeom prst="rect">
            <a:avLst/>
          </a:prstGeom>
        </p:spPr>
      </p:pic>
      <p:sp>
        <p:nvSpPr>
          <p:cNvPr id="8" name="TextBox 7">
            <a:extLst>
              <a:ext uri="{FF2B5EF4-FFF2-40B4-BE49-F238E27FC236}">
                <a16:creationId xmlns:a16="http://schemas.microsoft.com/office/drawing/2014/main" id="{FA3526AD-F1DB-4D65-8567-9429E971F5AF}"/>
              </a:ext>
            </a:extLst>
          </p:cNvPr>
          <p:cNvSpPr txBox="1"/>
          <p:nvPr/>
        </p:nvSpPr>
        <p:spPr>
          <a:xfrm>
            <a:off x="5364781" y="1054248"/>
            <a:ext cx="1154483" cy="461665"/>
          </a:xfrm>
          <a:prstGeom prst="rect">
            <a:avLst/>
          </a:prstGeom>
          <a:noFill/>
        </p:spPr>
        <p:txBody>
          <a:bodyPr wrap="none" rtlCol="0">
            <a:spAutoFit/>
          </a:bodyPr>
          <a:lstStyle/>
          <a:p>
            <a:r>
              <a:rPr lang="en-GB" sz="2400" b="1" dirty="0"/>
              <a:t>HTML 5</a:t>
            </a:r>
          </a:p>
        </p:txBody>
      </p:sp>
      <p:sp>
        <p:nvSpPr>
          <p:cNvPr id="9" name="TextBox 8">
            <a:extLst>
              <a:ext uri="{FF2B5EF4-FFF2-40B4-BE49-F238E27FC236}">
                <a16:creationId xmlns:a16="http://schemas.microsoft.com/office/drawing/2014/main" id="{99E12376-202E-4A21-9094-5F12C68FE7C8}"/>
              </a:ext>
            </a:extLst>
          </p:cNvPr>
          <p:cNvSpPr txBox="1"/>
          <p:nvPr/>
        </p:nvSpPr>
        <p:spPr>
          <a:xfrm>
            <a:off x="7911952" y="1067887"/>
            <a:ext cx="864339" cy="461665"/>
          </a:xfrm>
          <a:prstGeom prst="rect">
            <a:avLst/>
          </a:prstGeom>
          <a:noFill/>
        </p:spPr>
        <p:txBody>
          <a:bodyPr wrap="none" rtlCol="0">
            <a:spAutoFit/>
          </a:bodyPr>
          <a:lstStyle/>
          <a:p>
            <a:r>
              <a:rPr lang="en-GB" sz="2400" b="1" dirty="0"/>
              <a:t>CSS 3</a:t>
            </a:r>
          </a:p>
        </p:txBody>
      </p:sp>
      <p:sp>
        <p:nvSpPr>
          <p:cNvPr id="10" name="TextBox 9">
            <a:extLst>
              <a:ext uri="{FF2B5EF4-FFF2-40B4-BE49-F238E27FC236}">
                <a16:creationId xmlns:a16="http://schemas.microsoft.com/office/drawing/2014/main" id="{5EC24BEC-7B2A-4A80-BF79-9804817CFE7B}"/>
              </a:ext>
            </a:extLst>
          </p:cNvPr>
          <p:cNvSpPr txBox="1"/>
          <p:nvPr/>
        </p:nvSpPr>
        <p:spPr>
          <a:xfrm>
            <a:off x="6198883" y="3824565"/>
            <a:ext cx="1682192" cy="461665"/>
          </a:xfrm>
          <a:prstGeom prst="rect">
            <a:avLst/>
          </a:prstGeom>
          <a:noFill/>
        </p:spPr>
        <p:txBody>
          <a:bodyPr wrap="none" rtlCol="0">
            <a:spAutoFit/>
          </a:bodyPr>
          <a:lstStyle/>
          <a:p>
            <a:r>
              <a:rPr lang="en-GB" sz="2400" b="1" dirty="0"/>
              <a:t>JAVASCRIPT</a:t>
            </a:r>
          </a:p>
        </p:txBody>
      </p:sp>
      <p:sp>
        <p:nvSpPr>
          <p:cNvPr id="13" name="Oval 12">
            <a:extLst>
              <a:ext uri="{FF2B5EF4-FFF2-40B4-BE49-F238E27FC236}">
                <a16:creationId xmlns:a16="http://schemas.microsoft.com/office/drawing/2014/main" id="{FA4AFAF7-DAF2-4DF8-AA31-CA3FF77C7307}"/>
              </a:ext>
            </a:extLst>
          </p:cNvPr>
          <p:cNvSpPr/>
          <p:nvPr/>
        </p:nvSpPr>
        <p:spPr>
          <a:xfrm>
            <a:off x="5522822" y="3018813"/>
            <a:ext cx="3110508" cy="3162309"/>
          </a:xfrm>
          <a:prstGeom prst="ellipse">
            <a:avLst/>
          </a:prstGeom>
          <a:solidFill>
            <a:srgbClr val="FFC0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itle 1">
            <a:extLst>
              <a:ext uri="{FF2B5EF4-FFF2-40B4-BE49-F238E27FC236}">
                <a16:creationId xmlns:a16="http://schemas.microsoft.com/office/drawing/2014/main" id="{6F221F5A-6EB4-4CD8-9B6F-AF104789B794}"/>
              </a:ext>
            </a:extLst>
          </p:cNvPr>
          <p:cNvSpPr txBox="1">
            <a:spLocks/>
          </p:cNvSpPr>
          <p:nvPr/>
        </p:nvSpPr>
        <p:spPr>
          <a:xfrm>
            <a:off x="4195826" y="190157"/>
            <a:ext cx="571017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A brief Introduction to Javascript</a:t>
            </a:r>
            <a:br>
              <a:rPr lang="en-GB" sz="3200" dirty="0">
                <a:latin typeface="+mn-lt"/>
              </a:rPr>
            </a:br>
            <a:br>
              <a:rPr lang="en-GB" sz="3200" dirty="0">
                <a:latin typeface="+mn-lt"/>
              </a:rPr>
            </a:br>
            <a:endParaRPr lang="en-GB" sz="3200" dirty="0">
              <a:latin typeface="+mn-lt"/>
            </a:endParaRPr>
          </a:p>
        </p:txBody>
      </p:sp>
      <p:sp>
        <p:nvSpPr>
          <p:cNvPr id="16" name="TextBox 15">
            <a:extLst>
              <a:ext uri="{FF2B5EF4-FFF2-40B4-BE49-F238E27FC236}">
                <a16:creationId xmlns:a16="http://schemas.microsoft.com/office/drawing/2014/main" id="{AF7E7CE9-D866-4BBB-B302-296CB3E44C4F}"/>
              </a:ext>
            </a:extLst>
          </p:cNvPr>
          <p:cNvSpPr txBox="1"/>
          <p:nvPr/>
        </p:nvSpPr>
        <p:spPr>
          <a:xfrm>
            <a:off x="137364" y="149464"/>
            <a:ext cx="4339125" cy="6740307"/>
          </a:xfrm>
          <a:prstGeom prst="rect">
            <a:avLst/>
          </a:prstGeom>
          <a:noFill/>
        </p:spPr>
        <p:txBody>
          <a:bodyPr wrap="square" rtlCol="0">
            <a:spAutoFit/>
          </a:bodyPr>
          <a:lstStyle/>
          <a:p>
            <a:r>
              <a:rPr lang="en-GB" dirty="0"/>
              <a:t>Javascript is one of three core languages that are used to build websites.</a:t>
            </a:r>
          </a:p>
          <a:p>
            <a:endParaRPr lang="en-GB" dirty="0"/>
          </a:p>
          <a:p>
            <a:r>
              <a:rPr lang="en-GB" dirty="0"/>
              <a:t>HTML 5 is responsible for the content of the page, text, images, links etc.</a:t>
            </a:r>
          </a:p>
          <a:p>
            <a:endParaRPr lang="en-GB" dirty="0"/>
          </a:p>
          <a:p>
            <a:r>
              <a:rPr lang="en-GB" dirty="0"/>
              <a:t>CSS 3 is responsible for the presentation. I.e layout, positioning, font sizes, colours etc.</a:t>
            </a:r>
          </a:p>
          <a:p>
            <a:endParaRPr lang="en-GB" dirty="0"/>
          </a:p>
          <a:p>
            <a:r>
              <a:rPr lang="en-GB" dirty="0"/>
              <a:t>JS is used to add dynamic and interactive effects to the webpage, manipulate content or CSS and build entire web applications in the browsers.</a:t>
            </a:r>
          </a:p>
          <a:p>
            <a:endParaRPr lang="en-GB" dirty="0"/>
          </a:p>
          <a:p>
            <a:r>
              <a:rPr lang="en-GB" dirty="0"/>
              <a:t>JavaScript has many popular frameworks that allow us to write code easily. Examples are jQuery, angular etc.</a:t>
            </a:r>
          </a:p>
          <a:p>
            <a:endParaRPr lang="en-GB" dirty="0"/>
          </a:p>
          <a:p>
            <a:r>
              <a:rPr lang="en-GB" dirty="0"/>
              <a:t>Javascript is a front end language that interacts with the user and the backend languages like PHP.  JavaScript can also be run in the backend server-side as a browser independent application using tools like Nodejs.</a:t>
            </a:r>
          </a:p>
        </p:txBody>
      </p:sp>
      <p:sp>
        <p:nvSpPr>
          <p:cNvPr id="11" name="Oval 10">
            <a:extLst>
              <a:ext uri="{FF2B5EF4-FFF2-40B4-BE49-F238E27FC236}">
                <a16:creationId xmlns:a16="http://schemas.microsoft.com/office/drawing/2014/main" id="{341248CB-6AE6-442E-A63F-8627309D181D}"/>
              </a:ext>
            </a:extLst>
          </p:cNvPr>
          <p:cNvSpPr/>
          <p:nvPr/>
        </p:nvSpPr>
        <p:spPr>
          <a:xfrm>
            <a:off x="4441974" y="766933"/>
            <a:ext cx="3110508" cy="3162309"/>
          </a:xfrm>
          <a:prstGeom prst="ellipse">
            <a:avLst/>
          </a:prstGeom>
          <a:solidFill>
            <a:srgbClr val="FF0000">
              <a:alpha val="1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Oval 11">
            <a:extLst>
              <a:ext uri="{FF2B5EF4-FFF2-40B4-BE49-F238E27FC236}">
                <a16:creationId xmlns:a16="http://schemas.microsoft.com/office/drawing/2014/main" id="{F2AD9093-5037-4338-91DD-BA78A0121031}"/>
              </a:ext>
            </a:extLst>
          </p:cNvPr>
          <p:cNvSpPr/>
          <p:nvPr/>
        </p:nvSpPr>
        <p:spPr>
          <a:xfrm>
            <a:off x="6719419" y="813541"/>
            <a:ext cx="3110508" cy="3162309"/>
          </a:xfrm>
          <a:prstGeom prst="ellipse">
            <a:avLst/>
          </a:prstGeom>
          <a:solidFill>
            <a:schemeClr val="accent1">
              <a:lumMod val="75000"/>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07912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F081-8784-41F8-8D28-B17E7CF0E13D}"/>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JAVASCRIPT FUNDAMENTALS PART 2</a:t>
            </a:r>
          </a:p>
        </p:txBody>
      </p:sp>
    </p:spTree>
    <p:extLst>
      <p:ext uri="{BB962C8B-B14F-4D97-AF65-F5344CB8AC3E}">
        <p14:creationId xmlns:p14="http://schemas.microsoft.com/office/powerpoint/2010/main" val="2760508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1792E5-22BB-4A96-B73F-644E806D8A73}"/>
              </a:ext>
            </a:extLst>
          </p:cNvPr>
          <p:cNvSpPr txBox="1"/>
          <p:nvPr/>
        </p:nvSpPr>
        <p:spPr>
          <a:xfrm>
            <a:off x="213167" y="47585"/>
            <a:ext cx="7187878" cy="584775"/>
          </a:xfrm>
          <a:prstGeom prst="rect">
            <a:avLst/>
          </a:prstGeom>
          <a:noFill/>
        </p:spPr>
        <p:txBody>
          <a:bodyPr wrap="square">
            <a:spAutoFit/>
          </a:bodyPr>
          <a:lstStyle/>
          <a:p>
            <a:r>
              <a:rPr lang="en-GB" sz="3200" b="0" i="0" dirty="0">
                <a:solidFill>
                  <a:srgbClr val="1C1D1F"/>
                </a:solidFill>
                <a:effectLst/>
              </a:rPr>
              <a:t>Activating Strict Mode in JavaScript</a:t>
            </a:r>
            <a:endParaRPr lang="en-GB" sz="3200" dirty="0"/>
          </a:p>
        </p:txBody>
      </p:sp>
      <p:sp>
        <p:nvSpPr>
          <p:cNvPr id="3" name="TextBox 2">
            <a:extLst>
              <a:ext uri="{FF2B5EF4-FFF2-40B4-BE49-F238E27FC236}">
                <a16:creationId xmlns:a16="http://schemas.microsoft.com/office/drawing/2014/main" id="{FAECE719-6FFB-4C5E-8202-FB559D4E8C5F}"/>
              </a:ext>
            </a:extLst>
          </p:cNvPr>
          <p:cNvSpPr txBox="1"/>
          <p:nvPr/>
        </p:nvSpPr>
        <p:spPr>
          <a:xfrm>
            <a:off x="213167" y="764024"/>
            <a:ext cx="9479666"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Strict Mode allows us to write better, more secure, less buggy JavaScript code.</a:t>
            </a:r>
          </a:p>
        </p:txBody>
      </p:sp>
      <p:sp>
        <p:nvSpPr>
          <p:cNvPr id="5" name="TextBox 4">
            <a:extLst>
              <a:ext uri="{FF2B5EF4-FFF2-40B4-BE49-F238E27FC236}">
                <a16:creationId xmlns:a16="http://schemas.microsoft.com/office/drawing/2014/main" id="{0919411C-63A0-4218-8989-6878263D4367}"/>
              </a:ext>
            </a:extLst>
          </p:cNvPr>
          <p:cNvSpPr txBox="1"/>
          <p:nvPr/>
        </p:nvSpPr>
        <p:spPr>
          <a:xfrm>
            <a:off x="213167" y="1189114"/>
            <a:ext cx="7813233" cy="338554"/>
          </a:xfrm>
          <a:prstGeom prst="rect">
            <a:avLst/>
          </a:prstGeom>
          <a:noFill/>
        </p:spPr>
        <p:txBody>
          <a:bodyPr wrap="square">
            <a:spAutoFit/>
          </a:bodyPr>
          <a:lstStyle/>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 </a:t>
            </a:r>
            <a:r>
              <a:rPr lang="en-GB" sz="1600" b="1" dirty="0">
                <a:solidFill>
                  <a:srgbClr val="D4D4D4"/>
                </a:solidFill>
                <a:latin typeface="Calibri" panose="020F0502020204030204" pitchFamily="34" charset="0"/>
                <a:cs typeface="Calibri" panose="020F0502020204030204" pitchFamily="34" charset="0"/>
              </a:rPr>
              <a:t>	</a:t>
            </a:r>
            <a:r>
              <a:rPr lang="en-GB" sz="1600" dirty="0">
                <a:effectLst/>
                <a:latin typeface="Calibri" panose="020F0502020204030204" pitchFamily="34" charset="0"/>
                <a:cs typeface="Calibri" panose="020F0502020204030204" pitchFamily="34" charset="0"/>
              </a:rPr>
              <a:t>Enable strict mode with use strict command.</a:t>
            </a:r>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9948287-B0CD-4448-83E2-762E8D126C6A}"/>
              </a:ext>
            </a:extLst>
          </p:cNvPr>
          <p:cNvSpPr txBox="1"/>
          <p:nvPr/>
        </p:nvSpPr>
        <p:spPr>
          <a:xfrm>
            <a:off x="213167" y="1583426"/>
            <a:ext cx="9479666" cy="1354217"/>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This command takes effect for all lines of JavaScript code below the use strict line so it is important that this appears at the very top of our JavaScript file.</a:t>
            </a:r>
          </a:p>
          <a:p>
            <a:pPr>
              <a:spcBef>
                <a:spcPts val="600"/>
              </a:spcBef>
              <a:spcAft>
                <a:spcPts val="600"/>
              </a:spcAft>
            </a:pPr>
            <a:r>
              <a:rPr lang="en-GB" dirty="0">
                <a:latin typeface="Calibri" panose="020F0502020204030204" pitchFamily="34" charset="0"/>
                <a:cs typeface="Calibri" panose="020F0502020204030204" pitchFamily="34" charset="0"/>
              </a:rPr>
              <a:t>Strict mode prohibits us from doing certain things and also shows errors in our code that may otherwise be silent errors.</a:t>
            </a:r>
          </a:p>
        </p:txBody>
      </p:sp>
      <p:sp>
        <p:nvSpPr>
          <p:cNvPr id="8" name="TextBox 7">
            <a:extLst>
              <a:ext uri="{FF2B5EF4-FFF2-40B4-BE49-F238E27FC236}">
                <a16:creationId xmlns:a16="http://schemas.microsoft.com/office/drawing/2014/main" id="{5E9D25C0-EDCA-4A84-AB31-929535B562BF}"/>
              </a:ext>
            </a:extLst>
          </p:cNvPr>
          <p:cNvSpPr txBox="1"/>
          <p:nvPr/>
        </p:nvSpPr>
        <p:spPr>
          <a:xfrm>
            <a:off x="312516" y="3052602"/>
            <a:ext cx="5873135" cy="353943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a:t>
            </a:r>
            <a:r>
              <a:rPr lang="en-GB" sz="1600" b="1" u="sng" dirty="0">
                <a:solidFill>
                  <a:srgbClr val="9CDCFE"/>
                </a:solidFill>
                <a:effectLst/>
                <a:latin typeface="Consolas" panose="020B0609020204030204" pitchFamily="49" charset="0"/>
              </a:rPr>
              <a:t>hasDriverLicense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can drive!’</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passTest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hasDriverLicense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'I can drive!'</a:t>
            </a:r>
            <a:r>
              <a:rPr lang="en-GB" sz="1600" b="1"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5906C6CD-6322-4D96-9824-D8B723350439}"/>
              </a:ext>
            </a:extLst>
          </p:cNvPr>
          <p:cNvSpPr txBox="1"/>
          <p:nvPr/>
        </p:nvSpPr>
        <p:spPr>
          <a:xfrm>
            <a:off x="6185651" y="3387713"/>
            <a:ext cx="3821289" cy="301621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Note in the first if statement that the variable hasDriversLicense is spelled wrong. Without strict mode enabled this will produce a silent error because the second if statement will not be executed. Console log will be blank.</a:t>
            </a:r>
          </a:p>
          <a:p>
            <a:pPr>
              <a:spcBef>
                <a:spcPts val="600"/>
              </a:spcBef>
              <a:spcAft>
                <a:spcPts val="600"/>
              </a:spcAft>
            </a:pPr>
            <a:r>
              <a:rPr lang="en-GB" b="1" dirty="0">
                <a:latin typeface="Calibri" panose="020F0502020204030204" pitchFamily="34" charset="0"/>
                <a:cs typeface="Calibri" panose="020F0502020204030204" pitchFamily="34" charset="0"/>
              </a:rPr>
              <a:t>But with strict mode it throws an error. “Uncaught ReferenceError: hasDriverLicense is not defined”</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2553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A55C22-D337-4BB1-A7DF-64F7211CF93D}"/>
              </a:ext>
            </a:extLst>
          </p:cNvPr>
          <p:cNvSpPr txBox="1"/>
          <p:nvPr/>
        </p:nvSpPr>
        <p:spPr>
          <a:xfrm>
            <a:off x="213166" y="870424"/>
            <a:ext cx="9190477" cy="1415772"/>
          </a:xfrm>
          <a:prstGeom prst="rect">
            <a:avLst/>
          </a:prstGeom>
          <a:noFill/>
        </p:spPr>
        <p:txBody>
          <a:bodyPr wrap="square">
            <a:spAutoFit/>
          </a:bodyPr>
          <a:lstStyle/>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a:t>
            </a:r>
          </a:p>
          <a:p>
            <a:endParaRPr lang="en-GB" sz="1600" b="1" dirty="0">
              <a:solidFill>
                <a:srgbClr val="569CD6"/>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interface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'Audio’</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Uncaught SyntaxError: Unexpected strict mode reserved word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private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Uncaught SyntaxError: Unexpected strict mode reserved word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b="1" dirty="0">
                <a:effectLst/>
                <a:latin typeface="Calibri" panose="020F0502020204030204" pitchFamily="34" charset="0"/>
                <a:cs typeface="Calibri" panose="020F0502020204030204" pitchFamily="34" charset="0"/>
              </a:rPr>
              <a:t>Uncaught SyntaxError: Unexpected token 'if'</a:t>
            </a:r>
          </a:p>
        </p:txBody>
      </p:sp>
      <p:sp>
        <p:nvSpPr>
          <p:cNvPr id="4" name="TextBox 3">
            <a:extLst>
              <a:ext uri="{FF2B5EF4-FFF2-40B4-BE49-F238E27FC236}">
                <a16:creationId xmlns:a16="http://schemas.microsoft.com/office/drawing/2014/main" id="{1A23F4B7-45FD-4FCC-A83E-3DA377C6D717}"/>
              </a:ext>
            </a:extLst>
          </p:cNvPr>
          <p:cNvSpPr txBox="1"/>
          <p:nvPr/>
        </p:nvSpPr>
        <p:spPr>
          <a:xfrm>
            <a:off x="213167" y="368913"/>
            <a:ext cx="9479666"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Strict Mode also protects us from using possible future protected words or actual protected words.</a:t>
            </a:r>
          </a:p>
        </p:txBody>
      </p:sp>
      <p:sp>
        <p:nvSpPr>
          <p:cNvPr id="5" name="TextBox 4">
            <a:extLst>
              <a:ext uri="{FF2B5EF4-FFF2-40B4-BE49-F238E27FC236}">
                <a16:creationId xmlns:a16="http://schemas.microsoft.com/office/drawing/2014/main" id="{CBA7C0EA-F2A5-40E7-AAFE-DC48C6541C12}"/>
              </a:ext>
            </a:extLst>
          </p:cNvPr>
          <p:cNvSpPr txBox="1"/>
          <p:nvPr/>
        </p:nvSpPr>
        <p:spPr>
          <a:xfrm>
            <a:off x="213167" y="2418375"/>
            <a:ext cx="9479666" cy="646331"/>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Interface and private are protected words that are reserved for future JavaScript features and If is a protected word that cannot be used for a variable name.</a:t>
            </a:r>
          </a:p>
        </p:txBody>
      </p:sp>
    </p:spTree>
    <p:extLst>
      <p:ext uri="{BB962C8B-B14F-4D97-AF65-F5344CB8AC3E}">
        <p14:creationId xmlns:p14="http://schemas.microsoft.com/office/powerpoint/2010/main" val="2944121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3E69D5-D29D-4D1E-B313-ED3CC117E03D}"/>
              </a:ext>
            </a:extLst>
          </p:cNvPr>
          <p:cNvSpPr txBox="1"/>
          <p:nvPr/>
        </p:nvSpPr>
        <p:spPr>
          <a:xfrm>
            <a:off x="247034" y="2428"/>
            <a:ext cx="7187878" cy="584775"/>
          </a:xfrm>
          <a:prstGeom prst="rect">
            <a:avLst/>
          </a:prstGeom>
          <a:noFill/>
        </p:spPr>
        <p:txBody>
          <a:bodyPr wrap="square">
            <a:spAutoFit/>
          </a:bodyPr>
          <a:lstStyle/>
          <a:p>
            <a:r>
              <a:rPr lang="en-GB" sz="3200" b="0" i="0" dirty="0">
                <a:solidFill>
                  <a:srgbClr val="1C1D1F"/>
                </a:solidFill>
                <a:effectLst/>
              </a:rPr>
              <a:t>JavaScript Functions</a:t>
            </a:r>
            <a:endParaRPr lang="en-GB" sz="3200" dirty="0"/>
          </a:p>
        </p:txBody>
      </p:sp>
      <p:sp>
        <p:nvSpPr>
          <p:cNvPr id="3" name="TextBox 2">
            <a:extLst>
              <a:ext uri="{FF2B5EF4-FFF2-40B4-BE49-F238E27FC236}">
                <a16:creationId xmlns:a16="http://schemas.microsoft.com/office/drawing/2014/main" id="{B1CE9F51-EBE0-472A-840C-9AE28C01A772}"/>
              </a:ext>
            </a:extLst>
          </p:cNvPr>
          <p:cNvSpPr txBox="1"/>
          <p:nvPr/>
        </p:nvSpPr>
        <p:spPr>
          <a:xfrm>
            <a:off x="247034" y="591959"/>
            <a:ext cx="9479666" cy="646331"/>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A function is a block of code that we can reuse multiple times in our project to keep the code DRY – Don’t Repeat yourself!</a:t>
            </a:r>
          </a:p>
        </p:txBody>
      </p:sp>
      <p:grpSp>
        <p:nvGrpSpPr>
          <p:cNvPr id="9" name="Group 8">
            <a:extLst>
              <a:ext uri="{FF2B5EF4-FFF2-40B4-BE49-F238E27FC236}">
                <a16:creationId xmlns:a16="http://schemas.microsoft.com/office/drawing/2014/main" id="{079ECCF7-6E4C-4175-A6AF-928437CADFA9}"/>
              </a:ext>
            </a:extLst>
          </p:cNvPr>
          <p:cNvGrpSpPr/>
          <p:nvPr/>
        </p:nvGrpSpPr>
        <p:grpSpPr>
          <a:xfrm>
            <a:off x="247034" y="1219863"/>
            <a:ext cx="9479666" cy="1817189"/>
            <a:chOff x="247034" y="1453765"/>
            <a:chExt cx="9479666" cy="1817189"/>
          </a:xfrm>
        </p:grpSpPr>
        <p:sp>
          <p:nvSpPr>
            <p:cNvPr id="5" name="TextBox 4">
              <a:extLst>
                <a:ext uri="{FF2B5EF4-FFF2-40B4-BE49-F238E27FC236}">
                  <a16:creationId xmlns:a16="http://schemas.microsoft.com/office/drawing/2014/main" id="{61791C32-0205-4E58-A9A3-1F7C7958AB13}"/>
                </a:ext>
              </a:extLst>
            </p:cNvPr>
            <p:cNvSpPr txBox="1"/>
            <p:nvPr/>
          </p:nvSpPr>
          <p:spPr>
            <a:xfrm>
              <a:off x="247034" y="1455072"/>
              <a:ext cx="4955822" cy="181588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'my name is Jonas'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a:t>
              </a:r>
            </a:p>
            <a:p>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a:t>
              </a:r>
            </a:p>
            <a:p>
              <a:r>
                <a:rPr lang="en-GB" sz="1600" b="1" dirty="0">
                  <a:solidFill>
                    <a:srgbClr val="DCDCAA"/>
                  </a:solidFill>
                  <a:effectLst/>
                  <a:latin typeface="Consolas" panose="020B0609020204030204" pitchFamily="49" charset="0"/>
                </a:rPr>
                <a:t>logger</a:t>
              </a:r>
              <a:r>
                <a:rPr lang="en-GB" sz="1600" b="1"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3E15D7AC-4E50-442E-9EF5-A998BB5F6C70}"/>
                </a:ext>
              </a:extLst>
            </p:cNvPr>
            <p:cNvSpPr txBox="1"/>
            <p:nvPr/>
          </p:nvSpPr>
          <p:spPr>
            <a:xfrm>
              <a:off x="5616222" y="2374302"/>
              <a:ext cx="4042744" cy="830997"/>
            </a:xfrm>
            <a:prstGeom prst="rect">
              <a:avLst/>
            </a:prstGeom>
            <a:noFill/>
          </p:spPr>
          <p:txBody>
            <a:bodyPr wrap="square">
              <a:spAutoFit/>
            </a:bodyPr>
            <a:lstStyle/>
            <a:p>
              <a:r>
                <a:rPr lang="en-GB" sz="1600" b="1" dirty="0">
                  <a:latin typeface="Consolas" panose="020B0609020204030204" pitchFamily="49" charset="0"/>
                </a:rPr>
                <a:t>my name is Jonas		script.js:19 </a:t>
              </a:r>
            </a:p>
            <a:p>
              <a:r>
                <a:rPr lang="en-GB" sz="1600" b="1" dirty="0">
                  <a:latin typeface="Consolas" panose="020B0609020204030204" pitchFamily="49" charset="0"/>
                </a:rPr>
                <a:t>my name is Jonas		script.js:19 </a:t>
              </a:r>
            </a:p>
            <a:p>
              <a:r>
                <a:rPr lang="en-GB" sz="1600" b="1" dirty="0">
                  <a:latin typeface="Consolas" panose="020B0609020204030204" pitchFamily="49" charset="0"/>
                </a:rPr>
                <a:t>my name is Jonas		script.js:19</a:t>
              </a:r>
            </a:p>
          </p:txBody>
        </p:sp>
        <p:sp>
          <p:nvSpPr>
            <p:cNvPr id="8" name="TextBox 7">
              <a:extLst>
                <a:ext uri="{FF2B5EF4-FFF2-40B4-BE49-F238E27FC236}">
                  <a16:creationId xmlns:a16="http://schemas.microsoft.com/office/drawing/2014/main" id="{E7991C4C-2827-4759-A85D-849E9D2C232A}"/>
                </a:ext>
              </a:extLst>
            </p:cNvPr>
            <p:cNvSpPr txBox="1"/>
            <p:nvPr/>
          </p:nvSpPr>
          <p:spPr>
            <a:xfrm>
              <a:off x="4583289" y="1453765"/>
              <a:ext cx="5143411" cy="1200329"/>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We have a function called logger which performs a console log of a text string. </a:t>
              </a:r>
              <a:r>
                <a:rPr lang="en-GB" dirty="0">
                  <a:latin typeface="Calibri" panose="020F0502020204030204" pitchFamily="34" charset="0"/>
                  <a:cs typeface="Calibri" panose="020F0502020204030204" pitchFamily="34" charset="0"/>
                </a:rPr>
                <a:t>We can then call or run or invoke that function multiple times, in this case three times.</a:t>
              </a:r>
              <a:endParaRPr lang="en-GB" dirty="0">
                <a:effectLst/>
                <a:latin typeface="Calibri" panose="020F0502020204030204" pitchFamily="34" charset="0"/>
                <a:cs typeface="Calibri" panose="020F0502020204030204" pitchFamily="34" charset="0"/>
              </a:endParaRPr>
            </a:p>
          </p:txBody>
        </p:sp>
      </p:grpSp>
      <p:sp>
        <p:nvSpPr>
          <p:cNvPr id="11" name="TextBox 10">
            <a:extLst>
              <a:ext uri="{FF2B5EF4-FFF2-40B4-BE49-F238E27FC236}">
                <a16:creationId xmlns:a16="http://schemas.microsoft.com/office/drawing/2014/main" id="{5B63F666-9351-4313-81E1-DDFB759E1EF3}"/>
              </a:ext>
            </a:extLst>
          </p:cNvPr>
          <p:cNvSpPr txBox="1"/>
          <p:nvPr/>
        </p:nvSpPr>
        <p:spPr>
          <a:xfrm>
            <a:off x="213828" y="3487124"/>
            <a:ext cx="8738922"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oranges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`juice with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apples and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oranges</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oranges.`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appleJuice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appleJuice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orangeJuice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orangeJuice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mixedJuice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mixedJuice</a:t>
            </a:r>
            <a:r>
              <a:rPr lang="en-GB" sz="1600" b="1"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B38F02FC-85FD-4EED-BF61-B30BC0E69CB5}"/>
              </a:ext>
            </a:extLst>
          </p:cNvPr>
          <p:cNvSpPr txBox="1"/>
          <p:nvPr/>
        </p:nvSpPr>
        <p:spPr>
          <a:xfrm>
            <a:off x="213828" y="3160166"/>
            <a:ext cx="8905433"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We have a fruit processor function that returns apple and orange juice.</a:t>
            </a:r>
          </a:p>
        </p:txBody>
      </p:sp>
      <p:sp>
        <p:nvSpPr>
          <p:cNvPr id="13" name="TextBox 12">
            <a:extLst>
              <a:ext uri="{FF2B5EF4-FFF2-40B4-BE49-F238E27FC236}">
                <a16:creationId xmlns:a16="http://schemas.microsoft.com/office/drawing/2014/main" id="{12503FAE-095E-4A78-863B-F0B1DFB7E5B4}"/>
              </a:ext>
            </a:extLst>
          </p:cNvPr>
          <p:cNvSpPr txBox="1"/>
          <p:nvPr/>
        </p:nvSpPr>
        <p:spPr>
          <a:xfrm>
            <a:off x="5201356" y="4707883"/>
            <a:ext cx="4703144"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use that function to call an apple juice from 5 apples!</a:t>
            </a:r>
          </a:p>
        </p:txBody>
      </p:sp>
      <p:sp>
        <p:nvSpPr>
          <p:cNvPr id="14" name="TextBox 13">
            <a:extLst>
              <a:ext uri="{FF2B5EF4-FFF2-40B4-BE49-F238E27FC236}">
                <a16:creationId xmlns:a16="http://schemas.microsoft.com/office/drawing/2014/main" id="{73D46FC4-0B59-4795-973C-4CB40A975541}"/>
              </a:ext>
            </a:extLst>
          </p:cNvPr>
          <p:cNvSpPr txBox="1"/>
          <p:nvPr/>
        </p:nvSpPr>
        <p:spPr>
          <a:xfrm>
            <a:off x="5201356" y="5430116"/>
            <a:ext cx="4703143"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use that function to run an orange juice from 2 oranges!</a:t>
            </a:r>
          </a:p>
        </p:txBody>
      </p:sp>
      <p:sp>
        <p:nvSpPr>
          <p:cNvPr id="15" name="TextBox 14">
            <a:extLst>
              <a:ext uri="{FF2B5EF4-FFF2-40B4-BE49-F238E27FC236}">
                <a16:creationId xmlns:a16="http://schemas.microsoft.com/office/drawing/2014/main" id="{C916D76F-7BA7-482C-875D-4F86E64CCD89}"/>
              </a:ext>
            </a:extLst>
          </p:cNvPr>
          <p:cNvSpPr txBox="1"/>
          <p:nvPr/>
        </p:nvSpPr>
        <p:spPr>
          <a:xfrm>
            <a:off x="5201355" y="6128055"/>
            <a:ext cx="4703144"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use that function to invoke an orange and apple juice  from 1 apple and 1 orange!</a:t>
            </a:r>
          </a:p>
        </p:txBody>
      </p:sp>
    </p:spTree>
    <p:extLst>
      <p:ext uri="{BB962C8B-B14F-4D97-AF65-F5344CB8AC3E}">
        <p14:creationId xmlns:p14="http://schemas.microsoft.com/office/powerpoint/2010/main" val="2997105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A213A-F942-4308-8AC9-C4C91BF8D7AC}"/>
              </a:ext>
            </a:extLst>
          </p:cNvPr>
          <p:cNvSpPr txBox="1"/>
          <p:nvPr/>
        </p:nvSpPr>
        <p:spPr>
          <a:xfrm>
            <a:off x="247034" y="70162"/>
            <a:ext cx="8366388" cy="584775"/>
          </a:xfrm>
          <a:prstGeom prst="rect">
            <a:avLst/>
          </a:prstGeom>
          <a:noFill/>
        </p:spPr>
        <p:txBody>
          <a:bodyPr wrap="square">
            <a:spAutoFit/>
          </a:bodyPr>
          <a:lstStyle/>
          <a:p>
            <a:r>
              <a:rPr lang="en-GB" sz="3200" b="0" i="0" dirty="0">
                <a:solidFill>
                  <a:srgbClr val="1C1D1F"/>
                </a:solidFill>
                <a:effectLst/>
              </a:rPr>
              <a:t>JavaScript Function Declarations vs Expressions</a:t>
            </a:r>
            <a:endParaRPr lang="en-GB" sz="3200" dirty="0"/>
          </a:p>
        </p:txBody>
      </p:sp>
      <p:sp>
        <p:nvSpPr>
          <p:cNvPr id="3" name="TextBox 2">
            <a:extLst>
              <a:ext uri="{FF2B5EF4-FFF2-40B4-BE49-F238E27FC236}">
                <a16:creationId xmlns:a16="http://schemas.microsoft.com/office/drawing/2014/main" id="{9B49D39B-0D1D-423E-B77A-0F2886CD9FF0}"/>
              </a:ext>
            </a:extLst>
          </p:cNvPr>
          <p:cNvSpPr txBox="1"/>
          <p:nvPr/>
        </p:nvSpPr>
        <p:spPr>
          <a:xfrm>
            <a:off x="247034" y="919340"/>
            <a:ext cx="9479666" cy="369332"/>
          </a:xfrm>
          <a:prstGeom prst="rect">
            <a:avLst/>
          </a:prstGeom>
          <a:noFill/>
        </p:spPr>
        <p:txBody>
          <a:bodyPr wrap="square">
            <a:spAutoFit/>
          </a:bodyPr>
          <a:lstStyle/>
          <a:p>
            <a:pPr>
              <a:spcBef>
                <a:spcPts val="600"/>
              </a:spcBef>
              <a:spcAft>
                <a:spcPts val="600"/>
              </a:spcAft>
            </a:pPr>
            <a:r>
              <a:rPr lang="en-GB" dirty="0">
                <a:effectLst/>
                <a:latin typeface="Calibri" panose="020F0502020204030204" pitchFamily="34" charset="0"/>
                <a:cs typeface="Calibri" panose="020F0502020204030204" pitchFamily="34" charset="0"/>
              </a:rPr>
              <a:t>The food processor was a function declaration where we simpl</a:t>
            </a:r>
            <a:r>
              <a:rPr lang="en-GB" dirty="0">
                <a:latin typeface="Calibri" panose="020F0502020204030204" pitchFamily="34" charset="0"/>
                <a:cs typeface="Calibri" panose="020F0502020204030204" pitchFamily="34" charset="0"/>
              </a:rPr>
              <a:t>y declare it as a function</a:t>
            </a:r>
            <a:endParaRPr lang="en-GB" dirty="0">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3EF3CB8-F314-4B8C-BE27-516214994424}"/>
              </a:ext>
            </a:extLst>
          </p:cNvPr>
          <p:cNvSpPr txBox="1"/>
          <p:nvPr/>
        </p:nvSpPr>
        <p:spPr>
          <a:xfrm>
            <a:off x="247034" y="1476574"/>
            <a:ext cx="3546033" cy="403187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2DD3933-390C-44DF-B675-4BFDB17546D2}"/>
              </a:ext>
            </a:extLst>
          </p:cNvPr>
          <p:cNvSpPr txBox="1"/>
          <p:nvPr/>
        </p:nvSpPr>
        <p:spPr>
          <a:xfrm>
            <a:off x="4481690" y="1476574"/>
            <a:ext cx="4974076"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CalcAge1 is also a function declaration where we have a placeholder called birthyear that we can insert values into when we call that function.</a:t>
            </a:r>
          </a:p>
        </p:txBody>
      </p:sp>
      <p:sp>
        <p:nvSpPr>
          <p:cNvPr id="7" name="TextBox 6">
            <a:extLst>
              <a:ext uri="{FF2B5EF4-FFF2-40B4-BE49-F238E27FC236}">
                <a16:creationId xmlns:a16="http://schemas.microsoft.com/office/drawing/2014/main" id="{9FA455BE-E634-448D-B4DD-B5C0B5F0DB3B}"/>
              </a:ext>
            </a:extLst>
          </p:cNvPr>
          <p:cNvSpPr txBox="1"/>
          <p:nvPr/>
        </p:nvSpPr>
        <p:spPr>
          <a:xfrm>
            <a:off x="4481690" y="3520311"/>
            <a:ext cx="4974076"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CalcAge2 is also function expression or anonymous function where we define a variable as a function then </a:t>
            </a:r>
            <a:r>
              <a:rPr lang="en-GB" b="1" dirty="0">
                <a:latin typeface="Calibri" panose="020F0502020204030204" pitchFamily="34" charset="0"/>
                <a:cs typeface="Calibri" panose="020F0502020204030204" pitchFamily="34" charset="0"/>
              </a:rPr>
              <a:t>invoke that variable latter.</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5A5A5646-B5C0-4D20-B676-815960D3C793}"/>
              </a:ext>
            </a:extLst>
          </p:cNvPr>
          <p:cNvSpPr txBox="1"/>
          <p:nvPr/>
        </p:nvSpPr>
        <p:spPr>
          <a:xfrm>
            <a:off x="247033" y="5554873"/>
            <a:ext cx="8964699"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Remember that expressions produce values to the variable calcAge2 just holds a value such as a number, string or Boolean. </a:t>
            </a:r>
          </a:p>
        </p:txBody>
      </p:sp>
    </p:spTree>
    <p:extLst>
      <p:ext uri="{BB962C8B-B14F-4D97-AF65-F5344CB8AC3E}">
        <p14:creationId xmlns:p14="http://schemas.microsoft.com/office/powerpoint/2010/main" val="1889209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EBEA4C-0D13-4AAD-92F3-73CB56E0D6AF}"/>
              </a:ext>
            </a:extLst>
          </p:cNvPr>
          <p:cNvSpPr txBox="1"/>
          <p:nvPr/>
        </p:nvSpPr>
        <p:spPr>
          <a:xfrm>
            <a:off x="344311" y="1292496"/>
            <a:ext cx="4955822" cy="483209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function declaration</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calcAge1</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age4</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age4</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function expression</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calcAge2</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822E7B92-3251-43DD-AAA3-1429FB00380D}"/>
              </a:ext>
            </a:extLst>
          </p:cNvPr>
          <p:cNvSpPr txBox="1"/>
          <p:nvPr/>
        </p:nvSpPr>
        <p:spPr>
          <a:xfrm>
            <a:off x="344311" y="305535"/>
            <a:ext cx="8964699"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We can call function declarations BEFORE the are defined in the code whereas function expressions cannot be called before they are written in the code. This is due to Hoisting which will be covered in a future lesson.</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EEF3A2B-C0E6-4E3B-A8EF-9E3B162CA6F0}"/>
              </a:ext>
            </a:extLst>
          </p:cNvPr>
          <p:cNvSpPr txBox="1"/>
          <p:nvPr/>
        </p:nvSpPr>
        <p:spPr>
          <a:xfrm>
            <a:off x="344311" y="5329619"/>
            <a:ext cx="9217378" cy="369332"/>
          </a:xfrm>
          <a:prstGeom prst="rect">
            <a:avLst/>
          </a:prstGeom>
          <a:noFill/>
        </p:spPr>
        <p:txBody>
          <a:bodyPr wrap="square">
            <a:spAutoFit/>
          </a:bodyPr>
          <a:lstStyle/>
          <a:p>
            <a:r>
              <a:rPr lang="en-GB" dirty="0">
                <a:solidFill>
                  <a:srgbClr val="FF0000"/>
                </a:solidFill>
                <a:latin typeface="Consolas" panose="020B0609020204030204" pitchFamily="49" charset="0"/>
              </a:rPr>
              <a:t>Uncaught ReferenceError: Cannot access 'calcAge2' before initialization</a:t>
            </a:r>
          </a:p>
        </p:txBody>
      </p:sp>
      <p:sp>
        <p:nvSpPr>
          <p:cNvPr id="7" name="TextBox 6">
            <a:extLst>
              <a:ext uri="{FF2B5EF4-FFF2-40B4-BE49-F238E27FC236}">
                <a16:creationId xmlns:a16="http://schemas.microsoft.com/office/drawing/2014/main" id="{65FE8573-9C34-4091-B930-A1F163B563AB}"/>
              </a:ext>
            </a:extLst>
          </p:cNvPr>
          <p:cNvSpPr txBox="1"/>
          <p:nvPr/>
        </p:nvSpPr>
        <p:spPr>
          <a:xfrm>
            <a:off x="344310" y="5760915"/>
            <a:ext cx="8964699"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What type of function should be used? Function declaration or Function expression? Well function expression forces you to define all the functions at the top of the code with clearly defined variables but it is really down to personal choice.</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0577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5AABB1-A2AC-466D-BA9C-B9442567E11A}"/>
              </a:ext>
            </a:extLst>
          </p:cNvPr>
          <p:cNvSpPr txBox="1"/>
          <p:nvPr/>
        </p:nvSpPr>
        <p:spPr>
          <a:xfrm>
            <a:off x="247034" y="36295"/>
            <a:ext cx="8366388" cy="584775"/>
          </a:xfrm>
          <a:prstGeom prst="rect">
            <a:avLst/>
          </a:prstGeom>
          <a:noFill/>
        </p:spPr>
        <p:txBody>
          <a:bodyPr wrap="square">
            <a:spAutoFit/>
          </a:bodyPr>
          <a:lstStyle/>
          <a:p>
            <a:r>
              <a:rPr lang="en-GB" sz="3200" b="0" i="0" dirty="0">
                <a:solidFill>
                  <a:srgbClr val="1C1D1F"/>
                </a:solidFill>
                <a:effectLst/>
              </a:rPr>
              <a:t>Arrow Function (new in Javascript ES6)</a:t>
            </a:r>
            <a:endParaRPr lang="en-GB" sz="3200" dirty="0"/>
          </a:p>
        </p:txBody>
      </p:sp>
      <p:sp>
        <p:nvSpPr>
          <p:cNvPr id="4" name="TextBox 3">
            <a:extLst>
              <a:ext uri="{FF2B5EF4-FFF2-40B4-BE49-F238E27FC236}">
                <a16:creationId xmlns:a16="http://schemas.microsoft.com/office/drawing/2014/main" id="{E266BC95-F28A-4BFE-BD95-121E33A15C9B}"/>
              </a:ext>
            </a:extLst>
          </p:cNvPr>
          <p:cNvSpPr txBox="1"/>
          <p:nvPr/>
        </p:nvSpPr>
        <p:spPr>
          <a:xfrm>
            <a:off x="247034" y="649213"/>
            <a:ext cx="6413410"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calcAge3</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age5</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calcAge3</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age5</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1980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05AADDC-60AF-4263-B89B-30F7C490476E}"/>
              </a:ext>
            </a:extLst>
          </p:cNvPr>
          <p:cNvSpPr txBox="1"/>
          <p:nvPr/>
        </p:nvSpPr>
        <p:spPr>
          <a:xfrm>
            <a:off x="5741723" y="649213"/>
            <a:ext cx="4011877"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An arrow function is a shorthand way of writing a function expression with the return implicitly running.</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2B1358F-4029-4ECE-8681-8027345B9E25}"/>
              </a:ext>
            </a:extLst>
          </p:cNvPr>
          <p:cNvSpPr txBox="1"/>
          <p:nvPr/>
        </p:nvSpPr>
        <p:spPr>
          <a:xfrm>
            <a:off x="5741723" y="2133702"/>
            <a:ext cx="4011877"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If we want the arrow to perform multiple calculations then we need the curly braces.</a:t>
            </a:r>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0D0F942-3375-4165-AD9A-08ED0C1D7E65}"/>
              </a:ext>
            </a:extLst>
          </p:cNvPr>
          <p:cNvSpPr txBox="1"/>
          <p:nvPr/>
        </p:nvSpPr>
        <p:spPr>
          <a:xfrm>
            <a:off x="6829778" y="4231202"/>
            <a:ext cx="3076222" cy="1477328"/>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We can pass multiple parameters into an arrow function but we must wrap them in brackets and separated by a coma.</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1213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08ECAD-434F-45A1-A8E0-3D7525694BBA}"/>
              </a:ext>
            </a:extLst>
          </p:cNvPr>
          <p:cNvSpPr txBox="1"/>
          <p:nvPr/>
        </p:nvSpPr>
        <p:spPr>
          <a:xfrm>
            <a:off x="247034" y="36295"/>
            <a:ext cx="8366388" cy="584775"/>
          </a:xfrm>
          <a:prstGeom prst="rect">
            <a:avLst/>
          </a:prstGeom>
          <a:noFill/>
        </p:spPr>
        <p:txBody>
          <a:bodyPr wrap="square">
            <a:spAutoFit/>
          </a:bodyPr>
          <a:lstStyle/>
          <a:p>
            <a:r>
              <a:rPr lang="en-GB" sz="3200" b="0" i="0" dirty="0">
                <a:solidFill>
                  <a:srgbClr val="1C1D1F"/>
                </a:solidFill>
                <a:effectLst/>
              </a:rPr>
              <a:t>Functions calling other functions</a:t>
            </a:r>
            <a:endParaRPr lang="en-GB" sz="3200" dirty="0"/>
          </a:p>
        </p:txBody>
      </p:sp>
      <p:sp>
        <p:nvSpPr>
          <p:cNvPr id="4" name="TextBox 3">
            <a:extLst>
              <a:ext uri="{FF2B5EF4-FFF2-40B4-BE49-F238E27FC236}">
                <a16:creationId xmlns:a16="http://schemas.microsoft.com/office/drawing/2014/main" id="{EA82D210-81F3-4E72-8597-6A92C06AF3CE}"/>
              </a:ext>
            </a:extLst>
          </p:cNvPr>
          <p:cNvSpPr txBox="1"/>
          <p:nvPr/>
        </p:nvSpPr>
        <p:spPr>
          <a:xfrm>
            <a:off x="327378" y="722670"/>
            <a:ext cx="9076268" cy="5016758"/>
          </a:xfrm>
          <a:prstGeom prst="rect">
            <a:avLst/>
          </a:prstGeom>
          <a:noFill/>
        </p:spPr>
        <p:txBody>
          <a:bodyPr wrap="square">
            <a:spAutoFit/>
          </a:bodyPr>
          <a:lstStyle/>
          <a:p>
            <a:r>
              <a:rPr lang="en-GB" sz="1600" b="1" dirty="0">
                <a:solidFill>
                  <a:srgbClr val="6A9955"/>
                </a:solidFill>
                <a:effectLst/>
                <a:latin typeface="Consolas" panose="020B0609020204030204" pitchFamily="49" charset="0"/>
              </a:rPr>
              <a:t>// The fruit dicer chops fruit into four chunks</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diceFruit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fruit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fruit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The fruit processor can only make juice from diced fruit</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oranges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dicedApple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diceFruit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apples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dicedOrange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diceFruit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oranges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`juice of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dicedApple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apple chunks and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dicedOrange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orange chunks.`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juice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fruitProcessor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F727CAD8-245F-464A-B58D-A857E151E276}"/>
              </a:ext>
            </a:extLst>
          </p:cNvPr>
          <p:cNvSpPr txBox="1"/>
          <p:nvPr/>
        </p:nvSpPr>
        <p:spPr>
          <a:xfrm>
            <a:off x="4324969" y="5220127"/>
            <a:ext cx="5490721"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1) We pass into the fruitProcessor 2 apples and 5 oranges.</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6CAABE9-A58A-42E5-BCF7-A3F26BF728D5}"/>
              </a:ext>
            </a:extLst>
          </p:cNvPr>
          <p:cNvSpPr txBox="1"/>
          <p:nvPr/>
        </p:nvSpPr>
        <p:spPr>
          <a:xfrm>
            <a:off x="4769556" y="2529744"/>
            <a:ext cx="5017911"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2) 2 apples get diced by the external diceFruit function.</a:t>
            </a:r>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320974F-ECB9-43CD-8198-B882859F57F4}"/>
              </a:ext>
            </a:extLst>
          </p:cNvPr>
          <p:cNvSpPr txBox="1"/>
          <p:nvPr/>
        </p:nvSpPr>
        <p:spPr>
          <a:xfrm>
            <a:off x="4953000" y="3277675"/>
            <a:ext cx="5017911"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4) 5 oranges get diced by the external diceFruit function.</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0EEA079-DB0F-47DA-A289-3E67AC497DAE}"/>
              </a:ext>
            </a:extLst>
          </p:cNvPr>
          <p:cNvSpPr txBox="1"/>
          <p:nvPr/>
        </p:nvSpPr>
        <p:spPr>
          <a:xfrm>
            <a:off x="3697111" y="1105403"/>
            <a:ext cx="5490721"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3) The diceFruit function dices the fruit into 4 chunks</a:t>
            </a:r>
            <a:endParaRPr lang="en-GB" b="1" dirty="0">
              <a:effectLs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B1B087D-9D80-40FC-B1A1-05C6BE97A05C}"/>
              </a:ext>
            </a:extLst>
          </p:cNvPr>
          <p:cNvSpPr txBox="1"/>
          <p:nvPr/>
        </p:nvSpPr>
        <p:spPr>
          <a:xfrm>
            <a:off x="2437077" y="4609969"/>
            <a:ext cx="6750755"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5) The fruitProcessor returns juice containing many chunks of fruit.</a:t>
            </a:r>
            <a:endParaRPr lang="en-GB" b="1"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989CC4A3-DFA9-47D6-98D8-D09DFE2A4108}"/>
              </a:ext>
            </a:extLst>
          </p:cNvPr>
          <p:cNvSpPr txBox="1"/>
          <p:nvPr/>
        </p:nvSpPr>
        <p:spPr>
          <a:xfrm>
            <a:off x="247034" y="6090029"/>
            <a:ext cx="9568656" cy="646331"/>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This is a good example of DIY. Don’t repeat yourself because we are dicing two fruit into 4. if we were fruitProcessing 10 items of fruit then we would still only need one diceFruit Function.</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0693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A6D881-D429-40D8-8296-53E5A12A9F2C}"/>
              </a:ext>
            </a:extLst>
          </p:cNvPr>
          <p:cNvSpPr txBox="1"/>
          <p:nvPr/>
        </p:nvSpPr>
        <p:spPr>
          <a:xfrm>
            <a:off x="190589" y="1306815"/>
            <a:ext cx="7800622" cy="5016758"/>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1970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7EF746AE-14FB-4099-94BC-7DBDEDDD861D}"/>
              </a:ext>
            </a:extLst>
          </p:cNvPr>
          <p:cNvSpPr txBox="1"/>
          <p:nvPr/>
        </p:nvSpPr>
        <p:spPr>
          <a:xfrm>
            <a:off x="190589" y="126606"/>
            <a:ext cx="8366388" cy="584775"/>
          </a:xfrm>
          <a:prstGeom prst="rect">
            <a:avLst/>
          </a:prstGeom>
          <a:noFill/>
        </p:spPr>
        <p:txBody>
          <a:bodyPr wrap="square">
            <a:spAutoFit/>
          </a:bodyPr>
          <a:lstStyle/>
          <a:p>
            <a:r>
              <a:rPr lang="en-GB" sz="3200" b="0" i="0" dirty="0">
                <a:solidFill>
                  <a:srgbClr val="1C1D1F"/>
                </a:solidFill>
                <a:effectLst/>
              </a:rPr>
              <a:t>Review Functions</a:t>
            </a:r>
            <a:endParaRPr lang="en-GB" sz="3200" dirty="0"/>
          </a:p>
        </p:txBody>
      </p:sp>
      <p:sp>
        <p:nvSpPr>
          <p:cNvPr id="5" name="TextBox 4">
            <a:extLst>
              <a:ext uri="{FF2B5EF4-FFF2-40B4-BE49-F238E27FC236}">
                <a16:creationId xmlns:a16="http://schemas.microsoft.com/office/drawing/2014/main" id="{39D113A7-EAFF-440C-9D26-7EE1BBA9BFFD}"/>
              </a:ext>
            </a:extLst>
          </p:cNvPr>
          <p:cNvSpPr txBox="1"/>
          <p:nvPr/>
        </p:nvSpPr>
        <p:spPr>
          <a:xfrm>
            <a:off x="3471335" y="1295526"/>
            <a:ext cx="999066"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function</a:t>
            </a:r>
            <a:endParaRPr lang="en-GB" b="1"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EA1BEC1-6B2F-4572-86E7-628E499ACC90}"/>
              </a:ext>
            </a:extLst>
          </p:cNvPr>
          <p:cNvSpPr txBox="1"/>
          <p:nvPr/>
        </p:nvSpPr>
        <p:spPr>
          <a:xfrm>
            <a:off x="6883400" y="1295526"/>
            <a:ext cx="285044" cy="369332"/>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X</a:t>
            </a:r>
            <a:endParaRPr lang="en-GB" b="1"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FF3E1A0-632A-4BEC-BC0D-B9189375F34A}"/>
              </a:ext>
            </a:extLst>
          </p:cNvPr>
          <p:cNvSpPr txBox="1"/>
          <p:nvPr/>
        </p:nvSpPr>
        <p:spPr>
          <a:xfrm>
            <a:off x="190587" y="2845002"/>
            <a:ext cx="911577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Now the age is calculated in a separate function called calc age</a:t>
            </a:r>
            <a:r>
              <a:rPr lang="en-GB" b="1" dirty="0">
                <a:latin typeface="Calibri" panose="020F0502020204030204" pitchFamily="34" charset="0"/>
                <a:cs typeface="Calibri" panose="020F0502020204030204" pitchFamily="34" charset="0"/>
              </a:rPr>
              <a:t>. We call the calcAge function from within the yearsUntilRetirement function. </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2547F87-3F8E-47A1-B854-AFCF39C2739A}"/>
              </a:ext>
            </a:extLst>
          </p:cNvPr>
          <p:cNvSpPr txBox="1"/>
          <p:nvPr/>
        </p:nvSpPr>
        <p:spPr>
          <a:xfrm>
            <a:off x="190588" y="722670"/>
            <a:ext cx="911577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To conve</a:t>
            </a:r>
            <a:r>
              <a:rPr lang="en-GB" b="1" dirty="0">
                <a:latin typeface="Calibri" panose="020F0502020204030204" pitchFamily="34" charset="0"/>
                <a:cs typeface="Calibri" panose="020F0502020204030204" pitchFamily="34" charset="0"/>
              </a:rPr>
              <a:t>rt an arrow function into a function Expression we just remove the arrow and add function before the input params. </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0105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7AD675-B7C9-4D1F-898B-640AD92C7C1D}"/>
              </a:ext>
            </a:extLst>
          </p:cNvPr>
          <p:cNvSpPr txBox="1"/>
          <p:nvPr/>
        </p:nvSpPr>
        <p:spPr>
          <a:xfrm>
            <a:off x="237066" y="1987688"/>
            <a:ext cx="7382934" cy="3785652"/>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1970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ACBAF557-A6C9-4489-A1DC-C5F8527316DD}"/>
              </a:ext>
            </a:extLst>
          </p:cNvPr>
          <p:cNvSpPr txBox="1"/>
          <p:nvPr/>
        </p:nvSpPr>
        <p:spPr>
          <a:xfrm>
            <a:off x="237066" y="249199"/>
            <a:ext cx="9234312" cy="1631216"/>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Now with a birth year of 1970, bob is already retired by -2 years. We can account for that with an if else statement to return either retirement variable or -1 if retirement is not greater than zero.</a:t>
            </a:r>
          </a:p>
          <a:p>
            <a:pPr>
              <a:spcBef>
                <a:spcPts val="600"/>
              </a:spcBef>
              <a:spcAft>
                <a:spcPts val="600"/>
              </a:spcAft>
            </a:pPr>
            <a:r>
              <a:rPr lang="en-GB" b="1" dirty="0">
                <a:latin typeface="Calibri" panose="020F0502020204030204" pitchFamily="34" charset="0"/>
                <a:cs typeface="Calibri" panose="020F0502020204030204" pitchFamily="34" charset="0"/>
              </a:rPr>
              <a:t>Note that after the return there is an explicit exit. i.e. it does not run any more of the function code.</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3294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9D36C4-95BF-4347-A0B3-817CD371E7D8}"/>
              </a:ext>
            </a:extLst>
          </p:cNvPr>
          <p:cNvSpPr txBox="1"/>
          <p:nvPr/>
        </p:nvSpPr>
        <p:spPr>
          <a:xfrm>
            <a:off x="730364" y="2856929"/>
            <a:ext cx="696013" cy="369332"/>
          </a:xfrm>
          <a:prstGeom prst="rect">
            <a:avLst/>
          </a:prstGeom>
          <a:solidFill>
            <a:srgbClr val="FFFF00"/>
          </a:solidFill>
        </p:spPr>
        <p:txBody>
          <a:bodyPr wrap="square" rtlCol="0">
            <a:spAutoFit/>
          </a:bodyPr>
          <a:lstStyle/>
          <a:p>
            <a:pPr algn="ctr"/>
            <a:r>
              <a:rPr lang="en-GB" b="1" dirty="0"/>
              <a:t>ES5</a:t>
            </a:r>
          </a:p>
        </p:txBody>
      </p:sp>
      <p:sp>
        <p:nvSpPr>
          <p:cNvPr id="3" name="TextBox 2">
            <a:extLst>
              <a:ext uri="{FF2B5EF4-FFF2-40B4-BE49-F238E27FC236}">
                <a16:creationId xmlns:a16="http://schemas.microsoft.com/office/drawing/2014/main" id="{3C9E30F9-2560-4BF0-AB1B-13635B8D9666}"/>
              </a:ext>
            </a:extLst>
          </p:cNvPr>
          <p:cNvSpPr txBox="1"/>
          <p:nvPr/>
        </p:nvSpPr>
        <p:spPr>
          <a:xfrm>
            <a:off x="1817622" y="2707467"/>
            <a:ext cx="890854" cy="646331"/>
          </a:xfrm>
          <a:prstGeom prst="rect">
            <a:avLst/>
          </a:prstGeom>
          <a:solidFill>
            <a:srgbClr val="FFFF00"/>
          </a:solidFill>
        </p:spPr>
        <p:txBody>
          <a:bodyPr wrap="square" rtlCol="0">
            <a:spAutoFit/>
          </a:bodyPr>
          <a:lstStyle/>
          <a:p>
            <a:pPr algn="ctr"/>
            <a:r>
              <a:rPr lang="en-GB" b="1" dirty="0"/>
              <a:t>ES6 / ES2015</a:t>
            </a:r>
          </a:p>
        </p:txBody>
      </p:sp>
      <p:sp>
        <p:nvSpPr>
          <p:cNvPr id="4" name="TextBox 3">
            <a:extLst>
              <a:ext uri="{FF2B5EF4-FFF2-40B4-BE49-F238E27FC236}">
                <a16:creationId xmlns:a16="http://schemas.microsoft.com/office/drawing/2014/main" id="{00F607EB-3405-4AC3-96B5-83497C255EFB}"/>
              </a:ext>
            </a:extLst>
          </p:cNvPr>
          <p:cNvSpPr txBox="1"/>
          <p:nvPr/>
        </p:nvSpPr>
        <p:spPr>
          <a:xfrm>
            <a:off x="3162213" y="2707467"/>
            <a:ext cx="890854" cy="646331"/>
          </a:xfrm>
          <a:prstGeom prst="rect">
            <a:avLst/>
          </a:prstGeom>
          <a:solidFill>
            <a:srgbClr val="FFFF00"/>
          </a:solidFill>
        </p:spPr>
        <p:txBody>
          <a:bodyPr wrap="square" rtlCol="0">
            <a:spAutoFit/>
          </a:bodyPr>
          <a:lstStyle/>
          <a:p>
            <a:pPr algn="ctr"/>
            <a:r>
              <a:rPr lang="en-GB" b="1" dirty="0"/>
              <a:t>ES7 / ES2016</a:t>
            </a:r>
          </a:p>
        </p:txBody>
      </p:sp>
      <p:sp>
        <p:nvSpPr>
          <p:cNvPr id="5" name="TextBox 4">
            <a:extLst>
              <a:ext uri="{FF2B5EF4-FFF2-40B4-BE49-F238E27FC236}">
                <a16:creationId xmlns:a16="http://schemas.microsoft.com/office/drawing/2014/main" id="{5FAF56F5-4E33-4641-8B64-3D4346C5A5B0}"/>
              </a:ext>
            </a:extLst>
          </p:cNvPr>
          <p:cNvSpPr txBox="1"/>
          <p:nvPr/>
        </p:nvSpPr>
        <p:spPr>
          <a:xfrm>
            <a:off x="4518379" y="2707467"/>
            <a:ext cx="890854" cy="646331"/>
          </a:xfrm>
          <a:prstGeom prst="rect">
            <a:avLst/>
          </a:prstGeom>
          <a:solidFill>
            <a:srgbClr val="FFFF00"/>
          </a:solidFill>
        </p:spPr>
        <p:txBody>
          <a:bodyPr wrap="square" rtlCol="0">
            <a:spAutoFit/>
          </a:bodyPr>
          <a:lstStyle/>
          <a:p>
            <a:pPr algn="ctr"/>
            <a:r>
              <a:rPr lang="en-GB" b="1" dirty="0"/>
              <a:t>ES8 / ES2017</a:t>
            </a:r>
          </a:p>
        </p:txBody>
      </p:sp>
      <p:sp>
        <p:nvSpPr>
          <p:cNvPr id="6" name="TextBox 5">
            <a:extLst>
              <a:ext uri="{FF2B5EF4-FFF2-40B4-BE49-F238E27FC236}">
                <a16:creationId xmlns:a16="http://schemas.microsoft.com/office/drawing/2014/main" id="{D7108A39-4E6B-4011-B4E3-D6D9A694F887}"/>
              </a:ext>
            </a:extLst>
          </p:cNvPr>
          <p:cNvSpPr txBox="1"/>
          <p:nvPr/>
        </p:nvSpPr>
        <p:spPr>
          <a:xfrm>
            <a:off x="5834034" y="2707467"/>
            <a:ext cx="890854" cy="646331"/>
          </a:xfrm>
          <a:prstGeom prst="rect">
            <a:avLst/>
          </a:prstGeom>
          <a:solidFill>
            <a:srgbClr val="FFFF00"/>
          </a:solidFill>
        </p:spPr>
        <p:txBody>
          <a:bodyPr wrap="square" rtlCol="0">
            <a:spAutoFit/>
          </a:bodyPr>
          <a:lstStyle/>
          <a:p>
            <a:pPr algn="ctr"/>
            <a:r>
              <a:rPr lang="en-GB" b="1" dirty="0"/>
              <a:t>ES9 / ES2018</a:t>
            </a:r>
          </a:p>
        </p:txBody>
      </p:sp>
      <p:sp>
        <p:nvSpPr>
          <p:cNvPr id="7" name="TextBox 6">
            <a:extLst>
              <a:ext uri="{FF2B5EF4-FFF2-40B4-BE49-F238E27FC236}">
                <a16:creationId xmlns:a16="http://schemas.microsoft.com/office/drawing/2014/main" id="{0D49278D-4E89-4A79-A56F-1246BB9ED003}"/>
              </a:ext>
            </a:extLst>
          </p:cNvPr>
          <p:cNvSpPr txBox="1"/>
          <p:nvPr/>
        </p:nvSpPr>
        <p:spPr>
          <a:xfrm>
            <a:off x="7172841" y="2707466"/>
            <a:ext cx="890854" cy="646331"/>
          </a:xfrm>
          <a:prstGeom prst="rect">
            <a:avLst/>
          </a:prstGeom>
          <a:solidFill>
            <a:srgbClr val="FFFF00"/>
          </a:solidFill>
        </p:spPr>
        <p:txBody>
          <a:bodyPr wrap="square" rtlCol="0">
            <a:spAutoFit/>
          </a:bodyPr>
          <a:lstStyle/>
          <a:p>
            <a:pPr algn="ctr"/>
            <a:r>
              <a:rPr lang="en-GB" b="1" dirty="0"/>
              <a:t>ES10 / ES2019</a:t>
            </a:r>
          </a:p>
        </p:txBody>
      </p:sp>
      <p:sp>
        <p:nvSpPr>
          <p:cNvPr id="8" name="TextBox 7">
            <a:extLst>
              <a:ext uri="{FF2B5EF4-FFF2-40B4-BE49-F238E27FC236}">
                <a16:creationId xmlns:a16="http://schemas.microsoft.com/office/drawing/2014/main" id="{D9029CE0-3CBF-4109-964F-7DE7DE4AF3DD}"/>
              </a:ext>
            </a:extLst>
          </p:cNvPr>
          <p:cNvSpPr txBox="1"/>
          <p:nvPr/>
        </p:nvSpPr>
        <p:spPr>
          <a:xfrm>
            <a:off x="8498345" y="2707465"/>
            <a:ext cx="890854" cy="646331"/>
          </a:xfrm>
          <a:prstGeom prst="rect">
            <a:avLst/>
          </a:prstGeom>
          <a:solidFill>
            <a:srgbClr val="FFFF00"/>
          </a:solidFill>
        </p:spPr>
        <p:txBody>
          <a:bodyPr wrap="square" rtlCol="0">
            <a:spAutoFit/>
          </a:bodyPr>
          <a:lstStyle/>
          <a:p>
            <a:pPr algn="ctr"/>
            <a:r>
              <a:rPr lang="en-GB" b="1" dirty="0"/>
              <a:t>ES11 / ES2020</a:t>
            </a:r>
          </a:p>
        </p:txBody>
      </p:sp>
      <p:sp>
        <p:nvSpPr>
          <p:cNvPr id="9" name="Arrow: Right 8">
            <a:extLst>
              <a:ext uri="{FF2B5EF4-FFF2-40B4-BE49-F238E27FC236}">
                <a16:creationId xmlns:a16="http://schemas.microsoft.com/office/drawing/2014/main" id="{DBE14FC8-70BE-410C-AC8E-381C0D633141}"/>
              </a:ext>
            </a:extLst>
          </p:cNvPr>
          <p:cNvSpPr/>
          <p:nvPr/>
        </p:nvSpPr>
        <p:spPr>
          <a:xfrm>
            <a:off x="1465741" y="2938032"/>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Arrow: Right 9">
            <a:extLst>
              <a:ext uri="{FF2B5EF4-FFF2-40B4-BE49-F238E27FC236}">
                <a16:creationId xmlns:a16="http://schemas.microsoft.com/office/drawing/2014/main" id="{F2A1C556-51A0-484A-9D65-FC66307FCD59}"/>
              </a:ext>
            </a:extLst>
          </p:cNvPr>
          <p:cNvSpPr/>
          <p:nvPr/>
        </p:nvSpPr>
        <p:spPr>
          <a:xfrm>
            <a:off x="352058" y="2938031"/>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Arrow: Right 10">
            <a:extLst>
              <a:ext uri="{FF2B5EF4-FFF2-40B4-BE49-F238E27FC236}">
                <a16:creationId xmlns:a16="http://schemas.microsoft.com/office/drawing/2014/main" id="{786F7BF4-7826-42FD-88E0-89DDD63AED56}"/>
              </a:ext>
            </a:extLst>
          </p:cNvPr>
          <p:cNvSpPr/>
          <p:nvPr/>
        </p:nvSpPr>
        <p:spPr>
          <a:xfrm>
            <a:off x="2800203" y="2938031"/>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Right 11">
            <a:extLst>
              <a:ext uri="{FF2B5EF4-FFF2-40B4-BE49-F238E27FC236}">
                <a16:creationId xmlns:a16="http://schemas.microsoft.com/office/drawing/2014/main" id="{280EC6EE-2C56-432C-8CE7-88DD2B6CFB2A}"/>
              </a:ext>
            </a:extLst>
          </p:cNvPr>
          <p:cNvSpPr/>
          <p:nvPr/>
        </p:nvSpPr>
        <p:spPr>
          <a:xfrm>
            <a:off x="4123416" y="2948997"/>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Arrow: Right 12">
            <a:extLst>
              <a:ext uri="{FF2B5EF4-FFF2-40B4-BE49-F238E27FC236}">
                <a16:creationId xmlns:a16="http://schemas.microsoft.com/office/drawing/2014/main" id="{21A37C47-9686-4075-98C9-6CCA10EA28B9}"/>
              </a:ext>
            </a:extLst>
          </p:cNvPr>
          <p:cNvSpPr/>
          <p:nvPr/>
        </p:nvSpPr>
        <p:spPr>
          <a:xfrm>
            <a:off x="5461396" y="2938031"/>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Arrow: Right 13">
            <a:extLst>
              <a:ext uri="{FF2B5EF4-FFF2-40B4-BE49-F238E27FC236}">
                <a16:creationId xmlns:a16="http://schemas.microsoft.com/office/drawing/2014/main" id="{B31E0026-F474-4A82-AFC1-8A5171A927EB}"/>
              </a:ext>
            </a:extLst>
          </p:cNvPr>
          <p:cNvSpPr/>
          <p:nvPr/>
        </p:nvSpPr>
        <p:spPr>
          <a:xfrm>
            <a:off x="6796066" y="2948997"/>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Right 14">
            <a:extLst>
              <a:ext uri="{FF2B5EF4-FFF2-40B4-BE49-F238E27FC236}">
                <a16:creationId xmlns:a16="http://schemas.microsoft.com/office/drawing/2014/main" id="{25CB8FFB-E2A5-48FF-996C-14FF3AC6583B}"/>
              </a:ext>
            </a:extLst>
          </p:cNvPr>
          <p:cNvSpPr/>
          <p:nvPr/>
        </p:nvSpPr>
        <p:spPr>
          <a:xfrm>
            <a:off x="8142124" y="2938030"/>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Arrow: Right 15">
            <a:extLst>
              <a:ext uri="{FF2B5EF4-FFF2-40B4-BE49-F238E27FC236}">
                <a16:creationId xmlns:a16="http://schemas.microsoft.com/office/drawing/2014/main" id="{873A3CCB-B670-4C93-BD56-56503446E250}"/>
              </a:ext>
            </a:extLst>
          </p:cNvPr>
          <p:cNvSpPr/>
          <p:nvPr/>
        </p:nvSpPr>
        <p:spPr>
          <a:xfrm>
            <a:off x="9432904" y="2948997"/>
            <a:ext cx="31251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Arc 16">
            <a:extLst>
              <a:ext uri="{FF2B5EF4-FFF2-40B4-BE49-F238E27FC236}">
                <a16:creationId xmlns:a16="http://schemas.microsoft.com/office/drawing/2014/main" id="{5576B883-4157-4E8B-A8C6-7A5CBB8D58A6}"/>
              </a:ext>
            </a:extLst>
          </p:cNvPr>
          <p:cNvSpPr/>
          <p:nvPr/>
        </p:nvSpPr>
        <p:spPr>
          <a:xfrm flipH="1" flipV="1">
            <a:off x="1020313" y="1768362"/>
            <a:ext cx="550744" cy="2968715"/>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8" name="TextBox 17">
            <a:extLst>
              <a:ext uri="{FF2B5EF4-FFF2-40B4-BE49-F238E27FC236}">
                <a16:creationId xmlns:a16="http://schemas.microsoft.com/office/drawing/2014/main" id="{F9CBB301-08EC-46F2-A222-8630E3A1CA14}"/>
              </a:ext>
            </a:extLst>
          </p:cNvPr>
          <p:cNvSpPr txBox="1"/>
          <p:nvPr/>
        </p:nvSpPr>
        <p:spPr>
          <a:xfrm>
            <a:off x="1273223" y="4552411"/>
            <a:ext cx="1317589" cy="369332"/>
          </a:xfrm>
          <a:prstGeom prst="rect">
            <a:avLst/>
          </a:prstGeom>
          <a:noFill/>
        </p:spPr>
        <p:txBody>
          <a:bodyPr wrap="square" rtlCol="0">
            <a:spAutoFit/>
          </a:bodyPr>
          <a:lstStyle/>
          <a:p>
            <a:r>
              <a:rPr lang="en-GB" dirty="0"/>
              <a:t>ECMAscript</a:t>
            </a:r>
          </a:p>
        </p:txBody>
      </p:sp>
      <p:sp>
        <p:nvSpPr>
          <p:cNvPr id="19" name="Left Brace 18">
            <a:extLst>
              <a:ext uri="{FF2B5EF4-FFF2-40B4-BE49-F238E27FC236}">
                <a16:creationId xmlns:a16="http://schemas.microsoft.com/office/drawing/2014/main" id="{36215F2E-CBAE-4160-8EBC-938B9E453EF7}"/>
              </a:ext>
            </a:extLst>
          </p:cNvPr>
          <p:cNvSpPr/>
          <p:nvPr/>
        </p:nvSpPr>
        <p:spPr>
          <a:xfrm rot="16200000">
            <a:off x="5367368" y="-37910"/>
            <a:ext cx="732238" cy="7910459"/>
          </a:xfrm>
          <a:prstGeom prst="leftBrace">
            <a:avLst>
              <a:gd name="adj1" fmla="val 63658"/>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0" name="TextBox 19">
            <a:extLst>
              <a:ext uri="{FF2B5EF4-FFF2-40B4-BE49-F238E27FC236}">
                <a16:creationId xmlns:a16="http://schemas.microsoft.com/office/drawing/2014/main" id="{06FBEF6F-CBC1-41FD-A2E1-BEFAD85F9844}"/>
              </a:ext>
            </a:extLst>
          </p:cNvPr>
          <p:cNvSpPr txBox="1"/>
          <p:nvPr/>
        </p:nvSpPr>
        <p:spPr>
          <a:xfrm>
            <a:off x="4867362" y="4296175"/>
            <a:ext cx="1933343" cy="369332"/>
          </a:xfrm>
          <a:prstGeom prst="rect">
            <a:avLst/>
          </a:prstGeom>
          <a:noFill/>
        </p:spPr>
        <p:txBody>
          <a:bodyPr wrap="square" rtlCol="0">
            <a:spAutoFit/>
          </a:bodyPr>
          <a:lstStyle/>
          <a:p>
            <a:r>
              <a:rPr lang="en-GB" dirty="0"/>
              <a:t>Modern JavaScript</a:t>
            </a:r>
          </a:p>
        </p:txBody>
      </p:sp>
      <p:sp>
        <p:nvSpPr>
          <p:cNvPr id="21" name="Arc 20">
            <a:extLst>
              <a:ext uri="{FF2B5EF4-FFF2-40B4-BE49-F238E27FC236}">
                <a16:creationId xmlns:a16="http://schemas.microsoft.com/office/drawing/2014/main" id="{BA5A10E1-7108-4B48-933B-21DF83E7D763}"/>
              </a:ext>
            </a:extLst>
          </p:cNvPr>
          <p:cNvSpPr/>
          <p:nvPr/>
        </p:nvSpPr>
        <p:spPr>
          <a:xfrm flipH="1">
            <a:off x="2266719" y="2012123"/>
            <a:ext cx="550744" cy="1276784"/>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2" name="TextBox 21">
            <a:extLst>
              <a:ext uri="{FF2B5EF4-FFF2-40B4-BE49-F238E27FC236}">
                <a16:creationId xmlns:a16="http://schemas.microsoft.com/office/drawing/2014/main" id="{7F9253E0-F7BE-4BBA-85F2-F5CA62C99783}"/>
              </a:ext>
            </a:extLst>
          </p:cNvPr>
          <p:cNvSpPr txBox="1"/>
          <p:nvPr/>
        </p:nvSpPr>
        <p:spPr>
          <a:xfrm>
            <a:off x="2519283" y="1681808"/>
            <a:ext cx="2176713" cy="646331"/>
          </a:xfrm>
          <a:prstGeom prst="rect">
            <a:avLst/>
          </a:prstGeom>
          <a:noFill/>
        </p:spPr>
        <p:txBody>
          <a:bodyPr wrap="square" rtlCol="0">
            <a:spAutoFit/>
          </a:bodyPr>
          <a:lstStyle/>
          <a:p>
            <a:r>
              <a:rPr lang="en-GB" b="1" dirty="0">
                <a:solidFill>
                  <a:srgbClr val="FF0000"/>
                </a:solidFill>
              </a:rPr>
              <a:t>Biggest ever update to the language</a:t>
            </a:r>
          </a:p>
        </p:txBody>
      </p:sp>
      <p:sp>
        <p:nvSpPr>
          <p:cNvPr id="23" name="TextBox 22">
            <a:extLst>
              <a:ext uri="{FF2B5EF4-FFF2-40B4-BE49-F238E27FC236}">
                <a16:creationId xmlns:a16="http://schemas.microsoft.com/office/drawing/2014/main" id="{E383ADB2-EB2F-415B-94B5-1153AA0654F2}"/>
              </a:ext>
            </a:extLst>
          </p:cNvPr>
          <p:cNvSpPr txBox="1"/>
          <p:nvPr/>
        </p:nvSpPr>
        <p:spPr>
          <a:xfrm>
            <a:off x="7053767" y="1175062"/>
            <a:ext cx="2176713" cy="646331"/>
          </a:xfrm>
          <a:prstGeom prst="rect">
            <a:avLst/>
          </a:prstGeom>
          <a:noFill/>
        </p:spPr>
        <p:txBody>
          <a:bodyPr wrap="square" rtlCol="0">
            <a:spAutoFit/>
          </a:bodyPr>
          <a:lstStyle/>
          <a:p>
            <a:r>
              <a:rPr lang="en-GB" b="1" dirty="0">
                <a:solidFill>
                  <a:srgbClr val="FF0000"/>
                </a:solidFill>
              </a:rPr>
              <a:t>Minor updates to Javascript every year</a:t>
            </a:r>
          </a:p>
        </p:txBody>
      </p:sp>
      <p:sp>
        <p:nvSpPr>
          <p:cNvPr id="24" name="Arc 23">
            <a:extLst>
              <a:ext uri="{FF2B5EF4-FFF2-40B4-BE49-F238E27FC236}">
                <a16:creationId xmlns:a16="http://schemas.microsoft.com/office/drawing/2014/main" id="{359D4506-8062-4155-A896-D351DF73CACE}"/>
              </a:ext>
            </a:extLst>
          </p:cNvPr>
          <p:cNvSpPr/>
          <p:nvPr/>
        </p:nvSpPr>
        <p:spPr>
          <a:xfrm>
            <a:off x="8789754" y="1651340"/>
            <a:ext cx="787236" cy="2411177"/>
          </a:xfrm>
          <a:prstGeom prst="arc">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5" name="Title 1">
            <a:extLst>
              <a:ext uri="{FF2B5EF4-FFF2-40B4-BE49-F238E27FC236}">
                <a16:creationId xmlns:a16="http://schemas.microsoft.com/office/drawing/2014/main" id="{83B2F9FB-1F60-45CD-AAD3-07A6454C1EED}"/>
              </a:ext>
            </a:extLst>
          </p:cNvPr>
          <p:cNvSpPr txBox="1">
            <a:spLocks/>
          </p:cNvSpPr>
          <p:nvPr/>
        </p:nvSpPr>
        <p:spPr>
          <a:xfrm>
            <a:off x="3162213" y="223877"/>
            <a:ext cx="571017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Javascript Releases</a:t>
            </a:r>
            <a:br>
              <a:rPr lang="en-GB" sz="3200" dirty="0">
                <a:latin typeface="+mn-lt"/>
              </a:rPr>
            </a:br>
            <a:br>
              <a:rPr lang="en-GB" sz="3200" dirty="0">
                <a:latin typeface="+mn-lt"/>
              </a:rPr>
            </a:br>
            <a:endParaRPr lang="en-GB" sz="3200" dirty="0">
              <a:latin typeface="+mn-lt"/>
            </a:endParaRPr>
          </a:p>
        </p:txBody>
      </p:sp>
    </p:spTree>
    <p:extLst>
      <p:ext uri="{BB962C8B-B14F-4D97-AF65-F5344CB8AC3E}">
        <p14:creationId xmlns:p14="http://schemas.microsoft.com/office/powerpoint/2010/main" val="870479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81317E-48A3-4497-8C21-60398DD156CC}"/>
              </a:ext>
            </a:extLst>
          </p:cNvPr>
          <p:cNvSpPr txBox="1"/>
          <p:nvPr/>
        </p:nvSpPr>
        <p:spPr>
          <a:xfrm>
            <a:off x="237066" y="895530"/>
            <a:ext cx="8658577" cy="329320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&gt;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is already </a:t>
            </a:r>
            <a:r>
              <a:rPr lang="en-GB" sz="1600" b="1" dirty="0">
                <a:solidFill>
                  <a:srgbClr val="CE9178"/>
                </a:solidFill>
                <a:latin typeface="Consolas" panose="020B0609020204030204" pitchFamily="49" charset="0"/>
              </a:rPr>
              <a:t>r</a:t>
            </a:r>
            <a:r>
              <a:rPr lang="en-GB" sz="1600" b="1" dirty="0">
                <a:solidFill>
                  <a:srgbClr val="CE9178"/>
                </a:solidFill>
                <a:effectLst/>
                <a:latin typeface="Consolas" panose="020B0609020204030204" pitchFamily="49" charset="0"/>
              </a:rPr>
              <a:t>etired`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1970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2D280176-5F47-4B1A-9FF9-5C06E70F95D9}"/>
              </a:ext>
            </a:extLst>
          </p:cNvPr>
          <p:cNvSpPr txBox="1"/>
          <p:nvPr/>
        </p:nvSpPr>
        <p:spPr>
          <a:xfrm>
            <a:off x="237066" y="249199"/>
            <a:ext cx="9234312"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If I now add a console log after each of the return lines will it show in the browser? No – because it is after the return which has an explicit exit so the console log line is simply ignored.</a:t>
            </a:r>
          </a:p>
        </p:txBody>
      </p:sp>
    </p:spTree>
    <p:extLst>
      <p:ext uri="{BB962C8B-B14F-4D97-AF65-F5344CB8AC3E}">
        <p14:creationId xmlns:p14="http://schemas.microsoft.com/office/powerpoint/2010/main" val="2833395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2CE663-5B1A-475E-BC5B-C35D520A5F83}"/>
              </a:ext>
            </a:extLst>
          </p:cNvPr>
          <p:cNvSpPr txBox="1"/>
          <p:nvPr/>
        </p:nvSpPr>
        <p:spPr>
          <a:xfrm>
            <a:off x="256822" y="1140179"/>
            <a:ext cx="9392355" cy="4801314"/>
          </a:xfrm>
          <a:prstGeom prst="rect">
            <a:avLst/>
          </a:prstGeom>
          <a:noFill/>
        </p:spPr>
        <p:txBody>
          <a:bodyPr wrap="square">
            <a:spAutoFit/>
          </a:bodyPr>
          <a:lstStyle/>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calcAge</a:t>
            </a:r>
            <a:r>
              <a:rPr lang="en-GB" b="0" dirty="0">
                <a:solidFill>
                  <a:srgbClr val="D4D4D4"/>
                </a:solidFill>
                <a:effectLst/>
                <a:latin typeface="Consolas" panose="020B0609020204030204" pitchFamily="49" charset="0"/>
              </a:rPr>
              <a:t> = </a:t>
            </a:r>
            <a:r>
              <a:rPr lang="en-GB" b="0" dirty="0">
                <a:solidFill>
                  <a:srgbClr val="569CD6"/>
                </a:solidFill>
                <a:effectLst/>
                <a:latin typeface="Consolas" panose="020B0609020204030204" pitchFamily="49" charset="0"/>
              </a:rPr>
              <a:t>function</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2037</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yearsUntilRetirement</a:t>
            </a:r>
            <a:r>
              <a:rPr lang="en-GB" b="0" dirty="0">
                <a:solidFill>
                  <a:srgbClr val="D4D4D4"/>
                </a:solidFill>
                <a:effectLst/>
                <a:latin typeface="Consolas" panose="020B0609020204030204" pitchFamily="49" charset="0"/>
              </a:rPr>
              <a:t> = </a:t>
            </a:r>
            <a:r>
              <a:rPr lang="en-GB" b="0" dirty="0">
                <a:solidFill>
                  <a:srgbClr val="569CD6"/>
                </a:solidFill>
                <a:effectLst/>
                <a:latin typeface="Consolas" panose="020B0609020204030204" pitchFamily="49" charset="0"/>
              </a:rPr>
              <a:t>function</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firstName</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age</a:t>
            </a:r>
            <a:r>
              <a:rPr lang="en-GB" b="0" dirty="0">
                <a:solidFill>
                  <a:srgbClr val="D4D4D4"/>
                </a:solidFill>
                <a:effectLst/>
                <a:latin typeface="Consolas" panose="020B0609020204030204" pitchFamily="49" charset="0"/>
              </a:rPr>
              <a:t> = </a:t>
            </a:r>
            <a:r>
              <a:rPr lang="en-GB" b="0" dirty="0">
                <a:solidFill>
                  <a:srgbClr val="DCDCAA"/>
                </a:solidFill>
                <a:effectLst/>
                <a:latin typeface="Consolas" panose="020B0609020204030204" pitchFamily="49" charset="0"/>
              </a:rPr>
              <a:t>calcAge</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retirement</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65</a:t>
            </a:r>
            <a:r>
              <a:rPr lang="en-GB" b="0" dirty="0">
                <a:solidFill>
                  <a:srgbClr val="D4D4D4"/>
                </a:solidFill>
                <a:effectLst/>
                <a:latin typeface="Consolas" panose="020B0609020204030204" pitchFamily="49" charset="0"/>
              </a:rPr>
              <a:t> - </a:t>
            </a:r>
            <a:r>
              <a:rPr lang="en-GB" b="0" dirty="0">
                <a:solidFill>
                  <a:srgbClr val="4FC1FF"/>
                </a:solidFill>
                <a:effectLst/>
                <a:latin typeface="Consolas" panose="020B0609020204030204" pitchFamily="49" charset="0"/>
              </a:rPr>
              <a:t>age</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if</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retirement</a:t>
            </a:r>
            <a:r>
              <a:rPr lang="en-GB" b="0" dirty="0">
                <a:solidFill>
                  <a:srgbClr val="D4D4D4"/>
                </a:solidFill>
                <a:effectLst/>
                <a:latin typeface="Consolas" panose="020B0609020204030204" pitchFamily="49" charset="0"/>
              </a:rPr>
              <a:t> &gt; </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569CD6"/>
                </a:solidFill>
                <a:effectLst/>
                <a:latin typeface="Consolas" panose="020B0609020204030204" pitchFamily="49" charset="0"/>
              </a:rPr>
              <a:t>${</a:t>
            </a:r>
            <a:r>
              <a:rPr lang="en-GB" b="0" dirty="0">
                <a:solidFill>
                  <a:srgbClr val="9CDCFE"/>
                </a:solidFill>
                <a:effectLst/>
                <a:latin typeface="Consolas" panose="020B0609020204030204" pitchFamily="49" charset="0"/>
              </a:rPr>
              <a:t>firstName</a:t>
            </a:r>
            <a:r>
              <a:rPr lang="en-GB" b="0" dirty="0">
                <a:solidFill>
                  <a:srgbClr val="569CD6"/>
                </a:solidFill>
                <a:effectLst/>
                <a:latin typeface="Consolas" panose="020B0609020204030204" pitchFamily="49" charset="0"/>
              </a:rPr>
              <a:t>}</a:t>
            </a:r>
            <a:r>
              <a:rPr lang="en-GB" b="0" dirty="0">
                <a:solidFill>
                  <a:srgbClr val="CE9178"/>
                </a:solidFill>
                <a:effectLst/>
                <a:latin typeface="Consolas" panose="020B0609020204030204" pitchFamily="49" charset="0"/>
              </a:rPr>
              <a:t> retires in </a:t>
            </a:r>
            <a:r>
              <a:rPr lang="en-GB" b="0" dirty="0">
                <a:solidFill>
                  <a:srgbClr val="569CD6"/>
                </a:solidFill>
                <a:effectLst/>
                <a:latin typeface="Consolas" panose="020B0609020204030204" pitchFamily="49" charset="0"/>
              </a:rPr>
              <a:t>${</a:t>
            </a:r>
            <a:r>
              <a:rPr lang="en-GB" b="0" dirty="0">
                <a:solidFill>
                  <a:srgbClr val="4FC1FF"/>
                </a:solidFill>
                <a:effectLst/>
                <a:latin typeface="Consolas" panose="020B0609020204030204" pitchFamily="49" charset="0"/>
              </a:rPr>
              <a:t>retirement</a:t>
            </a:r>
            <a:r>
              <a:rPr lang="en-GB" b="0" dirty="0">
                <a:solidFill>
                  <a:srgbClr val="569CD6"/>
                </a:solidFill>
                <a:effectLst/>
                <a:latin typeface="Consolas" panose="020B0609020204030204" pitchFamily="49" charset="0"/>
              </a:rPr>
              <a:t>}</a:t>
            </a:r>
            <a:r>
              <a:rPr lang="en-GB" b="0" dirty="0">
                <a:solidFill>
                  <a:srgbClr val="CE9178"/>
                </a:solidFill>
                <a:effectLst/>
                <a:latin typeface="Consolas" panose="020B0609020204030204" pitchFamily="49" charset="0"/>
              </a:rPr>
              <a:t> years`</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retirement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 </a:t>
            </a:r>
            <a:r>
              <a:rPr lang="en-GB" b="0" dirty="0">
                <a:solidFill>
                  <a:srgbClr val="C586C0"/>
                </a:solidFill>
                <a:effectLst/>
                <a:latin typeface="Consolas" panose="020B0609020204030204" pitchFamily="49" charset="0"/>
              </a:rPr>
              <a:t>else</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569CD6"/>
                </a:solidFill>
                <a:effectLst/>
                <a:latin typeface="Consolas" panose="020B0609020204030204" pitchFamily="49" charset="0"/>
              </a:rPr>
              <a:t>${</a:t>
            </a:r>
            <a:r>
              <a:rPr lang="en-GB" b="0" dirty="0">
                <a:solidFill>
                  <a:srgbClr val="9CDCFE"/>
                </a:solidFill>
                <a:effectLst/>
                <a:latin typeface="Consolas" panose="020B0609020204030204" pitchFamily="49" charset="0"/>
              </a:rPr>
              <a:t>firstName</a:t>
            </a:r>
            <a:r>
              <a:rPr lang="en-GB" b="0" dirty="0">
                <a:solidFill>
                  <a:srgbClr val="569CD6"/>
                </a:solidFill>
                <a:effectLst/>
                <a:latin typeface="Consolas" panose="020B0609020204030204" pitchFamily="49" charset="0"/>
              </a:rPr>
              <a:t>}</a:t>
            </a:r>
            <a:r>
              <a:rPr lang="en-GB" b="0" dirty="0">
                <a:solidFill>
                  <a:srgbClr val="CE9178"/>
                </a:solidFill>
                <a:effectLst/>
                <a:latin typeface="Consolas" panose="020B0609020204030204" pitchFamily="49" charset="0"/>
              </a:rPr>
              <a:t> is already Retured`</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yearsUntilRetirement</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'Jonas'</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yearsUntilRetirement</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1970</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'Bob'</a:t>
            </a:r>
            <a:r>
              <a:rPr lang="en-GB" b="0"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A3977EA1-9E21-4438-A18A-A51610C0AC79}"/>
              </a:ext>
            </a:extLst>
          </p:cNvPr>
          <p:cNvSpPr txBox="1"/>
          <p:nvPr/>
        </p:nvSpPr>
        <p:spPr>
          <a:xfrm>
            <a:off x="237066" y="249199"/>
            <a:ext cx="9234312"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In Visual studio code you can highlight the line and use alt and up arrow to move the highlighted line up 1. Now we see the console.log is before the return so it will be executed.</a:t>
            </a:r>
          </a:p>
        </p:txBody>
      </p:sp>
    </p:spTree>
    <p:extLst>
      <p:ext uri="{BB962C8B-B14F-4D97-AF65-F5344CB8AC3E}">
        <p14:creationId xmlns:p14="http://schemas.microsoft.com/office/powerpoint/2010/main" val="2886582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96C1D5-AE44-499F-A35A-806E5CD19B17}"/>
              </a:ext>
            </a:extLst>
          </p:cNvPr>
          <p:cNvSpPr txBox="1"/>
          <p:nvPr/>
        </p:nvSpPr>
        <p:spPr>
          <a:xfrm>
            <a:off x="3510845" y="614321"/>
            <a:ext cx="6067778" cy="3416320"/>
          </a:xfrm>
          <a:prstGeom prst="rect">
            <a:avLst/>
          </a:prstGeom>
          <a:noFill/>
        </p:spPr>
        <p:txBody>
          <a:bodyPr wrap="square">
            <a:spAutoFit/>
          </a:bodyPr>
          <a:lstStyle/>
          <a:p>
            <a:r>
              <a:rPr lang="en-GB" b="1" dirty="0">
                <a:solidFill>
                  <a:srgbClr val="6A9955"/>
                </a:solidFill>
                <a:effectLst/>
                <a:latin typeface="Consolas" panose="020B0609020204030204" pitchFamily="49" charset="0"/>
              </a:rPr>
              <a:t>// Function Declaration</a:t>
            </a:r>
            <a:endParaRPr lang="en-GB" b="1" dirty="0">
              <a:solidFill>
                <a:srgbClr val="D4D4D4"/>
              </a:solidFill>
              <a:effectLst/>
              <a:latin typeface="Consolas" panose="020B0609020204030204" pitchFamily="49" charset="0"/>
            </a:endParaRPr>
          </a:p>
          <a:p>
            <a:r>
              <a:rPr lang="en-GB" b="1" dirty="0">
                <a:solidFill>
                  <a:srgbClr val="569CD6"/>
                </a:solidFill>
                <a:effectLst/>
                <a:latin typeface="Consolas" panose="020B0609020204030204" pitchFamily="49" charset="0"/>
              </a:rPr>
              <a:t>function</a:t>
            </a:r>
            <a:r>
              <a:rPr lang="en-GB" b="1" dirty="0">
                <a:solidFill>
                  <a:srgbClr val="D4D4D4"/>
                </a:solidFill>
                <a:effectLst/>
                <a:latin typeface="Consolas" panose="020B0609020204030204" pitchFamily="49" charset="0"/>
              </a:rPr>
              <a:t> </a:t>
            </a:r>
            <a:r>
              <a:rPr lang="en-GB" b="1" dirty="0">
                <a:solidFill>
                  <a:srgbClr val="DCDCAA"/>
                </a:solidFill>
                <a:effectLst/>
                <a:latin typeface="Consolas" panose="020B0609020204030204" pitchFamily="49" charset="0"/>
              </a:rPr>
              <a:t>calcAge</a:t>
            </a:r>
            <a:r>
              <a:rPr lang="en-GB" b="1" dirty="0">
                <a:solidFill>
                  <a:srgbClr val="D4D4D4"/>
                </a:solidFill>
                <a:effectLst/>
                <a:latin typeface="Consolas" panose="020B0609020204030204" pitchFamily="49" charset="0"/>
              </a:rPr>
              <a:t>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 {</a:t>
            </a:r>
          </a:p>
          <a:p>
            <a:r>
              <a:rPr lang="en-GB" b="1" dirty="0">
                <a:solidFill>
                  <a:srgbClr val="D4D4D4"/>
                </a:solidFill>
                <a:effectLst/>
                <a:latin typeface="Consolas" panose="020B0609020204030204" pitchFamily="49" charset="0"/>
              </a:rPr>
              <a:t>    </a:t>
            </a:r>
            <a:r>
              <a:rPr lang="en-GB" b="1" dirty="0">
                <a:solidFill>
                  <a:srgbClr val="C586C0"/>
                </a:solidFill>
                <a:effectLst/>
                <a:latin typeface="Consolas" panose="020B0609020204030204" pitchFamily="49" charset="0"/>
              </a:rPr>
              <a:t>return</a:t>
            </a:r>
            <a:r>
              <a:rPr lang="en-GB" b="1" dirty="0">
                <a:solidFill>
                  <a:srgbClr val="D4D4D4"/>
                </a:solidFill>
                <a:effectLst/>
                <a:latin typeface="Consolas" panose="020B0609020204030204" pitchFamily="49" charset="0"/>
              </a:rPr>
              <a:t> </a:t>
            </a:r>
            <a:r>
              <a:rPr lang="en-GB" b="1" dirty="0">
                <a:solidFill>
                  <a:srgbClr val="B5CEA8"/>
                </a:solidFill>
                <a:effectLst/>
                <a:latin typeface="Consolas" panose="020B0609020204030204" pitchFamily="49" charset="0"/>
              </a:rPr>
              <a:t>2037</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a:t>
            </a:r>
          </a:p>
          <a:p>
            <a:r>
              <a:rPr lang="en-GB" b="1" dirty="0">
                <a:solidFill>
                  <a:srgbClr val="D4D4D4"/>
                </a:solidFill>
                <a:effectLst/>
                <a:latin typeface="Consolas" panose="020B0609020204030204" pitchFamily="49" charset="0"/>
              </a:rPr>
              <a:t>}</a:t>
            </a:r>
          </a:p>
          <a:p>
            <a:br>
              <a:rPr lang="en-GB" b="1" dirty="0">
                <a:solidFill>
                  <a:srgbClr val="D4D4D4"/>
                </a:solidFill>
                <a:effectLst/>
                <a:latin typeface="Consolas" panose="020B0609020204030204" pitchFamily="49" charset="0"/>
              </a:rPr>
            </a:br>
            <a:r>
              <a:rPr lang="en-GB" b="1" dirty="0">
                <a:solidFill>
                  <a:srgbClr val="6A9955"/>
                </a:solidFill>
                <a:effectLst/>
                <a:latin typeface="Consolas" panose="020B0609020204030204" pitchFamily="49" charset="0"/>
              </a:rPr>
              <a:t>// Function Expression</a:t>
            </a:r>
            <a:endParaRPr lang="en-GB" b="1" dirty="0">
              <a:solidFill>
                <a:srgbClr val="D4D4D4"/>
              </a:solidFill>
              <a:effectLst/>
              <a:latin typeface="Consolas" panose="020B0609020204030204" pitchFamily="49" charset="0"/>
            </a:endParaRPr>
          </a:p>
          <a:p>
            <a:r>
              <a:rPr lang="en-GB" b="1" dirty="0">
                <a:solidFill>
                  <a:srgbClr val="569CD6"/>
                </a:solidFill>
                <a:effectLst/>
                <a:latin typeface="Consolas" panose="020B0609020204030204" pitchFamily="49" charset="0"/>
              </a:rPr>
              <a:t>const</a:t>
            </a:r>
            <a:r>
              <a:rPr lang="en-GB" b="1" dirty="0">
                <a:solidFill>
                  <a:srgbClr val="D4D4D4"/>
                </a:solidFill>
                <a:effectLst/>
                <a:latin typeface="Consolas" panose="020B0609020204030204" pitchFamily="49" charset="0"/>
              </a:rPr>
              <a:t> </a:t>
            </a:r>
            <a:r>
              <a:rPr lang="en-GB" b="1" dirty="0">
                <a:solidFill>
                  <a:srgbClr val="DCDCAA"/>
                </a:solidFill>
                <a:effectLst/>
                <a:latin typeface="Consolas" panose="020B0609020204030204" pitchFamily="49" charset="0"/>
              </a:rPr>
              <a:t>calcAge</a:t>
            </a:r>
            <a:r>
              <a:rPr lang="en-GB" b="1" dirty="0">
                <a:solidFill>
                  <a:srgbClr val="D4D4D4"/>
                </a:solidFill>
                <a:effectLst/>
                <a:latin typeface="Consolas" panose="020B0609020204030204" pitchFamily="49" charset="0"/>
              </a:rPr>
              <a:t> = </a:t>
            </a:r>
            <a:r>
              <a:rPr lang="en-GB" b="1" dirty="0">
                <a:solidFill>
                  <a:srgbClr val="569CD6"/>
                </a:solidFill>
                <a:effectLst/>
                <a:latin typeface="Consolas" panose="020B0609020204030204" pitchFamily="49" charset="0"/>
              </a:rPr>
              <a:t>function</a:t>
            </a:r>
            <a:r>
              <a:rPr lang="en-GB" b="1" dirty="0">
                <a:solidFill>
                  <a:srgbClr val="D4D4D4"/>
                </a:solidFill>
                <a:effectLst/>
                <a:latin typeface="Consolas" panose="020B0609020204030204" pitchFamily="49" charset="0"/>
              </a:rPr>
              <a:t>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 {</a:t>
            </a:r>
          </a:p>
          <a:p>
            <a:r>
              <a:rPr lang="en-GB" b="1" dirty="0">
                <a:solidFill>
                  <a:srgbClr val="D4D4D4"/>
                </a:solidFill>
                <a:effectLst/>
                <a:latin typeface="Consolas" panose="020B0609020204030204" pitchFamily="49" charset="0"/>
              </a:rPr>
              <a:t>    </a:t>
            </a:r>
            <a:r>
              <a:rPr lang="en-GB" b="1" dirty="0">
                <a:solidFill>
                  <a:srgbClr val="C586C0"/>
                </a:solidFill>
                <a:effectLst/>
                <a:latin typeface="Consolas" panose="020B0609020204030204" pitchFamily="49" charset="0"/>
              </a:rPr>
              <a:t>return</a:t>
            </a:r>
            <a:r>
              <a:rPr lang="en-GB" b="1" dirty="0">
                <a:solidFill>
                  <a:srgbClr val="D4D4D4"/>
                </a:solidFill>
                <a:effectLst/>
                <a:latin typeface="Consolas" panose="020B0609020204030204" pitchFamily="49" charset="0"/>
              </a:rPr>
              <a:t> </a:t>
            </a:r>
            <a:r>
              <a:rPr lang="en-GB" b="1" dirty="0">
                <a:solidFill>
                  <a:srgbClr val="B5CEA8"/>
                </a:solidFill>
                <a:effectLst/>
                <a:latin typeface="Consolas" panose="020B0609020204030204" pitchFamily="49" charset="0"/>
              </a:rPr>
              <a:t>2037</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a:t>
            </a:r>
          </a:p>
          <a:p>
            <a:r>
              <a:rPr lang="en-GB" b="1" dirty="0">
                <a:solidFill>
                  <a:srgbClr val="D4D4D4"/>
                </a:solidFill>
                <a:effectLst/>
                <a:latin typeface="Consolas" panose="020B0609020204030204" pitchFamily="49" charset="0"/>
              </a:rPr>
              <a:t>}</a:t>
            </a:r>
          </a:p>
          <a:p>
            <a:br>
              <a:rPr lang="en-GB" b="1" dirty="0">
                <a:solidFill>
                  <a:srgbClr val="D4D4D4"/>
                </a:solidFill>
                <a:effectLst/>
                <a:latin typeface="Consolas" panose="020B0609020204030204" pitchFamily="49" charset="0"/>
              </a:rPr>
            </a:br>
            <a:r>
              <a:rPr lang="en-GB" b="1" dirty="0">
                <a:solidFill>
                  <a:srgbClr val="6A9955"/>
                </a:solidFill>
                <a:effectLst/>
                <a:latin typeface="Consolas" panose="020B0609020204030204" pitchFamily="49" charset="0"/>
              </a:rPr>
              <a:t>// Arrow Function</a:t>
            </a:r>
            <a:endParaRPr lang="en-GB" b="1" dirty="0">
              <a:solidFill>
                <a:srgbClr val="D4D4D4"/>
              </a:solidFill>
              <a:effectLst/>
              <a:latin typeface="Consolas" panose="020B0609020204030204" pitchFamily="49" charset="0"/>
            </a:endParaRPr>
          </a:p>
          <a:p>
            <a:r>
              <a:rPr lang="en-GB" b="1" dirty="0">
                <a:solidFill>
                  <a:srgbClr val="569CD6"/>
                </a:solidFill>
                <a:effectLst/>
                <a:latin typeface="Consolas" panose="020B0609020204030204" pitchFamily="49" charset="0"/>
              </a:rPr>
              <a:t>const</a:t>
            </a:r>
            <a:r>
              <a:rPr lang="en-GB" b="1" dirty="0">
                <a:solidFill>
                  <a:srgbClr val="D4D4D4"/>
                </a:solidFill>
                <a:effectLst/>
                <a:latin typeface="Consolas" panose="020B0609020204030204" pitchFamily="49" charset="0"/>
              </a:rPr>
              <a:t> </a:t>
            </a:r>
            <a:r>
              <a:rPr lang="en-GB" b="1" dirty="0">
                <a:solidFill>
                  <a:srgbClr val="DCDCAA"/>
                </a:solidFill>
                <a:effectLst/>
                <a:latin typeface="Consolas" panose="020B0609020204030204" pitchFamily="49" charset="0"/>
              </a:rPr>
              <a:t>calcAge</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 </a:t>
            </a:r>
            <a:r>
              <a:rPr lang="en-GB" b="1" dirty="0">
                <a:solidFill>
                  <a:srgbClr val="569CD6"/>
                </a:solidFill>
                <a:effectLst/>
                <a:latin typeface="Consolas" panose="020B0609020204030204" pitchFamily="49" charset="0"/>
              </a:rPr>
              <a:t>=&gt;</a:t>
            </a:r>
            <a:r>
              <a:rPr lang="en-GB" b="1" dirty="0">
                <a:solidFill>
                  <a:srgbClr val="D4D4D4"/>
                </a:solidFill>
                <a:effectLst/>
                <a:latin typeface="Consolas" panose="020B0609020204030204" pitchFamily="49" charset="0"/>
              </a:rPr>
              <a:t> </a:t>
            </a:r>
            <a:r>
              <a:rPr lang="en-GB" b="1" dirty="0">
                <a:solidFill>
                  <a:srgbClr val="B5CEA8"/>
                </a:solidFill>
                <a:effectLst/>
                <a:latin typeface="Consolas" panose="020B0609020204030204" pitchFamily="49" charset="0"/>
              </a:rPr>
              <a:t>2037</a:t>
            </a:r>
            <a:r>
              <a:rPr lang="en-GB" b="1" dirty="0">
                <a:solidFill>
                  <a:srgbClr val="D4D4D4"/>
                </a:solidFill>
                <a:effectLst/>
                <a:latin typeface="Consolas" panose="020B0609020204030204" pitchFamily="49" charset="0"/>
              </a:rPr>
              <a:t> - </a:t>
            </a:r>
            <a:r>
              <a:rPr lang="en-GB" b="1" dirty="0">
                <a:solidFill>
                  <a:srgbClr val="9CDCFE"/>
                </a:solidFill>
                <a:effectLst/>
                <a:latin typeface="Consolas" panose="020B0609020204030204" pitchFamily="49" charset="0"/>
              </a:rPr>
              <a:t>birthYear</a:t>
            </a:r>
            <a:r>
              <a:rPr lang="en-GB"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3A278F30-7328-4BEF-87FF-713EBD7FBBFC}"/>
              </a:ext>
            </a:extLst>
          </p:cNvPr>
          <p:cNvSpPr txBox="1"/>
          <p:nvPr/>
        </p:nvSpPr>
        <p:spPr>
          <a:xfrm>
            <a:off x="327377" y="614321"/>
            <a:ext cx="300566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Function Declaration, can be used before it is declared.</a:t>
            </a:r>
          </a:p>
        </p:txBody>
      </p:sp>
      <p:sp>
        <p:nvSpPr>
          <p:cNvPr id="5" name="TextBox 4">
            <a:extLst>
              <a:ext uri="{FF2B5EF4-FFF2-40B4-BE49-F238E27FC236}">
                <a16:creationId xmlns:a16="http://schemas.microsoft.com/office/drawing/2014/main" id="{3C1DC6E7-B7C8-45CE-8658-03742939F87E}"/>
              </a:ext>
            </a:extLst>
          </p:cNvPr>
          <p:cNvSpPr txBox="1"/>
          <p:nvPr/>
        </p:nvSpPr>
        <p:spPr>
          <a:xfrm>
            <a:off x="327377" y="1999315"/>
            <a:ext cx="3005667"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Function Expression, essentially a function stored inside a variable</a:t>
            </a:r>
          </a:p>
        </p:txBody>
      </p:sp>
      <p:sp>
        <p:nvSpPr>
          <p:cNvPr id="6" name="TextBox 5">
            <a:extLst>
              <a:ext uri="{FF2B5EF4-FFF2-40B4-BE49-F238E27FC236}">
                <a16:creationId xmlns:a16="http://schemas.microsoft.com/office/drawing/2014/main" id="{1B9AC86C-7C50-4900-A7FA-9A43C82BEF51}"/>
              </a:ext>
            </a:extLst>
          </p:cNvPr>
          <p:cNvSpPr txBox="1"/>
          <p:nvPr/>
        </p:nvSpPr>
        <p:spPr>
          <a:xfrm>
            <a:off x="327377" y="3181826"/>
            <a:ext cx="3005667" cy="1200329"/>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Arrow Function, good for quick one line functions. Has no This keyword. More about this later.</a:t>
            </a:r>
          </a:p>
        </p:txBody>
      </p:sp>
      <p:sp>
        <p:nvSpPr>
          <p:cNvPr id="7" name="TextBox 6">
            <a:extLst>
              <a:ext uri="{FF2B5EF4-FFF2-40B4-BE49-F238E27FC236}">
                <a16:creationId xmlns:a16="http://schemas.microsoft.com/office/drawing/2014/main" id="{FC21637F-373C-41C3-9D57-44C0E3F3C766}"/>
              </a:ext>
            </a:extLst>
          </p:cNvPr>
          <p:cNvSpPr txBox="1"/>
          <p:nvPr/>
        </p:nvSpPr>
        <p:spPr>
          <a:xfrm>
            <a:off x="327376" y="4710670"/>
            <a:ext cx="9251247"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All three types of function work in the same way, they receive input data, transform the data and then output the data.</a:t>
            </a:r>
          </a:p>
        </p:txBody>
      </p:sp>
    </p:spTree>
    <p:extLst>
      <p:ext uri="{BB962C8B-B14F-4D97-AF65-F5344CB8AC3E}">
        <p14:creationId xmlns:p14="http://schemas.microsoft.com/office/powerpoint/2010/main" val="243979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F03D28-360C-4A73-9A7F-0C68A872F5EA}"/>
              </a:ext>
            </a:extLst>
          </p:cNvPr>
          <p:cNvSpPr txBox="1"/>
          <p:nvPr/>
        </p:nvSpPr>
        <p:spPr>
          <a:xfrm>
            <a:off x="1343377" y="2254239"/>
            <a:ext cx="7349067" cy="206210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=&gt;</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retirement</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65</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retires in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retirement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yearsUntilRetirement</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1980</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a:t>
            </a:r>
          </a:p>
        </p:txBody>
      </p:sp>
      <p:sp>
        <p:nvSpPr>
          <p:cNvPr id="6" name="Arc 5">
            <a:extLst>
              <a:ext uri="{FF2B5EF4-FFF2-40B4-BE49-F238E27FC236}">
                <a16:creationId xmlns:a16="http://schemas.microsoft.com/office/drawing/2014/main" id="{0148EB0F-1AEA-46D8-9F16-985FB2B59F80}"/>
              </a:ext>
            </a:extLst>
          </p:cNvPr>
          <p:cNvSpPr/>
          <p:nvPr/>
        </p:nvSpPr>
        <p:spPr>
          <a:xfrm flipH="1" flipV="1">
            <a:off x="2149756" y="1741465"/>
            <a:ext cx="550744" cy="1025547"/>
          </a:xfrm>
          <a:prstGeom prst="arc">
            <a:avLst>
              <a:gd name="adj1" fmla="val 5645827"/>
              <a:gd name="adj2" fmla="val 11375458"/>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7" name="TextBox 6">
            <a:extLst>
              <a:ext uri="{FF2B5EF4-FFF2-40B4-BE49-F238E27FC236}">
                <a16:creationId xmlns:a16="http://schemas.microsoft.com/office/drawing/2014/main" id="{F2C82289-9AD3-44D4-BFF3-40DDADC703BC}"/>
              </a:ext>
            </a:extLst>
          </p:cNvPr>
          <p:cNvSpPr txBox="1"/>
          <p:nvPr/>
        </p:nvSpPr>
        <p:spPr>
          <a:xfrm>
            <a:off x="861104" y="1556799"/>
            <a:ext cx="1640284" cy="369332"/>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Function name</a:t>
            </a:r>
          </a:p>
        </p:txBody>
      </p:sp>
      <p:sp>
        <p:nvSpPr>
          <p:cNvPr id="8" name="Arc 7">
            <a:extLst>
              <a:ext uri="{FF2B5EF4-FFF2-40B4-BE49-F238E27FC236}">
                <a16:creationId xmlns:a16="http://schemas.microsoft.com/office/drawing/2014/main" id="{E2DC834E-94F4-43D4-B7F8-1A8D0586FB48}"/>
              </a:ext>
            </a:extLst>
          </p:cNvPr>
          <p:cNvSpPr/>
          <p:nvPr/>
        </p:nvSpPr>
        <p:spPr>
          <a:xfrm flipH="1" flipV="1">
            <a:off x="5221988" y="1556799"/>
            <a:ext cx="550744" cy="1525234"/>
          </a:xfrm>
          <a:prstGeom prst="arc">
            <a:avLst>
              <a:gd name="adj1" fmla="val 5992427"/>
              <a:gd name="adj2" fmla="val 11375458"/>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9" name="TextBox 8">
            <a:extLst>
              <a:ext uri="{FF2B5EF4-FFF2-40B4-BE49-F238E27FC236}">
                <a16:creationId xmlns:a16="http://schemas.microsoft.com/office/drawing/2014/main" id="{1CFEC2F8-2608-4A98-9686-4C3142520AC6}"/>
              </a:ext>
            </a:extLst>
          </p:cNvPr>
          <p:cNvSpPr txBox="1"/>
          <p:nvPr/>
        </p:nvSpPr>
        <p:spPr>
          <a:xfrm>
            <a:off x="3188700" y="1028356"/>
            <a:ext cx="5168063"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Parameter names. These are placeholders for the parameters we input into the function.</a:t>
            </a:r>
          </a:p>
        </p:txBody>
      </p:sp>
      <p:sp>
        <p:nvSpPr>
          <p:cNvPr id="10" name="TextBox 9">
            <a:extLst>
              <a:ext uri="{FF2B5EF4-FFF2-40B4-BE49-F238E27FC236}">
                <a16:creationId xmlns:a16="http://schemas.microsoft.com/office/drawing/2014/main" id="{8FF6F266-255B-4E2F-B6AC-4243AA5BEB0F}"/>
              </a:ext>
            </a:extLst>
          </p:cNvPr>
          <p:cNvSpPr txBox="1"/>
          <p:nvPr/>
        </p:nvSpPr>
        <p:spPr>
          <a:xfrm>
            <a:off x="1830416" y="5012070"/>
            <a:ext cx="6925732"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call or invoke or run the function with parenthesis (), In this case we are calling the function with two parameters inside the parenthesis.</a:t>
            </a:r>
          </a:p>
        </p:txBody>
      </p:sp>
      <p:sp>
        <p:nvSpPr>
          <p:cNvPr id="11" name="Arc 10">
            <a:extLst>
              <a:ext uri="{FF2B5EF4-FFF2-40B4-BE49-F238E27FC236}">
                <a16:creationId xmlns:a16="http://schemas.microsoft.com/office/drawing/2014/main" id="{EC463342-A3A5-4D8E-A7FA-B780B7B4FE4F}"/>
              </a:ext>
            </a:extLst>
          </p:cNvPr>
          <p:cNvSpPr/>
          <p:nvPr/>
        </p:nvSpPr>
        <p:spPr>
          <a:xfrm flipH="1">
            <a:off x="5017910" y="3457866"/>
            <a:ext cx="550744" cy="1716951"/>
          </a:xfrm>
          <a:prstGeom prst="arc">
            <a:avLst>
              <a:gd name="adj1" fmla="val 5992427"/>
              <a:gd name="adj2" fmla="val 11375458"/>
            </a:avLst>
          </a:prstGeom>
          <a:ln w="28575">
            <a:solidFill>
              <a:srgbClr val="FF0000"/>
            </a:solidFill>
            <a:headEnd type="none" w="med"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1590280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49D32B-89C3-4A17-8281-D2A883E80D67}"/>
              </a:ext>
            </a:extLst>
          </p:cNvPr>
          <p:cNvSpPr txBox="1"/>
          <p:nvPr/>
        </p:nvSpPr>
        <p:spPr>
          <a:xfrm>
            <a:off x="190589" y="126606"/>
            <a:ext cx="8366388" cy="584775"/>
          </a:xfrm>
          <a:prstGeom prst="rect">
            <a:avLst/>
          </a:prstGeom>
          <a:noFill/>
        </p:spPr>
        <p:txBody>
          <a:bodyPr wrap="square">
            <a:spAutoFit/>
          </a:bodyPr>
          <a:lstStyle/>
          <a:p>
            <a:r>
              <a:rPr lang="en-GB" sz="3200" b="0" i="0" dirty="0">
                <a:solidFill>
                  <a:srgbClr val="1C1D1F"/>
                </a:solidFill>
                <a:effectLst/>
              </a:rPr>
              <a:t>Introduction to Arrays</a:t>
            </a:r>
            <a:endParaRPr lang="en-GB" sz="3200" dirty="0"/>
          </a:p>
        </p:txBody>
      </p:sp>
      <p:sp>
        <p:nvSpPr>
          <p:cNvPr id="4" name="TextBox 3">
            <a:extLst>
              <a:ext uri="{FF2B5EF4-FFF2-40B4-BE49-F238E27FC236}">
                <a16:creationId xmlns:a16="http://schemas.microsoft.com/office/drawing/2014/main" id="{9A8FA92F-3D03-4B7B-9DB5-5FE69C104693}"/>
              </a:ext>
            </a:extLst>
          </p:cNvPr>
          <p:cNvSpPr txBox="1"/>
          <p:nvPr/>
        </p:nvSpPr>
        <p:spPr>
          <a:xfrm>
            <a:off x="304800" y="799322"/>
            <a:ext cx="6790266" cy="550920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friend1</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friend2</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friend3</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Create array using littoral syntax</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Create array using the inbuilt array function</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yearsArr</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new</a:t>
            </a: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Array</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1984</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2008</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2020</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yearsArr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retrieve a value from within the array</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yearsArr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6A9955"/>
                </a:solidFill>
                <a:effectLst/>
                <a:latin typeface="Consolas" panose="020B0609020204030204" pitchFamily="49" charset="0"/>
              </a:rPr>
              <a:t>// To determine array length</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To get the last value from the array</a:t>
            </a:r>
            <a:endParaRPr lang="en-GB" sz="1600" b="1" dirty="0">
              <a:solidFill>
                <a:srgbClr val="D4D4D4"/>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948497F7-4805-41A8-A11F-BA2BE09443AA}"/>
              </a:ext>
            </a:extLst>
          </p:cNvPr>
          <p:cNvSpPr txBox="1"/>
          <p:nvPr/>
        </p:nvSpPr>
        <p:spPr>
          <a:xfrm>
            <a:off x="4953000" y="641459"/>
            <a:ext cx="4443588"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An array is a means to store multiple values of the same thing i.e. friends or years, rather than a variable for each one.</a:t>
            </a:r>
          </a:p>
        </p:txBody>
      </p:sp>
      <p:sp>
        <p:nvSpPr>
          <p:cNvPr id="6" name="TextBox 5">
            <a:extLst>
              <a:ext uri="{FF2B5EF4-FFF2-40B4-BE49-F238E27FC236}">
                <a16:creationId xmlns:a16="http://schemas.microsoft.com/office/drawing/2014/main" id="{EE851F80-7145-46C1-976D-8BC1A7DB6CD5}"/>
              </a:ext>
            </a:extLst>
          </p:cNvPr>
          <p:cNvSpPr txBox="1"/>
          <p:nvPr/>
        </p:nvSpPr>
        <p:spPr>
          <a:xfrm>
            <a:off x="6254043" y="1797417"/>
            <a:ext cx="3431823"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An array can be defined by using the littoral method or the inbuilt array function.</a:t>
            </a:r>
          </a:p>
        </p:txBody>
      </p:sp>
      <p:sp>
        <p:nvSpPr>
          <p:cNvPr id="7" name="TextBox 6">
            <a:extLst>
              <a:ext uri="{FF2B5EF4-FFF2-40B4-BE49-F238E27FC236}">
                <a16:creationId xmlns:a16="http://schemas.microsoft.com/office/drawing/2014/main" id="{133E795A-D93A-4D49-BE19-B32EED8EF9BB}"/>
              </a:ext>
            </a:extLst>
          </p:cNvPr>
          <p:cNvSpPr txBox="1"/>
          <p:nvPr/>
        </p:nvSpPr>
        <p:spPr>
          <a:xfrm>
            <a:off x="6254043" y="2890585"/>
            <a:ext cx="3431823" cy="1477328"/>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The position of values in ana array start from zero. i.e. the first value in the array is [0], the second position in the array is [1], third position [2], etc….</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183C00A-A1AC-45BE-8835-DD0C8BF2F06A}"/>
              </a:ext>
            </a:extLst>
          </p:cNvPr>
          <p:cNvSpPr txBox="1"/>
          <p:nvPr/>
        </p:nvSpPr>
        <p:spPr>
          <a:xfrm>
            <a:off x="5633157" y="4455854"/>
            <a:ext cx="4052710"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Array.length will always output the length counting from 1, i.e. the quantity of values inside the array.</a:t>
            </a:r>
            <a:endParaRPr lang="en-GB" b="1" dirty="0">
              <a:effectLs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97C9D90-28EA-4078-A3F0-42E55C6C9159}"/>
              </a:ext>
            </a:extLst>
          </p:cNvPr>
          <p:cNvSpPr txBox="1"/>
          <p:nvPr/>
        </p:nvSpPr>
        <p:spPr>
          <a:xfrm>
            <a:off x="5633156" y="5473133"/>
            <a:ext cx="4052710" cy="923330"/>
          </a:xfrm>
          <a:prstGeom prst="rect">
            <a:avLst/>
          </a:prstGeom>
          <a:noFill/>
        </p:spPr>
        <p:txBody>
          <a:bodyPr wrap="square">
            <a:spAutoFit/>
          </a:bodyPr>
          <a:lstStyle/>
          <a:p>
            <a:pPr>
              <a:spcBef>
                <a:spcPts val="600"/>
              </a:spcBef>
              <a:spcAft>
                <a:spcPts val="600"/>
              </a:spcAft>
            </a:pPr>
            <a:r>
              <a:rPr lang="en-GB" b="1" dirty="0">
                <a:latin typeface="Calibri" panose="020F0502020204030204" pitchFamily="34" charset="0"/>
                <a:cs typeface="Calibri" panose="020F0502020204030204" pitchFamily="34" charset="0"/>
              </a:rPr>
              <a:t>Because the values in the array are numbered from zero the last value in the array will be length minus 1.</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0654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76BF71-ADDE-4655-BBBE-5295DB4B8468}"/>
              </a:ext>
            </a:extLst>
          </p:cNvPr>
          <p:cNvSpPr txBox="1"/>
          <p:nvPr/>
        </p:nvSpPr>
        <p:spPr>
          <a:xfrm>
            <a:off x="304799" y="404547"/>
            <a:ext cx="8094134" cy="6278642"/>
          </a:xfrm>
          <a:prstGeom prst="rect">
            <a:avLst/>
          </a:prstGeom>
          <a:noFill/>
        </p:spPr>
        <p:txBody>
          <a:bodyPr wrap="square">
            <a:spAutoFit/>
          </a:bodyPr>
          <a:lstStyle/>
          <a:p>
            <a:r>
              <a:rPr lang="en-GB" sz="1600" b="1" dirty="0">
                <a:solidFill>
                  <a:srgbClr val="6A9955"/>
                </a:solidFill>
                <a:effectLst/>
                <a:latin typeface="Consolas" panose="020B0609020204030204" pitchFamily="49" charset="0"/>
              </a:rPr>
              <a:t>// Mutate array by replacing Peter with Jay</a:t>
            </a:r>
            <a:endParaRPr lang="en-GB" sz="1600" b="1" dirty="0">
              <a:solidFill>
                <a:srgbClr val="D4D4D4"/>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'Jay'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6A9955"/>
                </a:solidFill>
                <a:effectLst/>
                <a:latin typeface="Consolas" panose="020B0609020204030204" pitchFamily="49" charset="0"/>
              </a:rPr>
              <a:t>// We cannot overwrite the contents of the entire array</a:t>
            </a:r>
            <a:endParaRPr lang="en-GB" sz="1600" b="1" dirty="0">
              <a:solidFill>
                <a:srgbClr val="D4D4D4"/>
              </a:solidFill>
              <a:effectLst/>
              <a:latin typeface="Consolas" panose="020B0609020204030204" pitchFamily="49" charset="0"/>
            </a:endParaRP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'Bob'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'Alice’</a:t>
            </a:r>
            <a:r>
              <a:rPr lang="en-GB" sz="1600" b="1" dirty="0">
                <a:solidFill>
                  <a:srgbClr val="D4D4D4"/>
                </a:solidFill>
                <a:effectLst/>
                <a:latin typeface="Consolas" panose="020B0609020204030204" pitchFamily="49" charset="0"/>
              </a:rPr>
              <a:t>];</a:t>
            </a:r>
          </a:p>
          <a:p>
            <a:endParaRPr lang="en-GB" sz="1600" b="1" dirty="0">
              <a:solidFill>
                <a:srgbClr val="FF0000"/>
              </a:solidFill>
              <a:effectLst/>
              <a:latin typeface="Consolas" panose="020B0609020204030204" pitchFamily="49" charset="0"/>
              <a:cs typeface="Calibri" panose="020F0502020204030204" pitchFamily="34" charset="0"/>
            </a:endParaRPr>
          </a:p>
          <a:p>
            <a:r>
              <a:rPr lang="en-GB" sz="1600" b="1" dirty="0">
                <a:solidFill>
                  <a:srgbClr val="FF0000"/>
                </a:solidFill>
                <a:effectLst/>
                <a:latin typeface="Consolas" panose="020B0609020204030204" pitchFamily="49" charset="0"/>
                <a:cs typeface="Calibri" panose="020F0502020204030204" pitchFamily="34" charset="0"/>
              </a:rPr>
              <a:t>Uncaught TypeError: Assignment to constant variable.</a:t>
            </a:r>
          </a:p>
          <a:p>
            <a:endParaRPr lang="en-GB" sz="1600" b="1" dirty="0">
              <a:solidFill>
                <a:srgbClr val="D4D4D4"/>
              </a:solidFill>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6A9955"/>
                </a:solidFill>
                <a:effectLst/>
                <a:latin typeface="Consolas" panose="020B0609020204030204" pitchFamily="49" charset="0"/>
              </a:rPr>
              <a:t>// We can populate an array with any data type. string, number etc..</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6A9955"/>
                </a:solidFill>
                <a:effectLst/>
                <a:latin typeface="Consolas" panose="020B0609020204030204" pitchFamily="49" charset="0"/>
              </a:rPr>
              <a:t>// We can insert variables into an array</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varArr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varArr</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endParaRPr lang="en-GB" b="1"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1EC4EA02-0E6C-479C-B8B5-C8576E38DA8C}"/>
              </a:ext>
            </a:extLst>
          </p:cNvPr>
          <p:cNvSpPr txBox="1"/>
          <p:nvPr/>
        </p:nvSpPr>
        <p:spPr>
          <a:xfrm>
            <a:off x="5317066" y="314235"/>
            <a:ext cx="4284134"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We can overwrite a position in an array with a new value by specifying it’s position number starting from zero.</a:t>
            </a:r>
          </a:p>
        </p:txBody>
      </p:sp>
      <p:sp>
        <p:nvSpPr>
          <p:cNvPr id="5" name="TextBox 4">
            <a:extLst>
              <a:ext uri="{FF2B5EF4-FFF2-40B4-BE49-F238E27FC236}">
                <a16:creationId xmlns:a16="http://schemas.microsoft.com/office/drawing/2014/main" id="{98F2C14F-BBA6-4634-B234-88E454C1C887}"/>
              </a:ext>
            </a:extLst>
          </p:cNvPr>
          <p:cNvSpPr txBox="1"/>
          <p:nvPr/>
        </p:nvSpPr>
        <p:spPr>
          <a:xfrm>
            <a:off x="6660443" y="1387410"/>
            <a:ext cx="2940757"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But we cannot overwrite the entire contents of the array. This is illegal.</a:t>
            </a:r>
          </a:p>
        </p:txBody>
      </p:sp>
      <p:sp>
        <p:nvSpPr>
          <p:cNvPr id="7" name="TextBox 6">
            <a:extLst>
              <a:ext uri="{FF2B5EF4-FFF2-40B4-BE49-F238E27FC236}">
                <a16:creationId xmlns:a16="http://schemas.microsoft.com/office/drawing/2014/main" id="{92237794-870D-421D-B5A8-3404DE8FCF11}"/>
              </a:ext>
            </a:extLst>
          </p:cNvPr>
          <p:cNvSpPr txBox="1"/>
          <p:nvPr/>
        </p:nvSpPr>
        <p:spPr>
          <a:xfrm>
            <a:off x="8001000" y="2667253"/>
            <a:ext cx="1797756" cy="1200329"/>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An array can be populated with more than one data type.</a:t>
            </a:r>
          </a:p>
        </p:txBody>
      </p:sp>
      <p:sp>
        <p:nvSpPr>
          <p:cNvPr id="8" name="TextBox 7">
            <a:extLst>
              <a:ext uri="{FF2B5EF4-FFF2-40B4-BE49-F238E27FC236}">
                <a16:creationId xmlns:a16="http://schemas.microsoft.com/office/drawing/2014/main" id="{903BADC4-66BC-4458-B918-DB880D73E5A5}"/>
              </a:ext>
            </a:extLst>
          </p:cNvPr>
          <p:cNvSpPr txBox="1"/>
          <p:nvPr/>
        </p:nvSpPr>
        <p:spPr>
          <a:xfrm>
            <a:off x="6630104" y="4547261"/>
            <a:ext cx="3198989"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Variables can even be inserted into an array.</a:t>
            </a:r>
          </a:p>
        </p:txBody>
      </p:sp>
    </p:spTree>
    <p:extLst>
      <p:ext uri="{BB962C8B-B14F-4D97-AF65-F5344CB8AC3E}">
        <p14:creationId xmlns:p14="http://schemas.microsoft.com/office/powerpoint/2010/main" val="42523627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2DF49A-E220-4D88-A926-33F064E54819}"/>
              </a:ext>
            </a:extLst>
          </p:cNvPr>
          <p:cNvSpPr txBox="1"/>
          <p:nvPr/>
        </p:nvSpPr>
        <p:spPr>
          <a:xfrm>
            <a:off x="299156" y="213429"/>
            <a:ext cx="5748161" cy="1477328"/>
          </a:xfrm>
          <a:prstGeom prst="rect">
            <a:avLst/>
          </a:prstGeom>
          <a:noFill/>
        </p:spPr>
        <p:txBody>
          <a:bodyPr wrap="square">
            <a:spAutoFit/>
          </a:bodyPr>
          <a:lstStyle/>
          <a:p>
            <a:r>
              <a:rPr lang="en-GB" b="0" dirty="0">
                <a:solidFill>
                  <a:srgbClr val="6A9955"/>
                </a:solidFill>
                <a:effectLst/>
                <a:latin typeface="Consolas" panose="020B0609020204030204" pitchFamily="49" charset="0"/>
              </a:rPr>
              <a:t>// An array can be inserted into an array</a:t>
            </a:r>
            <a:endParaRPr lang="en-GB" b="0" dirty="0">
              <a:solidFill>
                <a:srgbClr val="D4D4D4"/>
              </a:solidFill>
              <a:effectLst/>
              <a:latin typeface="Consolas" panose="020B0609020204030204" pitchFamily="49" charset="0"/>
            </a:endParaRPr>
          </a:p>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profession</a:t>
            </a:r>
            <a:r>
              <a:rPr lang="en-GB" b="0" dirty="0">
                <a:solidFill>
                  <a:srgbClr val="D4D4D4"/>
                </a:solidFill>
                <a:effectLst/>
                <a:latin typeface="Consolas" panose="020B0609020204030204" pitchFamily="49" charset="0"/>
              </a:rPr>
              <a:t> = </a:t>
            </a:r>
            <a:r>
              <a:rPr lang="en-GB" b="0" dirty="0">
                <a:solidFill>
                  <a:srgbClr val="CE9178"/>
                </a:solidFill>
                <a:effectLst/>
                <a:latin typeface="Consolas" panose="020B0609020204030204" pitchFamily="49" charset="0"/>
              </a:rPr>
              <a:t>'teacher'</a:t>
            </a:r>
            <a:r>
              <a:rPr lang="en-GB" b="0" dirty="0">
                <a:solidFill>
                  <a:srgbClr val="D4D4D4"/>
                </a:solidFill>
                <a:effectLst/>
                <a:latin typeface="Consolas" panose="020B0609020204030204" pitchFamily="49" charset="0"/>
              </a:rPr>
              <a:t>;</a:t>
            </a:r>
          </a:p>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multiArr</a:t>
            </a:r>
            <a:r>
              <a:rPr lang="en-GB" b="0" dirty="0">
                <a:solidFill>
                  <a:srgbClr val="D4D4D4"/>
                </a:solidFill>
                <a:effectLst/>
                <a:latin typeface="Consolas" panose="020B0609020204030204" pitchFamily="49" charset="0"/>
              </a:rPr>
              <a:t> = [</a:t>
            </a:r>
            <a:r>
              <a:rPr lang="en-GB" b="0" dirty="0">
                <a:solidFill>
                  <a:srgbClr val="4FC1FF"/>
                </a:solidFill>
                <a:effectLst/>
                <a:latin typeface="Consolas" panose="020B0609020204030204" pitchFamily="49" charset="0"/>
              </a:rPr>
              <a:t>firstName</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lastname</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age</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profession</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friendArr</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multiArr</a:t>
            </a:r>
            <a:r>
              <a:rPr lang="en-GB"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E771FE7A-882F-437B-93C2-38A12872BDC3}"/>
              </a:ext>
            </a:extLst>
          </p:cNvPr>
          <p:cNvPicPr>
            <a:picLocks noChangeAspect="1"/>
          </p:cNvPicPr>
          <p:nvPr/>
        </p:nvPicPr>
        <p:blipFill>
          <a:blip r:embed="rId2"/>
          <a:stretch>
            <a:fillRect/>
          </a:stretch>
        </p:blipFill>
        <p:spPr>
          <a:xfrm>
            <a:off x="6047317" y="213429"/>
            <a:ext cx="3771900" cy="1238250"/>
          </a:xfrm>
          <a:prstGeom prst="rect">
            <a:avLst/>
          </a:prstGeom>
        </p:spPr>
      </p:pic>
      <p:sp>
        <p:nvSpPr>
          <p:cNvPr id="6" name="TextBox 5">
            <a:extLst>
              <a:ext uri="{FF2B5EF4-FFF2-40B4-BE49-F238E27FC236}">
                <a16:creationId xmlns:a16="http://schemas.microsoft.com/office/drawing/2014/main" id="{F50C2796-09C3-4D4C-9FF6-045D2F9AE6F6}"/>
              </a:ext>
            </a:extLst>
          </p:cNvPr>
          <p:cNvSpPr txBox="1"/>
          <p:nvPr/>
        </p:nvSpPr>
        <p:spPr>
          <a:xfrm>
            <a:off x="299156" y="1690757"/>
            <a:ext cx="9307688" cy="646331"/>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Note how the array length is 5. [0] is firstName, [1] is lastName, [2] is age, [3] is profession and [4] is the friendArr. This array contains a total of five </a:t>
            </a:r>
            <a:r>
              <a:rPr lang="en-GB" b="1" dirty="0">
                <a:latin typeface="Calibri" panose="020F0502020204030204" pitchFamily="34" charset="0"/>
                <a:cs typeface="Calibri" panose="020F0502020204030204" pitchFamily="34" charset="0"/>
              </a:rPr>
              <a:t>values with the fifth value being an array.</a:t>
            </a:r>
            <a:endParaRPr lang="en-GB" b="1"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429E26E-C7C4-46EA-8862-2BA68C9CB378}"/>
              </a:ext>
            </a:extLst>
          </p:cNvPr>
          <p:cNvSpPr txBox="1"/>
          <p:nvPr/>
        </p:nvSpPr>
        <p:spPr>
          <a:xfrm>
            <a:off x="378178" y="2433149"/>
            <a:ext cx="6451600" cy="4278094"/>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1967</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2002</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2010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2018</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age1</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age2</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age3</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endParaRPr lang="en-GB" sz="1600" b="1" dirty="0">
              <a:solidFill>
                <a:srgbClr val="D4D4D4"/>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agesArr</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yearArr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agesArr</a:t>
            </a:r>
            <a:r>
              <a:rPr lang="en-GB" sz="1600" b="1"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93E873A5-8E8D-4315-A63D-A6A5A081C50C}"/>
              </a:ext>
            </a:extLst>
          </p:cNvPr>
          <p:cNvSpPr txBox="1"/>
          <p:nvPr/>
        </p:nvSpPr>
        <p:spPr>
          <a:xfrm>
            <a:off x="6161617" y="3671918"/>
            <a:ext cx="3657600" cy="1631216"/>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If I try and run an array through a function I get a NaN error, Not a number.</a:t>
            </a:r>
          </a:p>
          <a:p>
            <a:pPr>
              <a:spcBef>
                <a:spcPts val="600"/>
              </a:spcBef>
              <a:spcAft>
                <a:spcPts val="600"/>
              </a:spcAft>
            </a:pPr>
            <a:r>
              <a:rPr lang="en-GB" b="1" dirty="0">
                <a:latin typeface="Calibri" panose="020F0502020204030204" pitchFamily="34" charset="0"/>
                <a:cs typeface="Calibri" panose="020F0502020204030204" pitchFamily="34" charset="0"/>
              </a:rPr>
              <a:t>But I can run individual values from the array through the function.</a:t>
            </a:r>
          </a:p>
        </p:txBody>
      </p:sp>
      <p:sp>
        <p:nvSpPr>
          <p:cNvPr id="10" name="TextBox 9">
            <a:extLst>
              <a:ext uri="{FF2B5EF4-FFF2-40B4-BE49-F238E27FC236}">
                <a16:creationId xmlns:a16="http://schemas.microsoft.com/office/drawing/2014/main" id="{919C54F0-116A-4E3B-A5B0-3D7F76FF92CE}"/>
              </a:ext>
            </a:extLst>
          </p:cNvPr>
          <p:cNvSpPr txBox="1"/>
          <p:nvPr/>
        </p:nvSpPr>
        <p:spPr>
          <a:xfrm>
            <a:off x="6161617" y="5655118"/>
            <a:ext cx="3657600" cy="923330"/>
          </a:xfrm>
          <a:prstGeom prst="rect">
            <a:avLst/>
          </a:prstGeom>
          <a:noFill/>
        </p:spPr>
        <p:txBody>
          <a:bodyPr wrap="square">
            <a:spAutoFit/>
          </a:bodyPr>
          <a:lstStyle/>
          <a:p>
            <a:pPr>
              <a:spcBef>
                <a:spcPts val="600"/>
              </a:spcBef>
              <a:spcAft>
                <a:spcPts val="600"/>
              </a:spcAft>
            </a:pPr>
            <a:r>
              <a:rPr lang="en-GB" b="1" dirty="0">
                <a:effectLst/>
                <a:latin typeface="Calibri" panose="020F0502020204030204" pitchFamily="34" charset="0"/>
                <a:cs typeface="Calibri" panose="020F0502020204030204" pitchFamily="34" charset="0"/>
              </a:rPr>
              <a:t>I can create an array based on values created from a function by calling that function from within the array.</a:t>
            </a:r>
            <a:endParaRPr lang="en-GB"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2814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061CED-BBB4-450C-ADD4-363EE4698E6D}"/>
              </a:ext>
            </a:extLst>
          </p:cNvPr>
          <p:cNvSpPr txBox="1"/>
          <p:nvPr/>
        </p:nvSpPr>
        <p:spPr>
          <a:xfrm>
            <a:off x="190589" y="36294"/>
            <a:ext cx="8366388" cy="584775"/>
          </a:xfrm>
          <a:prstGeom prst="rect">
            <a:avLst/>
          </a:prstGeom>
          <a:noFill/>
        </p:spPr>
        <p:txBody>
          <a:bodyPr wrap="square">
            <a:spAutoFit/>
          </a:bodyPr>
          <a:lstStyle/>
          <a:p>
            <a:r>
              <a:rPr lang="en-GB" sz="3200" b="0" i="0" dirty="0">
                <a:solidFill>
                  <a:srgbClr val="1C1D1F"/>
                </a:solidFill>
                <a:effectLst/>
              </a:rPr>
              <a:t>Basic Array Operations (Methods)</a:t>
            </a:r>
            <a:endParaRPr lang="en-GB" sz="3200" dirty="0"/>
          </a:p>
        </p:txBody>
      </p:sp>
      <p:sp>
        <p:nvSpPr>
          <p:cNvPr id="4" name="TextBox 3">
            <a:extLst>
              <a:ext uri="{FF2B5EF4-FFF2-40B4-BE49-F238E27FC236}">
                <a16:creationId xmlns:a16="http://schemas.microsoft.com/office/drawing/2014/main" id="{5C3B87A3-1CBE-495C-A0DF-7C001C119F79}"/>
              </a:ext>
            </a:extLst>
          </p:cNvPr>
          <p:cNvSpPr txBox="1"/>
          <p:nvPr/>
        </p:nvSpPr>
        <p:spPr>
          <a:xfrm>
            <a:off x="190588" y="658123"/>
            <a:ext cx="5950567" cy="6217087"/>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Push adds an element onto the end of the array</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'Jay'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Push is also a function which returns array length by default so we can put this in a variable.</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newLength</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'Jay'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newLength</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latin typeface="Calibri" panose="020F0502020204030204" pitchFamily="34" charset="0"/>
                <a:cs typeface="Calibri" panose="020F0502020204030204" pitchFamily="34" charset="0"/>
              </a:rPr>
              <a:t>U</a:t>
            </a:r>
            <a:r>
              <a:rPr lang="en-GB" b="1" dirty="0">
                <a:effectLst/>
                <a:latin typeface="Calibri" panose="020F0502020204030204" pitchFamily="34" charset="0"/>
                <a:cs typeface="Calibri" panose="020F0502020204030204" pitchFamily="34" charset="0"/>
              </a:rPr>
              <a:t>nshift method adds elements to the beginning of the array</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unshift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'John'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Pop will remove the LAST element of the array</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pop</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It does not return the length of the array but returns what was popped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popped</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pop</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popped</a:t>
            </a:r>
            <a:r>
              <a:rPr lang="en-GB" sz="1600" b="1"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93B3432E-E332-4AE1-A6DD-10ACE80E08CB}"/>
              </a:ext>
            </a:extLst>
          </p:cNvPr>
          <p:cNvPicPr>
            <a:picLocks noChangeAspect="1"/>
          </p:cNvPicPr>
          <p:nvPr/>
        </p:nvPicPr>
        <p:blipFill>
          <a:blip r:embed="rId2"/>
          <a:stretch>
            <a:fillRect/>
          </a:stretch>
        </p:blipFill>
        <p:spPr>
          <a:xfrm>
            <a:off x="6051617" y="772339"/>
            <a:ext cx="3663794" cy="584775"/>
          </a:xfrm>
          <a:prstGeom prst="rect">
            <a:avLst/>
          </a:prstGeom>
        </p:spPr>
      </p:pic>
      <p:pic>
        <p:nvPicPr>
          <p:cNvPr id="8" name="Picture 7">
            <a:extLst>
              <a:ext uri="{FF2B5EF4-FFF2-40B4-BE49-F238E27FC236}">
                <a16:creationId xmlns:a16="http://schemas.microsoft.com/office/drawing/2014/main" id="{2E0A9295-82CB-4124-BC53-84B681F55A53}"/>
              </a:ext>
            </a:extLst>
          </p:cNvPr>
          <p:cNvPicPr>
            <a:picLocks noChangeAspect="1"/>
          </p:cNvPicPr>
          <p:nvPr/>
        </p:nvPicPr>
        <p:blipFill>
          <a:blip r:embed="rId3"/>
          <a:stretch>
            <a:fillRect/>
          </a:stretch>
        </p:blipFill>
        <p:spPr>
          <a:xfrm>
            <a:off x="6258198" y="1851378"/>
            <a:ext cx="3457214" cy="1616360"/>
          </a:xfrm>
          <a:prstGeom prst="rect">
            <a:avLst/>
          </a:prstGeom>
        </p:spPr>
      </p:pic>
      <p:pic>
        <p:nvPicPr>
          <p:cNvPr id="10" name="Picture 9">
            <a:extLst>
              <a:ext uri="{FF2B5EF4-FFF2-40B4-BE49-F238E27FC236}">
                <a16:creationId xmlns:a16="http://schemas.microsoft.com/office/drawing/2014/main" id="{B48EFFD4-0F28-4EAB-8500-A528CBEEA8A4}"/>
              </a:ext>
            </a:extLst>
          </p:cNvPr>
          <p:cNvPicPr>
            <a:picLocks noChangeAspect="1"/>
          </p:cNvPicPr>
          <p:nvPr/>
        </p:nvPicPr>
        <p:blipFill>
          <a:blip r:embed="rId4"/>
          <a:stretch>
            <a:fillRect/>
          </a:stretch>
        </p:blipFill>
        <p:spPr>
          <a:xfrm>
            <a:off x="6258197" y="3564951"/>
            <a:ext cx="3593936" cy="1317096"/>
          </a:xfrm>
          <a:prstGeom prst="rect">
            <a:avLst/>
          </a:prstGeom>
        </p:spPr>
      </p:pic>
      <p:pic>
        <p:nvPicPr>
          <p:cNvPr id="12" name="Picture 11">
            <a:extLst>
              <a:ext uri="{FF2B5EF4-FFF2-40B4-BE49-F238E27FC236}">
                <a16:creationId xmlns:a16="http://schemas.microsoft.com/office/drawing/2014/main" id="{1A96D577-15DB-49B9-8326-6C174580FE79}"/>
              </a:ext>
            </a:extLst>
          </p:cNvPr>
          <p:cNvPicPr>
            <a:picLocks noChangeAspect="1"/>
          </p:cNvPicPr>
          <p:nvPr/>
        </p:nvPicPr>
        <p:blipFill>
          <a:blip r:embed="rId5"/>
          <a:stretch>
            <a:fillRect/>
          </a:stretch>
        </p:blipFill>
        <p:spPr>
          <a:xfrm>
            <a:off x="6141155" y="5554133"/>
            <a:ext cx="3260724" cy="746563"/>
          </a:xfrm>
          <a:prstGeom prst="rect">
            <a:avLst/>
          </a:prstGeom>
        </p:spPr>
      </p:pic>
    </p:spTree>
    <p:extLst>
      <p:ext uri="{BB962C8B-B14F-4D97-AF65-F5344CB8AC3E}">
        <p14:creationId xmlns:p14="http://schemas.microsoft.com/office/powerpoint/2010/main" val="1678162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4A24BE-7A17-4CE3-B37B-FCDEFFC72280}"/>
              </a:ext>
            </a:extLst>
          </p:cNvPr>
          <p:cNvSpPr txBox="1"/>
          <p:nvPr/>
        </p:nvSpPr>
        <p:spPr>
          <a:xfrm>
            <a:off x="214489" y="355516"/>
            <a:ext cx="7095066" cy="603242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SHIFT Removes First element from the array</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shift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It does not return the length of the array but returns what was shifted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shifted</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shift</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shifted</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Find index of an element in array (The position starting from zero)</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indexOf</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If we try and look for an element which is not in the array we will get -1 as a result.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indexOf</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'Micahel’</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Modern Es6 method for indexOf is includes which returns a Boolean if element is in array</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'Micahel'</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Includes uses strict mode so does not do type coercion</a:t>
            </a:r>
          </a:p>
          <a:p>
            <a:r>
              <a:rPr lang="en-GB" b="1" dirty="0">
                <a:latin typeface="Calibri" panose="020F0502020204030204" pitchFamily="34" charset="0"/>
                <a:cs typeface="Calibri" panose="020F0502020204030204" pitchFamily="34" charset="0"/>
              </a:rPr>
              <a:t>I</a:t>
            </a:r>
            <a:r>
              <a:rPr lang="en-GB" b="1" dirty="0">
                <a:effectLst/>
                <a:latin typeface="Calibri" panose="020F0502020204030204" pitchFamily="34" charset="0"/>
                <a:cs typeface="Calibri" panose="020F0502020204030204" pitchFamily="34" charset="0"/>
              </a:rPr>
              <a:t>f I add 23 as a number then try and find it as a string</a:t>
            </a:r>
          </a:p>
          <a:p>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3C85C9FC-77AF-49D8-A5FE-A3BBE924D5C4}"/>
              </a:ext>
            </a:extLst>
          </p:cNvPr>
          <p:cNvPicPr>
            <a:picLocks noChangeAspect="1"/>
          </p:cNvPicPr>
          <p:nvPr/>
        </p:nvPicPr>
        <p:blipFill>
          <a:blip r:embed="rId2"/>
          <a:stretch>
            <a:fillRect/>
          </a:stretch>
        </p:blipFill>
        <p:spPr>
          <a:xfrm>
            <a:off x="7309555" y="575733"/>
            <a:ext cx="2483975" cy="878945"/>
          </a:xfrm>
          <a:prstGeom prst="rect">
            <a:avLst/>
          </a:prstGeom>
        </p:spPr>
      </p:pic>
      <p:pic>
        <p:nvPicPr>
          <p:cNvPr id="7" name="Picture 6">
            <a:extLst>
              <a:ext uri="{FF2B5EF4-FFF2-40B4-BE49-F238E27FC236}">
                <a16:creationId xmlns:a16="http://schemas.microsoft.com/office/drawing/2014/main" id="{EFAA7180-3AE4-4E81-8471-CF0FE58E8B80}"/>
              </a:ext>
            </a:extLst>
          </p:cNvPr>
          <p:cNvPicPr>
            <a:picLocks noChangeAspect="1"/>
          </p:cNvPicPr>
          <p:nvPr/>
        </p:nvPicPr>
        <p:blipFill>
          <a:blip r:embed="rId3"/>
          <a:stretch>
            <a:fillRect/>
          </a:stretch>
        </p:blipFill>
        <p:spPr>
          <a:xfrm>
            <a:off x="8259056" y="2759604"/>
            <a:ext cx="907521" cy="865311"/>
          </a:xfrm>
          <a:prstGeom prst="rect">
            <a:avLst/>
          </a:prstGeom>
        </p:spPr>
      </p:pic>
      <p:pic>
        <p:nvPicPr>
          <p:cNvPr id="9" name="Picture 8">
            <a:extLst>
              <a:ext uri="{FF2B5EF4-FFF2-40B4-BE49-F238E27FC236}">
                <a16:creationId xmlns:a16="http://schemas.microsoft.com/office/drawing/2014/main" id="{047597A2-84ED-40CE-B67C-BD08DDD8B13B}"/>
              </a:ext>
            </a:extLst>
          </p:cNvPr>
          <p:cNvPicPr>
            <a:picLocks noChangeAspect="1"/>
          </p:cNvPicPr>
          <p:nvPr/>
        </p:nvPicPr>
        <p:blipFill>
          <a:blip r:embed="rId4"/>
          <a:stretch>
            <a:fillRect/>
          </a:stretch>
        </p:blipFill>
        <p:spPr>
          <a:xfrm>
            <a:off x="7845214" y="4605867"/>
            <a:ext cx="993985" cy="1863723"/>
          </a:xfrm>
          <a:prstGeom prst="rect">
            <a:avLst/>
          </a:prstGeom>
        </p:spPr>
      </p:pic>
    </p:spTree>
    <p:extLst>
      <p:ext uri="{BB962C8B-B14F-4D97-AF65-F5344CB8AC3E}">
        <p14:creationId xmlns:p14="http://schemas.microsoft.com/office/powerpoint/2010/main" val="4161470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2A51E1-CCE2-4FCF-9C27-E541FCD8B47C}"/>
              </a:ext>
            </a:extLst>
          </p:cNvPr>
          <p:cNvSpPr txBox="1"/>
          <p:nvPr/>
        </p:nvSpPr>
        <p:spPr>
          <a:xfrm>
            <a:off x="372533" y="253917"/>
            <a:ext cx="6620933" cy="1600438"/>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can use includes to write conditionals</a:t>
            </a:r>
          </a:p>
          <a:p>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friendArr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includes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have a friend called 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'Peter is not your friend'</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543BCB94-1372-415A-8220-F0F4D82E3F18}"/>
              </a:ext>
            </a:extLst>
          </p:cNvPr>
          <p:cNvPicPr>
            <a:picLocks noChangeAspect="1"/>
          </p:cNvPicPr>
          <p:nvPr/>
        </p:nvPicPr>
        <p:blipFill>
          <a:blip r:embed="rId2"/>
          <a:stretch>
            <a:fillRect/>
          </a:stretch>
        </p:blipFill>
        <p:spPr>
          <a:xfrm>
            <a:off x="6536267" y="847018"/>
            <a:ext cx="2997200" cy="496679"/>
          </a:xfrm>
          <a:prstGeom prst="rect">
            <a:avLst/>
          </a:prstGeom>
        </p:spPr>
      </p:pic>
    </p:spTree>
    <p:extLst>
      <p:ext uri="{BB962C8B-B14F-4D97-AF65-F5344CB8AC3E}">
        <p14:creationId xmlns:p14="http://schemas.microsoft.com/office/powerpoint/2010/main" val="287846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8228-D186-4618-858A-68B8A54453AB}"/>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JAVASCRIPT FUNDAMENTALS PART 1</a:t>
            </a:r>
          </a:p>
        </p:txBody>
      </p:sp>
    </p:spTree>
    <p:extLst>
      <p:ext uri="{BB962C8B-B14F-4D97-AF65-F5344CB8AC3E}">
        <p14:creationId xmlns:p14="http://schemas.microsoft.com/office/powerpoint/2010/main" val="23130292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CE156E-5EDA-444F-9B0F-0B0FF255C71C}"/>
              </a:ext>
            </a:extLst>
          </p:cNvPr>
          <p:cNvSpPr txBox="1"/>
          <p:nvPr/>
        </p:nvSpPr>
        <p:spPr>
          <a:xfrm>
            <a:off x="143933" y="584775"/>
            <a:ext cx="9618133" cy="6186309"/>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H</a:t>
            </a:r>
            <a:r>
              <a:rPr lang="en-GB" b="1" dirty="0">
                <a:effectLst/>
                <a:latin typeface="Calibri" panose="020F0502020204030204" pitchFamily="34" charset="0"/>
                <a:cs typeface="Calibri" panose="020F0502020204030204" pitchFamily="34" charset="0"/>
              </a:rPr>
              <a:t>ere we have a person array with elements in it</a:t>
            </a:r>
            <a:r>
              <a:rPr lang="en-GB" b="1" dirty="0">
                <a:latin typeface="Calibri" panose="020F0502020204030204" pitchFamily="34" charset="0"/>
                <a:cs typeface="Calibri" panose="020F0502020204030204" pitchFamily="34" charset="0"/>
              </a:rPr>
              <a:t>, b</a:t>
            </a:r>
            <a:r>
              <a:rPr lang="en-GB" b="1" dirty="0">
                <a:effectLst/>
                <a:latin typeface="Calibri" panose="020F0502020204030204" pitchFamily="34" charset="0"/>
                <a:cs typeface="Calibri" panose="020F0502020204030204" pitchFamily="34" charset="0"/>
              </a:rPr>
              <a:t>ut we can only reference those elements by calling their position (starting from zero).</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personArr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But we can assign a name to each element in the object array using curly braces to make key value pairs.</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The object of PersonObj has 5 properties - firstName, lastName etc... Using curly braces to write an object is called the object literal. Note ho</a:t>
            </a:r>
            <a:r>
              <a:rPr lang="en-GB" b="1" dirty="0">
                <a:latin typeface="Calibri" panose="020F0502020204030204" pitchFamily="34" charset="0"/>
                <a:cs typeface="Calibri" panose="020F0502020204030204" pitchFamily="34" charset="0"/>
              </a:rPr>
              <a:t>w the object is ordered alphabetically in the console.</a:t>
            </a:r>
            <a:endParaRPr lang="en-GB" b="1" dirty="0">
              <a:effectLst/>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B6312790-E7CA-4D71-AF6C-6492639AA676}"/>
              </a:ext>
            </a:extLst>
          </p:cNvPr>
          <p:cNvPicPr>
            <a:picLocks noChangeAspect="1"/>
          </p:cNvPicPr>
          <p:nvPr/>
        </p:nvPicPr>
        <p:blipFill>
          <a:blip r:embed="rId2"/>
          <a:stretch>
            <a:fillRect/>
          </a:stretch>
        </p:blipFill>
        <p:spPr>
          <a:xfrm>
            <a:off x="5076689" y="4012073"/>
            <a:ext cx="4685377" cy="1576810"/>
          </a:xfrm>
          <a:prstGeom prst="rect">
            <a:avLst/>
          </a:prstGeom>
        </p:spPr>
      </p:pic>
      <p:sp>
        <p:nvSpPr>
          <p:cNvPr id="2" name="TextBox 1">
            <a:extLst>
              <a:ext uri="{FF2B5EF4-FFF2-40B4-BE49-F238E27FC236}">
                <a16:creationId xmlns:a16="http://schemas.microsoft.com/office/drawing/2014/main" id="{8789E0C7-5382-4110-AAD0-C5A0B339346C}"/>
              </a:ext>
            </a:extLst>
          </p:cNvPr>
          <p:cNvSpPr txBox="1"/>
          <p:nvPr/>
        </p:nvSpPr>
        <p:spPr>
          <a:xfrm>
            <a:off x="143933" y="23150"/>
            <a:ext cx="4121767" cy="584775"/>
          </a:xfrm>
          <a:prstGeom prst="rect">
            <a:avLst/>
          </a:prstGeom>
          <a:noFill/>
        </p:spPr>
        <p:txBody>
          <a:bodyPr wrap="square">
            <a:spAutoFit/>
          </a:bodyPr>
          <a:lstStyle/>
          <a:p>
            <a:r>
              <a:rPr lang="en-GB" sz="3200" b="0" i="0" dirty="0">
                <a:solidFill>
                  <a:srgbClr val="1C1D1F"/>
                </a:solidFill>
                <a:effectLst/>
              </a:rPr>
              <a:t>Introduction to Objects</a:t>
            </a:r>
            <a:endParaRPr lang="en-GB" sz="3200" dirty="0"/>
          </a:p>
        </p:txBody>
      </p:sp>
      <p:pic>
        <p:nvPicPr>
          <p:cNvPr id="6" name="Picture 5">
            <a:extLst>
              <a:ext uri="{FF2B5EF4-FFF2-40B4-BE49-F238E27FC236}">
                <a16:creationId xmlns:a16="http://schemas.microsoft.com/office/drawing/2014/main" id="{D2E1720F-0953-40F2-98D4-21D1FFBED4CA}"/>
              </a:ext>
            </a:extLst>
          </p:cNvPr>
          <p:cNvPicPr>
            <a:picLocks noChangeAspect="1"/>
          </p:cNvPicPr>
          <p:nvPr/>
        </p:nvPicPr>
        <p:blipFill>
          <a:blip r:embed="rId3"/>
          <a:stretch>
            <a:fillRect/>
          </a:stretch>
        </p:blipFill>
        <p:spPr>
          <a:xfrm>
            <a:off x="4454806" y="1269117"/>
            <a:ext cx="5210072" cy="1812750"/>
          </a:xfrm>
          <a:prstGeom prst="rect">
            <a:avLst/>
          </a:prstGeom>
        </p:spPr>
      </p:pic>
      <p:cxnSp>
        <p:nvCxnSpPr>
          <p:cNvPr id="8" name="Straight Connector 7">
            <a:extLst>
              <a:ext uri="{FF2B5EF4-FFF2-40B4-BE49-F238E27FC236}">
                <a16:creationId xmlns:a16="http://schemas.microsoft.com/office/drawing/2014/main" id="{AD7DF06D-9BD0-4581-9D90-08AA4F3E8572}"/>
              </a:ext>
            </a:extLst>
          </p:cNvPr>
          <p:cNvCxnSpPr/>
          <p:nvPr/>
        </p:nvCxnSpPr>
        <p:spPr>
          <a:xfrm>
            <a:off x="5813492" y="3093442"/>
            <a:ext cx="756355"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B3F0A05-6067-4A92-BEC0-AAF9F6D4DAD4}"/>
              </a:ext>
            </a:extLst>
          </p:cNvPr>
          <p:cNvCxnSpPr/>
          <p:nvPr/>
        </p:nvCxnSpPr>
        <p:spPr>
          <a:xfrm>
            <a:off x="6191669" y="5605388"/>
            <a:ext cx="756355"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6538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E86FD2-1F40-423D-BC99-1D6F7701F30B}"/>
              </a:ext>
            </a:extLst>
          </p:cNvPr>
          <p:cNvSpPr txBox="1"/>
          <p:nvPr/>
        </p:nvSpPr>
        <p:spPr>
          <a:xfrm>
            <a:off x="178657" y="115748"/>
            <a:ext cx="4121767" cy="584775"/>
          </a:xfrm>
          <a:prstGeom prst="rect">
            <a:avLst/>
          </a:prstGeom>
          <a:noFill/>
        </p:spPr>
        <p:txBody>
          <a:bodyPr wrap="square">
            <a:spAutoFit/>
          </a:bodyPr>
          <a:lstStyle/>
          <a:p>
            <a:r>
              <a:rPr lang="en-GB" sz="3200" b="0" i="0" dirty="0">
                <a:solidFill>
                  <a:srgbClr val="1C1D1F"/>
                </a:solidFill>
                <a:effectLst/>
              </a:rPr>
              <a:t>Dot vs Bracket notation</a:t>
            </a:r>
            <a:endParaRPr lang="en-GB" sz="3200" dirty="0"/>
          </a:p>
        </p:txBody>
      </p:sp>
      <p:sp>
        <p:nvSpPr>
          <p:cNvPr id="4" name="TextBox 3">
            <a:extLst>
              <a:ext uri="{FF2B5EF4-FFF2-40B4-BE49-F238E27FC236}">
                <a16:creationId xmlns:a16="http://schemas.microsoft.com/office/drawing/2014/main" id="{CFFF05D0-1381-4517-AB70-51D157E324AE}"/>
              </a:ext>
            </a:extLst>
          </p:cNvPr>
          <p:cNvSpPr txBox="1"/>
          <p:nvPr/>
        </p:nvSpPr>
        <p:spPr>
          <a:xfrm>
            <a:off x="178657" y="812511"/>
            <a:ext cx="9548686" cy="544764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Retrieving a value by property name from an object using dot notation</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Retrieving a value by property name from an object using brackets</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Using square brackets we can concatenate</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'Name'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'first'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'last'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But using dot notation to compute using concatenation does not work</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'last'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nameKey</a:t>
            </a:r>
            <a:r>
              <a:rPr lang="en-GB" sz="1600" b="1" dirty="0">
                <a:solidFill>
                  <a:srgbClr val="D4D4D4"/>
                </a:solidFill>
                <a:effectLst/>
                <a:latin typeface="Consolas" panose="020B0609020204030204" pitchFamily="49" charset="0"/>
              </a:rPr>
              <a:t>);</a:t>
            </a:r>
          </a:p>
          <a:p>
            <a:r>
              <a:rPr lang="en-GB" sz="1600" b="1" dirty="0">
                <a:solidFill>
                  <a:srgbClr val="FF0000"/>
                </a:solidFill>
                <a:effectLst/>
                <a:latin typeface="Consolas" panose="020B0609020204030204" pitchFamily="49" charset="0"/>
              </a:rPr>
              <a:t>Uncaught SyntaxError: Unexpected string</a:t>
            </a:r>
          </a:p>
          <a:p>
            <a:endParaRPr lang="en-GB" sz="1600" b="1" dirty="0">
              <a:solidFill>
                <a:srgbClr val="FF0000"/>
              </a:solidFill>
              <a:latin typeface="Consolas" panose="020B0609020204030204" pitchFamily="49" charset="0"/>
            </a:endParaRPr>
          </a:p>
          <a:p>
            <a:endParaRPr lang="en-GB" sz="1600" b="1" dirty="0">
              <a:solidFill>
                <a:srgbClr val="FF0000"/>
              </a:solidFill>
              <a:effectLst/>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We can use the function prompt to define a variable of what property we want to find.</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do you want to know about personObj? Choose between firstName, LastName, age, job and friends’</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Then use the bracket notation to output the contents of the object property.</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FD7A3EDB-91F4-4599-A3AD-2A6986E4D29A}"/>
              </a:ext>
            </a:extLst>
          </p:cNvPr>
          <p:cNvPicPr>
            <a:picLocks noChangeAspect="1"/>
          </p:cNvPicPr>
          <p:nvPr/>
        </p:nvPicPr>
        <p:blipFill>
          <a:blip r:embed="rId2"/>
          <a:stretch>
            <a:fillRect/>
          </a:stretch>
        </p:blipFill>
        <p:spPr>
          <a:xfrm>
            <a:off x="7022506" y="1342666"/>
            <a:ext cx="2375473" cy="843626"/>
          </a:xfrm>
          <a:prstGeom prst="rect">
            <a:avLst/>
          </a:prstGeom>
        </p:spPr>
      </p:pic>
      <p:pic>
        <p:nvPicPr>
          <p:cNvPr id="7" name="Picture 6">
            <a:extLst>
              <a:ext uri="{FF2B5EF4-FFF2-40B4-BE49-F238E27FC236}">
                <a16:creationId xmlns:a16="http://schemas.microsoft.com/office/drawing/2014/main" id="{EC323441-954D-491A-9447-363285A4A117}"/>
              </a:ext>
            </a:extLst>
          </p:cNvPr>
          <p:cNvPicPr>
            <a:picLocks noChangeAspect="1"/>
          </p:cNvPicPr>
          <p:nvPr/>
        </p:nvPicPr>
        <p:blipFill>
          <a:blip r:embed="rId2"/>
          <a:stretch>
            <a:fillRect/>
          </a:stretch>
        </p:blipFill>
        <p:spPr>
          <a:xfrm>
            <a:off x="7022506" y="2686282"/>
            <a:ext cx="2375473" cy="843626"/>
          </a:xfrm>
          <a:prstGeom prst="rect">
            <a:avLst/>
          </a:prstGeom>
        </p:spPr>
      </p:pic>
    </p:spTree>
    <p:extLst>
      <p:ext uri="{BB962C8B-B14F-4D97-AF65-F5344CB8AC3E}">
        <p14:creationId xmlns:p14="http://schemas.microsoft.com/office/powerpoint/2010/main" val="2694201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CB2F3A-D0AB-426C-A4F3-DC5703F2481C}"/>
              </a:ext>
            </a:extLst>
          </p:cNvPr>
          <p:cNvSpPr txBox="1"/>
          <p:nvPr/>
        </p:nvSpPr>
        <p:spPr>
          <a:xfrm>
            <a:off x="218954" y="197065"/>
            <a:ext cx="9468091" cy="4339650"/>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B</a:t>
            </a:r>
            <a:r>
              <a:rPr lang="en-GB" b="1" dirty="0">
                <a:effectLst/>
                <a:latin typeface="Calibri" panose="020F0502020204030204" pitchFamily="34" charset="0"/>
                <a:cs typeface="Calibri" panose="020F0502020204030204" pitchFamily="34" charset="0"/>
              </a:rPr>
              <a:t>ut what if the user enters a falsy value that is not a property?</a:t>
            </a:r>
          </a:p>
          <a:p>
            <a:endParaRPr lang="en-GB" sz="1600" b="1" dirty="0">
              <a:solidFill>
                <a:srgbClr val="569CD6"/>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prompt</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'What do you want to know about personObj? Choose between firstName, LastName, age, job and friends'</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tellMe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'Wrong Request! Choose between firstName, LastName, age, job and friends'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We can add new properties to the object using the dot notation or the bracket notation.</a:t>
            </a:r>
          </a:p>
          <a:p>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location</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'Portugal'</a:t>
            </a:r>
            <a:r>
              <a:rPr lang="en-GB" sz="1600" b="1" dirty="0">
                <a:solidFill>
                  <a:srgbClr val="D4D4D4"/>
                </a:solidFill>
                <a:effectLst/>
                <a:latin typeface="Consolas" panose="020B0609020204030204" pitchFamily="49" charset="0"/>
              </a:rPr>
              <a:t>;</a:t>
            </a:r>
          </a:p>
          <a:p>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'twitter'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'@jonasschmedtmann'</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34E49F6F-5348-49D5-833F-5E2F1DEDB534}"/>
              </a:ext>
            </a:extLst>
          </p:cNvPr>
          <p:cNvPicPr>
            <a:picLocks noChangeAspect="1"/>
          </p:cNvPicPr>
          <p:nvPr/>
        </p:nvPicPr>
        <p:blipFill>
          <a:blip r:embed="rId2"/>
          <a:stretch>
            <a:fillRect/>
          </a:stretch>
        </p:blipFill>
        <p:spPr>
          <a:xfrm>
            <a:off x="3061171" y="4271841"/>
            <a:ext cx="6273329" cy="2024787"/>
          </a:xfrm>
          <a:prstGeom prst="rect">
            <a:avLst/>
          </a:prstGeom>
        </p:spPr>
      </p:pic>
    </p:spTree>
    <p:extLst>
      <p:ext uri="{BB962C8B-B14F-4D97-AF65-F5344CB8AC3E}">
        <p14:creationId xmlns:p14="http://schemas.microsoft.com/office/powerpoint/2010/main" val="29160911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BA7411-A9F3-4645-BAF2-CFF406D344E9}"/>
              </a:ext>
            </a:extLst>
          </p:cNvPr>
          <p:cNvSpPr txBox="1"/>
          <p:nvPr/>
        </p:nvSpPr>
        <p:spPr>
          <a:xfrm>
            <a:off x="166868" y="226959"/>
            <a:ext cx="9572263" cy="510909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Challenge: Compute string ‘Jonas has 3 friends and his best friend is called michael’ using arrays.</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Option 1</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FistName</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bestFriend</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totalFriends</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FistName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Has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totalFriends</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friends and his best friend is called '</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bestFriend</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Option 2</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has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friends and his best friend is called </a:t>
            </a:r>
            <a:r>
              <a:rPr lang="en-GB" sz="1600" b="1" dirty="0">
                <a:solidFill>
                  <a:srgbClr val="569CD6"/>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79C8986B-12CB-4627-BBAC-F7418D461650}"/>
              </a:ext>
            </a:extLst>
          </p:cNvPr>
          <p:cNvSpPr txBox="1"/>
          <p:nvPr/>
        </p:nvSpPr>
        <p:spPr>
          <a:xfrm>
            <a:off x="166868" y="5452651"/>
            <a:ext cx="9726547" cy="923330"/>
          </a:xfrm>
          <a:prstGeom prst="rect">
            <a:avLst/>
          </a:prstGeom>
          <a:noFill/>
        </p:spPr>
        <p:txBody>
          <a:bodyPr wrap="square" rtlCol="0">
            <a:spAutoFit/>
          </a:bodyPr>
          <a:lstStyle/>
          <a:p>
            <a:r>
              <a:rPr lang="en-GB" dirty="0">
                <a:hlinkClick r:id="rId2"/>
              </a:rPr>
              <a:t>https://developer.mozilla.org/en-US/docs/Web/JavaScript/Reference/Operators/Operator_Precedence</a:t>
            </a:r>
            <a:endParaRPr lang="en-GB" dirty="0"/>
          </a:p>
          <a:p>
            <a:endParaRPr lang="en-GB" dirty="0"/>
          </a:p>
        </p:txBody>
      </p:sp>
      <p:sp>
        <p:nvSpPr>
          <p:cNvPr id="6" name="TextBox 5">
            <a:extLst>
              <a:ext uri="{FF2B5EF4-FFF2-40B4-BE49-F238E27FC236}">
                <a16:creationId xmlns:a16="http://schemas.microsoft.com/office/drawing/2014/main" id="{7223F157-6D1E-4194-8044-CA138BDE6CD5}"/>
              </a:ext>
            </a:extLst>
          </p:cNvPr>
          <p:cNvSpPr txBox="1"/>
          <p:nvPr/>
        </p:nvSpPr>
        <p:spPr>
          <a:xfrm>
            <a:off x="166868" y="6052815"/>
            <a:ext cx="957226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In the operator precedence ‘member access’ has a high precedence and </a:t>
            </a:r>
            <a:r>
              <a:rPr lang="en-GB" b="1" dirty="0">
                <a:latin typeface="Calibri" panose="020F0502020204030204" pitchFamily="34" charset="0"/>
                <a:cs typeface="Calibri" panose="020F0502020204030204" pitchFamily="34" charset="0"/>
              </a:rPr>
              <a:t>associativity of left to right which is why we are able to go into the friends array of the personObj.</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0435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49E365-FA6E-4585-B778-5ED475762EA5}"/>
              </a:ext>
            </a:extLst>
          </p:cNvPr>
          <p:cNvSpPr txBox="1"/>
          <p:nvPr/>
        </p:nvSpPr>
        <p:spPr>
          <a:xfrm>
            <a:off x="178657" y="115748"/>
            <a:ext cx="4121767" cy="584775"/>
          </a:xfrm>
          <a:prstGeom prst="rect">
            <a:avLst/>
          </a:prstGeom>
          <a:noFill/>
        </p:spPr>
        <p:txBody>
          <a:bodyPr wrap="square">
            <a:spAutoFit/>
          </a:bodyPr>
          <a:lstStyle/>
          <a:p>
            <a:r>
              <a:rPr lang="en-GB" sz="3200" b="0" i="0" dirty="0">
                <a:solidFill>
                  <a:srgbClr val="1C1D1F"/>
                </a:solidFill>
                <a:effectLst/>
              </a:rPr>
              <a:t>Object Methods</a:t>
            </a:r>
          </a:p>
        </p:txBody>
      </p:sp>
      <p:sp>
        <p:nvSpPr>
          <p:cNvPr id="4" name="TextBox 3">
            <a:extLst>
              <a:ext uri="{FF2B5EF4-FFF2-40B4-BE49-F238E27FC236}">
                <a16:creationId xmlns:a16="http://schemas.microsoft.com/office/drawing/2014/main" id="{629A81E2-0EE7-40F6-BDCE-AAAEE7631FA2}"/>
              </a:ext>
            </a:extLst>
          </p:cNvPr>
          <p:cNvSpPr txBox="1"/>
          <p:nvPr/>
        </p:nvSpPr>
        <p:spPr>
          <a:xfrm>
            <a:off x="178657" y="839228"/>
            <a:ext cx="9548686" cy="563231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Objects like arrays can hold different types of data, they can even hold arrays. THey can even hold objects inside of objects. Functions are just like another type of property because they hold values.</a:t>
            </a:r>
          </a:p>
          <a:p>
            <a:br>
              <a:rPr lang="en-GB" b="1" dirty="0">
                <a:effectLst/>
                <a:latin typeface="Calibri" panose="020F0502020204030204" pitchFamily="34" charset="0"/>
                <a:cs typeface="Calibri" panose="020F0502020204030204" pitchFamily="34" charset="0"/>
              </a:rPr>
            </a:br>
            <a:r>
              <a:rPr lang="en-GB" b="1" dirty="0">
                <a:effectLst/>
                <a:latin typeface="Calibri" panose="020F0502020204030204" pitchFamily="34" charset="0"/>
                <a:cs typeface="Calibri" panose="020F0502020204030204" pitchFamily="34" charset="0"/>
              </a:rPr>
              <a:t>Any function attached inside an object is called a method. But the function must be an expression.</a:t>
            </a:r>
          </a:p>
          <a:p>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personObj</a:t>
            </a:r>
            <a:r>
              <a:rPr lang="en-GB" b="0" dirty="0">
                <a:solidFill>
                  <a:srgbClr val="D4D4D4"/>
                </a:solidFill>
                <a:effectLst/>
                <a:latin typeface="Consolas" panose="020B0609020204030204" pitchFamily="49" charset="0"/>
              </a:rPr>
              <a:t> =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firstName: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'Jonas'</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lastName:</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'Schmedtmann'</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job:</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'teacher'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friends:</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'Michael'</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'Steven'</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'Peter'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hasDriversLicense:</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true</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calcAge</a:t>
            </a:r>
            <a:r>
              <a:rPr lang="en-GB" b="0" dirty="0">
                <a:solidFill>
                  <a:srgbClr val="9CDCFE"/>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function</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return</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2037</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birthYear</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We can call the method in the object using dot or bracket notation</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personObj</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calcAge</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personObj</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'calcAge'</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1991</a:t>
            </a:r>
            <a:r>
              <a:rPr lang="en-GB"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77045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237A18-A14C-498D-9AC7-ADB7DBD7A494}"/>
              </a:ext>
            </a:extLst>
          </p:cNvPr>
          <p:cNvSpPr txBox="1"/>
          <p:nvPr/>
        </p:nvSpPr>
        <p:spPr>
          <a:xfrm>
            <a:off x="264289" y="118026"/>
            <a:ext cx="9537539" cy="4616648"/>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But we are inputting the birthYear when it is already in the object.</a:t>
            </a:r>
          </a:p>
          <a:p>
            <a:br>
              <a:rPr lang="en-GB" sz="1600"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calcAge</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We can call the method in the object using dot notation</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56DF76D0-BCC9-4AE5-A214-753E4A0658C1}"/>
              </a:ext>
            </a:extLst>
          </p:cNvPr>
          <p:cNvSpPr txBox="1"/>
          <p:nvPr/>
        </p:nvSpPr>
        <p:spPr>
          <a:xfrm>
            <a:off x="6551270" y="1582340"/>
            <a:ext cx="3090441" cy="3693319"/>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The THIS keyword refers to this object so by using it we are saying console.log this object or birthyear from this object.</a:t>
            </a:r>
          </a:p>
          <a:p>
            <a:endParaRPr lang="en-GB" b="1" dirty="0">
              <a:effectLst/>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Instead of the this keyword we could use personObj but what if we latter rename the object to something like personObj2? Well it would not work anymore so always use this keyword!</a:t>
            </a:r>
            <a:endParaRPr lang="en-GB" b="1" dirty="0">
              <a:effectLst/>
              <a:latin typeface="Calibri" panose="020F0502020204030204" pitchFamily="34" charset="0"/>
              <a:cs typeface="Calibri" panose="020F0502020204030204" pitchFamily="34" charset="0"/>
            </a:endParaRPr>
          </a:p>
        </p:txBody>
      </p:sp>
      <p:cxnSp>
        <p:nvCxnSpPr>
          <p:cNvPr id="7" name="Straight Arrow Connector 6">
            <a:extLst>
              <a:ext uri="{FF2B5EF4-FFF2-40B4-BE49-F238E27FC236}">
                <a16:creationId xmlns:a16="http://schemas.microsoft.com/office/drawing/2014/main" id="{83DBCC40-E301-44D8-A346-FB02F424D89A}"/>
              </a:ext>
            </a:extLst>
          </p:cNvPr>
          <p:cNvCxnSpPr>
            <a:cxnSpLocks/>
          </p:cNvCxnSpPr>
          <p:nvPr/>
        </p:nvCxnSpPr>
        <p:spPr>
          <a:xfrm flipH="1" flipV="1">
            <a:off x="3125165" y="3428999"/>
            <a:ext cx="3426105" cy="61056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400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301004-999A-4799-B760-3BA6B6E2431A}"/>
              </a:ext>
            </a:extLst>
          </p:cNvPr>
          <p:cNvSpPr txBox="1"/>
          <p:nvPr/>
        </p:nvSpPr>
        <p:spPr>
          <a:xfrm>
            <a:off x="253678" y="228123"/>
            <a:ext cx="9398643" cy="640175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But what if we need to call the age more than once in our code?</a:t>
            </a:r>
          </a:p>
          <a:p>
            <a:r>
              <a:rPr lang="en-GB" b="1" dirty="0">
                <a:effectLst/>
                <a:latin typeface="Calibri" panose="020F0502020204030204" pitchFamily="34" charset="0"/>
                <a:cs typeface="Calibri" panose="020F0502020204030204" pitchFamily="34" charset="0"/>
              </a:rPr>
              <a:t>We would be running the method within the object multiple times which could slow down our code if the method is doing complex calculations.</a:t>
            </a:r>
          </a:p>
          <a:p>
            <a:r>
              <a:rPr lang="en-GB" b="1" dirty="0">
                <a:effectLst/>
                <a:latin typeface="Calibri" panose="020F0502020204030204" pitchFamily="34" charset="0"/>
                <a:cs typeface="Calibri" panose="020F0502020204030204" pitchFamily="34" charset="0"/>
              </a:rPr>
              <a:t>Better to calculate the age once and store it as a new property so that it only gets calculated once.</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calcAge</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315487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0BDC47-98A3-4392-9812-E00DE9B897D7}"/>
              </a:ext>
            </a:extLst>
          </p:cNvPr>
          <p:cNvSpPr txBox="1"/>
          <p:nvPr/>
        </p:nvSpPr>
        <p:spPr>
          <a:xfrm>
            <a:off x="172655" y="205396"/>
            <a:ext cx="9560689" cy="655564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Challenge:  "Jonas is a 46 year old teacher and he has a drivers License OR has no drivers License"</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firstName: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lastName:</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job:</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friends:</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false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4EC9B0"/>
                </a:solidFill>
                <a:effectLst/>
                <a:latin typeface="Consolas" panose="020B0609020204030204" pitchFamily="49" charset="0"/>
              </a:rPr>
              <a:t>calcAge</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birthYear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age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getSummary</a:t>
            </a:r>
            <a:r>
              <a:rPr lang="en-GB" sz="1600" b="1" dirty="0">
                <a:solidFill>
                  <a:srgbClr val="9CDCFE"/>
                </a:solidFill>
                <a:effectLst/>
                <a:latin typeface="Consolas" panose="020B0609020204030204" pitchFamily="49" charset="0"/>
              </a:rPr>
              <a:t>:</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firstName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is a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year old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job</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and </a:t>
            </a:r>
            <a:r>
              <a:rPr lang="en-GB" sz="1600" b="1" dirty="0">
                <a:solidFill>
                  <a:srgbClr val="569CD6"/>
                </a:solidFill>
                <a:effectLst/>
                <a:latin typeface="Consolas" panose="020B0609020204030204" pitchFamily="49" charset="0"/>
              </a:rPr>
              <a:t>${this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hasDriversLicense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"has a drivers license."</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"doesn't have a drivers license."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4EC9B0"/>
                </a:solidFill>
                <a:effectLst/>
                <a:latin typeface="Consolas" panose="020B0609020204030204" pitchFamily="49" charset="0"/>
              </a:rPr>
              <a:t>calcAge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getSummary</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966199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5AF8D-A5AD-47C1-82A5-CA935086284D}"/>
              </a:ext>
            </a:extLst>
          </p:cNvPr>
          <p:cNvSpPr txBox="1"/>
          <p:nvPr/>
        </p:nvSpPr>
        <p:spPr>
          <a:xfrm>
            <a:off x="178657" y="115748"/>
            <a:ext cx="4121767" cy="584775"/>
          </a:xfrm>
          <a:prstGeom prst="rect">
            <a:avLst/>
          </a:prstGeom>
          <a:noFill/>
        </p:spPr>
        <p:txBody>
          <a:bodyPr wrap="square">
            <a:spAutoFit/>
          </a:bodyPr>
          <a:lstStyle/>
          <a:p>
            <a:r>
              <a:rPr lang="en-GB" sz="3200" b="0" i="0" dirty="0">
                <a:solidFill>
                  <a:srgbClr val="1C1D1F"/>
                </a:solidFill>
                <a:effectLst/>
              </a:rPr>
              <a:t>Iteration – For loop</a:t>
            </a:r>
          </a:p>
        </p:txBody>
      </p:sp>
      <p:sp>
        <p:nvSpPr>
          <p:cNvPr id="3" name="TextBox 2">
            <a:extLst>
              <a:ext uri="{FF2B5EF4-FFF2-40B4-BE49-F238E27FC236}">
                <a16:creationId xmlns:a16="http://schemas.microsoft.com/office/drawing/2014/main" id="{91CF3021-D492-4A26-BC2F-FFEF894A4D91}"/>
              </a:ext>
            </a:extLst>
          </p:cNvPr>
          <p:cNvSpPr txBox="1"/>
          <p:nvPr/>
        </p:nvSpPr>
        <p:spPr>
          <a:xfrm>
            <a:off x="178657" y="806367"/>
            <a:ext cx="6789302" cy="64633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Loops are fundamental to coding. They are used for when we have to repeat something multiple times.</a:t>
            </a:r>
          </a:p>
        </p:txBody>
      </p:sp>
      <p:sp>
        <p:nvSpPr>
          <p:cNvPr id="5" name="TextBox 4">
            <a:extLst>
              <a:ext uri="{FF2B5EF4-FFF2-40B4-BE49-F238E27FC236}">
                <a16:creationId xmlns:a16="http://schemas.microsoft.com/office/drawing/2014/main" id="{4D7FB81D-DE07-4A58-A3A4-E7C34018DAE0}"/>
              </a:ext>
            </a:extLst>
          </p:cNvPr>
          <p:cNvSpPr txBox="1"/>
          <p:nvPr/>
        </p:nvSpPr>
        <p:spPr>
          <a:xfrm>
            <a:off x="178657" y="1570966"/>
            <a:ext cx="7252289" cy="498598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For loop has three components:</a:t>
            </a:r>
          </a:p>
          <a:p>
            <a:r>
              <a:rPr lang="en-GB" b="1" dirty="0">
                <a:latin typeface="Calibri" panose="020F0502020204030204" pitchFamily="34" charset="0"/>
                <a:cs typeface="Calibri" panose="020F0502020204030204" pitchFamily="34" charset="0"/>
              </a:rPr>
              <a:t>1</a:t>
            </a:r>
            <a:r>
              <a:rPr lang="en-GB" b="1" dirty="0">
                <a:effectLst/>
                <a:latin typeface="Calibri" panose="020F0502020204030204" pitchFamily="34" charset="0"/>
                <a:cs typeface="Calibri" panose="020F0502020204030204" pitchFamily="34" charset="0"/>
              </a:rPr>
              <a:t>. define variable and set initial value</a:t>
            </a:r>
          </a:p>
          <a:p>
            <a:r>
              <a:rPr lang="en-GB" b="1" dirty="0">
                <a:effectLst/>
                <a:latin typeface="Calibri" panose="020F0502020204030204" pitchFamily="34" charset="0"/>
                <a:cs typeface="Calibri" panose="020F0502020204030204" pitchFamily="34" charset="0"/>
              </a:rPr>
              <a:t>				2. for loop keeps running while condition is true</a:t>
            </a:r>
          </a:p>
          <a:p>
            <a:r>
              <a:rPr lang="en-GB" b="1" dirty="0">
                <a:effectLst/>
                <a:latin typeface="Calibri" panose="020F0502020204030204" pitchFamily="34" charset="0"/>
                <a:cs typeface="Calibri" panose="020F0502020204030204" pitchFamily="34" charset="0"/>
              </a:rPr>
              <a:t>							3. Increment counter</a:t>
            </a:r>
          </a:p>
          <a:p>
            <a:endParaRPr lang="en-GB" b="1" dirty="0">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`lifting weights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`swimming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15</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`walking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endParaRPr lang="en-GB" sz="1600" b="1" dirty="0">
              <a:solidFill>
                <a:srgbClr val="D4D4D4"/>
              </a:solidFill>
              <a:effectLst/>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3E216324-5F3F-4D91-ADF4-F48BE51BE4BA}"/>
              </a:ext>
            </a:extLst>
          </p:cNvPr>
          <p:cNvCxnSpPr>
            <a:cxnSpLocks/>
          </p:cNvCxnSpPr>
          <p:nvPr/>
        </p:nvCxnSpPr>
        <p:spPr>
          <a:xfrm>
            <a:off x="1331089" y="2187615"/>
            <a:ext cx="0" cy="135713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2BD1C54-49EC-4112-A472-EE007FD969CD}"/>
              </a:ext>
            </a:extLst>
          </p:cNvPr>
          <p:cNvCxnSpPr>
            <a:cxnSpLocks/>
          </p:cNvCxnSpPr>
          <p:nvPr/>
        </p:nvCxnSpPr>
        <p:spPr>
          <a:xfrm>
            <a:off x="2675681" y="2453833"/>
            <a:ext cx="0" cy="109091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D4E8598-EACA-4756-BC2D-1C4F622941CA}"/>
              </a:ext>
            </a:extLst>
          </p:cNvPr>
          <p:cNvCxnSpPr>
            <a:cxnSpLocks/>
          </p:cNvCxnSpPr>
          <p:nvPr/>
        </p:nvCxnSpPr>
        <p:spPr>
          <a:xfrm>
            <a:off x="3804801" y="2720053"/>
            <a:ext cx="0" cy="82469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2CC7DDB8-B24E-4143-BC33-92B0B2B6EBBF}"/>
              </a:ext>
            </a:extLst>
          </p:cNvPr>
          <p:cNvPicPr>
            <a:picLocks noChangeAspect="1"/>
          </p:cNvPicPr>
          <p:nvPr/>
        </p:nvPicPr>
        <p:blipFill>
          <a:blip r:embed="rId2"/>
          <a:stretch>
            <a:fillRect/>
          </a:stretch>
        </p:blipFill>
        <p:spPr>
          <a:xfrm>
            <a:off x="7197096" y="416987"/>
            <a:ext cx="2346977" cy="6139959"/>
          </a:xfrm>
          <a:prstGeom prst="rect">
            <a:avLst/>
          </a:prstGeom>
        </p:spPr>
      </p:pic>
    </p:spTree>
    <p:extLst>
      <p:ext uri="{BB962C8B-B14F-4D97-AF65-F5344CB8AC3E}">
        <p14:creationId xmlns:p14="http://schemas.microsoft.com/office/powerpoint/2010/main" val="38701615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B42428-8BB0-4983-801F-12DDB3ED4A01}"/>
              </a:ext>
            </a:extLst>
          </p:cNvPr>
          <p:cNvSpPr txBox="1"/>
          <p:nvPr/>
        </p:nvSpPr>
        <p:spPr>
          <a:xfrm>
            <a:off x="178657" y="115748"/>
            <a:ext cx="7796300" cy="584775"/>
          </a:xfrm>
          <a:prstGeom prst="rect">
            <a:avLst/>
          </a:prstGeom>
          <a:noFill/>
        </p:spPr>
        <p:txBody>
          <a:bodyPr wrap="square">
            <a:spAutoFit/>
          </a:bodyPr>
          <a:lstStyle/>
          <a:p>
            <a:r>
              <a:rPr lang="en-GB" sz="3200" b="0" i="0" dirty="0">
                <a:solidFill>
                  <a:srgbClr val="1C1D1F"/>
                </a:solidFill>
                <a:effectLst/>
              </a:rPr>
              <a:t>Looping arrays, breaking and Continuing</a:t>
            </a:r>
          </a:p>
        </p:txBody>
      </p:sp>
      <p:sp>
        <p:nvSpPr>
          <p:cNvPr id="4" name="TextBox 3">
            <a:extLst>
              <a:ext uri="{FF2B5EF4-FFF2-40B4-BE49-F238E27FC236}">
                <a16:creationId xmlns:a16="http://schemas.microsoft.com/office/drawing/2014/main" id="{4CC2B032-B1C6-4AAC-A6E9-34B0142C15F3}"/>
              </a:ext>
            </a:extLst>
          </p:cNvPr>
          <p:cNvSpPr txBox="1"/>
          <p:nvPr/>
        </p:nvSpPr>
        <p:spPr>
          <a:xfrm>
            <a:off x="178657" y="889843"/>
            <a:ext cx="9497778" cy="4770537"/>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have an array with five elements in it.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We want to loop through all the elements one by one.</a:t>
            </a:r>
          </a:p>
          <a:p>
            <a:r>
              <a:rPr lang="en-GB" b="1" dirty="0">
                <a:effectLst/>
                <a:latin typeface="Calibri" panose="020F0502020204030204" pitchFamily="34" charset="0"/>
                <a:cs typeface="Calibri" panose="020F0502020204030204" pitchFamily="34" charset="0"/>
              </a:rPr>
              <a:t>1. We start the array at 0 because that is the first element in the array</a:t>
            </a:r>
          </a:p>
          <a:p>
            <a:r>
              <a:rPr lang="en-GB" b="1" dirty="0">
                <a:effectLst/>
                <a:latin typeface="Calibri" panose="020F0502020204030204" pitchFamily="34" charset="0"/>
                <a:cs typeface="Calibri" panose="020F0502020204030204" pitchFamily="34" charset="0"/>
              </a:rPr>
              <a:t>			2. We want to stop looping at 5 (because the array contains five elements)</a:t>
            </a:r>
          </a:p>
          <a:p>
            <a:r>
              <a:rPr lang="en-GB" b="1" dirty="0">
                <a:effectLst/>
                <a:latin typeface="Calibri" panose="020F0502020204030204" pitchFamily="34" charset="0"/>
                <a:cs typeface="Calibri" panose="020F0502020204030204" pitchFamily="34" charset="0"/>
              </a:rPr>
              <a:t>					3. Each time through the loop we increment by 1.</a:t>
            </a:r>
          </a:p>
          <a:p>
            <a:endParaRPr lang="en-GB" b="1" dirty="0">
              <a:latin typeface="Calibri" panose="020F0502020204030204" pitchFamily="34" charset="0"/>
              <a:cs typeface="Calibri" panose="020F0502020204030204" pitchFamily="34" charset="0"/>
            </a:endParaRPr>
          </a:p>
          <a:p>
            <a:endParaRPr lang="en-GB" b="1" dirty="0">
              <a:effectLst/>
              <a:latin typeface="Calibri" panose="020F0502020204030204" pitchFamily="34" charset="0"/>
              <a:cs typeface="Calibri" panose="020F0502020204030204" pitchFamily="34"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cxnSp>
        <p:nvCxnSpPr>
          <p:cNvPr id="5" name="Straight Arrow Connector 4">
            <a:extLst>
              <a:ext uri="{FF2B5EF4-FFF2-40B4-BE49-F238E27FC236}">
                <a16:creationId xmlns:a16="http://schemas.microsoft.com/office/drawing/2014/main" id="{C74B454D-038D-4D26-847D-53BB23B3A75A}"/>
              </a:ext>
            </a:extLst>
          </p:cNvPr>
          <p:cNvCxnSpPr>
            <a:cxnSpLocks/>
          </p:cNvCxnSpPr>
          <p:nvPr/>
        </p:nvCxnSpPr>
        <p:spPr>
          <a:xfrm>
            <a:off x="1342664" y="3773347"/>
            <a:ext cx="0" cy="109091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543150C-391F-4E4D-8780-6548421170A9}"/>
              </a:ext>
            </a:extLst>
          </p:cNvPr>
          <p:cNvCxnSpPr>
            <a:cxnSpLocks/>
          </p:cNvCxnSpPr>
          <p:nvPr/>
        </p:nvCxnSpPr>
        <p:spPr>
          <a:xfrm>
            <a:off x="2108521" y="4039567"/>
            <a:ext cx="0" cy="82469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1750181-9E2D-4D97-A3E8-F183D9E1567D}"/>
              </a:ext>
            </a:extLst>
          </p:cNvPr>
          <p:cNvCxnSpPr>
            <a:cxnSpLocks/>
          </p:cNvCxnSpPr>
          <p:nvPr/>
        </p:nvCxnSpPr>
        <p:spPr>
          <a:xfrm>
            <a:off x="2820953" y="4282633"/>
            <a:ext cx="0" cy="58162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44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43FFE2-49F5-4770-A9A6-E4048FB7FD3F}"/>
              </a:ext>
            </a:extLst>
          </p:cNvPr>
          <p:cNvSpPr txBox="1"/>
          <p:nvPr/>
        </p:nvSpPr>
        <p:spPr>
          <a:xfrm>
            <a:off x="137364" y="149464"/>
            <a:ext cx="5013370" cy="923330"/>
          </a:xfrm>
          <a:prstGeom prst="rect">
            <a:avLst/>
          </a:prstGeom>
          <a:noFill/>
        </p:spPr>
        <p:txBody>
          <a:bodyPr wrap="square" rtlCol="0">
            <a:spAutoFit/>
          </a:bodyPr>
          <a:lstStyle/>
          <a:p>
            <a:r>
              <a:rPr lang="en-GB" dirty="0"/>
              <a:t>This is an example of inline script because the script code is within the html file within &lt;script&gt; tags.</a:t>
            </a:r>
          </a:p>
          <a:p>
            <a:endParaRPr lang="en-GB" dirty="0"/>
          </a:p>
        </p:txBody>
      </p:sp>
      <p:pic>
        <p:nvPicPr>
          <p:cNvPr id="8" name="Picture 7">
            <a:extLst>
              <a:ext uri="{FF2B5EF4-FFF2-40B4-BE49-F238E27FC236}">
                <a16:creationId xmlns:a16="http://schemas.microsoft.com/office/drawing/2014/main" id="{179E518E-F0C9-4B95-8AFA-3264069D4AA6}"/>
              </a:ext>
            </a:extLst>
          </p:cNvPr>
          <p:cNvPicPr>
            <a:picLocks noChangeAspect="1"/>
          </p:cNvPicPr>
          <p:nvPr/>
        </p:nvPicPr>
        <p:blipFill>
          <a:blip r:embed="rId2"/>
          <a:stretch>
            <a:fillRect/>
          </a:stretch>
        </p:blipFill>
        <p:spPr>
          <a:xfrm>
            <a:off x="5648205" y="149464"/>
            <a:ext cx="4095750" cy="3448050"/>
          </a:xfrm>
          <a:prstGeom prst="rect">
            <a:avLst/>
          </a:prstGeom>
        </p:spPr>
      </p:pic>
      <p:pic>
        <p:nvPicPr>
          <p:cNvPr id="6" name="Picture 5">
            <a:extLst>
              <a:ext uri="{FF2B5EF4-FFF2-40B4-BE49-F238E27FC236}">
                <a16:creationId xmlns:a16="http://schemas.microsoft.com/office/drawing/2014/main" id="{FDA81F5B-9962-4FED-8260-38A95870A306}"/>
              </a:ext>
            </a:extLst>
          </p:cNvPr>
          <p:cNvPicPr>
            <a:picLocks noChangeAspect="1"/>
          </p:cNvPicPr>
          <p:nvPr/>
        </p:nvPicPr>
        <p:blipFill>
          <a:blip r:embed="rId3"/>
          <a:stretch>
            <a:fillRect/>
          </a:stretch>
        </p:blipFill>
        <p:spPr>
          <a:xfrm>
            <a:off x="173621" y="2902883"/>
            <a:ext cx="9570334" cy="3805653"/>
          </a:xfrm>
          <a:prstGeom prst="rect">
            <a:avLst/>
          </a:prstGeom>
        </p:spPr>
      </p:pic>
      <p:sp>
        <p:nvSpPr>
          <p:cNvPr id="9" name="TextBox 8">
            <a:extLst>
              <a:ext uri="{FF2B5EF4-FFF2-40B4-BE49-F238E27FC236}">
                <a16:creationId xmlns:a16="http://schemas.microsoft.com/office/drawing/2014/main" id="{6A39154C-B59D-4B49-9A87-A9759A7676CF}"/>
              </a:ext>
            </a:extLst>
          </p:cNvPr>
          <p:cNvSpPr txBox="1"/>
          <p:nvPr/>
        </p:nvSpPr>
        <p:spPr>
          <a:xfrm>
            <a:off x="162045" y="1737125"/>
            <a:ext cx="5013370" cy="923330"/>
          </a:xfrm>
          <a:prstGeom prst="rect">
            <a:avLst/>
          </a:prstGeom>
          <a:noFill/>
        </p:spPr>
        <p:txBody>
          <a:bodyPr wrap="square" rtlCol="0">
            <a:spAutoFit/>
          </a:bodyPr>
          <a:lstStyle/>
          <a:p>
            <a:r>
              <a:rPr lang="en-GB" dirty="0"/>
              <a:t>Better to create a separate external Javascript file and link to it in the html file.</a:t>
            </a:r>
          </a:p>
          <a:p>
            <a:endParaRPr lang="en-GB" dirty="0"/>
          </a:p>
        </p:txBody>
      </p:sp>
    </p:spTree>
    <p:extLst>
      <p:ext uri="{BB962C8B-B14F-4D97-AF65-F5344CB8AC3E}">
        <p14:creationId xmlns:p14="http://schemas.microsoft.com/office/powerpoint/2010/main" val="8877405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DA0843-764D-46E2-BF2B-9952961A8A5F}"/>
              </a:ext>
            </a:extLst>
          </p:cNvPr>
          <p:cNvSpPr txBox="1"/>
          <p:nvPr/>
        </p:nvSpPr>
        <p:spPr>
          <a:xfrm>
            <a:off x="208344" y="221405"/>
            <a:ext cx="6331352" cy="5693866"/>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have an array with six elements in it.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But because we have manually defined the condition to be less than 5 it will not iterate through element 6 in the array. </a:t>
            </a:r>
          </a:p>
          <a:p>
            <a:r>
              <a:rPr lang="en-GB" b="1" dirty="0">
                <a:effectLst/>
                <a:latin typeface="Calibri" panose="020F0502020204030204" pitchFamily="34" charset="0"/>
                <a:cs typeface="Calibri" panose="020F0502020204030204" pitchFamily="34" charset="0"/>
              </a:rPr>
              <a:t>We can dynamically calculate the array length by using built in length function!</a:t>
            </a:r>
          </a:p>
          <a:p>
            <a:r>
              <a:rPr lang="nn-NO" sz="1600" b="1" dirty="0">
                <a:solidFill>
                  <a:srgbClr val="C586C0"/>
                </a:solidFill>
                <a:effectLst/>
                <a:latin typeface="Consolas" panose="020B0609020204030204" pitchFamily="49" charset="0"/>
              </a:rPr>
              <a:t>for</a:t>
            </a:r>
            <a:r>
              <a:rPr lang="nn-NO" sz="1600" b="1" dirty="0">
                <a:solidFill>
                  <a:srgbClr val="D4D4D4"/>
                </a:solidFill>
                <a:effectLst/>
                <a:latin typeface="Consolas" panose="020B0609020204030204" pitchFamily="49" charset="0"/>
              </a:rPr>
              <a:t> (</a:t>
            </a:r>
            <a:r>
              <a:rPr lang="nn-NO" sz="1600" b="1" dirty="0">
                <a:solidFill>
                  <a:srgbClr val="569CD6"/>
                </a:solidFill>
                <a:effectLst/>
                <a:latin typeface="Consolas" panose="020B0609020204030204" pitchFamily="49" charset="0"/>
              </a:rPr>
              <a:t>let</a:t>
            </a:r>
            <a:r>
              <a:rPr lang="nn-NO" sz="1600" b="1" dirty="0">
                <a:solidFill>
                  <a:srgbClr val="D4D4D4"/>
                </a:solidFill>
                <a:effectLst/>
                <a:latin typeface="Consolas" panose="020B0609020204030204" pitchFamily="49" charset="0"/>
              </a:rPr>
              <a:t> </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 = </a:t>
            </a:r>
            <a:r>
              <a:rPr lang="nn-NO" sz="1600" b="1" dirty="0">
                <a:solidFill>
                  <a:srgbClr val="B5CEA8"/>
                </a:solidFill>
                <a:effectLst/>
                <a:latin typeface="Consolas" panose="020B0609020204030204" pitchFamily="49" charset="0"/>
              </a:rPr>
              <a:t>0</a:t>
            </a:r>
            <a:r>
              <a:rPr lang="nn-NO" sz="1600" b="1" dirty="0">
                <a:solidFill>
                  <a:srgbClr val="D4D4D4"/>
                </a:solidFill>
                <a:effectLst/>
                <a:latin typeface="Consolas" panose="020B0609020204030204" pitchFamily="49" charset="0"/>
              </a:rPr>
              <a:t>; </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&lt;</a:t>
            </a:r>
            <a:r>
              <a:rPr lang="nn-NO" sz="1600" b="1" dirty="0">
                <a:solidFill>
                  <a:srgbClr val="4FC1FF"/>
                </a:solidFill>
                <a:effectLst/>
                <a:latin typeface="Consolas" panose="020B0609020204030204" pitchFamily="49" charset="0"/>
              </a:rPr>
              <a:t>personObj2</a:t>
            </a:r>
            <a:r>
              <a:rPr lang="nn-NO" sz="1600" b="1" dirty="0">
                <a:solidFill>
                  <a:srgbClr val="D4D4D4"/>
                </a:solidFill>
                <a:effectLst/>
                <a:latin typeface="Consolas" panose="020B0609020204030204" pitchFamily="49" charset="0"/>
              </a:rPr>
              <a:t>.</a:t>
            </a:r>
            <a:r>
              <a:rPr lang="nn-NO" sz="1600" b="1" dirty="0">
                <a:solidFill>
                  <a:srgbClr val="9CDCFE"/>
                </a:solidFill>
                <a:effectLst/>
                <a:latin typeface="Consolas" panose="020B0609020204030204" pitchFamily="49" charset="0"/>
              </a:rPr>
              <a:t>length</a:t>
            </a:r>
            <a:r>
              <a:rPr lang="nn-NO" sz="1600" b="1" dirty="0">
                <a:solidFill>
                  <a:srgbClr val="D4D4D4"/>
                </a:solidFill>
                <a:effectLst/>
                <a:latin typeface="Consolas" panose="020B0609020204030204" pitchFamily="49" charset="0"/>
              </a:rPr>
              <a:t> ; </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 {</a:t>
            </a:r>
          </a:p>
          <a:p>
            <a:r>
              <a:rPr lang="nn-NO" sz="1600" b="1" dirty="0">
                <a:solidFill>
                  <a:srgbClr val="D4D4D4"/>
                </a:solidFill>
                <a:effectLst/>
                <a:latin typeface="Consolas" panose="020B0609020204030204" pitchFamily="49" charset="0"/>
              </a:rPr>
              <a:t>    </a:t>
            </a:r>
            <a:r>
              <a:rPr lang="nn-NO" sz="1600" b="1" dirty="0">
                <a:solidFill>
                  <a:srgbClr val="9CDCFE"/>
                </a:solidFill>
                <a:effectLst/>
                <a:latin typeface="Consolas" panose="020B0609020204030204" pitchFamily="49" charset="0"/>
              </a:rPr>
              <a:t>console</a:t>
            </a:r>
            <a:r>
              <a:rPr lang="nn-NO" sz="1600" b="1" dirty="0">
                <a:solidFill>
                  <a:srgbClr val="D4D4D4"/>
                </a:solidFill>
                <a:effectLst/>
                <a:latin typeface="Consolas" panose="020B0609020204030204" pitchFamily="49" charset="0"/>
              </a:rPr>
              <a:t>.</a:t>
            </a:r>
            <a:r>
              <a:rPr lang="nn-NO" sz="1600" b="1" dirty="0">
                <a:solidFill>
                  <a:srgbClr val="DCDCAA"/>
                </a:solidFill>
                <a:effectLst/>
                <a:latin typeface="Consolas" panose="020B0609020204030204" pitchFamily="49" charset="0"/>
              </a:rPr>
              <a:t>log</a:t>
            </a:r>
            <a:r>
              <a:rPr lang="nn-NO" sz="1600" b="1" dirty="0">
                <a:solidFill>
                  <a:srgbClr val="D4D4D4"/>
                </a:solidFill>
                <a:effectLst/>
                <a:latin typeface="Consolas" panose="020B0609020204030204" pitchFamily="49" charset="0"/>
              </a:rPr>
              <a:t>(</a:t>
            </a:r>
            <a:r>
              <a:rPr lang="nn-NO" sz="1600" b="1" dirty="0">
                <a:solidFill>
                  <a:srgbClr val="4FC1FF"/>
                </a:solidFill>
                <a:effectLst/>
                <a:latin typeface="Consolas" panose="020B0609020204030204" pitchFamily="49" charset="0"/>
              </a:rPr>
              <a:t>personObj2</a:t>
            </a:r>
            <a:r>
              <a:rPr lang="nn-NO" sz="1600" b="1" dirty="0">
                <a:solidFill>
                  <a:srgbClr val="D4D4D4"/>
                </a:solidFill>
                <a:effectLst/>
                <a:latin typeface="Consolas" panose="020B0609020204030204" pitchFamily="49" charset="0"/>
              </a:rPr>
              <a:t>[</a:t>
            </a:r>
            <a:r>
              <a:rPr lang="nn-NO" sz="1600" b="1" dirty="0">
                <a:solidFill>
                  <a:srgbClr val="9CDCFE"/>
                </a:solidFill>
                <a:effectLst/>
                <a:latin typeface="Consolas" panose="020B0609020204030204" pitchFamily="49" charset="0"/>
              </a:rPr>
              <a:t>i</a:t>
            </a:r>
            <a:r>
              <a:rPr lang="nn-NO" sz="1600" b="1" dirty="0">
                <a:solidFill>
                  <a:srgbClr val="D4D4D4"/>
                </a:solidFill>
                <a:effectLst/>
                <a:latin typeface="Consolas" panose="020B0609020204030204" pitchFamily="49" charset="0"/>
              </a:rPr>
              <a:t>]);</a:t>
            </a:r>
          </a:p>
          <a:p>
            <a:r>
              <a:rPr lang="nn-NO" sz="1600" b="1" dirty="0">
                <a:solidFill>
                  <a:srgbClr val="D4D4D4"/>
                </a:solidFill>
                <a:effectLst/>
                <a:latin typeface="Consolas" panose="020B0609020204030204" pitchFamily="49" charset="0"/>
              </a:rPr>
              <a:t>}</a:t>
            </a:r>
          </a:p>
          <a:p>
            <a:endParaRPr lang="nn-NO" sz="1600" b="1" dirty="0">
              <a:solidFill>
                <a:srgbClr val="D4D4D4"/>
              </a:solidFill>
              <a:latin typeface="Consolas" panose="020B0609020204030204" pitchFamily="49" charset="0"/>
            </a:endParaRP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nn-NO" sz="1600" b="1"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933673D3-2FCD-4458-8405-898ABFAF8E80}"/>
              </a:ext>
            </a:extLst>
          </p:cNvPr>
          <p:cNvPicPr>
            <a:picLocks noChangeAspect="1"/>
          </p:cNvPicPr>
          <p:nvPr/>
        </p:nvPicPr>
        <p:blipFill>
          <a:blip r:embed="rId2"/>
          <a:stretch>
            <a:fillRect/>
          </a:stretch>
        </p:blipFill>
        <p:spPr>
          <a:xfrm>
            <a:off x="6297936" y="2662177"/>
            <a:ext cx="3368144" cy="1585732"/>
          </a:xfrm>
          <a:prstGeom prst="rect">
            <a:avLst/>
          </a:prstGeom>
        </p:spPr>
      </p:pic>
      <p:pic>
        <p:nvPicPr>
          <p:cNvPr id="7" name="Picture 6">
            <a:extLst>
              <a:ext uri="{FF2B5EF4-FFF2-40B4-BE49-F238E27FC236}">
                <a16:creationId xmlns:a16="http://schemas.microsoft.com/office/drawing/2014/main" id="{5ABC3147-459A-435E-80E5-A5D63F80D51C}"/>
              </a:ext>
            </a:extLst>
          </p:cNvPr>
          <p:cNvPicPr>
            <a:picLocks noChangeAspect="1"/>
          </p:cNvPicPr>
          <p:nvPr/>
        </p:nvPicPr>
        <p:blipFill>
          <a:blip r:embed="rId3"/>
          <a:stretch>
            <a:fillRect/>
          </a:stretch>
        </p:blipFill>
        <p:spPr>
          <a:xfrm>
            <a:off x="6297936" y="4583575"/>
            <a:ext cx="3642789" cy="1716314"/>
          </a:xfrm>
          <a:prstGeom prst="rect">
            <a:avLst/>
          </a:prstGeom>
        </p:spPr>
      </p:pic>
    </p:spTree>
    <p:extLst>
      <p:ext uri="{BB962C8B-B14F-4D97-AF65-F5344CB8AC3E}">
        <p14:creationId xmlns:p14="http://schemas.microsoft.com/office/powerpoint/2010/main" val="9574903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F84C40-2162-4BFB-86DF-EE6EC2CCCAE7}"/>
              </a:ext>
            </a:extLst>
          </p:cNvPr>
          <p:cNvSpPr txBox="1"/>
          <p:nvPr/>
        </p:nvSpPr>
        <p:spPr>
          <a:xfrm>
            <a:off x="127320" y="351505"/>
            <a:ext cx="9329195" cy="5386090"/>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We can create a new empty array outside of the loop</a:t>
            </a:r>
          </a:p>
          <a:p>
            <a:r>
              <a:rPr lang="en-GB" b="0" dirty="0">
                <a:solidFill>
                  <a:srgbClr val="569CD6"/>
                </a:solidFill>
                <a:effectLst/>
                <a:latin typeface="Consolas" panose="020B0609020204030204" pitchFamily="49" charset="0"/>
              </a:rPr>
              <a:t>const</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types</a:t>
            </a:r>
            <a:r>
              <a:rPr lang="en-GB" b="0" dirty="0">
                <a:solidFill>
                  <a:srgbClr val="D4D4D4"/>
                </a:solidFill>
                <a:effectLst/>
                <a:latin typeface="Consolas" panose="020B0609020204030204" pitchFamily="49" charset="0"/>
              </a:rPr>
              <a:t> = [];</a:t>
            </a:r>
          </a:p>
          <a:p>
            <a:br>
              <a:rPr lang="en-GB" b="0" dirty="0">
                <a:solidFill>
                  <a:srgbClr val="D4D4D4"/>
                </a:solidFill>
                <a:effectLst/>
                <a:latin typeface="Consolas" panose="020B0609020204030204" pitchFamily="49" charset="0"/>
              </a:rPr>
            </a:b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let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0</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&lt;</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length</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p>
          <a:p>
            <a:r>
              <a:rPr lang="en-GB" b="1" dirty="0">
                <a:effectLst/>
                <a:latin typeface="Calibri" panose="020F0502020204030204" pitchFamily="34" charset="0"/>
                <a:cs typeface="Calibri" panose="020F0502020204030204" pitchFamily="34" charset="0"/>
              </a:rPr>
              <a:t>Here we are reading the array for each element and getting the typeof</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typeof</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Here we are filling the types array with typeof for each i.</a:t>
            </a:r>
          </a:p>
          <a:p>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types</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 = </a:t>
            </a:r>
            <a:r>
              <a:rPr lang="en-GB" b="0" dirty="0">
                <a:solidFill>
                  <a:srgbClr val="569CD6"/>
                </a:solidFill>
                <a:effectLst/>
                <a:latin typeface="Consolas" panose="020B0609020204030204" pitchFamily="49" charset="0"/>
              </a:rPr>
              <a:t>typeof</a:t>
            </a:r>
            <a:r>
              <a:rPr lang="en-GB" b="0" dirty="0">
                <a:solidFill>
                  <a:srgbClr val="D4D4D4"/>
                </a:solidFill>
                <a:effectLst/>
                <a:latin typeface="Consolas" panose="020B0609020204030204" pitchFamily="49" charset="0"/>
              </a:rPr>
              <a:t> </a:t>
            </a:r>
            <a:r>
              <a:rPr lang="en-GB" b="0" dirty="0">
                <a:solidFill>
                  <a:srgbClr val="4FC1FF"/>
                </a:solidFill>
                <a:effectLst/>
                <a:latin typeface="Consolas" panose="020B0609020204030204" pitchFamily="49" charset="0"/>
              </a:rPr>
              <a:t>personObj2</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i</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a:p>
            <a:endParaRPr lang="en-GB" b="0" dirty="0">
              <a:solidFill>
                <a:srgbClr val="9CDCFE"/>
              </a:solidFill>
              <a:effectLst/>
              <a:latin typeface="Consolas" panose="020B0609020204030204" pitchFamily="49" charset="0"/>
            </a:endParaRPr>
          </a:p>
          <a:p>
            <a:r>
              <a:rPr lang="en-GB" b="0" dirty="0">
                <a:solidFill>
                  <a:srgbClr val="9CDCFE"/>
                </a:solidFill>
                <a:effectLst/>
                <a:latin typeface="Consolas" panose="020B0609020204030204" pitchFamily="49" charset="0"/>
              </a:rPr>
              <a:t>console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log</a:t>
            </a:r>
            <a:r>
              <a:rPr lang="en-GB" b="0" dirty="0">
                <a:solidFill>
                  <a:srgbClr val="D4D4D4"/>
                </a:solidFill>
                <a:effectLst/>
                <a:latin typeface="Consolas" panose="020B0609020204030204" pitchFamily="49" charset="0"/>
              </a:rPr>
              <a:t>(</a:t>
            </a:r>
            <a:r>
              <a:rPr lang="en-GB" b="0" dirty="0">
                <a:solidFill>
                  <a:srgbClr val="4FC1FF"/>
                </a:solidFill>
                <a:effectLst/>
                <a:latin typeface="Consolas" panose="020B0609020204030204" pitchFamily="49" charset="0"/>
              </a:rPr>
              <a:t>types</a:t>
            </a:r>
            <a:r>
              <a:rPr lang="en-GB"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96A4D885-54F2-4AB4-8BCD-47E7859C01D9}"/>
              </a:ext>
            </a:extLst>
          </p:cNvPr>
          <p:cNvPicPr>
            <a:picLocks noChangeAspect="1"/>
          </p:cNvPicPr>
          <p:nvPr/>
        </p:nvPicPr>
        <p:blipFill>
          <a:blip r:embed="rId2"/>
          <a:stretch>
            <a:fillRect/>
          </a:stretch>
        </p:blipFill>
        <p:spPr>
          <a:xfrm>
            <a:off x="6015842" y="2095020"/>
            <a:ext cx="3716539" cy="1496269"/>
          </a:xfrm>
          <a:prstGeom prst="rect">
            <a:avLst/>
          </a:prstGeom>
        </p:spPr>
      </p:pic>
      <p:pic>
        <p:nvPicPr>
          <p:cNvPr id="7" name="Picture 6">
            <a:extLst>
              <a:ext uri="{FF2B5EF4-FFF2-40B4-BE49-F238E27FC236}">
                <a16:creationId xmlns:a16="http://schemas.microsoft.com/office/drawing/2014/main" id="{CC8D3189-C54A-423F-AEA4-5A0240246EA5}"/>
              </a:ext>
            </a:extLst>
          </p:cNvPr>
          <p:cNvPicPr>
            <a:picLocks noChangeAspect="1"/>
          </p:cNvPicPr>
          <p:nvPr/>
        </p:nvPicPr>
        <p:blipFill>
          <a:blip r:embed="rId3"/>
          <a:stretch>
            <a:fillRect/>
          </a:stretch>
        </p:blipFill>
        <p:spPr>
          <a:xfrm>
            <a:off x="3831218" y="5342428"/>
            <a:ext cx="5901161" cy="395167"/>
          </a:xfrm>
          <a:prstGeom prst="rect">
            <a:avLst/>
          </a:prstGeom>
        </p:spPr>
      </p:pic>
    </p:spTree>
    <p:extLst>
      <p:ext uri="{BB962C8B-B14F-4D97-AF65-F5344CB8AC3E}">
        <p14:creationId xmlns:p14="http://schemas.microsoft.com/office/powerpoint/2010/main" val="30887511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B4111-0F17-4AC3-B762-2EE717BD231D}"/>
              </a:ext>
            </a:extLst>
          </p:cNvPr>
          <p:cNvSpPr txBox="1"/>
          <p:nvPr/>
        </p:nvSpPr>
        <p:spPr>
          <a:xfrm>
            <a:off x="405114" y="404616"/>
            <a:ext cx="9500886" cy="5047536"/>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The same operation can be done with an array push</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types</a:t>
            </a:r>
            <a:r>
              <a:rPr lang="en-GB" sz="1600" b="1" dirty="0">
                <a:solidFill>
                  <a:srgbClr val="D4D4D4"/>
                </a:solidFill>
                <a:effectLst/>
                <a:latin typeface="Consolas" panose="020B0609020204030204" pitchFamily="49" charset="0"/>
              </a:rPr>
              <a:t> = [];</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types</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types</a:t>
            </a:r>
            <a:r>
              <a:rPr lang="en-GB" sz="1600" b="1" dirty="0">
                <a:solidFill>
                  <a:srgbClr val="D4D4D4"/>
                </a:solidFill>
                <a:effectLst/>
                <a:latin typeface="Consolas" panose="020B0609020204030204" pitchFamily="49" charset="0"/>
              </a:rPr>
              <a:t>);</a:t>
            </a:r>
          </a:p>
          <a:p>
            <a:endParaRPr lang="en-GB" sz="14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We have an array of birthYears and we want to calculate ages and store it in a new array.</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birthYearArr</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2007</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1969</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2020</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ageArr</a:t>
            </a:r>
            <a:r>
              <a:rPr lang="en-GB" sz="1600" b="1" dirty="0">
                <a:solidFill>
                  <a:srgbClr val="D4D4D4"/>
                </a:solidFill>
                <a:effectLst/>
                <a:latin typeface="Consolas" panose="020B0609020204030204" pitchFamily="49" charset="0"/>
              </a:rPr>
              <a:t> = [];</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birthYearArr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ageArr</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push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2037</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birthYearArr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ageArr</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4195034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FEF363-7000-48FD-9289-24E26A62BE7E}"/>
              </a:ext>
            </a:extLst>
          </p:cNvPr>
          <p:cNvSpPr txBox="1"/>
          <p:nvPr/>
        </p:nvSpPr>
        <p:spPr>
          <a:xfrm>
            <a:off x="439836" y="350710"/>
            <a:ext cx="8727313" cy="600164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Continue and break statements</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Continue is used to skip an iteration in the loop</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Break is used to completely stop the loop</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'string'</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continue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Here we use an if statement to check if type of iteration is not a string and we skip it (continue)</a:t>
            </a:r>
          </a:p>
        </p:txBody>
      </p:sp>
      <p:pic>
        <p:nvPicPr>
          <p:cNvPr id="5" name="Picture 4">
            <a:extLst>
              <a:ext uri="{FF2B5EF4-FFF2-40B4-BE49-F238E27FC236}">
                <a16:creationId xmlns:a16="http://schemas.microsoft.com/office/drawing/2014/main" id="{FB6B76D7-122E-4EC0-82BE-913F82AC0463}"/>
              </a:ext>
            </a:extLst>
          </p:cNvPr>
          <p:cNvPicPr>
            <a:picLocks noChangeAspect="1"/>
          </p:cNvPicPr>
          <p:nvPr/>
        </p:nvPicPr>
        <p:blipFill>
          <a:blip r:embed="rId2"/>
          <a:stretch>
            <a:fillRect/>
          </a:stretch>
        </p:blipFill>
        <p:spPr>
          <a:xfrm>
            <a:off x="7130100" y="4201610"/>
            <a:ext cx="2569485" cy="1220043"/>
          </a:xfrm>
          <a:prstGeom prst="rect">
            <a:avLst/>
          </a:prstGeom>
        </p:spPr>
      </p:pic>
    </p:spTree>
    <p:extLst>
      <p:ext uri="{BB962C8B-B14F-4D97-AF65-F5344CB8AC3E}">
        <p14:creationId xmlns:p14="http://schemas.microsoft.com/office/powerpoint/2010/main" val="14131071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38672F-1395-4A57-B88F-201F8E8AA688}"/>
              </a:ext>
            </a:extLst>
          </p:cNvPr>
          <p:cNvSpPr txBox="1"/>
          <p:nvPr/>
        </p:nvSpPr>
        <p:spPr>
          <a:xfrm>
            <a:off x="671332" y="548116"/>
            <a:ext cx="8877782" cy="597086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Continue and break statements</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Continue is used to skip an iteration in the loop</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Break is used to completely stop the loop</a:t>
            </a:r>
          </a:p>
          <a:p>
            <a:endParaRPr lang="en-GB" sz="1600" b="1" dirty="0">
              <a:solidFill>
                <a:srgbClr val="569CD6"/>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&lt;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break</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Here we use an if statement to check if type of iteration a number and we stop the loop (break) at that iteration.</a:t>
            </a:r>
          </a:p>
        </p:txBody>
      </p:sp>
      <p:pic>
        <p:nvPicPr>
          <p:cNvPr id="5" name="Picture 4">
            <a:extLst>
              <a:ext uri="{FF2B5EF4-FFF2-40B4-BE49-F238E27FC236}">
                <a16:creationId xmlns:a16="http://schemas.microsoft.com/office/drawing/2014/main" id="{DADCF594-6C7D-4EFC-A635-9614797A03B4}"/>
              </a:ext>
            </a:extLst>
          </p:cNvPr>
          <p:cNvPicPr>
            <a:picLocks noChangeAspect="1"/>
          </p:cNvPicPr>
          <p:nvPr/>
        </p:nvPicPr>
        <p:blipFill>
          <a:blip r:embed="rId2"/>
          <a:stretch>
            <a:fillRect/>
          </a:stretch>
        </p:blipFill>
        <p:spPr>
          <a:xfrm>
            <a:off x="7206068" y="4745621"/>
            <a:ext cx="2343046" cy="763265"/>
          </a:xfrm>
          <a:prstGeom prst="rect">
            <a:avLst/>
          </a:prstGeom>
        </p:spPr>
      </p:pic>
    </p:spTree>
    <p:extLst>
      <p:ext uri="{BB962C8B-B14F-4D97-AF65-F5344CB8AC3E}">
        <p14:creationId xmlns:p14="http://schemas.microsoft.com/office/powerpoint/2010/main" val="25250382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C3514-F760-4B32-B7D7-5847E9BA35DE}"/>
              </a:ext>
            </a:extLst>
          </p:cNvPr>
          <p:cNvSpPr txBox="1"/>
          <p:nvPr/>
        </p:nvSpPr>
        <p:spPr>
          <a:xfrm>
            <a:off x="178657" y="115748"/>
            <a:ext cx="7796300" cy="584775"/>
          </a:xfrm>
          <a:prstGeom prst="rect">
            <a:avLst/>
          </a:prstGeom>
          <a:noFill/>
        </p:spPr>
        <p:txBody>
          <a:bodyPr wrap="square">
            <a:spAutoFit/>
          </a:bodyPr>
          <a:lstStyle/>
          <a:p>
            <a:r>
              <a:rPr lang="en-GB" sz="3200" b="0" i="0" dirty="0">
                <a:solidFill>
                  <a:srgbClr val="1C1D1F"/>
                </a:solidFill>
                <a:effectLst/>
              </a:rPr>
              <a:t>Looping backwards</a:t>
            </a:r>
          </a:p>
        </p:txBody>
      </p:sp>
      <p:sp>
        <p:nvSpPr>
          <p:cNvPr id="4" name="TextBox 3">
            <a:extLst>
              <a:ext uri="{FF2B5EF4-FFF2-40B4-BE49-F238E27FC236}">
                <a16:creationId xmlns:a16="http://schemas.microsoft.com/office/drawing/2014/main" id="{5EA3898F-6B9F-406E-840A-BF453A8353FD}"/>
              </a:ext>
            </a:extLst>
          </p:cNvPr>
          <p:cNvSpPr txBox="1"/>
          <p:nvPr/>
        </p:nvSpPr>
        <p:spPr>
          <a:xfrm>
            <a:off x="178657" y="700523"/>
            <a:ext cx="9115778" cy="6032421"/>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To loop through an array backwards we need to modify the three parts to the for loop.</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START: In this case the array has indexes of 0,1,2,3,4,5 so we want to start the loop at index five which is the length of the array minus 1.</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CONDITION: We want to stop the loop when it gets to zero so the condition is going to be that I is equal to or greater than 0.</a:t>
            </a:r>
          </a:p>
          <a:p>
            <a:endParaRPr lang="en-GB" b="1" dirty="0">
              <a:latin typeface="Calibri" panose="020F0502020204030204" pitchFamily="34" charset="0"/>
              <a:cs typeface="Calibri" panose="020F0502020204030204" pitchFamily="34" charset="0"/>
            </a:endParaRPr>
          </a:p>
          <a:p>
            <a:r>
              <a:rPr lang="en-GB" sz="1800" b="1" dirty="0">
                <a:effectLst/>
                <a:latin typeface="Calibri" panose="020F0502020204030204" pitchFamily="34" charset="0"/>
                <a:cs typeface="Calibri" panose="020F0502020204030204" pitchFamily="34" charset="0"/>
              </a:rPr>
              <a:t>ITERATION</a:t>
            </a:r>
            <a:r>
              <a:rPr lang="en-GB" b="1" dirty="0">
                <a:effectLst/>
                <a:latin typeface="Calibri" panose="020F0502020204030204" pitchFamily="34" charset="0"/>
                <a:cs typeface="Calibri" panose="020F0502020204030204" pitchFamily="34" charset="0"/>
              </a:rPr>
              <a:t>: Finally, we want the loop to decrement by 1 the counter each iteration.</a:t>
            </a:r>
          </a:p>
          <a:p>
            <a:endParaRPr lang="en-GB" sz="1600" b="1" dirty="0">
              <a:solidFill>
                <a:srgbClr val="569CD6"/>
              </a:solidFill>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'Jonas'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'Schmedtmann’</a:t>
            </a:r>
            <a:r>
              <a:rPr lang="en-GB" sz="1600" b="1" dirty="0">
                <a:solidFill>
                  <a:srgbClr val="D4D4D4"/>
                </a:solidFill>
                <a:effectLst/>
                <a:latin typeface="Consolas" panose="020B0609020204030204" pitchFamily="49" charset="0"/>
              </a:rPr>
              <a:t>, </a:t>
            </a:r>
          </a:p>
          <a:p>
            <a:r>
              <a:rPr lang="en-GB" sz="1600" b="1" dirty="0">
                <a:solidFill>
                  <a:srgbClr val="D4D4D4"/>
                </a:solidFill>
                <a:latin typeface="Consolas" panose="020B0609020204030204" pitchFamily="49" charset="0"/>
              </a:rPr>
              <a:t> </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1991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'teacher'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'Michael'</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'Steven'</a:t>
            </a:r>
            <a:r>
              <a:rPr lang="en-GB" sz="1600" b="1" dirty="0">
                <a:solidFill>
                  <a:srgbClr val="D4D4D4"/>
                </a:solidFill>
                <a:effectLst/>
                <a:latin typeface="Consolas" panose="020B0609020204030204" pitchFamily="49" charset="0"/>
              </a:rPr>
              <a:t>, </a:t>
            </a:r>
            <a:r>
              <a:rPr lang="en-GB" sz="1600" b="1" dirty="0">
                <a:solidFill>
                  <a:srgbClr val="CE9178"/>
                </a:solidFill>
                <a:effectLst/>
                <a:latin typeface="Consolas" panose="020B0609020204030204" pitchFamily="49" charset="0"/>
              </a:rPr>
              <a:t>'Peter'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true</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&gt;=</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personObj2</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E0721E9-5D8A-47E7-ADE6-DEB8E9F4A65B}"/>
              </a:ext>
            </a:extLst>
          </p:cNvPr>
          <p:cNvSpPr txBox="1"/>
          <p:nvPr/>
        </p:nvSpPr>
        <p:spPr>
          <a:xfrm>
            <a:off x="1710125" y="5025099"/>
            <a:ext cx="3858107" cy="369332"/>
          </a:xfrm>
          <a:prstGeom prst="rect">
            <a:avLst/>
          </a:prstGeom>
          <a:noFill/>
        </p:spPr>
        <p:txBody>
          <a:bodyPr wrap="none" rtlCol="0">
            <a:spAutoFit/>
          </a:bodyPr>
          <a:lstStyle/>
          <a:p>
            <a:r>
              <a:rPr lang="en-GB" sz="1800" b="1" dirty="0">
                <a:effectLst/>
                <a:latin typeface="Calibri" panose="020F0502020204030204" pitchFamily="34" charset="0"/>
                <a:cs typeface="Calibri" panose="020F0502020204030204" pitchFamily="34" charset="0"/>
              </a:rPr>
              <a:t>START               CONDITION   ITERATION</a:t>
            </a:r>
          </a:p>
        </p:txBody>
      </p:sp>
      <p:cxnSp>
        <p:nvCxnSpPr>
          <p:cNvPr id="7" name="Straight Arrow Connector 6">
            <a:extLst>
              <a:ext uri="{FF2B5EF4-FFF2-40B4-BE49-F238E27FC236}">
                <a16:creationId xmlns:a16="http://schemas.microsoft.com/office/drawing/2014/main" id="{C045DA54-6D5F-41D2-9E28-2B768D102217}"/>
              </a:ext>
            </a:extLst>
          </p:cNvPr>
          <p:cNvCxnSpPr/>
          <p:nvPr/>
        </p:nvCxnSpPr>
        <p:spPr>
          <a:xfrm>
            <a:off x="2123455" y="5319976"/>
            <a:ext cx="0" cy="334109"/>
          </a:xfrm>
          <a:prstGeom prst="straightConnector1">
            <a:avLst/>
          </a:prstGeom>
          <a:ln w="25400">
            <a:solidFill>
              <a:schemeClr val="tx1">
                <a:alpha val="9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BE5A063-5F53-4F7B-A2AC-520DAC8AA654}"/>
              </a:ext>
            </a:extLst>
          </p:cNvPr>
          <p:cNvCxnSpPr/>
          <p:nvPr/>
        </p:nvCxnSpPr>
        <p:spPr>
          <a:xfrm>
            <a:off x="4095598" y="5319976"/>
            <a:ext cx="0" cy="334109"/>
          </a:xfrm>
          <a:prstGeom prst="straightConnector1">
            <a:avLst/>
          </a:prstGeom>
          <a:ln w="25400">
            <a:solidFill>
              <a:schemeClr val="tx1">
                <a:alpha val="9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301FF3E-41F9-485B-850A-68B840BBF736}"/>
              </a:ext>
            </a:extLst>
          </p:cNvPr>
          <p:cNvCxnSpPr/>
          <p:nvPr/>
        </p:nvCxnSpPr>
        <p:spPr>
          <a:xfrm>
            <a:off x="4736546" y="5319976"/>
            <a:ext cx="0" cy="334109"/>
          </a:xfrm>
          <a:prstGeom prst="straightConnector1">
            <a:avLst/>
          </a:prstGeom>
          <a:ln w="25400">
            <a:solidFill>
              <a:schemeClr val="tx1">
                <a:alpha val="97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F0F6CC3-1F9B-4435-B445-4D95CF73E3ED}"/>
              </a:ext>
            </a:extLst>
          </p:cNvPr>
          <p:cNvPicPr>
            <a:picLocks noChangeAspect="1"/>
          </p:cNvPicPr>
          <p:nvPr/>
        </p:nvPicPr>
        <p:blipFill>
          <a:blip r:embed="rId2"/>
          <a:stretch>
            <a:fillRect/>
          </a:stretch>
        </p:blipFill>
        <p:spPr>
          <a:xfrm>
            <a:off x="6914409" y="4437666"/>
            <a:ext cx="2380026" cy="2205024"/>
          </a:xfrm>
          <a:prstGeom prst="rect">
            <a:avLst/>
          </a:prstGeom>
        </p:spPr>
      </p:pic>
    </p:spTree>
    <p:extLst>
      <p:ext uri="{BB962C8B-B14F-4D97-AF65-F5344CB8AC3E}">
        <p14:creationId xmlns:p14="http://schemas.microsoft.com/office/powerpoint/2010/main" val="5525608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9F5A45-EC32-46E2-A5D4-431D91B4026E}"/>
              </a:ext>
            </a:extLst>
          </p:cNvPr>
          <p:cNvSpPr txBox="1"/>
          <p:nvPr/>
        </p:nvSpPr>
        <p:spPr>
          <a:xfrm>
            <a:off x="178657" y="4366"/>
            <a:ext cx="7796300" cy="584775"/>
          </a:xfrm>
          <a:prstGeom prst="rect">
            <a:avLst/>
          </a:prstGeom>
          <a:noFill/>
        </p:spPr>
        <p:txBody>
          <a:bodyPr wrap="square">
            <a:spAutoFit/>
          </a:bodyPr>
          <a:lstStyle/>
          <a:p>
            <a:r>
              <a:rPr lang="en-GB" sz="3200" b="0" i="0" dirty="0">
                <a:solidFill>
                  <a:srgbClr val="1C1D1F"/>
                </a:solidFill>
                <a:effectLst/>
              </a:rPr>
              <a:t>Loops within Loops</a:t>
            </a:r>
          </a:p>
        </p:txBody>
      </p:sp>
      <p:sp>
        <p:nvSpPr>
          <p:cNvPr id="6" name="TextBox 5">
            <a:extLst>
              <a:ext uri="{FF2B5EF4-FFF2-40B4-BE49-F238E27FC236}">
                <a16:creationId xmlns:a16="http://schemas.microsoft.com/office/drawing/2014/main" id="{01EE67C5-6ED7-4A72-A91C-FC778589C4B3}"/>
              </a:ext>
            </a:extLst>
          </p:cNvPr>
          <p:cNvSpPr txBox="1"/>
          <p:nvPr/>
        </p:nvSpPr>
        <p:spPr>
          <a:xfrm>
            <a:off x="178657" y="589141"/>
            <a:ext cx="9532502" cy="236988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have a routine of three exercises with each exercise being repeated (or looped 5 times)</a:t>
            </a:r>
          </a:p>
          <a:p>
            <a:br>
              <a:rPr lang="en-GB" b="0"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exercise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exercise</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exercise</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 Starting exercise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exercise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 Exercise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exercise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weights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2CCF1AC5-EB97-4CDF-A153-CFB824DB990C}"/>
              </a:ext>
            </a:extLst>
          </p:cNvPr>
          <p:cNvPicPr>
            <a:picLocks noChangeAspect="1"/>
          </p:cNvPicPr>
          <p:nvPr/>
        </p:nvPicPr>
        <p:blipFill>
          <a:blip r:embed="rId2"/>
          <a:stretch>
            <a:fillRect/>
          </a:stretch>
        </p:blipFill>
        <p:spPr>
          <a:xfrm>
            <a:off x="6521370" y="2493572"/>
            <a:ext cx="3384630" cy="4360062"/>
          </a:xfrm>
          <a:prstGeom prst="rect">
            <a:avLst/>
          </a:prstGeom>
        </p:spPr>
      </p:pic>
      <p:sp>
        <p:nvSpPr>
          <p:cNvPr id="9" name="TextBox 8">
            <a:extLst>
              <a:ext uri="{FF2B5EF4-FFF2-40B4-BE49-F238E27FC236}">
                <a16:creationId xmlns:a16="http://schemas.microsoft.com/office/drawing/2014/main" id="{CE8397C2-C7E9-44F3-BCB3-5ED92AD20714}"/>
              </a:ext>
            </a:extLst>
          </p:cNvPr>
          <p:cNvSpPr txBox="1"/>
          <p:nvPr/>
        </p:nvSpPr>
        <p:spPr>
          <a:xfrm>
            <a:off x="178657" y="3171463"/>
            <a:ext cx="6106396" cy="341632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1) We first define the outer loop with the three parameters of STARTING, CONDITION and COUNTER.</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2) Within the outer loop we define the inner loop, also with starting, condition and counter.</a:t>
            </a:r>
          </a:p>
          <a:p>
            <a:endParaRPr lang="en-GB" b="1" dirty="0">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3) On each go around of the outer loop the inner loop is executed.</a:t>
            </a:r>
          </a:p>
          <a:p>
            <a:endParaRPr lang="en-GB" b="1" dirty="0">
              <a:effectLst/>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4) Pay particular attention to the placement of opening and closing brackets for the outer loop.</a:t>
            </a:r>
            <a:endParaRPr lang="en-GB" b="1" dirty="0">
              <a:effectLst/>
              <a:latin typeface="Calibri" panose="020F0502020204030204" pitchFamily="34" charset="0"/>
              <a:cs typeface="Calibri" panose="020F0502020204030204" pitchFamily="34" charset="0"/>
            </a:endParaRPr>
          </a:p>
          <a:p>
            <a:endParaRPr lang="en-GB" dirty="0"/>
          </a:p>
        </p:txBody>
      </p:sp>
      <p:sp>
        <p:nvSpPr>
          <p:cNvPr id="10" name="TextBox 9">
            <a:extLst>
              <a:ext uri="{FF2B5EF4-FFF2-40B4-BE49-F238E27FC236}">
                <a16:creationId xmlns:a16="http://schemas.microsoft.com/office/drawing/2014/main" id="{975C44FB-9339-4EDF-8C00-75C5027A6122}"/>
              </a:ext>
            </a:extLst>
          </p:cNvPr>
          <p:cNvSpPr txBox="1"/>
          <p:nvPr/>
        </p:nvSpPr>
        <p:spPr>
          <a:xfrm>
            <a:off x="3386774" y="946890"/>
            <a:ext cx="374998" cy="369332"/>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1)</a:t>
            </a:r>
            <a:endParaRPr lang="en-GB" dirty="0"/>
          </a:p>
        </p:txBody>
      </p:sp>
      <p:sp>
        <p:nvSpPr>
          <p:cNvPr id="11" name="TextBox 10">
            <a:extLst>
              <a:ext uri="{FF2B5EF4-FFF2-40B4-BE49-F238E27FC236}">
                <a16:creationId xmlns:a16="http://schemas.microsoft.com/office/drawing/2014/main" id="{66DF52E6-8F83-4AF0-84CD-C50606400F67}"/>
              </a:ext>
            </a:extLst>
          </p:cNvPr>
          <p:cNvSpPr txBox="1"/>
          <p:nvPr/>
        </p:nvSpPr>
        <p:spPr>
          <a:xfrm>
            <a:off x="3386774" y="1673971"/>
            <a:ext cx="374998" cy="369332"/>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2</a:t>
            </a:r>
            <a:r>
              <a:rPr lang="en-GB" b="1" dirty="0">
                <a:effectLst/>
                <a:latin typeface="Calibri" panose="020F0502020204030204" pitchFamily="34" charset="0"/>
                <a:cs typeface="Calibri" panose="020F0502020204030204" pitchFamily="34" charset="0"/>
              </a:rPr>
              <a:t>)</a:t>
            </a:r>
            <a:endParaRPr lang="en-GB" dirty="0"/>
          </a:p>
        </p:txBody>
      </p:sp>
      <p:sp>
        <p:nvSpPr>
          <p:cNvPr id="12" name="TextBox 11">
            <a:extLst>
              <a:ext uri="{FF2B5EF4-FFF2-40B4-BE49-F238E27FC236}">
                <a16:creationId xmlns:a16="http://schemas.microsoft.com/office/drawing/2014/main" id="{D790A145-F5A0-47FE-A0B7-8C806C234C1B}"/>
              </a:ext>
            </a:extLst>
          </p:cNvPr>
          <p:cNvSpPr txBox="1"/>
          <p:nvPr/>
        </p:nvSpPr>
        <p:spPr>
          <a:xfrm>
            <a:off x="6146372" y="2589689"/>
            <a:ext cx="374998" cy="369332"/>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3)</a:t>
            </a:r>
            <a:endParaRPr lang="en-GB" dirty="0"/>
          </a:p>
        </p:txBody>
      </p:sp>
      <p:sp>
        <p:nvSpPr>
          <p:cNvPr id="13" name="TextBox 12">
            <a:extLst>
              <a:ext uri="{FF2B5EF4-FFF2-40B4-BE49-F238E27FC236}">
                <a16:creationId xmlns:a16="http://schemas.microsoft.com/office/drawing/2014/main" id="{8CE44577-F0C0-41A0-B8FC-A76CE5F4CC24}"/>
              </a:ext>
            </a:extLst>
          </p:cNvPr>
          <p:cNvSpPr txBox="1"/>
          <p:nvPr/>
        </p:nvSpPr>
        <p:spPr>
          <a:xfrm>
            <a:off x="349383" y="2591735"/>
            <a:ext cx="374998" cy="369332"/>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4</a:t>
            </a:r>
            <a:r>
              <a:rPr lang="en-GB" b="1" dirty="0">
                <a:effectLst/>
                <a:latin typeface="Calibri" panose="020F0502020204030204" pitchFamily="34" charset="0"/>
                <a:cs typeface="Calibri" panose="020F0502020204030204" pitchFamily="34" charset="0"/>
              </a:rPr>
              <a:t>)</a:t>
            </a:r>
            <a:endParaRPr lang="en-GB" dirty="0"/>
          </a:p>
        </p:txBody>
      </p:sp>
      <p:sp>
        <p:nvSpPr>
          <p:cNvPr id="14" name="TextBox 13">
            <a:extLst>
              <a:ext uri="{FF2B5EF4-FFF2-40B4-BE49-F238E27FC236}">
                <a16:creationId xmlns:a16="http://schemas.microsoft.com/office/drawing/2014/main" id="{1C04B78D-D92F-42D5-8E90-A1D885BEE432}"/>
              </a:ext>
            </a:extLst>
          </p:cNvPr>
          <p:cNvSpPr txBox="1"/>
          <p:nvPr/>
        </p:nvSpPr>
        <p:spPr>
          <a:xfrm>
            <a:off x="5761514" y="1131556"/>
            <a:ext cx="374998" cy="369332"/>
          </a:xfrm>
          <a:prstGeom prst="rect">
            <a:avLst/>
          </a:prstGeom>
          <a:noFill/>
        </p:spPr>
        <p:txBody>
          <a:bodyPr wrap="square" rtlCol="0">
            <a:spAutoFit/>
          </a:bodyPr>
          <a:lstStyle/>
          <a:p>
            <a:r>
              <a:rPr lang="en-GB" b="1" dirty="0">
                <a:latin typeface="Calibri" panose="020F0502020204030204" pitchFamily="34" charset="0"/>
                <a:cs typeface="Calibri" panose="020F0502020204030204" pitchFamily="34" charset="0"/>
              </a:rPr>
              <a:t>4</a:t>
            </a:r>
            <a:r>
              <a:rPr lang="en-GB" b="1" dirty="0">
                <a:effectLst/>
                <a:latin typeface="Calibri" panose="020F0502020204030204" pitchFamily="34" charset="0"/>
                <a:cs typeface="Calibri" panose="020F0502020204030204" pitchFamily="34" charset="0"/>
              </a:rPr>
              <a:t>)</a:t>
            </a:r>
            <a:endParaRPr lang="en-GB" dirty="0"/>
          </a:p>
        </p:txBody>
      </p:sp>
    </p:spTree>
    <p:extLst>
      <p:ext uri="{BB962C8B-B14F-4D97-AF65-F5344CB8AC3E}">
        <p14:creationId xmlns:p14="http://schemas.microsoft.com/office/powerpoint/2010/main" val="23123046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5650BC-0FA7-461A-825D-3C5F59BC058E}"/>
              </a:ext>
            </a:extLst>
          </p:cNvPr>
          <p:cNvSpPr txBox="1"/>
          <p:nvPr/>
        </p:nvSpPr>
        <p:spPr>
          <a:xfrm>
            <a:off x="97634" y="0"/>
            <a:ext cx="7796300" cy="584775"/>
          </a:xfrm>
          <a:prstGeom prst="rect">
            <a:avLst/>
          </a:prstGeom>
          <a:noFill/>
        </p:spPr>
        <p:txBody>
          <a:bodyPr wrap="square">
            <a:spAutoFit/>
          </a:bodyPr>
          <a:lstStyle/>
          <a:p>
            <a:r>
              <a:rPr lang="en-GB" sz="3200" b="0" i="0" dirty="0">
                <a:solidFill>
                  <a:srgbClr val="1C1D1F"/>
                </a:solidFill>
                <a:effectLst/>
              </a:rPr>
              <a:t>The While Loop</a:t>
            </a:r>
          </a:p>
        </p:txBody>
      </p:sp>
      <p:sp>
        <p:nvSpPr>
          <p:cNvPr id="4" name="TextBox 3">
            <a:extLst>
              <a:ext uri="{FF2B5EF4-FFF2-40B4-BE49-F238E27FC236}">
                <a16:creationId xmlns:a16="http://schemas.microsoft.com/office/drawing/2014/main" id="{0211ADD4-FC32-406D-9047-08AB26062CFF}"/>
              </a:ext>
            </a:extLst>
          </p:cNvPr>
          <p:cNvSpPr txBox="1"/>
          <p:nvPr/>
        </p:nvSpPr>
        <p:spPr>
          <a:xfrm>
            <a:off x="97634" y="686376"/>
            <a:ext cx="9451480" cy="5047536"/>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A for loop has 3 components: Start, Condition and counter.</a:t>
            </a:r>
          </a:p>
          <a:p>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 </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`Lifting weights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A while loop only has one component, a condition and will run until the condition is not met. However we still need to define start of the loop and counter. We define the start of the loop outside and before the loop. The counter we increment after the loop has performed its action but within the loop curly braces.</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&lt;=</a:t>
            </a:r>
            <a:r>
              <a:rPr lang="en-GB" sz="1600" b="1" dirty="0">
                <a:solidFill>
                  <a:srgbClr val="B5CEA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`swimming repetition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rep</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rep</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A while loop is more versatile than a for loop because it only needs a condition. It can be used in a larger variety of situations because it does not need a counter. The condition is essential to keep it running bit the counter is not always needed.</a:t>
            </a:r>
          </a:p>
          <a:p>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142222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ADDB2C-48BC-47AA-A13A-618CD994BBD7}"/>
              </a:ext>
            </a:extLst>
          </p:cNvPr>
          <p:cNvSpPr txBox="1"/>
          <p:nvPr/>
        </p:nvSpPr>
        <p:spPr>
          <a:xfrm>
            <a:off x="183266" y="91703"/>
            <a:ext cx="9562618" cy="689419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DICE ROLL WHILE LOOP: the dice will continue to roll until it lands on 6.</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Rolled a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b="1" dirty="0">
                <a:effectLst/>
                <a:latin typeface="Calibri" panose="020F0502020204030204" pitchFamily="34" charset="0"/>
                <a:cs typeface="Calibri" panose="020F0502020204030204" pitchFamily="34" charset="0"/>
              </a:rPr>
              <a:t>WHILE LOOPS CAN BE DANGEROUS: the current code will crash the browser because the while loop will run forever.</a:t>
            </a:r>
          </a:p>
          <a:p>
            <a:endParaRPr lang="en-GB" b="1" dirty="0">
              <a:latin typeface="Calibri" panose="020F0502020204030204" pitchFamily="34" charset="0"/>
              <a:cs typeface="Calibri" panose="020F0502020204030204" pitchFamily="34" charset="0"/>
            </a:endParaRP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Rolled a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We need to reassign the dice value after each iteration of the loop to prevent infinite looping.</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Lets analyse what is happening. The dice is rolled and value 2 is randomly calculated. This is not a six so we reassign the dice value and roll the dice again getting 3. We randomly reassign the dice number and roll again getting 1. Next roll we land on 6 so the loop is stopped. Note that we need to reassign the dice number after each roll because we did not specify a starting value outside of the loop.</a:t>
            </a:r>
            <a:endParaRPr lang="en-GB" sz="1600" b="1"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EA0779E5-C584-4638-AD45-50CC042492E7}"/>
              </a:ext>
            </a:extLst>
          </p:cNvPr>
          <p:cNvPicPr>
            <a:picLocks noChangeAspect="1"/>
          </p:cNvPicPr>
          <p:nvPr/>
        </p:nvPicPr>
        <p:blipFill>
          <a:blip r:embed="rId2"/>
          <a:stretch>
            <a:fillRect/>
          </a:stretch>
        </p:blipFill>
        <p:spPr>
          <a:xfrm>
            <a:off x="7826415" y="3428999"/>
            <a:ext cx="1537504" cy="902755"/>
          </a:xfrm>
          <a:prstGeom prst="rect">
            <a:avLst/>
          </a:prstGeom>
        </p:spPr>
      </p:pic>
    </p:spTree>
    <p:extLst>
      <p:ext uri="{BB962C8B-B14F-4D97-AF65-F5344CB8AC3E}">
        <p14:creationId xmlns:p14="http://schemas.microsoft.com/office/powerpoint/2010/main" val="29578705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644EFB-099E-4C22-9D98-4281584C4576}"/>
              </a:ext>
            </a:extLst>
          </p:cNvPr>
          <p:cNvSpPr txBox="1"/>
          <p:nvPr/>
        </p:nvSpPr>
        <p:spPr>
          <a:xfrm>
            <a:off x="138898" y="369100"/>
            <a:ext cx="9410216" cy="1846659"/>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C586C0"/>
                </a:solidFill>
                <a:effectLst/>
                <a:latin typeface="Consolas" panose="020B0609020204030204" pitchFamily="49" charset="0"/>
              </a:rPr>
              <a:t>while</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`You Rolled a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dice</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dice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6</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'Loop is about to end...you rolled a 6'</a:t>
            </a:r>
            <a:r>
              <a:rPr lang="en-GB" sz="1600" b="1"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66289C9D-5798-4108-B3E4-E0F710F1FF1A}"/>
              </a:ext>
            </a:extLst>
          </p:cNvPr>
          <p:cNvPicPr>
            <a:picLocks noChangeAspect="1"/>
          </p:cNvPicPr>
          <p:nvPr/>
        </p:nvPicPr>
        <p:blipFill>
          <a:blip r:embed="rId2"/>
          <a:stretch>
            <a:fillRect/>
          </a:stretch>
        </p:blipFill>
        <p:spPr>
          <a:xfrm>
            <a:off x="249880" y="2417362"/>
            <a:ext cx="2600325" cy="2162175"/>
          </a:xfrm>
          <a:prstGeom prst="rect">
            <a:avLst/>
          </a:prstGeom>
        </p:spPr>
      </p:pic>
      <p:pic>
        <p:nvPicPr>
          <p:cNvPr id="7" name="Picture 6">
            <a:extLst>
              <a:ext uri="{FF2B5EF4-FFF2-40B4-BE49-F238E27FC236}">
                <a16:creationId xmlns:a16="http://schemas.microsoft.com/office/drawing/2014/main" id="{A2847D34-E806-4B02-BA4A-253B64FBDF52}"/>
              </a:ext>
            </a:extLst>
          </p:cNvPr>
          <p:cNvPicPr>
            <a:picLocks noChangeAspect="1"/>
          </p:cNvPicPr>
          <p:nvPr/>
        </p:nvPicPr>
        <p:blipFill>
          <a:blip r:embed="rId3"/>
          <a:stretch>
            <a:fillRect/>
          </a:stretch>
        </p:blipFill>
        <p:spPr>
          <a:xfrm>
            <a:off x="7172867" y="325695"/>
            <a:ext cx="2505075" cy="990600"/>
          </a:xfrm>
          <a:prstGeom prst="rect">
            <a:avLst/>
          </a:prstGeom>
        </p:spPr>
      </p:pic>
      <p:pic>
        <p:nvPicPr>
          <p:cNvPr id="9" name="Picture 8">
            <a:extLst>
              <a:ext uri="{FF2B5EF4-FFF2-40B4-BE49-F238E27FC236}">
                <a16:creationId xmlns:a16="http://schemas.microsoft.com/office/drawing/2014/main" id="{27DE8A94-F8DE-498F-B44A-7780AC02E3AB}"/>
              </a:ext>
            </a:extLst>
          </p:cNvPr>
          <p:cNvPicPr>
            <a:picLocks noChangeAspect="1"/>
          </p:cNvPicPr>
          <p:nvPr/>
        </p:nvPicPr>
        <p:blipFill>
          <a:blip r:embed="rId4"/>
          <a:stretch>
            <a:fillRect/>
          </a:stretch>
        </p:blipFill>
        <p:spPr>
          <a:xfrm>
            <a:off x="7055797" y="2417362"/>
            <a:ext cx="2552700" cy="3524250"/>
          </a:xfrm>
          <a:prstGeom prst="rect">
            <a:avLst/>
          </a:prstGeom>
        </p:spPr>
      </p:pic>
      <p:sp>
        <p:nvSpPr>
          <p:cNvPr id="10" name="TextBox 9">
            <a:extLst>
              <a:ext uri="{FF2B5EF4-FFF2-40B4-BE49-F238E27FC236}">
                <a16:creationId xmlns:a16="http://schemas.microsoft.com/office/drawing/2014/main" id="{51D28C88-C01A-4501-8D8E-E0C06E790D07}"/>
              </a:ext>
            </a:extLst>
          </p:cNvPr>
          <p:cNvSpPr txBox="1"/>
          <p:nvPr/>
        </p:nvSpPr>
        <p:spPr>
          <a:xfrm>
            <a:off x="362660" y="5268230"/>
            <a:ext cx="5912249"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Now each time we run this it will randomly roll the dice each time in the while loop until a 6 is found.</a:t>
            </a:r>
          </a:p>
          <a:p>
            <a:endParaRPr lang="en-GB" dirty="0"/>
          </a:p>
        </p:txBody>
      </p:sp>
      <p:pic>
        <p:nvPicPr>
          <p:cNvPr id="12" name="Picture 11">
            <a:extLst>
              <a:ext uri="{FF2B5EF4-FFF2-40B4-BE49-F238E27FC236}">
                <a16:creationId xmlns:a16="http://schemas.microsoft.com/office/drawing/2014/main" id="{72DE5301-FE07-4C65-AF5D-B8736C64CA75}"/>
              </a:ext>
            </a:extLst>
          </p:cNvPr>
          <p:cNvPicPr>
            <a:picLocks noChangeAspect="1"/>
          </p:cNvPicPr>
          <p:nvPr/>
        </p:nvPicPr>
        <p:blipFill>
          <a:blip r:embed="rId5"/>
          <a:stretch>
            <a:fillRect/>
          </a:stretch>
        </p:blipFill>
        <p:spPr>
          <a:xfrm>
            <a:off x="3780462" y="2308465"/>
            <a:ext cx="2495550" cy="409575"/>
          </a:xfrm>
          <a:prstGeom prst="rect">
            <a:avLst/>
          </a:prstGeom>
        </p:spPr>
      </p:pic>
      <p:pic>
        <p:nvPicPr>
          <p:cNvPr id="14" name="Picture 13">
            <a:extLst>
              <a:ext uri="{FF2B5EF4-FFF2-40B4-BE49-F238E27FC236}">
                <a16:creationId xmlns:a16="http://schemas.microsoft.com/office/drawing/2014/main" id="{04FBC564-2A4B-416B-BA8F-0D7041B8D289}"/>
              </a:ext>
            </a:extLst>
          </p:cNvPr>
          <p:cNvPicPr>
            <a:picLocks noChangeAspect="1"/>
          </p:cNvPicPr>
          <p:nvPr/>
        </p:nvPicPr>
        <p:blipFill>
          <a:blip r:embed="rId6"/>
          <a:stretch>
            <a:fillRect/>
          </a:stretch>
        </p:blipFill>
        <p:spPr>
          <a:xfrm>
            <a:off x="3655534" y="2939176"/>
            <a:ext cx="2619375" cy="1419225"/>
          </a:xfrm>
          <a:prstGeom prst="rect">
            <a:avLst/>
          </a:prstGeom>
        </p:spPr>
      </p:pic>
    </p:spTree>
    <p:extLst>
      <p:ext uri="{BB962C8B-B14F-4D97-AF65-F5344CB8AC3E}">
        <p14:creationId xmlns:p14="http://schemas.microsoft.com/office/powerpoint/2010/main" val="3403520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B14A-DA8F-4B8F-B81D-89357F5EFAE7}"/>
              </a:ext>
            </a:extLst>
          </p:cNvPr>
          <p:cNvSpPr txBox="1">
            <a:spLocks/>
          </p:cNvSpPr>
          <p:nvPr/>
        </p:nvSpPr>
        <p:spPr>
          <a:xfrm>
            <a:off x="2199191" y="223877"/>
            <a:ext cx="5544272"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sz="3200" dirty="0">
                <a:latin typeface="+mn-lt"/>
              </a:rPr>
              <a:t>Javascript 7 primitive data types</a:t>
            </a:r>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A3487DCA-A2E8-41E2-A179-371FA7A38E83}"/>
              </a:ext>
            </a:extLst>
          </p:cNvPr>
          <p:cNvSpPr txBox="1"/>
          <p:nvPr/>
        </p:nvSpPr>
        <p:spPr>
          <a:xfrm>
            <a:off x="902826" y="1125638"/>
            <a:ext cx="1273218" cy="369332"/>
          </a:xfrm>
          <a:prstGeom prst="rect">
            <a:avLst/>
          </a:prstGeom>
          <a:noFill/>
        </p:spPr>
        <p:txBody>
          <a:bodyPr wrap="square" rtlCol="0">
            <a:spAutoFit/>
          </a:bodyPr>
          <a:lstStyle/>
          <a:p>
            <a:pPr algn="r"/>
            <a:r>
              <a:rPr lang="en-GB" b="1" dirty="0"/>
              <a:t>Number</a:t>
            </a:r>
          </a:p>
        </p:txBody>
      </p:sp>
      <p:sp>
        <p:nvSpPr>
          <p:cNvPr id="4" name="TextBox 3">
            <a:extLst>
              <a:ext uri="{FF2B5EF4-FFF2-40B4-BE49-F238E27FC236}">
                <a16:creationId xmlns:a16="http://schemas.microsoft.com/office/drawing/2014/main" id="{C790AA53-8C66-4BF1-AE53-B573A08ACC15}"/>
              </a:ext>
            </a:extLst>
          </p:cNvPr>
          <p:cNvSpPr txBox="1"/>
          <p:nvPr/>
        </p:nvSpPr>
        <p:spPr>
          <a:xfrm>
            <a:off x="2166409" y="1137213"/>
            <a:ext cx="7116492" cy="369332"/>
          </a:xfrm>
          <a:prstGeom prst="rect">
            <a:avLst/>
          </a:prstGeom>
          <a:noFill/>
        </p:spPr>
        <p:txBody>
          <a:bodyPr wrap="square" rtlCol="0">
            <a:spAutoFit/>
          </a:bodyPr>
          <a:lstStyle/>
          <a:p>
            <a:r>
              <a:rPr lang="en-GB" dirty="0"/>
              <a:t>Floating point numbers. Used for decimals and integers i.e. </a:t>
            </a:r>
            <a:r>
              <a:rPr lang="en-GB" i="1" dirty="0"/>
              <a:t>let age = 23;</a:t>
            </a:r>
          </a:p>
        </p:txBody>
      </p:sp>
      <p:sp>
        <p:nvSpPr>
          <p:cNvPr id="5" name="TextBox 4">
            <a:extLst>
              <a:ext uri="{FF2B5EF4-FFF2-40B4-BE49-F238E27FC236}">
                <a16:creationId xmlns:a16="http://schemas.microsoft.com/office/drawing/2014/main" id="{ACEDE2E3-15C0-43FE-A024-3D81B8D89C1D}"/>
              </a:ext>
            </a:extLst>
          </p:cNvPr>
          <p:cNvSpPr txBox="1"/>
          <p:nvPr/>
        </p:nvSpPr>
        <p:spPr>
          <a:xfrm>
            <a:off x="902826" y="1464011"/>
            <a:ext cx="1273218" cy="369332"/>
          </a:xfrm>
          <a:prstGeom prst="rect">
            <a:avLst/>
          </a:prstGeom>
          <a:noFill/>
        </p:spPr>
        <p:txBody>
          <a:bodyPr wrap="square" rtlCol="0">
            <a:spAutoFit/>
          </a:bodyPr>
          <a:lstStyle/>
          <a:p>
            <a:pPr algn="r"/>
            <a:r>
              <a:rPr lang="en-GB" b="1" dirty="0"/>
              <a:t>Strings</a:t>
            </a:r>
          </a:p>
        </p:txBody>
      </p:sp>
      <p:sp>
        <p:nvSpPr>
          <p:cNvPr id="6" name="TextBox 5">
            <a:extLst>
              <a:ext uri="{FF2B5EF4-FFF2-40B4-BE49-F238E27FC236}">
                <a16:creationId xmlns:a16="http://schemas.microsoft.com/office/drawing/2014/main" id="{BC9D4A0F-2614-4924-8E9A-0C6E08F68A1E}"/>
              </a:ext>
            </a:extLst>
          </p:cNvPr>
          <p:cNvSpPr txBox="1"/>
          <p:nvPr/>
        </p:nvSpPr>
        <p:spPr>
          <a:xfrm>
            <a:off x="2166409" y="1475586"/>
            <a:ext cx="7116492" cy="369332"/>
          </a:xfrm>
          <a:prstGeom prst="rect">
            <a:avLst/>
          </a:prstGeom>
          <a:noFill/>
        </p:spPr>
        <p:txBody>
          <a:bodyPr wrap="square" rtlCol="0">
            <a:spAutoFit/>
          </a:bodyPr>
          <a:lstStyle/>
          <a:p>
            <a:r>
              <a:rPr lang="en-GB" dirty="0"/>
              <a:t>Used for text. Always put strings in quotes. Let firstName = “Jonus”;</a:t>
            </a:r>
            <a:endParaRPr lang="en-GB" i="1" dirty="0"/>
          </a:p>
        </p:txBody>
      </p:sp>
      <p:sp>
        <p:nvSpPr>
          <p:cNvPr id="7" name="TextBox 6">
            <a:extLst>
              <a:ext uri="{FF2B5EF4-FFF2-40B4-BE49-F238E27FC236}">
                <a16:creationId xmlns:a16="http://schemas.microsoft.com/office/drawing/2014/main" id="{EB785212-2B7F-496B-8E56-82B72D111B7C}"/>
              </a:ext>
            </a:extLst>
          </p:cNvPr>
          <p:cNvSpPr txBox="1"/>
          <p:nvPr/>
        </p:nvSpPr>
        <p:spPr>
          <a:xfrm>
            <a:off x="902826" y="1790809"/>
            <a:ext cx="1273218" cy="369332"/>
          </a:xfrm>
          <a:prstGeom prst="rect">
            <a:avLst/>
          </a:prstGeom>
          <a:noFill/>
        </p:spPr>
        <p:txBody>
          <a:bodyPr wrap="square" rtlCol="0">
            <a:spAutoFit/>
          </a:bodyPr>
          <a:lstStyle/>
          <a:p>
            <a:pPr algn="r"/>
            <a:r>
              <a:rPr lang="en-GB" b="1" dirty="0"/>
              <a:t>Boolean</a:t>
            </a:r>
          </a:p>
        </p:txBody>
      </p:sp>
      <p:sp>
        <p:nvSpPr>
          <p:cNvPr id="8" name="TextBox 7">
            <a:extLst>
              <a:ext uri="{FF2B5EF4-FFF2-40B4-BE49-F238E27FC236}">
                <a16:creationId xmlns:a16="http://schemas.microsoft.com/office/drawing/2014/main" id="{0A729CDB-FFF6-494A-8EA9-283F9DEE1A06}"/>
              </a:ext>
            </a:extLst>
          </p:cNvPr>
          <p:cNvSpPr txBox="1"/>
          <p:nvPr/>
        </p:nvSpPr>
        <p:spPr>
          <a:xfrm>
            <a:off x="2166409" y="1802384"/>
            <a:ext cx="7116492" cy="369332"/>
          </a:xfrm>
          <a:prstGeom prst="rect">
            <a:avLst/>
          </a:prstGeom>
          <a:noFill/>
        </p:spPr>
        <p:txBody>
          <a:bodyPr wrap="square" rtlCol="0">
            <a:spAutoFit/>
          </a:bodyPr>
          <a:lstStyle/>
          <a:p>
            <a:r>
              <a:rPr lang="en-GB" dirty="0"/>
              <a:t>Logical values than can be true or false. </a:t>
            </a:r>
            <a:r>
              <a:rPr lang="en-GB" i="1" dirty="0"/>
              <a:t>Let fullAge = true;</a:t>
            </a:r>
          </a:p>
        </p:txBody>
      </p:sp>
      <p:sp>
        <p:nvSpPr>
          <p:cNvPr id="9" name="TextBox 8">
            <a:extLst>
              <a:ext uri="{FF2B5EF4-FFF2-40B4-BE49-F238E27FC236}">
                <a16:creationId xmlns:a16="http://schemas.microsoft.com/office/drawing/2014/main" id="{2A8D2770-B8C3-4ED1-B4CC-339598E2774B}"/>
              </a:ext>
            </a:extLst>
          </p:cNvPr>
          <p:cNvSpPr txBox="1"/>
          <p:nvPr/>
        </p:nvSpPr>
        <p:spPr>
          <a:xfrm>
            <a:off x="902826" y="2106032"/>
            <a:ext cx="1273218" cy="369332"/>
          </a:xfrm>
          <a:prstGeom prst="rect">
            <a:avLst/>
          </a:prstGeom>
          <a:noFill/>
        </p:spPr>
        <p:txBody>
          <a:bodyPr wrap="square" rtlCol="0">
            <a:spAutoFit/>
          </a:bodyPr>
          <a:lstStyle/>
          <a:p>
            <a:pPr algn="r"/>
            <a:r>
              <a:rPr lang="en-GB" b="1" dirty="0"/>
              <a:t>Undefined</a:t>
            </a:r>
          </a:p>
        </p:txBody>
      </p:sp>
      <p:sp>
        <p:nvSpPr>
          <p:cNvPr id="10" name="TextBox 9">
            <a:extLst>
              <a:ext uri="{FF2B5EF4-FFF2-40B4-BE49-F238E27FC236}">
                <a16:creationId xmlns:a16="http://schemas.microsoft.com/office/drawing/2014/main" id="{AD883F7D-EB56-4236-BED2-508722ACE9DE}"/>
              </a:ext>
            </a:extLst>
          </p:cNvPr>
          <p:cNvSpPr txBox="1"/>
          <p:nvPr/>
        </p:nvSpPr>
        <p:spPr>
          <a:xfrm>
            <a:off x="2166409" y="2117607"/>
            <a:ext cx="7116492" cy="369332"/>
          </a:xfrm>
          <a:prstGeom prst="rect">
            <a:avLst/>
          </a:prstGeom>
          <a:noFill/>
        </p:spPr>
        <p:txBody>
          <a:bodyPr wrap="square" rtlCol="0">
            <a:spAutoFit/>
          </a:bodyPr>
          <a:lstStyle/>
          <a:p>
            <a:r>
              <a:rPr lang="en-GB" dirty="0"/>
              <a:t>Value taken by a variable that is not yet defined. </a:t>
            </a:r>
            <a:r>
              <a:rPr lang="en-GB" i="1" dirty="0"/>
              <a:t>Let children;</a:t>
            </a:r>
          </a:p>
        </p:txBody>
      </p:sp>
      <p:sp>
        <p:nvSpPr>
          <p:cNvPr id="11" name="TextBox 10">
            <a:extLst>
              <a:ext uri="{FF2B5EF4-FFF2-40B4-BE49-F238E27FC236}">
                <a16:creationId xmlns:a16="http://schemas.microsoft.com/office/drawing/2014/main" id="{5D769936-B5C2-4097-8D54-F4C42C601B5A}"/>
              </a:ext>
            </a:extLst>
          </p:cNvPr>
          <p:cNvSpPr txBox="1"/>
          <p:nvPr/>
        </p:nvSpPr>
        <p:spPr>
          <a:xfrm>
            <a:off x="902826" y="2467555"/>
            <a:ext cx="1273218" cy="369332"/>
          </a:xfrm>
          <a:prstGeom prst="rect">
            <a:avLst/>
          </a:prstGeom>
          <a:noFill/>
        </p:spPr>
        <p:txBody>
          <a:bodyPr wrap="square" rtlCol="0">
            <a:spAutoFit/>
          </a:bodyPr>
          <a:lstStyle/>
          <a:p>
            <a:pPr algn="r"/>
            <a:r>
              <a:rPr lang="en-GB" b="1" dirty="0"/>
              <a:t>Null</a:t>
            </a:r>
          </a:p>
        </p:txBody>
      </p:sp>
      <p:sp>
        <p:nvSpPr>
          <p:cNvPr id="12" name="TextBox 11">
            <a:extLst>
              <a:ext uri="{FF2B5EF4-FFF2-40B4-BE49-F238E27FC236}">
                <a16:creationId xmlns:a16="http://schemas.microsoft.com/office/drawing/2014/main" id="{2FE799B9-E942-49F1-A17C-25B2C2782168}"/>
              </a:ext>
            </a:extLst>
          </p:cNvPr>
          <p:cNvSpPr txBox="1"/>
          <p:nvPr/>
        </p:nvSpPr>
        <p:spPr>
          <a:xfrm>
            <a:off x="2166409" y="2479130"/>
            <a:ext cx="7116492" cy="369332"/>
          </a:xfrm>
          <a:prstGeom prst="rect">
            <a:avLst/>
          </a:prstGeom>
          <a:noFill/>
        </p:spPr>
        <p:txBody>
          <a:bodyPr wrap="square" rtlCol="0">
            <a:spAutoFit/>
          </a:bodyPr>
          <a:lstStyle/>
          <a:p>
            <a:r>
              <a:rPr lang="en-GB" dirty="0"/>
              <a:t>Also means empty value.</a:t>
            </a:r>
            <a:endParaRPr lang="en-GB" i="1" dirty="0"/>
          </a:p>
        </p:txBody>
      </p:sp>
      <p:sp>
        <p:nvSpPr>
          <p:cNvPr id="13" name="TextBox 12">
            <a:extLst>
              <a:ext uri="{FF2B5EF4-FFF2-40B4-BE49-F238E27FC236}">
                <a16:creationId xmlns:a16="http://schemas.microsoft.com/office/drawing/2014/main" id="{6978234C-A213-4F13-A353-87D995B14533}"/>
              </a:ext>
            </a:extLst>
          </p:cNvPr>
          <p:cNvSpPr txBox="1"/>
          <p:nvPr/>
        </p:nvSpPr>
        <p:spPr>
          <a:xfrm>
            <a:off x="902826" y="2825312"/>
            <a:ext cx="1273218" cy="646331"/>
          </a:xfrm>
          <a:prstGeom prst="rect">
            <a:avLst/>
          </a:prstGeom>
          <a:noFill/>
        </p:spPr>
        <p:txBody>
          <a:bodyPr wrap="square" rtlCol="0">
            <a:spAutoFit/>
          </a:bodyPr>
          <a:lstStyle/>
          <a:p>
            <a:pPr algn="r"/>
            <a:r>
              <a:rPr lang="en-GB" b="1" dirty="0"/>
              <a:t>Symbol (ES2015)</a:t>
            </a:r>
          </a:p>
        </p:txBody>
      </p:sp>
      <p:sp>
        <p:nvSpPr>
          <p:cNvPr id="14" name="TextBox 13">
            <a:extLst>
              <a:ext uri="{FF2B5EF4-FFF2-40B4-BE49-F238E27FC236}">
                <a16:creationId xmlns:a16="http://schemas.microsoft.com/office/drawing/2014/main" id="{34109520-D890-43C9-99E0-95D2FE696541}"/>
              </a:ext>
            </a:extLst>
          </p:cNvPr>
          <p:cNvSpPr txBox="1"/>
          <p:nvPr/>
        </p:nvSpPr>
        <p:spPr>
          <a:xfrm>
            <a:off x="2166409" y="2836887"/>
            <a:ext cx="7116492" cy="369332"/>
          </a:xfrm>
          <a:prstGeom prst="rect">
            <a:avLst/>
          </a:prstGeom>
          <a:noFill/>
        </p:spPr>
        <p:txBody>
          <a:bodyPr wrap="square" rtlCol="0">
            <a:spAutoFit/>
          </a:bodyPr>
          <a:lstStyle/>
          <a:p>
            <a:r>
              <a:rPr lang="en-GB" dirty="0"/>
              <a:t>Value that is unique and cannot be canged (Not usefull for now)</a:t>
            </a:r>
            <a:endParaRPr lang="en-GB" i="1" dirty="0"/>
          </a:p>
        </p:txBody>
      </p:sp>
      <p:sp>
        <p:nvSpPr>
          <p:cNvPr id="15" name="TextBox 14">
            <a:extLst>
              <a:ext uri="{FF2B5EF4-FFF2-40B4-BE49-F238E27FC236}">
                <a16:creationId xmlns:a16="http://schemas.microsoft.com/office/drawing/2014/main" id="{E1B201E6-0D28-4E33-A813-76BF9852BA88}"/>
              </a:ext>
            </a:extLst>
          </p:cNvPr>
          <p:cNvSpPr txBox="1"/>
          <p:nvPr/>
        </p:nvSpPr>
        <p:spPr>
          <a:xfrm>
            <a:off x="902826" y="3473527"/>
            <a:ext cx="1273218" cy="646331"/>
          </a:xfrm>
          <a:prstGeom prst="rect">
            <a:avLst/>
          </a:prstGeom>
          <a:noFill/>
        </p:spPr>
        <p:txBody>
          <a:bodyPr wrap="square" rtlCol="0">
            <a:spAutoFit/>
          </a:bodyPr>
          <a:lstStyle/>
          <a:p>
            <a:pPr algn="r"/>
            <a:r>
              <a:rPr lang="en-GB" b="1" dirty="0"/>
              <a:t>BigInt (ES 2020)</a:t>
            </a:r>
          </a:p>
        </p:txBody>
      </p:sp>
      <p:sp>
        <p:nvSpPr>
          <p:cNvPr id="16" name="TextBox 15">
            <a:extLst>
              <a:ext uri="{FF2B5EF4-FFF2-40B4-BE49-F238E27FC236}">
                <a16:creationId xmlns:a16="http://schemas.microsoft.com/office/drawing/2014/main" id="{4AE48379-B788-42A8-BEB9-E271B2307832}"/>
              </a:ext>
            </a:extLst>
          </p:cNvPr>
          <p:cNvSpPr txBox="1"/>
          <p:nvPr/>
        </p:nvSpPr>
        <p:spPr>
          <a:xfrm>
            <a:off x="2166409" y="3485102"/>
            <a:ext cx="7116492" cy="369332"/>
          </a:xfrm>
          <a:prstGeom prst="rect">
            <a:avLst/>
          </a:prstGeom>
          <a:noFill/>
        </p:spPr>
        <p:txBody>
          <a:bodyPr wrap="square" rtlCol="0">
            <a:spAutoFit/>
          </a:bodyPr>
          <a:lstStyle/>
          <a:p>
            <a:r>
              <a:rPr lang="en-GB" dirty="0"/>
              <a:t>For integers that are too large to be represented by the number type.</a:t>
            </a:r>
            <a:endParaRPr lang="en-GB" i="1" dirty="0"/>
          </a:p>
        </p:txBody>
      </p:sp>
      <p:sp>
        <p:nvSpPr>
          <p:cNvPr id="17" name="TextBox 16">
            <a:extLst>
              <a:ext uri="{FF2B5EF4-FFF2-40B4-BE49-F238E27FC236}">
                <a16:creationId xmlns:a16="http://schemas.microsoft.com/office/drawing/2014/main" id="{06754640-C762-442F-B3F8-DE676857AFFA}"/>
              </a:ext>
            </a:extLst>
          </p:cNvPr>
          <p:cNvSpPr txBox="1"/>
          <p:nvPr/>
        </p:nvSpPr>
        <p:spPr>
          <a:xfrm>
            <a:off x="636607" y="1125638"/>
            <a:ext cx="360748" cy="369332"/>
          </a:xfrm>
          <a:prstGeom prst="rect">
            <a:avLst/>
          </a:prstGeom>
          <a:noFill/>
        </p:spPr>
        <p:txBody>
          <a:bodyPr wrap="square" rtlCol="0">
            <a:spAutoFit/>
          </a:bodyPr>
          <a:lstStyle/>
          <a:p>
            <a:pPr algn="r"/>
            <a:r>
              <a:rPr lang="en-GB" b="1" dirty="0">
                <a:solidFill>
                  <a:srgbClr val="FF0000"/>
                </a:solidFill>
              </a:rPr>
              <a:t>1</a:t>
            </a:r>
          </a:p>
        </p:txBody>
      </p:sp>
      <p:sp>
        <p:nvSpPr>
          <p:cNvPr id="18" name="TextBox 17">
            <a:extLst>
              <a:ext uri="{FF2B5EF4-FFF2-40B4-BE49-F238E27FC236}">
                <a16:creationId xmlns:a16="http://schemas.microsoft.com/office/drawing/2014/main" id="{6FCA10FE-DC71-42A3-B136-42CC1B59755F}"/>
              </a:ext>
            </a:extLst>
          </p:cNvPr>
          <p:cNvSpPr txBox="1"/>
          <p:nvPr/>
        </p:nvSpPr>
        <p:spPr>
          <a:xfrm>
            <a:off x="636607" y="1464011"/>
            <a:ext cx="360748" cy="369332"/>
          </a:xfrm>
          <a:prstGeom prst="rect">
            <a:avLst/>
          </a:prstGeom>
          <a:noFill/>
        </p:spPr>
        <p:txBody>
          <a:bodyPr wrap="square" rtlCol="0">
            <a:spAutoFit/>
          </a:bodyPr>
          <a:lstStyle/>
          <a:p>
            <a:pPr algn="r"/>
            <a:r>
              <a:rPr lang="en-GB" b="1" dirty="0">
                <a:solidFill>
                  <a:srgbClr val="FF0000"/>
                </a:solidFill>
              </a:rPr>
              <a:t>2</a:t>
            </a:r>
          </a:p>
        </p:txBody>
      </p:sp>
      <p:sp>
        <p:nvSpPr>
          <p:cNvPr id="19" name="TextBox 18">
            <a:extLst>
              <a:ext uri="{FF2B5EF4-FFF2-40B4-BE49-F238E27FC236}">
                <a16:creationId xmlns:a16="http://schemas.microsoft.com/office/drawing/2014/main" id="{4759CFB9-AB1E-4802-9EEA-BE557AEA6A75}"/>
              </a:ext>
            </a:extLst>
          </p:cNvPr>
          <p:cNvSpPr txBox="1"/>
          <p:nvPr/>
        </p:nvSpPr>
        <p:spPr>
          <a:xfrm>
            <a:off x="636607" y="1790809"/>
            <a:ext cx="360748" cy="369332"/>
          </a:xfrm>
          <a:prstGeom prst="rect">
            <a:avLst/>
          </a:prstGeom>
          <a:noFill/>
        </p:spPr>
        <p:txBody>
          <a:bodyPr wrap="square" rtlCol="0">
            <a:spAutoFit/>
          </a:bodyPr>
          <a:lstStyle/>
          <a:p>
            <a:pPr algn="r"/>
            <a:r>
              <a:rPr lang="en-GB" b="1" dirty="0">
                <a:solidFill>
                  <a:srgbClr val="FF0000"/>
                </a:solidFill>
              </a:rPr>
              <a:t>3</a:t>
            </a:r>
          </a:p>
        </p:txBody>
      </p:sp>
      <p:sp>
        <p:nvSpPr>
          <p:cNvPr id="20" name="TextBox 19">
            <a:extLst>
              <a:ext uri="{FF2B5EF4-FFF2-40B4-BE49-F238E27FC236}">
                <a16:creationId xmlns:a16="http://schemas.microsoft.com/office/drawing/2014/main" id="{F6266F10-8B9E-4E31-904B-7742C2BB12B8}"/>
              </a:ext>
            </a:extLst>
          </p:cNvPr>
          <p:cNvSpPr txBox="1"/>
          <p:nvPr/>
        </p:nvSpPr>
        <p:spPr>
          <a:xfrm>
            <a:off x="636607" y="2106032"/>
            <a:ext cx="360748" cy="369332"/>
          </a:xfrm>
          <a:prstGeom prst="rect">
            <a:avLst/>
          </a:prstGeom>
          <a:noFill/>
        </p:spPr>
        <p:txBody>
          <a:bodyPr wrap="square" rtlCol="0">
            <a:spAutoFit/>
          </a:bodyPr>
          <a:lstStyle/>
          <a:p>
            <a:pPr algn="r"/>
            <a:r>
              <a:rPr lang="en-GB" b="1" dirty="0">
                <a:solidFill>
                  <a:srgbClr val="FF0000"/>
                </a:solidFill>
              </a:rPr>
              <a:t>4</a:t>
            </a:r>
          </a:p>
        </p:txBody>
      </p:sp>
      <p:sp>
        <p:nvSpPr>
          <p:cNvPr id="21" name="TextBox 20">
            <a:extLst>
              <a:ext uri="{FF2B5EF4-FFF2-40B4-BE49-F238E27FC236}">
                <a16:creationId xmlns:a16="http://schemas.microsoft.com/office/drawing/2014/main" id="{6FD67745-4D56-44E1-9D61-E994E533757D}"/>
              </a:ext>
            </a:extLst>
          </p:cNvPr>
          <p:cNvSpPr txBox="1"/>
          <p:nvPr/>
        </p:nvSpPr>
        <p:spPr>
          <a:xfrm>
            <a:off x="636607" y="2465675"/>
            <a:ext cx="360748" cy="369332"/>
          </a:xfrm>
          <a:prstGeom prst="rect">
            <a:avLst/>
          </a:prstGeom>
          <a:noFill/>
        </p:spPr>
        <p:txBody>
          <a:bodyPr wrap="square" rtlCol="0">
            <a:spAutoFit/>
          </a:bodyPr>
          <a:lstStyle/>
          <a:p>
            <a:pPr algn="r"/>
            <a:r>
              <a:rPr lang="en-GB" b="1" dirty="0">
                <a:solidFill>
                  <a:srgbClr val="FF0000"/>
                </a:solidFill>
              </a:rPr>
              <a:t>5</a:t>
            </a:r>
          </a:p>
        </p:txBody>
      </p:sp>
      <p:sp>
        <p:nvSpPr>
          <p:cNvPr id="22" name="TextBox 21">
            <a:extLst>
              <a:ext uri="{FF2B5EF4-FFF2-40B4-BE49-F238E27FC236}">
                <a16:creationId xmlns:a16="http://schemas.microsoft.com/office/drawing/2014/main" id="{0D14937F-6B98-4199-B78A-38F5DB8F6F4B}"/>
              </a:ext>
            </a:extLst>
          </p:cNvPr>
          <p:cNvSpPr txBox="1"/>
          <p:nvPr/>
        </p:nvSpPr>
        <p:spPr>
          <a:xfrm>
            <a:off x="636607" y="2825312"/>
            <a:ext cx="360748" cy="369332"/>
          </a:xfrm>
          <a:prstGeom prst="rect">
            <a:avLst/>
          </a:prstGeom>
          <a:noFill/>
        </p:spPr>
        <p:txBody>
          <a:bodyPr wrap="square" rtlCol="0">
            <a:spAutoFit/>
          </a:bodyPr>
          <a:lstStyle/>
          <a:p>
            <a:pPr algn="r"/>
            <a:r>
              <a:rPr lang="en-GB" b="1" dirty="0">
                <a:solidFill>
                  <a:srgbClr val="FF0000"/>
                </a:solidFill>
              </a:rPr>
              <a:t>6</a:t>
            </a:r>
          </a:p>
        </p:txBody>
      </p:sp>
      <p:sp>
        <p:nvSpPr>
          <p:cNvPr id="23" name="TextBox 22">
            <a:extLst>
              <a:ext uri="{FF2B5EF4-FFF2-40B4-BE49-F238E27FC236}">
                <a16:creationId xmlns:a16="http://schemas.microsoft.com/office/drawing/2014/main" id="{D7B1F93F-E415-4619-BB66-9D8C3DF08C14}"/>
              </a:ext>
            </a:extLst>
          </p:cNvPr>
          <p:cNvSpPr txBox="1"/>
          <p:nvPr/>
        </p:nvSpPr>
        <p:spPr>
          <a:xfrm>
            <a:off x="636607" y="3473527"/>
            <a:ext cx="360748" cy="369332"/>
          </a:xfrm>
          <a:prstGeom prst="rect">
            <a:avLst/>
          </a:prstGeom>
          <a:noFill/>
        </p:spPr>
        <p:txBody>
          <a:bodyPr wrap="square" rtlCol="0">
            <a:spAutoFit/>
          </a:bodyPr>
          <a:lstStyle/>
          <a:p>
            <a:pPr algn="r"/>
            <a:r>
              <a:rPr lang="en-GB" b="1" dirty="0">
                <a:solidFill>
                  <a:srgbClr val="FF0000"/>
                </a:solidFill>
              </a:rPr>
              <a:t>7</a:t>
            </a:r>
          </a:p>
        </p:txBody>
      </p:sp>
      <p:sp>
        <p:nvSpPr>
          <p:cNvPr id="24" name="TextBox 23">
            <a:extLst>
              <a:ext uri="{FF2B5EF4-FFF2-40B4-BE49-F238E27FC236}">
                <a16:creationId xmlns:a16="http://schemas.microsoft.com/office/drawing/2014/main" id="{1E64256E-8040-4C1F-834B-ED54F41FD6E6}"/>
              </a:ext>
            </a:extLst>
          </p:cNvPr>
          <p:cNvSpPr txBox="1"/>
          <p:nvPr/>
        </p:nvSpPr>
        <p:spPr>
          <a:xfrm>
            <a:off x="636607" y="4235790"/>
            <a:ext cx="8956867" cy="2031325"/>
          </a:xfrm>
          <a:prstGeom prst="rect">
            <a:avLst/>
          </a:prstGeom>
          <a:noFill/>
        </p:spPr>
        <p:txBody>
          <a:bodyPr wrap="square" rtlCol="0">
            <a:spAutoFit/>
          </a:bodyPr>
          <a:lstStyle/>
          <a:p>
            <a:r>
              <a:rPr lang="en-GB" dirty="0"/>
              <a:t>Javascript has </a:t>
            </a:r>
            <a:r>
              <a:rPr lang="en-GB" b="1" dirty="0"/>
              <a:t>dynamic typing</a:t>
            </a:r>
            <a:r>
              <a:rPr lang="en-GB" dirty="0"/>
              <a:t>: We do not have to manually define the data type of a value in a variable. Javascript will </a:t>
            </a:r>
            <a:r>
              <a:rPr lang="en-GB" b="1" dirty="0"/>
              <a:t>automatically</a:t>
            </a:r>
            <a:r>
              <a:rPr lang="en-GB" dirty="0"/>
              <a:t> determine the data type. </a:t>
            </a:r>
          </a:p>
          <a:p>
            <a:endParaRPr lang="en-GB" b="1" dirty="0"/>
          </a:p>
          <a:p>
            <a:r>
              <a:rPr lang="en-GB" b="1" dirty="0"/>
              <a:t>Note that it is the value that has datatype and not the variable.</a:t>
            </a:r>
          </a:p>
          <a:p>
            <a:endParaRPr lang="en-GB" b="1" dirty="0"/>
          </a:p>
          <a:p>
            <a:r>
              <a:rPr lang="en-GB" dirty="0"/>
              <a:t>Variable X can be a Number then it can be a string in our code later on. This can cause some tricky bugs.</a:t>
            </a:r>
          </a:p>
        </p:txBody>
      </p:sp>
    </p:spTree>
    <p:extLst>
      <p:ext uri="{BB962C8B-B14F-4D97-AF65-F5344CB8AC3E}">
        <p14:creationId xmlns:p14="http://schemas.microsoft.com/office/powerpoint/2010/main" val="16305648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18CE-D8D8-417F-90CD-261E90E3D132}"/>
              </a:ext>
            </a:extLst>
          </p:cNvPr>
          <p:cNvSpPr txBox="1">
            <a:spLocks/>
          </p:cNvSpPr>
          <p:nvPr/>
        </p:nvSpPr>
        <p:spPr>
          <a:xfrm>
            <a:off x="742950" y="2484186"/>
            <a:ext cx="8420100" cy="24039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DEVELOPER SKILLS &amp; VS CODE SETUP</a:t>
            </a:r>
          </a:p>
        </p:txBody>
      </p:sp>
    </p:spTree>
    <p:extLst>
      <p:ext uri="{BB962C8B-B14F-4D97-AF65-F5344CB8AC3E}">
        <p14:creationId xmlns:p14="http://schemas.microsoft.com/office/powerpoint/2010/main" val="16220086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80850A-9C97-4F84-8E07-27397A2214CD}"/>
              </a:ext>
            </a:extLst>
          </p:cNvPr>
          <p:cNvPicPr>
            <a:picLocks noChangeAspect="1"/>
          </p:cNvPicPr>
          <p:nvPr/>
        </p:nvPicPr>
        <p:blipFill>
          <a:blip r:embed="rId2"/>
          <a:stretch>
            <a:fillRect/>
          </a:stretch>
        </p:blipFill>
        <p:spPr>
          <a:xfrm>
            <a:off x="753533" y="1006355"/>
            <a:ext cx="8398933" cy="5747575"/>
          </a:xfrm>
          <a:prstGeom prst="rect">
            <a:avLst/>
          </a:prstGeom>
        </p:spPr>
      </p:pic>
      <p:sp>
        <p:nvSpPr>
          <p:cNvPr id="4" name="TextBox 3">
            <a:extLst>
              <a:ext uri="{FF2B5EF4-FFF2-40B4-BE49-F238E27FC236}">
                <a16:creationId xmlns:a16="http://schemas.microsoft.com/office/drawing/2014/main" id="{25E17C84-5438-4D97-A3CC-0A9AF2B3374C}"/>
              </a:ext>
            </a:extLst>
          </p:cNvPr>
          <p:cNvSpPr txBox="1"/>
          <p:nvPr/>
        </p:nvSpPr>
        <p:spPr>
          <a:xfrm>
            <a:off x="644882" y="199519"/>
            <a:ext cx="8871651"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We can install prettier into vs code and restart it. This automatically format our code according to coding conventions.</a:t>
            </a:r>
          </a:p>
          <a:p>
            <a:endParaRPr lang="en-GB" dirty="0"/>
          </a:p>
        </p:txBody>
      </p:sp>
    </p:spTree>
    <p:extLst>
      <p:ext uri="{BB962C8B-B14F-4D97-AF65-F5344CB8AC3E}">
        <p14:creationId xmlns:p14="http://schemas.microsoft.com/office/powerpoint/2010/main" val="28663492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5A1276-405B-40E6-B2B1-AE8E036E4B0E}"/>
              </a:ext>
            </a:extLst>
          </p:cNvPr>
          <p:cNvPicPr>
            <a:picLocks noChangeAspect="1"/>
          </p:cNvPicPr>
          <p:nvPr/>
        </p:nvPicPr>
        <p:blipFill>
          <a:blip r:embed="rId2"/>
          <a:stretch>
            <a:fillRect/>
          </a:stretch>
        </p:blipFill>
        <p:spPr>
          <a:xfrm>
            <a:off x="654756" y="906643"/>
            <a:ext cx="8405459" cy="5731400"/>
          </a:xfrm>
          <a:prstGeom prst="rect">
            <a:avLst/>
          </a:prstGeom>
        </p:spPr>
      </p:pic>
      <p:sp>
        <p:nvSpPr>
          <p:cNvPr id="4" name="TextBox 3">
            <a:extLst>
              <a:ext uri="{FF2B5EF4-FFF2-40B4-BE49-F238E27FC236}">
                <a16:creationId xmlns:a16="http://schemas.microsoft.com/office/drawing/2014/main" id="{6A0D31EC-7D83-43AC-B35C-8F7B393D8893}"/>
              </a:ext>
            </a:extLst>
          </p:cNvPr>
          <p:cNvSpPr txBox="1"/>
          <p:nvPr/>
        </p:nvSpPr>
        <p:spPr>
          <a:xfrm>
            <a:off x="644882" y="199519"/>
            <a:ext cx="8871651" cy="369332"/>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Activate prettier as the default formatter in settings.</a:t>
            </a:r>
            <a:endParaRPr lang="en-GB" dirty="0"/>
          </a:p>
        </p:txBody>
      </p:sp>
    </p:spTree>
    <p:extLst>
      <p:ext uri="{BB962C8B-B14F-4D97-AF65-F5344CB8AC3E}">
        <p14:creationId xmlns:p14="http://schemas.microsoft.com/office/powerpoint/2010/main" val="14500670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3A6949-566F-490A-9A9B-74B6AD9CD4BF}"/>
              </a:ext>
            </a:extLst>
          </p:cNvPr>
          <p:cNvPicPr>
            <a:picLocks noChangeAspect="1"/>
          </p:cNvPicPr>
          <p:nvPr/>
        </p:nvPicPr>
        <p:blipFill>
          <a:blip r:embed="rId2"/>
          <a:stretch>
            <a:fillRect/>
          </a:stretch>
        </p:blipFill>
        <p:spPr>
          <a:xfrm>
            <a:off x="632177" y="853281"/>
            <a:ext cx="8423275" cy="5776471"/>
          </a:xfrm>
          <a:prstGeom prst="rect">
            <a:avLst/>
          </a:prstGeom>
        </p:spPr>
      </p:pic>
      <p:sp>
        <p:nvSpPr>
          <p:cNvPr id="4" name="TextBox 3">
            <a:extLst>
              <a:ext uri="{FF2B5EF4-FFF2-40B4-BE49-F238E27FC236}">
                <a16:creationId xmlns:a16="http://schemas.microsoft.com/office/drawing/2014/main" id="{0B2A599E-0EFF-49D5-9121-60C1C5E7DC89}"/>
              </a:ext>
            </a:extLst>
          </p:cNvPr>
          <p:cNvSpPr txBox="1"/>
          <p:nvPr/>
        </p:nvSpPr>
        <p:spPr>
          <a:xfrm>
            <a:off x="644882" y="199519"/>
            <a:ext cx="8871651"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Install Live server. This will automatically reload the browser on code changes. Use the go live button at the bottom of the page.</a:t>
            </a:r>
            <a:endParaRPr lang="en-GB" dirty="0"/>
          </a:p>
        </p:txBody>
      </p:sp>
    </p:spTree>
    <p:extLst>
      <p:ext uri="{BB962C8B-B14F-4D97-AF65-F5344CB8AC3E}">
        <p14:creationId xmlns:p14="http://schemas.microsoft.com/office/powerpoint/2010/main" val="31460665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561E6-E372-43DA-B538-9FFB909D826D}"/>
              </a:ext>
            </a:extLst>
          </p:cNvPr>
          <p:cNvSpPr txBox="1"/>
          <p:nvPr/>
        </p:nvSpPr>
        <p:spPr>
          <a:xfrm>
            <a:off x="187945" y="124178"/>
            <a:ext cx="7796300" cy="584775"/>
          </a:xfrm>
          <a:prstGeom prst="rect">
            <a:avLst/>
          </a:prstGeom>
          <a:noFill/>
        </p:spPr>
        <p:txBody>
          <a:bodyPr wrap="square">
            <a:spAutoFit/>
          </a:bodyPr>
          <a:lstStyle/>
          <a:p>
            <a:r>
              <a:rPr lang="en-GB" sz="3200" b="0" i="0" dirty="0">
                <a:solidFill>
                  <a:srgbClr val="1C1D1F"/>
                </a:solidFill>
                <a:effectLst/>
              </a:rPr>
              <a:t>Debugging</a:t>
            </a:r>
          </a:p>
        </p:txBody>
      </p:sp>
      <p:sp>
        <p:nvSpPr>
          <p:cNvPr id="3" name="TextBox 2">
            <a:extLst>
              <a:ext uri="{FF2B5EF4-FFF2-40B4-BE49-F238E27FC236}">
                <a16:creationId xmlns:a16="http://schemas.microsoft.com/office/drawing/2014/main" id="{12CB69F6-E8ED-447C-8D93-231FEDEEC1A3}"/>
              </a:ext>
            </a:extLst>
          </p:cNvPr>
          <p:cNvSpPr txBox="1"/>
          <p:nvPr/>
        </p:nvSpPr>
        <p:spPr>
          <a:xfrm>
            <a:off x="485012" y="1204256"/>
            <a:ext cx="1388534" cy="523220"/>
          </a:xfrm>
          <a:prstGeom prst="rect">
            <a:avLst/>
          </a:prstGeom>
          <a:solidFill>
            <a:srgbClr val="FF0000"/>
          </a:solidFill>
        </p:spPr>
        <p:txBody>
          <a:bodyPr wrap="square" rtlCol="0">
            <a:spAutoFit/>
          </a:bodyPr>
          <a:lstStyle/>
          <a:p>
            <a:pPr algn="ctr"/>
            <a:r>
              <a:rPr lang="en-GB" sz="2800" b="1" dirty="0"/>
              <a:t>Identify</a:t>
            </a:r>
          </a:p>
        </p:txBody>
      </p:sp>
      <p:sp>
        <p:nvSpPr>
          <p:cNvPr id="4" name="TextBox 3">
            <a:extLst>
              <a:ext uri="{FF2B5EF4-FFF2-40B4-BE49-F238E27FC236}">
                <a16:creationId xmlns:a16="http://schemas.microsoft.com/office/drawing/2014/main" id="{B4949F4F-278D-4EED-A5B2-F8F7F23A8D71}"/>
              </a:ext>
            </a:extLst>
          </p:cNvPr>
          <p:cNvSpPr txBox="1"/>
          <p:nvPr/>
        </p:nvSpPr>
        <p:spPr>
          <a:xfrm>
            <a:off x="2842831" y="1204256"/>
            <a:ext cx="1388534" cy="523220"/>
          </a:xfrm>
          <a:prstGeom prst="rect">
            <a:avLst/>
          </a:prstGeom>
          <a:solidFill>
            <a:srgbClr val="FFC000"/>
          </a:solidFill>
        </p:spPr>
        <p:txBody>
          <a:bodyPr wrap="square" rtlCol="0">
            <a:spAutoFit/>
          </a:bodyPr>
          <a:lstStyle/>
          <a:p>
            <a:pPr algn="ctr"/>
            <a:r>
              <a:rPr lang="en-GB" sz="2800" b="1" dirty="0"/>
              <a:t>Find</a:t>
            </a:r>
          </a:p>
        </p:txBody>
      </p:sp>
      <p:sp>
        <p:nvSpPr>
          <p:cNvPr id="5" name="TextBox 4">
            <a:extLst>
              <a:ext uri="{FF2B5EF4-FFF2-40B4-BE49-F238E27FC236}">
                <a16:creationId xmlns:a16="http://schemas.microsoft.com/office/drawing/2014/main" id="{4E262C6F-B24B-4499-A316-A07DDC114A0B}"/>
              </a:ext>
            </a:extLst>
          </p:cNvPr>
          <p:cNvSpPr txBox="1"/>
          <p:nvPr/>
        </p:nvSpPr>
        <p:spPr>
          <a:xfrm>
            <a:off x="5203692" y="1204256"/>
            <a:ext cx="1388534" cy="523220"/>
          </a:xfrm>
          <a:prstGeom prst="rect">
            <a:avLst/>
          </a:prstGeom>
          <a:solidFill>
            <a:srgbClr val="92D050"/>
          </a:solidFill>
        </p:spPr>
        <p:txBody>
          <a:bodyPr wrap="square" rtlCol="0">
            <a:spAutoFit/>
          </a:bodyPr>
          <a:lstStyle/>
          <a:p>
            <a:pPr algn="ctr"/>
            <a:r>
              <a:rPr lang="en-GB" sz="2800" b="1" dirty="0"/>
              <a:t>Fix</a:t>
            </a:r>
          </a:p>
        </p:txBody>
      </p:sp>
      <p:sp>
        <p:nvSpPr>
          <p:cNvPr id="6" name="TextBox 5">
            <a:extLst>
              <a:ext uri="{FF2B5EF4-FFF2-40B4-BE49-F238E27FC236}">
                <a16:creationId xmlns:a16="http://schemas.microsoft.com/office/drawing/2014/main" id="{629E34DC-DC70-4C9F-8851-A3DD5D8BA3E2}"/>
              </a:ext>
            </a:extLst>
          </p:cNvPr>
          <p:cNvSpPr txBox="1"/>
          <p:nvPr/>
        </p:nvSpPr>
        <p:spPr>
          <a:xfrm>
            <a:off x="7716098" y="1204256"/>
            <a:ext cx="1388534" cy="523220"/>
          </a:xfrm>
          <a:prstGeom prst="rect">
            <a:avLst/>
          </a:prstGeom>
          <a:solidFill>
            <a:schemeClr val="accent1">
              <a:lumMod val="40000"/>
              <a:lumOff val="60000"/>
            </a:schemeClr>
          </a:solidFill>
        </p:spPr>
        <p:txBody>
          <a:bodyPr wrap="square" rtlCol="0">
            <a:spAutoFit/>
          </a:bodyPr>
          <a:lstStyle/>
          <a:p>
            <a:pPr algn="ctr"/>
            <a:r>
              <a:rPr lang="en-GB" sz="2800" b="1" dirty="0"/>
              <a:t>Prevent</a:t>
            </a:r>
          </a:p>
        </p:txBody>
      </p:sp>
      <p:sp>
        <p:nvSpPr>
          <p:cNvPr id="7" name="TextBox 6">
            <a:extLst>
              <a:ext uri="{FF2B5EF4-FFF2-40B4-BE49-F238E27FC236}">
                <a16:creationId xmlns:a16="http://schemas.microsoft.com/office/drawing/2014/main" id="{3DD774A7-8F93-4FAD-BC8C-592C183FF505}"/>
              </a:ext>
            </a:extLst>
          </p:cNvPr>
          <p:cNvSpPr txBox="1"/>
          <p:nvPr/>
        </p:nvSpPr>
        <p:spPr>
          <a:xfrm>
            <a:off x="318054" y="1934817"/>
            <a:ext cx="1948069" cy="646331"/>
          </a:xfrm>
          <a:prstGeom prst="rect">
            <a:avLst/>
          </a:prstGeom>
          <a:noFill/>
        </p:spPr>
        <p:txBody>
          <a:bodyPr wrap="square" rtlCol="0">
            <a:spAutoFit/>
          </a:bodyPr>
          <a:lstStyle/>
          <a:p>
            <a:r>
              <a:rPr lang="en-GB" b="1" dirty="0">
                <a:solidFill>
                  <a:srgbClr val="FF0000"/>
                </a:solidFill>
              </a:rPr>
              <a:t>Becoming aware that there is a bug</a:t>
            </a:r>
          </a:p>
        </p:txBody>
      </p:sp>
      <p:sp>
        <p:nvSpPr>
          <p:cNvPr id="8" name="TextBox 7">
            <a:extLst>
              <a:ext uri="{FF2B5EF4-FFF2-40B4-BE49-F238E27FC236}">
                <a16:creationId xmlns:a16="http://schemas.microsoft.com/office/drawing/2014/main" id="{69BB2153-6A9C-4598-8DA9-2F523F5BEEEF}"/>
              </a:ext>
            </a:extLst>
          </p:cNvPr>
          <p:cNvSpPr txBox="1"/>
          <p:nvPr/>
        </p:nvSpPr>
        <p:spPr>
          <a:xfrm>
            <a:off x="318053" y="2643825"/>
            <a:ext cx="1948069" cy="2862322"/>
          </a:xfrm>
          <a:prstGeom prst="rect">
            <a:avLst/>
          </a:prstGeom>
          <a:noFill/>
        </p:spPr>
        <p:txBody>
          <a:bodyPr wrap="square" rtlCol="0">
            <a:spAutoFit/>
          </a:bodyPr>
          <a:lstStyle/>
          <a:p>
            <a:r>
              <a:rPr lang="en-GB" dirty="0"/>
              <a:t>During Development</a:t>
            </a:r>
          </a:p>
          <a:p>
            <a:endParaRPr lang="en-GB" dirty="0"/>
          </a:p>
          <a:p>
            <a:r>
              <a:rPr lang="en-GB" dirty="0"/>
              <a:t>Testing Software</a:t>
            </a:r>
          </a:p>
          <a:p>
            <a:endParaRPr lang="en-GB" dirty="0"/>
          </a:p>
          <a:p>
            <a:r>
              <a:rPr lang="en-GB" dirty="0"/>
              <a:t>User Reports During production</a:t>
            </a:r>
          </a:p>
          <a:p>
            <a:endParaRPr lang="en-GB" dirty="0"/>
          </a:p>
          <a:p>
            <a:r>
              <a:rPr lang="en-GB" dirty="0"/>
              <a:t>Context: browsers, users etc.</a:t>
            </a:r>
          </a:p>
        </p:txBody>
      </p:sp>
      <p:sp>
        <p:nvSpPr>
          <p:cNvPr id="9" name="TextBox 8">
            <a:extLst>
              <a:ext uri="{FF2B5EF4-FFF2-40B4-BE49-F238E27FC236}">
                <a16:creationId xmlns:a16="http://schemas.microsoft.com/office/drawing/2014/main" id="{A34E56E1-88FC-4CDF-815E-00CD457B30A7}"/>
              </a:ext>
            </a:extLst>
          </p:cNvPr>
          <p:cNvSpPr txBox="1"/>
          <p:nvPr/>
        </p:nvSpPr>
        <p:spPr>
          <a:xfrm>
            <a:off x="2604054" y="1948087"/>
            <a:ext cx="1948069" cy="1200329"/>
          </a:xfrm>
          <a:prstGeom prst="rect">
            <a:avLst/>
          </a:prstGeom>
          <a:noFill/>
        </p:spPr>
        <p:txBody>
          <a:bodyPr wrap="square" rtlCol="0">
            <a:spAutoFit/>
          </a:bodyPr>
          <a:lstStyle/>
          <a:p>
            <a:r>
              <a:rPr lang="en-GB" b="1" dirty="0">
                <a:solidFill>
                  <a:srgbClr val="FF0000"/>
                </a:solidFill>
              </a:rPr>
              <a:t>Isolating where exactly the bug is happening in the code</a:t>
            </a:r>
          </a:p>
        </p:txBody>
      </p:sp>
      <p:sp>
        <p:nvSpPr>
          <p:cNvPr id="10" name="TextBox 9">
            <a:extLst>
              <a:ext uri="{FF2B5EF4-FFF2-40B4-BE49-F238E27FC236}">
                <a16:creationId xmlns:a16="http://schemas.microsoft.com/office/drawing/2014/main" id="{B4502CB3-917C-4DA1-B10D-D132003D4668}"/>
              </a:ext>
            </a:extLst>
          </p:cNvPr>
          <p:cNvSpPr txBox="1"/>
          <p:nvPr/>
        </p:nvSpPr>
        <p:spPr>
          <a:xfrm>
            <a:off x="2604053" y="3266695"/>
            <a:ext cx="1948069" cy="1477328"/>
          </a:xfrm>
          <a:prstGeom prst="rect">
            <a:avLst/>
          </a:prstGeom>
          <a:noFill/>
        </p:spPr>
        <p:txBody>
          <a:bodyPr wrap="square" rtlCol="0">
            <a:spAutoFit/>
          </a:bodyPr>
          <a:lstStyle/>
          <a:p>
            <a:r>
              <a:rPr lang="en-GB" dirty="0"/>
              <a:t>Developer Console (simple Code)</a:t>
            </a:r>
          </a:p>
          <a:p>
            <a:endParaRPr lang="en-GB" dirty="0"/>
          </a:p>
          <a:p>
            <a:r>
              <a:rPr lang="en-GB" dirty="0"/>
              <a:t>Debugger (complex code)</a:t>
            </a:r>
          </a:p>
        </p:txBody>
      </p:sp>
      <p:sp>
        <p:nvSpPr>
          <p:cNvPr id="11" name="TextBox 10">
            <a:extLst>
              <a:ext uri="{FF2B5EF4-FFF2-40B4-BE49-F238E27FC236}">
                <a16:creationId xmlns:a16="http://schemas.microsoft.com/office/drawing/2014/main" id="{D219E1F3-C81F-4E56-96C8-F972046AAA42}"/>
              </a:ext>
            </a:extLst>
          </p:cNvPr>
          <p:cNvSpPr txBox="1"/>
          <p:nvPr/>
        </p:nvSpPr>
        <p:spPr>
          <a:xfrm>
            <a:off x="5019260" y="1934817"/>
            <a:ext cx="1948069" cy="369332"/>
          </a:xfrm>
          <a:prstGeom prst="rect">
            <a:avLst/>
          </a:prstGeom>
          <a:noFill/>
        </p:spPr>
        <p:txBody>
          <a:bodyPr wrap="square" rtlCol="0">
            <a:spAutoFit/>
          </a:bodyPr>
          <a:lstStyle/>
          <a:p>
            <a:r>
              <a:rPr lang="en-GB" b="1" dirty="0">
                <a:solidFill>
                  <a:srgbClr val="FF0000"/>
                </a:solidFill>
              </a:rPr>
              <a:t>Correct the code</a:t>
            </a:r>
          </a:p>
        </p:txBody>
      </p:sp>
      <p:sp>
        <p:nvSpPr>
          <p:cNvPr id="12" name="TextBox 11">
            <a:extLst>
              <a:ext uri="{FF2B5EF4-FFF2-40B4-BE49-F238E27FC236}">
                <a16:creationId xmlns:a16="http://schemas.microsoft.com/office/drawing/2014/main" id="{1B38C979-F748-41F8-B169-FF410911A82B}"/>
              </a:ext>
            </a:extLst>
          </p:cNvPr>
          <p:cNvSpPr txBox="1"/>
          <p:nvPr/>
        </p:nvSpPr>
        <p:spPr>
          <a:xfrm>
            <a:off x="5019259" y="2504899"/>
            <a:ext cx="1948069" cy="923330"/>
          </a:xfrm>
          <a:prstGeom prst="rect">
            <a:avLst/>
          </a:prstGeom>
          <a:noFill/>
        </p:spPr>
        <p:txBody>
          <a:bodyPr wrap="square" rtlCol="0">
            <a:spAutoFit/>
          </a:bodyPr>
          <a:lstStyle/>
          <a:p>
            <a:r>
              <a:rPr lang="en-GB" dirty="0"/>
              <a:t>Replace wrong solution with correct solution</a:t>
            </a:r>
          </a:p>
        </p:txBody>
      </p:sp>
      <p:sp>
        <p:nvSpPr>
          <p:cNvPr id="13" name="TextBox 12">
            <a:extLst>
              <a:ext uri="{FF2B5EF4-FFF2-40B4-BE49-F238E27FC236}">
                <a16:creationId xmlns:a16="http://schemas.microsoft.com/office/drawing/2014/main" id="{13B9AA47-6CE2-430A-BA10-9C6D1B65D06B}"/>
              </a:ext>
            </a:extLst>
          </p:cNvPr>
          <p:cNvSpPr txBox="1"/>
          <p:nvPr/>
        </p:nvSpPr>
        <p:spPr>
          <a:xfrm>
            <a:off x="7504044" y="1934817"/>
            <a:ext cx="1948069" cy="646331"/>
          </a:xfrm>
          <a:prstGeom prst="rect">
            <a:avLst/>
          </a:prstGeom>
          <a:noFill/>
        </p:spPr>
        <p:txBody>
          <a:bodyPr wrap="square" rtlCol="0">
            <a:spAutoFit/>
          </a:bodyPr>
          <a:lstStyle/>
          <a:p>
            <a:r>
              <a:rPr lang="en-GB" b="1" dirty="0">
                <a:solidFill>
                  <a:srgbClr val="FF0000"/>
                </a:solidFill>
              </a:rPr>
              <a:t>Prevent it from happening again.</a:t>
            </a:r>
          </a:p>
        </p:txBody>
      </p:sp>
      <p:sp>
        <p:nvSpPr>
          <p:cNvPr id="14" name="TextBox 13">
            <a:extLst>
              <a:ext uri="{FF2B5EF4-FFF2-40B4-BE49-F238E27FC236}">
                <a16:creationId xmlns:a16="http://schemas.microsoft.com/office/drawing/2014/main" id="{9A533AAF-61E0-4F52-9AC1-BB03AF321EB7}"/>
              </a:ext>
            </a:extLst>
          </p:cNvPr>
          <p:cNvSpPr txBox="1"/>
          <p:nvPr/>
        </p:nvSpPr>
        <p:spPr>
          <a:xfrm>
            <a:off x="7504043" y="2643825"/>
            <a:ext cx="1948069" cy="1754326"/>
          </a:xfrm>
          <a:prstGeom prst="rect">
            <a:avLst/>
          </a:prstGeom>
          <a:noFill/>
        </p:spPr>
        <p:txBody>
          <a:bodyPr wrap="square" rtlCol="0">
            <a:spAutoFit/>
          </a:bodyPr>
          <a:lstStyle/>
          <a:p>
            <a:r>
              <a:rPr lang="en-GB" dirty="0"/>
              <a:t>Searching for same bug in similar code</a:t>
            </a:r>
          </a:p>
          <a:p>
            <a:endParaRPr lang="en-GB" dirty="0"/>
          </a:p>
          <a:p>
            <a:r>
              <a:rPr lang="en-GB" dirty="0"/>
              <a:t>Writing tests using testing software.</a:t>
            </a:r>
          </a:p>
        </p:txBody>
      </p:sp>
    </p:spTree>
    <p:extLst>
      <p:ext uri="{BB962C8B-B14F-4D97-AF65-F5344CB8AC3E}">
        <p14:creationId xmlns:p14="http://schemas.microsoft.com/office/powerpoint/2010/main" val="309842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989612-9A28-40B7-AA20-6F7F2574A6BD}"/>
              </a:ext>
            </a:extLst>
          </p:cNvPr>
          <p:cNvSpPr txBox="1"/>
          <p:nvPr/>
        </p:nvSpPr>
        <p:spPr>
          <a:xfrm>
            <a:off x="195469" y="309271"/>
            <a:ext cx="9515061" cy="5755422"/>
          </a:xfrm>
          <a:prstGeom prst="rect">
            <a:avLst/>
          </a:prstGeom>
          <a:noFill/>
        </p:spPr>
        <p:txBody>
          <a:bodyPr wrap="square">
            <a:spAutoFit/>
          </a:bodyPr>
          <a:lstStyle/>
          <a:p>
            <a:r>
              <a:rPr lang="en-GB" sz="1600" b="1" dirty="0">
                <a:solidFill>
                  <a:srgbClr val="6A9955"/>
                </a:solidFill>
                <a:effectLst/>
                <a:latin typeface="Calibri" panose="020F0502020204030204" pitchFamily="34" charset="0"/>
                <a:cs typeface="Calibri" panose="020F0502020204030204" pitchFamily="34" charset="0"/>
              </a:rPr>
              <a:t>////// DEBUGGING //////</a:t>
            </a:r>
            <a:endParaRPr lang="en-GB" sz="1600" b="1" dirty="0">
              <a:solidFill>
                <a:srgbClr val="D4D4D4"/>
              </a:solidFill>
              <a:effectLst/>
              <a:latin typeface="Calibri" panose="020F0502020204030204" pitchFamily="34" charset="0"/>
              <a:cs typeface="Calibri" panose="020F0502020204030204" pitchFamily="34" charset="0"/>
            </a:endParaRPr>
          </a:p>
          <a:p>
            <a:br>
              <a:rPr lang="en-GB" sz="1600" b="1" dirty="0">
                <a:solidFill>
                  <a:srgbClr val="D4D4D4"/>
                </a:solidFill>
                <a:effectLst/>
                <a:latin typeface="Calibri" panose="020F0502020204030204" pitchFamily="34" charset="0"/>
                <a:cs typeface="Calibri" panose="020F0502020204030204" pitchFamily="34" charset="0"/>
              </a:rPr>
            </a:br>
            <a:r>
              <a:rPr lang="en-GB" sz="1600" b="1" dirty="0">
                <a:solidFill>
                  <a:srgbClr val="6A9955"/>
                </a:solidFill>
                <a:effectLst/>
                <a:latin typeface="Calibri" panose="020F0502020204030204" pitchFamily="34" charset="0"/>
                <a:cs typeface="Calibri" panose="020F0502020204030204" pitchFamily="34" charset="0"/>
              </a:rPr>
              <a:t>// Lets say that from our previous temperature example we need to work in kelvins.</a:t>
            </a:r>
            <a:endParaRPr lang="en-GB" sz="1600" b="1" dirty="0">
              <a:solidFill>
                <a:srgbClr val="D4D4D4"/>
              </a:solidFill>
              <a:effectLst/>
              <a:latin typeface="Calibri" panose="020F0502020204030204" pitchFamily="34" charset="0"/>
              <a:cs typeface="Calibri" panose="020F0502020204030204" pitchFamily="34" charset="0"/>
            </a:endParaRPr>
          </a:p>
          <a:p>
            <a:br>
              <a:rPr lang="en-GB" sz="1600" b="1" dirty="0">
                <a:solidFill>
                  <a:srgbClr val="D4D4D4"/>
                </a:solidFill>
                <a:effectLst/>
                <a:latin typeface="Calibri" panose="020F0502020204030204" pitchFamily="34" charset="0"/>
                <a:cs typeface="Calibri" panose="020F0502020204030204" pitchFamily="34" charset="0"/>
              </a:rPr>
            </a:br>
            <a:r>
              <a:rPr lang="en-GB" sz="1600" b="1" dirty="0">
                <a:solidFill>
                  <a:srgbClr val="569CD6"/>
                </a:solidFill>
                <a:effectLst/>
                <a:latin typeface="Calibri" panose="020F0502020204030204" pitchFamily="34" charset="0"/>
                <a:cs typeface="Calibri" panose="020F0502020204030204" pitchFamily="34" charset="0"/>
              </a:rPr>
              <a:t>const</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DCDCAA"/>
                </a:solidFill>
                <a:effectLst/>
                <a:latin typeface="Calibri" panose="020F0502020204030204" pitchFamily="34" charset="0"/>
                <a:cs typeface="Calibri" panose="020F0502020204030204" pitchFamily="34" charset="0"/>
              </a:rPr>
              <a:t>Measkelvin</a:t>
            </a:r>
            <a:r>
              <a:rPr lang="en-GB" sz="1600" b="1" dirty="0">
                <a:solidFill>
                  <a:srgbClr val="D4D4D4"/>
                </a:solidFill>
                <a:effectLst/>
                <a:latin typeface="Calibri" panose="020F0502020204030204" pitchFamily="34" charset="0"/>
                <a:cs typeface="Calibri" panose="020F0502020204030204" pitchFamily="34" charset="0"/>
              </a:rPr>
              <a:t> = </a:t>
            </a:r>
            <a:r>
              <a:rPr lang="en-GB" sz="1600" b="1" dirty="0">
                <a:solidFill>
                  <a:srgbClr val="569CD6"/>
                </a:solidFill>
                <a:effectLst/>
                <a:latin typeface="Calibri" panose="020F0502020204030204" pitchFamily="34" charset="0"/>
                <a:cs typeface="Calibri" panose="020F0502020204030204" pitchFamily="34" charset="0"/>
              </a:rPr>
              <a:t>function</a:t>
            </a:r>
            <a:r>
              <a:rPr lang="en-GB" sz="1600" b="1" dirty="0">
                <a:solidFill>
                  <a:srgbClr val="D4D4D4"/>
                </a:solidFill>
                <a:effectLst/>
                <a:latin typeface="Calibri" panose="020F0502020204030204" pitchFamily="34" charset="0"/>
                <a:cs typeface="Calibri" panose="020F0502020204030204" pitchFamily="34" charset="0"/>
              </a:rPr>
              <a:t> () {</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569CD6"/>
                </a:solidFill>
                <a:effectLst/>
                <a:latin typeface="Calibri" panose="020F0502020204030204" pitchFamily="34" charset="0"/>
                <a:cs typeface="Calibri" panose="020F0502020204030204" pitchFamily="34" charset="0"/>
              </a:rPr>
              <a:t>const</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4FC1FF"/>
                </a:solidFill>
                <a:effectLst/>
                <a:latin typeface="Calibri" panose="020F0502020204030204" pitchFamily="34" charset="0"/>
                <a:cs typeface="Calibri" panose="020F0502020204030204" pitchFamily="34" charset="0"/>
              </a:rPr>
              <a:t>measmt</a:t>
            </a:r>
            <a:r>
              <a:rPr lang="en-GB" sz="1600" b="1" dirty="0">
                <a:solidFill>
                  <a:srgbClr val="D4D4D4"/>
                </a:solidFill>
                <a:effectLst/>
                <a:latin typeface="Calibri" panose="020F0502020204030204" pitchFamily="34" charset="0"/>
                <a:cs typeface="Calibri" panose="020F0502020204030204" pitchFamily="34" charset="0"/>
              </a:rPr>
              <a:t> = {</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9CDCFE"/>
                </a:solidFill>
                <a:effectLst/>
                <a:latin typeface="Calibri" panose="020F0502020204030204" pitchFamily="34" charset="0"/>
                <a:cs typeface="Calibri" panose="020F0502020204030204" pitchFamily="34" charset="0"/>
              </a:rPr>
              <a:t>type:</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CE9178"/>
                </a:solidFill>
                <a:effectLst/>
                <a:latin typeface="Calibri" panose="020F0502020204030204" pitchFamily="34" charset="0"/>
                <a:cs typeface="Calibri" panose="020F0502020204030204" pitchFamily="34" charset="0"/>
              </a:rPr>
              <a:t>'temp'</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9CDCFE"/>
                </a:solidFill>
                <a:effectLst/>
                <a:latin typeface="Calibri" panose="020F0502020204030204" pitchFamily="34" charset="0"/>
                <a:cs typeface="Calibri" panose="020F0502020204030204" pitchFamily="34" charset="0"/>
              </a:rPr>
              <a:t>unit:</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CE9178"/>
                </a:solidFill>
                <a:effectLst/>
                <a:latin typeface="Calibri" panose="020F0502020204030204" pitchFamily="34" charset="0"/>
                <a:cs typeface="Calibri" panose="020F0502020204030204" pitchFamily="34" charset="0"/>
              </a:rPr>
              <a:t>'celcius'</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C - FIX</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9CDCFE"/>
                </a:solidFill>
                <a:effectLst/>
                <a:latin typeface="Calibri" panose="020F0502020204030204" pitchFamily="34" charset="0"/>
                <a:cs typeface="Calibri" panose="020F0502020204030204" pitchFamily="34" charset="0"/>
              </a:rPr>
              <a:t>value:</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4EC9B0"/>
                </a:solidFill>
                <a:effectLst/>
                <a:latin typeface="Calibri" panose="020F0502020204030204" pitchFamily="34" charset="0"/>
                <a:cs typeface="Calibri" panose="020F0502020204030204" pitchFamily="34" charset="0"/>
              </a:rPr>
              <a:t>Number</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DCDCAA"/>
                </a:solidFill>
                <a:effectLst/>
                <a:latin typeface="Calibri" panose="020F0502020204030204" pitchFamily="34" charset="0"/>
                <a:cs typeface="Calibri" panose="020F0502020204030204" pitchFamily="34" charset="0"/>
              </a:rPr>
              <a:t>prompt</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CE9178"/>
                </a:solidFill>
                <a:effectLst/>
                <a:latin typeface="Calibri" panose="020F0502020204030204" pitchFamily="34" charset="0"/>
                <a:cs typeface="Calibri" panose="020F0502020204030204" pitchFamily="34" charset="0"/>
              </a:rPr>
              <a:t>'Degrees celcius:'</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value: prompt('Degrees celcius:')</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console.log(measmt);</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9CDCFE"/>
                </a:solidFill>
                <a:effectLst/>
                <a:latin typeface="Calibri" panose="020F0502020204030204" pitchFamily="34" charset="0"/>
                <a:cs typeface="Calibri" panose="020F0502020204030204" pitchFamily="34" charset="0"/>
              </a:rPr>
              <a:t>console</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DCDCAA"/>
                </a:solidFill>
                <a:effectLst/>
                <a:latin typeface="Calibri" panose="020F0502020204030204" pitchFamily="34" charset="0"/>
                <a:cs typeface="Calibri" panose="020F0502020204030204" pitchFamily="34" charset="0"/>
              </a:rPr>
              <a:t>table</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4FC1FF"/>
                </a:solidFill>
                <a:effectLst/>
                <a:latin typeface="Calibri" panose="020F0502020204030204" pitchFamily="34" charset="0"/>
                <a:cs typeface="Calibri" panose="020F0502020204030204" pitchFamily="34" charset="0"/>
              </a:rPr>
              <a:t>measmt</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console.log(measmt.value);</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console.warn(measmt.value);</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6A9955"/>
                </a:solidFill>
                <a:effectLst/>
                <a:latin typeface="Calibri" panose="020F0502020204030204" pitchFamily="34" charset="0"/>
                <a:cs typeface="Calibri" panose="020F0502020204030204" pitchFamily="34" charset="0"/>
              </a:rPr>
              <a:t>// console.error(measmt.value);</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569CD6"/>
                </a:solidFill>
                <a:effectLst/>
                <a:latin typeface="Calibri" panose="020F0502020204030204" pitchFamily="34" charset="0"/>
                <a:cs typeface="Calibri" panose="020F0502020204030204" pitchFamily="34" charset="0"/>
              </a:rPr>
              <a:t>const</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4FC1FF"/>
                </a:solidFill>
                <a:effectLst/>
                <a:latin typeface="Calibri" panose="020F0502020204030204" pitchFamily="34" charset="0"/>
                <a:cs typeface="Calibri" panose="020F0502020204030204" pitchFamily="34" charset="0"/>
              </a:rPr>
              <a:t>kelvin</a:t>
            </a:r>
            <a:r>
              <a:rPr lang="en-GB" sz="1600" b="1" dirty="0">
                <a:solidFill>
                  <a:srgbClr val="D4D4D4"/>
                </a:solidFill>
                <a:effectLst/>
                <a:latin typeface="Calibri" panose="020F0502020204030204" pitchFamily="34" charset="0"/>
                <a:cs typeface="Calibri" panose="020F0502020204030204" pitchFamily="34" charset="0"/>
              </a:rPr>
              <a:t> = </a:t>
            </a:r>
            <a:r>
              <a:rPr lang="en-GB" sz="1600" b="1" dirty="0">
                <a:solidFill>
                  <a:srgbClr val="4FC1FF"/>
                </a:solidFill>
                <a:effectLst/>
                <a:latin typeface="Calibri" panose="020F0502020204030204" pitchFamily="34" charset="0"/>
                <a:cs typeface="Calibri" panose="020F0502020204030204" pitchFamily="34" charset="0"/>
              </a:rPr>
              <a:t>measmt</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9CDCFE"/>
                </a:solidFill>
                <a:effectLst/>
                <a:latin typeface="Calibri" panose="020F0502020204030204" pitchFamily="34" charset="0"/>
                <a:cs typeface="Calibri" panose="020F0502020204030204" pitchFamily="34" charset="0"/>
              </a:rPr>
              <a:t>value</a:t>
            </a:r>
            <a:r>
              <a:rPr lang="en-GB" sz="1600" b="1" dirty="0">
                <a:solidFill>
                  <a:srgbClr val="D4D4D4"/>
                </a:solidFill>
                <a:effectLst/>
                <a:latin typeface="Calibri" panose="020F0502020204030204" pitchFamily="34" charset="0"/>
                <a:cs typeface="Calibri" panose="020F0502020204030204" pitchFamily="34" charset="0"/>
              </a:rPr>
              <a:t> + </a:t>
            </a:r>
            <a:r>
              <a:rPr lang="en-GB" sz="1600" b="1" dirty="0">
                <a:solidFill>
                  <a:srgbClr val="B5CEA8"/>
                </a:solidFill>
                <a:effectLst/>
                <a:latin typeface="Calibri" panose="020F0502020204030204" pitchFamily="34" charset="0"/>
                <a:cs typeface="Calibri" panose="020F0502020204030204" pitchFamily="34" charset="0"/>
              </a:rPr>
              <a:t>273</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C586C0"/>
                </a:solidFill>
                <a:effectLst/>
                <a:latin typeface="Calibri" panose="020F0502020204030204" pitchFamily="34" charset="0"/>
                <a:cs typeface="Calibri" panose="020F0502020204030204" pitchFamily="34" charset="0"/>
              </a:rPr>
              <a:t>return</a:t>
            </a:r>
            <a:r>
              <a:rPr lang="en-GB" sz="1600" b="1" dirty="0">
                <a:solidFill>
                  <a:srgbClr val="D4D4D4"/>
                </a:solidFill>
                <a:effectLst/>
                <a:latin typeface="Calibri" panose="020F0502020204030204" pitchFamily="34" charset="0"/>
                <a:cs typeface="Calibri" panose="020F0502020204030204" pitchFamily="34" charset="0"/>
              </a:rPr>
              <a:t> </a:t>
            </a:r>
            <a:r>
              <a:rPr lang="en-GB" sz="1600" b="1" dirty="0">
                <a:solidFill>
                  <a:srgbClr val="4FC1FF"/>
                </a:solidFill>
                <a:effectLst/>
                <a:latin typeface="Calibri" panose="020F0502020204030204" pitchFamily="34" charset="0"/>
                <a:cs typeface="Calibri" panose="020F0502020204030204" pitchFamily="34" charset="0"/>
              </a:rPr>
              <a:t>kelvin</a:t>
            </a:r>
            <a:r>
              <a:rPr lang="en-GB" sz="1600" b="1" dirty="0">
                <a:solidFill>
                  <a:srgbClr val="D4D4D4"/>
                </a:solidFill>
                <a:effectLst/>
                <a:latin typeface="Calibri" panose="020F0502020204030204" pitchFamily="34" charset="0"/>
                <a:cs typeface="Calibri" panose="020F0502020204030204" pitchFamily="34" charset="0"/>
              </a:rPr>
              <a:t>;</a:t>
            </a:r>
          </a:p>
          <a:p>
            <a:r>
              <a:rPr lang="en-GB" sz="1600" b="1" dirty="0">
                <a:solidFill>
                  <a:srgbClr val="D4D4D4"/>
                </a:solidFill>
                <a:effectLst/>
                <a:latin typeface="Calibri" panose="020F0502020204030204" pitchFamily="34" charset="0"/>
                <a:cs typeface="Calibri" panose="020F0502020204030204" pitchFamily="34" charset="0"/>
              </a:rPr>
              <a:t>};</a:t>
            </a:r>
          </a:p>
          <a:p>
            <a:br>
              <a:rPr lang="en-GB" sz="1600" b="1" dirty="0">
                <a:solidFill>
                  <a:srgbClr val="D4D4D4"/>
                </a:solidFill>
                <a:effectLst/>
                <a:latin typeface="Calibri" panose="020F0502020204030204" pitchFamily="34" charset="0"/>
                <a:cs typeface="Calibri" panose="020F0502020204030204" pitchFamily="34" charset="0"/>
              </a:rPr>
            </a:br>
            <a:r>
              <a:rPr lang="en-GB" sz="1600" b="1" dirty="0">
                <a:solidFill>
                  <a:srgbClr val="6A9955"/>
                </a:solidFill>
                <a:effectLst/>
                <a:latin typeface="Calibri" panose="020F0502020204030204" pitchFamily="34" charset="0"/>
                <a:cs typeface="Calibri" panose="020F0502020204030204" pitchFamily="34" charset="0"/>
              </a:rPr>
              <a:t>// A) IDENTIFY</a:t>
            </a:r>
            <a:endParaRPr lang="en-GB" sz="1600" b="1" dirty="0">
              <a:solidFill>
                <a:srgbClr val="D4D4D4"/>
              </a:solidFill>
              <a:effectLst/>
              <a:latin typeface="Calibri" panose="020F0502020204030204" pitchFamily="34" charset="0"/>
              <a:cs typeface="Calibri" panose="020F0502020204030204" pitchFamily="34" charset="0"/>
            </a:endParaRPr>
          </a:p>
          <a:p>
            <a:r>
              <a:rPr lang="en-GB" sz="1600" b="1" dirty="0">
                <a:solidFill>
                  <a:srgbClr val="9CDCFE"/>
                </a:solidFill>
                <a:effectLst/>
                <a:latin typeface="Calibri" panose="020F0502020204030204" pitchFamily="34" charset="0"/>
                <a:cs typeface="Calibri" panose="020F0502020204030204" pitchFamily="34" charset="0"/>
              </a:rPr>
              <a:t>console</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DCDCAA"/>
                </a:solidFill>
                <a:effectLst/>
                <a:latin typeface="Calibri" panose="020F0502020204030204" pitchFamily="34" charset="0"/>
                <a:cs typeface="Calibri" panose="020F0502020204030204" pitchFamily="34" charset="0"/>
              </a:rPr>
              <a:t>log</a:t>
            </a:r>
            <a:r>
              <a:rPr lang="en-GB" sz="1600" b="1" dirty="0">
                <a:solidFill>
                  <a:srgbClr val="D4D4D4"/>
                </a:solidFill>
                <a:effectLst/>
                <a:latin typeface="Calibri" panose="020F0502020204030204" pitchFamily="34" charset="0"/>
                <a:cs typeface="Calibri" panose="020F0502020204030204" pitchFamily="34" charset="0"/>
              </a:rPr>
              <a:t>(</a:t>
            </a:r>
            <a:r>
              <a:rPr lang="en-GB" sz="1600" b="1" dirty="0">
                <a:solidFill>
                  <a:srgbClr val="DCDCAA"/>
                </a:solidFill>
                <a:effectLst/>
                <a:latin typeface="Calibri" panose="020F0502020204030204" pitchFamily="34" charset="0"/>
                <a:cs typeface="Calibri" panose="020F0502020204030204" pitchFamily="34" charset="0"/>
              </a:rPr>
              <a:t>Measkelvin</a:t>
            </a:r>
            <a:r>
              <a:rPr lang="en-GB" sz="1600" b="1" dirty="0">
                <a:solidFill>
                  <a:srgbClr val="D4D4D4"/>
                </a:solidFill>
                <a:effectLst/>
                <a:latin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1E1A606C-D418-46C8-A5CD-39818FA59A94}"/>
              </a:ext>
            </a:extLst>
          </p:cNvPr>
          <p:cNvPicPr>
            <a:picLocks noChangeAspect="1"/>
          </p:cNvPicPr>
          <p:nvPr/>
        </p:nvPicPr>
        <p:blipFill>
          <a:blip r:embed="rId2"/>
          <a:stretch>
            <a:fillRect/>
          </a:stretch>
        </p:blipFill>
        <p:spPr>
          <a:xfrm>
            <a:off x="4081670" y="5087882"/>
            <a:ext cx="5628860" cy="1460847"/>
          </a:xfrm>
          <a:prstGeom prst="rect">
            <a:avLst/>
          </a:prstGeom>
        </p:spPr>
      </p:pic>
      <p:sp>
        <p:nvSpPr>
          <p:cNvPr id="6" name="TextBox 5">
            <a:extLst>
              <a:ext uri="{FF2B5EF4-FFF2-40B4-BE49-F238E27FC236}">
                <a16:creationId xmlns:a16="http://schemas.microsoft.com/office/drawing/2014/main" id="{3E188817-3D09-440F-A0BD-95B70AECA48C}"/>
              </a:ext>
            </a:extLst>
          </p:cNvPr>
          <p:cNvSpPr txBox="1"/>
          <p:nvPr/>
        </p:nvSpPr>
        <p:spPr>
          <a:xfrm>
            <a:off x="4752745" y="1514688"/>
            <a:ext cx="4851768" cy="2862322"/>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The console has various output options such as a plain log or table to help with debugging.</a:t>
            </a:r>
          </a:p>
          <a:p>
            <a:endParaRPr lang="en-GB" b="1" dirty="0">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A good method is to put the variable into console table or log to see if it is an array, number, string etc. </a:t>
            </a:r>
          </a:p>
          <a:p>
            <a:endParaRPr lang="en-GB" b="1" dirty="0">
              <a:latin typeface="Calibri" panose="020F0502020204030204" pitchFamily="34" charset="0"/>
              <a:cs typeface="Calibri" panose="020F0502020204030204" pitchFamily="34" charset="0"/>
            </a:endParaRPr>
          </a:p>
          <a:p>
            <a:r>
              <a:rPr lang="en-GB" b="1" dirty="0">
                <a:latin typeface="Calibri" panose="020F0502020204030204" pitchFamily="34" charset="0"/>
                <a:cs typeface="Calibri" panose="020F0502020204030204" pitchFamily="34" charset="0"/>
              </a:rPr>
              <a:t>In this example the prompt was returning 10 as a string when it needed to be a number to enter the Celsius to degrees conversion.</a:t>
            </a:r>
            <a:endParaRPr lang="en-GB" dirty="0"/>
          </a:p>
        </p:txBody>
      </p:sp>
    </p:spTree>
    <p:extLst>
      <p:ext uri="{BB962C8B-B14F-4D97-AF65-F5344CB8AC3E}">
        <p14:creationId xmlns:p14="http://schemas.microsoft.com/office/powerpoint/2010/main" val="214993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F360CF-55FE-48E6-8B67-32CF35CAEA32}"/>
              </a:ext>
            </a:extLst>
          </p:cNvPr>
          <p:cNvPicPr>
            <a:picLocks noChangeAspect="1"/>
          </p:cNvPicPr>
          <p:nvPr/>
        </p:nvPicPr>
        <p:blipFill>
          <a:blip r:embed="rId2"/>
          <a:stretch>
            <a:fillRect/>
          </a:stretch>
        </p:blipFill>
        <p:spPr>
          <a:xfrm>
            <a:off x="125895" y="1869056"/>
            <a:ext cx="9654209" cy="4890712"/>
          </a:xfrm>
          <a:prstGeom prst="rect">
            <a:avLst/>
          </a:prstGeom>
        </p:spPr>
      </p:pic>
      <p:sp>
        <p:nvSpPr>
          <p:cNvPr id="6" name="TextBox 5">
            <a:extLst>
              <a:ext uri="{FF2B5EF4-FFF2-40B4-BE49-F238E27FC236}">
                <a16:creationId xmlns:a16="http://schemas.microsoft.com/office/drawing/2014/main" id="{89BF93DA-0C11-4971-BF54-B0C88D800EE2}"/>
              </a:ext>
            </a:extLst>
          </p:cNvPr>
          <p:cNvSpPr txBox="1"/>
          <p:nvPr/>
        </p:nvSpPr>
        <p:spPr>
          <a:xfrm>
            <a:off x="125895" y="257258"/>
            <a:ext cx="9478618"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In the dev tools of chrome, we can go to sources and select our JS file. In the lines of code we can click in the left margin to insert a breakpoint.</a:t>
            </a:r>
          </a:p>
        </p:txBody>
      </p:sp>
      <p:cxnSp>
        <p:nvCxnSpPr>
          <p:cNvPr id="8" name="Straight Arrow Connector 7">
            <a:extLst>
              <a:ext uri="{FF2B5EF4-FFF2-40B4-BE49-F238E27FC236}">
                <a16:creationId xmlns:a16="http://schemas.microsoft.com/office/drawing/2014/main" id="{993DC76B-021A-4125-B40B-CEDB5120B253}"/>
              </a:ext>
            </a:extLst>
          </p:cNvPr>
          <p:cNvCxnSpPr>
            <a:cxnSpLocks/>
          </p:cNvCxnSpPr>
          <p:nvPr/>
        </p:nvCxnSpPr>
        <p:spPr>
          <a:xfrm>
            <a:off x="9090992" y="580423"/>
            <a:ext cx="0" cy="22030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8EC40BB-DAB2-4BA7-9B95-55D04E6CB26F}"/>
              </a:ext>
            </a:extLst>
          </p:cNvPr>
          <p:cNvCxnSpPr>
            <a:cxnSpLocks/>
          </p:cNvCxnSpPr>
          <p:nvPr/>
        </p:nvCxnSpPr>
        <p:spPr>
          <a:xfrm>
            <a:off x="5612296" y="580422"/>
            <a:ext cx="0" cy="148691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987668-099F-499C-AE7F-8F2E9342C4CD}"/>
              </a:ext>
            </a:extLst>
          </p:cNvPr>
          <p:cNvCxnSpPr>
            <a:cxnSpLocks/>
          </p:cNvCxnSpPr>
          <p:nvPr/>
        </p:nvCxnSpPr>
        <p:spPr>
          <a:xfrm>
            <a:off x="4851953" y="582258"/>
            <a:ext cx="0" cy="257359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A2E1C00-319C-4546-BB2D-79F56F24B518}"/>
              </a:ext>
            </a:extLst>
          </p:cNvPr>
          <p:cNvCxnSpPr>
            <a:cxnSpLocks/>
          </p:cNvCxnSpPr>
          <p:nvPr/>
        </p:nvCxnSpPr>
        <p:spPr>
          <a:xfrm>
            <a:off x="1457739" y="903589"/>
            <a:ext cx="4500770" cy="3737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9156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5C6B65-8F1B-4BDB-AA87-846057B9F712}"/>
              </a:ext>
            </a:extLst>
          </p:cNvPr>
          <p:cNvPicPr>
            <a:picLocks noChangeAspect="1"/>
          </p:cNvPicPr>
          <p:nvPr/>
        </p:nvPicPr>
        <p:blipFill>
          <a:blip r:embed="rId2"/>
          <a:stretch>
            <a:fillRect/>
          </a:stretch>
        </p:blipFill>
        <p:spPr>
          <a:xfrm>
            <a:off x="165652" y="1863094"/>
            <a:ext cx="9574696" cy="4836413"/>
          </a:xfrm>
          <a:prstGeom prst="rect">
            <a:avLst/>
          </a:prstGeom>
        </p:spPr>
      </p:pic>
      <p:sp>
        <p:nvSpPr>
          <p:cNvPr id="4" name="TextBox 3">
            <a:extLst>
              <a:ext uri="{FF2B5EF4-FFF2-40B4-BE49-F238E27FC236}">
                <a16:creationId xmlns:a16="http://schemas.microsoft.com/office/drawing/2014/main" id="{31656044-8D29-4462-9D97-457566B6E1D2}"/>
              </a:ext>
            </a:extLst>
          </p:cNvPr>
          <p:cNvSpPr txBox="1"/>
          <p:nvPr/>
        </p:nvSpPr>
        <p:spPr>
          <a:xfrm>
            <a:off x="125895" y="257258"/>
            <a:ext cx="9478618"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If we reload the page with the breakpoint we can see a button called debugger paused. When we press this button the code will resume execution from the beginning up to the breakpoint.</a:t>
            </a:r>
          </a:p>
        </p:txBody>
      </p:sp>
      <p:cxnSp>
        <p:nvCxnSpPr>
          <p:cNvPr id="5" name="Straight Arrow Connector 4">
            <a:extLst>
              <a:ext uri="{FF2B5EF4-FFF2-40B4-BE49-F238E27FC236}">
                <a16:creationId xmlns:a16="http://schemas.microsoft.com/office/drawing/2014/main" id="{90F36075-25D1-46D7-A257-60B538A232B9}"/>
              </a:ext>
            </a:extLst>
          </p:cNvPr>
          <p:cNvCxnSpPr>
            <a:cxnSpLocks/>
          </p:cNvCxnSpPr>
          <p:nvPr/>
        </p:nvCxnSpPr>
        <p:spPr>
          <a:xfrm>
            <a:off x="8309113" y="903589"/>
            <a:ext cx="0" cy="142879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8796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282FCF-58A5-4274-96AA-06EED970EF7F}"/>
              </a:ext>
            </a:extLst>
          </p:cNvPr>
          <p:cNvPicPr>
            <a:picLocks noChangeAspect="1"/>
          </p:cNvPicPr>
          <p:nvPr/>
        </p:nvPicPr>
        <p:blipFill>
          <a:blip r:embed="rId2"/>
          <a:stretch>
            <a:fillRect/>
          </a:stretch>
        </p:blipFill>
        <p:spPr>
          <a:xfrm>
            <a:off x="245165" y="1472879"/>
            <a:ext cx="9415670" cy="4742299"/>
          </a:xfrm>
          <a:prstGeom prst="rect">
            <a:avLst/>
          </a:prstGeom>
        </p:spPr>
      </p:pic>
      <p:sp>
        <p:nvSpPr>
          <p:cNvPr id="4" name="TextBox 3">
            <a:extLst>
              <a:ext uri="{FF2B5EF4-FFF2-40B4-BE49-F238E27FC236}">
                <a16:creationId xmlns:a16="http://schemas.microsoft.com/office/drawing/2014/main" id="{5EBAE2D0-32CA-4580-8780-26A7C4E877B1}"/>
              </a:ext>
            </a:extLst>
          </p:cNvPr>
          <p:cNvSpPr txBox="1"/>
          <p:nvPr/>
        </p:nvSpPr>
        <p:spPr>
          <a:xfrm>
            <a:off x="125894" y="204250"/>
            <a:ext cx="9654209" cy="1200329"/>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After pressing the resume button the code runs until it pauses on the previously set breakpoint. In the scope window the results of the last executed piece of code before the breakpoint will be shown for analysis. The script window shows the last executed line in the code before the breakpoint and the breakpoint is highlighted.</a:t>
            </a:r>
          </a:p>
        </p:txBody>
      </p:sp>
      <p:cxnSp>
        <p:nvCxnSpPr>
          <p:cNvPr id="5" name="Straight Arrow Connector 4">
            <a:extLst>
              <a:ext uri="{FF2B5EF4-FFF2-40B4-BE49-F238E27FC236}">
                <a16:creationId xmlns:a16="http://schemas.microsoft.com/office/drawing/2014/main" id="{C457081B-5A0D-4524-B50B-132F55F4BB63}"/>
              </a:ext>
            </a:extLst>
          </p:cNvPr>
          <p:cNvCxnSpPr>
            <a:cxnSpLocks/>
          </p:cNvCxnSpPr>
          <p:nvPr/>
        </p:nvCxnSpPr>
        <p:spPr>
          <a:xfrm>
            <a:off x="8269357" y="1046923"/>
            <a:ext cx="0" cy="108667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7E17ECC-7835-46FE-A4EA-FC1C36497749}"/>
              </a:ext>
            </a:extLst>
          </p:cNvPr>
          <p:cNvCxnSpPr>
            <a:cxnSpLocks/>
          </p:cNvCxnSpPr>
          <p:nvPr/>
        </p:nvCxnSpPr>
        <p:spPr>
          <a:xfrm>
            <a:off x="8766314" y="1046923"/>
            <a:ext cx="0" cy="153725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837CD25-C325-4B31-8438-BF268F2F3AA9}"/>
              </a:ext>
            </a:extLst>
          </p:cNvPr>
          <p:cNvCxnSpPr>
            <a:cxnSpLocks/>
          </p:cNvCxnSpPr>
          <p:nvPr/>
        </p:nvCxnSpPr>
        <p:spPr>
          <a:xfrm>
            <a:off x="5062331" y="1046923"/>
            <a:ext cx="0" cy="222162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D4D586-CC7E-4D2A-8040-06A694CE3CB9}"/>
              </a:ext>
            </a:extLst>
          </p:cNvPr>
          <p:cNvCxnSpPr>
            <a:cxnSpLocks/>
          </p:cNvCxnSpPr>
          <p:nvPr/>
        </p:nvCxnSpPr>
        <p:spPr>
          <a:xfrm>
            <a:off x="5837583" y="1046923"/>
            <a:ext cx="0" cy="266368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55A0AD7-978A-4556-8B61-840EB1163DBD}"/>
              </a:ext>
            </a:extLst>
          </p:cNvPr>
          <p:cNvSpPr txBox="1"/>
          <p:nvPr/>
        </p:nvSpPr>
        <p:spPr>
          <a:xfrm>
            <a:off x="235226" y="6211669"/>
            <a:ext cx="9654209"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When finished with the debugger, don’t forget to remove the breakpoint by clicking on the blue tab in the left margin.</a:t>
            </a:r>
          </a:p>
        </p:txBody>
      </p:sp>
      <p:cxnSp>
        <p:nvCxnSpPr>
          <p:cNvPr id="24" name="Straight Arrow Connector 23">
            <a:extLst>
              <a:ext uri="{FF2B5EF4-FFF2-40B4-BE49-F238E27FC236}">
                <a16:creationId xmlns:a16="http://schemas.microsoft.com/office/drawing/2014/main" id="{1AC2A321-351D-4239-B88C-A4DD8D3B2AF3}"/>
              </a:ext>
            </a:extLst>
          </p:cNvPr>
          <p:cNvCxnSpPr>
            <a:cxnSpLocks/>
          </p:cNvCxnSpPr>
          <p:nvPr/>
        </p:nvCxnSpPr>
        <p:spPr>
          <a:xfrm flipV="1">
            <a:off x="2994992" y="3697357"/>
            <a:ext cx="0" cy="246481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5923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3EAA97-EAD7-4CCB-A920-72EE3D5D00C8}"/>
              </a:ext>
            </a:extLst>
          </p:cNvPr>
          <p:cNvSpPr txBox="1"/>
          <p:nvPr/>
        </p:nvSpPr>
        <p:spPr>
          <a:xfrm>
            <a:off x="175592" y="274290"/>
            <a:ext cx="9730408" cy="6309420"/>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DEBUGGING 2: Here we have changed the previous code to start the min and max at zero rather than the first values of the arrays. The temperature array values are modified also.</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3</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const tempArr1 = [3, -2, -6, -1, 'error', 9, 13, 17];</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9</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const tempArr2 = [-3, 5, 1, 5, 18, 16, 30, 35];</a:t>
            </a:r>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calcTempAmplBug</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concat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let max = tempArr[0];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let min = tempArr[0];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continue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&gt;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&lt;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amplBug</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calcTempAmplBug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amplBug</a:t>
            </a:r>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DEFDA2F6-3F30-4BF5-968A-F9A03B7053E4}"/>
              </a:ext>
            </a:extLst>
          </p:cNvPr>
          <p:cNvPicPr>
            <a:picLocks noChangeAspect="1"/>
          </p:cNvPicPr>
          <p:nvPr/>
        </p:nvPicPr>
        <p:blipFill>
          <a:blip r:embed="rId2"/>
          <a:stretch>
            <a:fillRect/>
          </a:stretch>
        </p:blipFill>
        <p:spPr>
          <a:xfrm>
            <a:off x="7107395" y="4108172"/>
            <a:ext cx="2235388" cy="1780733"/>
          </a:xfrm>
          <a:prstGeom prst="rect">
            <a:avLst/>
          </a:prstGeom>
        </p:spPr>
      </p:pic>
      <p:sp>
        <p:nvSpPr>
          <p:cNvPr id="6" name="TextBox 5">
            <a:extLst>
              <a:ext uri="{FF2B5EF4-FFF2-40B4-BE49-F238E27FC236}">
                <a16:creationId xmlns:a16="http://schemas.microsoft.com/office/drawing/2014/main" id="{12ECCDF1-149E-4D7C-993E-812BA4531DD7}"/>
              </a:ext>
            </a:extLst>
          </p:cNvPr>
          <p:cNvSpPr txBox="1"/>
          <p:nvPr/>
        </p:nvSpPr>
        <p:spPr>
          <a:xfrm>
            <a:off x="6105938" y="2432062"/>
            <a:ext cx="3624470" cy="1477328"/>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This code now produces a bug with the output of max temp being 9 and min temp being 0. However looking in the arrays of values we see that the lowest temp is 1.</a:t>
            </a:r>
          </a:p>
        </p:txBody>
      </p:sp>
      <p:cxnSp>
        <p:nvCxnSpPr>
          <p:cNvPr id="7" name="Straight Arrow Connector 6">
            <a:extLst>
              <a:ext uri="{FF2B5EF4-FFF2-40B4-BE49-F238E27FC236}">
                <a16:creationId xmlns:a16="http://schemas.microsoft.com/office/drawing/2014/main" id="{3563CA97-D23F-45C0-A249-7676347F0528}"/>
              </a:ext>
            </a:extLst>
          </p:cNvPr>
          <p:cNvCxnSpPr>
            <a:cxnSpLocks/>
          </p:cNvCxnSpPr>
          <p:nvPr/>
        </p:nvCxnSpPr>
        <p:spPr>
          <a:xfrm flipV="1">
            <a:off x="3034748" y="4489175"/>
            <a:ext cx="4591879" cy="71892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27E8063-0A56-4A71-8DB6-D326A2EDF556}"/>
              </a:ext>
            </a:extLst>
          </p:cNvPr>
          <p:cNvCxnSpPr>
            <a:cxnSpLocks/>
          </p:cNvCxnSpPr>
          <p:nvPr/>
        </p:nvCxnSpPr>
        <p:spPr>
          <a:xfrm flipV="1">
            <a:off x="2650435" y="5348233"/>
            <a:ext cx="5241234" cy="97540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13ACBCA-756C-43E7-A4F0-028840078933}"/>
              </a:ext>
            </a:extLst>
          </p:cNvPr>
          <p:cNvCxnSpPr>
            <a:cxnSpLocks/>
          </p:cNvCxnSpPr>
          <p:nvPr/>
        </p:nvCxnSpPr>
        <p:spPr>
          <a:xfrm flipH="1" flipV="1">
            <a:off x="3140765" y="1311965"/>
            <a:ext cx="2965173" cy="151074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72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D84E7-186E-45AD-B487-85835577A35B}"/>
              </a:ext>
            </a:extLst>
          </p:cNvPr>
          <p:cNvSpPr txBox="1">
            <a:spLocks/>
          </p:cNvSpPr>
          <p:nvPr/>
        </p:nvSpPr>
        <p:spPr>
          <a:xfrm>
            <a:off x="474132" y="223877"/>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Let, const &amp; var – 3 ways to define variables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55DBE8DF-1FC8-48F6-A7E0-B94CE9D7D884}"/>
              </a:ext>
            </a:extLst>
          </p:cNvPr>
          <p:cNvSpPr txBox="1"/>
          <p:nvPr/>
        </p:nvSpPr>
        <p:spPr>
          <a:xfrm>
            <a:off x="149576" y="2460766"/>
            <a:ext cx="2510673" cy="646331"/>
          </a:xfrm>
          <a:prstGeom prst="rect">
            <a:avLst/>
          </a:prstGeom>
          <a:noFill/>
        </p:spPr>
        <p:txBody>
          <a:bodyPr wrap="square" rtlCol="0">
            <a:spAutoFit/>
          </a:bodyPr>
          <a:lstStyle/>
          <a:p>
            <a:r>
              <a:rPr lang="en-GB" dirty="0"/>
              <a:t>Var is the old way to define variables pre ES6.</a:t>
            </a:r>
            <a:endParaRPr lang="en-GB" i="1" dirty="0"/>
          </a:p>
        </p:txBody>
      </p:sp>
      <p:sp>
        <p:nvSpPr>
          <p:cNvPr id="4" name="TextBox 3">
            <a:extLst>
              <a:ext uri="{FF2B5EF4-FFF2-40B4-BE49-F238E27FC236}">
                <a16:creationId xmlns:a16="http://schemas.microsoft.com/office/drawing/2014/main" id="{5988D466-D125-4BFC-8BC9-34D6D3D2CE7A}"/>
              </a:ext>
            </a:extLst>
          </p:cNvPr>
          <p:cNvSpPr txBox="1"/>
          <p:nvPr/>
        </p:nvSpPr>
        <p:spPr>
          <a:xfrm>
            <a:off x="474132" y="1014216"/>
            <a:ext cx="1861562" cy="1446550"/>
          </a:xfrm>
          <a:prstGeom prst="rect">
            <a:avLst/>
          </a:prstGeom>
          <a:noFill/>
        </p:spPr>
        <p:txBody>
          <a:bodyPr wrap="square" rtlCol="0">
            <a:spAutoFit/>
          </a:bodyPr>
          <a:lstStyle/>
          <a:p>
            <a:r>
              <a:rPr lang="en-GB" sz="8800" b="1" dirty="0"/>
              <a:t>var</a:t>
            </a:r>
          </a:p>
        </p:txBody>
      </p:sp>
      <p:sp>
        <p:nvSpPr>
          <p:cNvPr id="5" name="TextBox 4">
            <a:extLst>
              <a:ext uri="{FF2B5EF4-FFF2-40B4-BE49-F238E27FC236}">
                <a16:creationId xmlns:a16="http://schemas.microsoft.com/office/drawing/2014/main" id="{E1668536-563D-4327-BC58-DBA49A10DA7B}"/>
              </a:ext>
            </a:extLst>
          </p:cNvPr>
          <p:cNvSpPr txBox="1"/>
          <p:nvPr/>
        </p:nvSpPr>
        <p:spPr>
          <a:xfrm>
            <a:off x="2690127" y="1014216"/>
            <a:ext cx="1861562" cy="1446550"/>
          </a:xfrm>
          <a:prstGeom prst="rect">
            <a:avLst/>
          </a:prstGeom>
          <a:noFill/>
        </p:spPr>
        <p:txBody>
          <a:bodyPr wrap="square" rtlCol="0">
            <a:spAutoFit/>
          </a:bodyPr>
          <a:lstStyle/>
          <a:p>
            <a:r>
              <a:rPr lang="en-GB" sz="8800" b="1" dirty="0"/>
              <a:t>let</a:t>
            </a:r>
          </a:p>
        </p:txBody>
      </p:sp>
      <p:sp>
        <p:nvSpPr>
          <p:cNvPr id="6" name="TextBox 5">
            <a:extLst>
              <a:ext uri="{FF2B5EF4-FFF2-40B4-BE49-F238E27FC236}">
                <a16:creationId xmlns:a16="http://schemas.microsoft.com/office/drawing/2014/main" id="{B16A0447-C8F7-41FF-A34F-64D32BD2518C}"/>
              </a:ext>
            </a:extLst>
          </p:cNvPr>
          <p:cNvSpPr txBox="1"/>
          <p:nvPr/>
        </p:nvSpPr>
        <p:spPr>
          <a:xfrm>
            <a:off x="5297305" y="1015380"/>
            <a:ext cx="2881492" cy="1446550"/>
          </a:xfrm>
          <a:prstGeom prst="rect">
            <a:avLst/>
          </a:prstGeom>
          <a:noFill/>
        </p:spPr>
        <p:txBody>
          <a:bodyPr wrap="square" rtlCol="0">
            <a:spAutoFit/>
          </a:bodyPr>
          <a:lstStyle/>
          <a:p>
            <a:r>
              <a:rPr lang="en-GB" sz="8800" b="1" dirty="0"/>
              <a:t>const</a:t>
            </a:r>
          </a:p>
        </p:txBody>
      </p:sp>
      <p:sp>
        <p:nvSpPr>
          <p:cNvPr id="7" name="TextBox 6">
            <a:extLst>
              <a:ext uri="{FF2B5EF4-FFF2-40B4-BE49-F238E27FC236}">
                <a16:creationId xmlns:a16="http://schemas.microsoft.com/office/drawing/2014/main" id="{A515295F-32E4-458A-B226-0F21C05C22DA}"/>
              </a:ext>
            </a:extLst>
          </p:cNvPr>
          <p:cNvSpPr txBox="1"/>
          <p:nvPr/>
        </p:nvSpPr>
        <p:spPr>
          <a:xfrm>
            <a:off x="2784969" y="2460766"/>
            <a:ext cx="1967649" cy="1477328"/>
          </a:xfrm>
          <a:prstGeom prst="rect">
            <a:avLst/>
          </a:prstGeom>
          <a:noFill/>
        </p:spPr>
        <p:txBody>
          <a:bodyPr wrap="square" rtlCol="0">
            <a:spAutoFit/>
          </a:bodyPr>
          <a:lstStyle/>
          <a:p>
            <a:r>
              <a:rPr lang="en-GB" dirty="0"/>
              <a:t>Let is used to define variables that may change later on in our code.</a:t>
            </a:r>
            <a:endParaRPr lang="en-GB" i="1" dirty="0"/>
          </a:p>
        </p:txBody>
      </p:sp>
      <p:sp>
        <p:nvSpPr>
          <p:cNvPr id="8" name="TextBox 7">
            <a:extLst>
              <a:ext uri="{FF2B5EF4-FFF2-40B4-BE49-F238E27FC236}">
                <a16:creationId xmlns:a16="http://schemas.microsoft.com/office/drawing/2014/main" id="{C4C160EE-530A-4E05-8D21-C5EBD65E633D}"/>
              </a:ext>
            </a:extLst>
          </p:cNvPr>
          <p:cNvSpPr txBox="1"/>
          <p:nvPr/>
        </p:nvSpPr>
        <p:spPr>
          <a:xfrm>
            <a:off x="2784969" y="4011054"/>
            <a:ext cx="1967649" cy="1477328"/>
          </a:xfrm>
          <a:prstGeom prst="rect">
            <a:avLst/>
          </a:prstGeom>
          <a:noFill/>
        </p:spPr>
        <p:txBody>
          <a:bodyPr wrap="square" rtlCol="0">
            <a:spAutoFit/>
          </a:bodyPr>
          <a:lstStyle/>
          <a:p>
            <a:r>
              <a:rPr lang="en-GB" dirty="0"/>
              <a:t>For example age is a variable that may change. It mutates yearly increasing by one.</a:t>
            </a:r>
            <a:endParaRPr lang="en-GB" i="1" dirty="0"/>
          </a:p>
        </p:txBody>
      </p:sp>
      <p:sp>
        <p:nvSpPr>
          <p:cNvPr id="9" name="TextBox 8">
            <a:extLst>
              <a:ext uri="{FF2B5EF4-FFF2-40B4-BE49-F238E27FC236}">
                <a16:creationId xmlns:a16="http://schemas.microsoft.com/office/drawing/2014/main" id="{FF529DD0-6E84-4BA0-9858-9B173ACD72CE}"/>
              </a:ext>
            </a:extLst>
          </p:cNvPr>
          <p:cNvSpPr txBox="1"/>
          <p:nvPr/>
        </p:nvSpPr>
        <p:spPr>
          <a:xfrm>
            <a:off x="5297305" y="2460765"/>
            <a:ext cx="4459119" cy="646331"/>
          </a:xfrm>
          <a:prstGeom prst="rect">
            <a:avLst/>
          </a:prstGeom>
          <a:noFill/>
        </p:spPr>
        <p:txBody>
          <a:bodyPr wrap="square" rtlCol="0">
            <a:spAutoFit/>
          </a:bodyPr>
          <a:lstStyle/>
          <a:p>
            <a:r>
              <a:rPr lang="en-GB" dirty="0"/>
              <a:t>Cosnt is used to define variables that never change.</a:t>
            </a:r>
            <a:endParaRPr lang="en-GB" i="1" dirty="0"/>
          </a:p>
        </p:txBody>
      </p:sp>
      <p:sp>
        <p:nvSpPr>
          <p:cNvPr id="10" name="TextBox 9">
            <a:extLst>
              <a:ext uri="{FF2B5EF4-FFF2-40B4-BE49-F238E27FC236}">
                <a16:creationId xmlns:a16="http://schemas.microsoft.com/office/drawing/2014/main" id="{523BD5A2-36BF-40CA-97DD-C3DCD520191A}"/>
              </a:ext>
            </a:extLst>
          </p:cNvPr>
          <p:cNvSpPr txBox="1"/>
          <p:nvPr/>
        </p:nvSpPr>
        <p:spPr>
          <a:xfrm>
            <a:off x="5297305" y="3143454"/>
            <a:ext cx="4354695" cy="923330"/>
          </a:xfrm>
          <a:prstGeom prst="rect">
            <a:avLst/>
          </a:prstGeom>
          <a:noFill/>
        </p:spPr>
        <p:txBody>
          <a:bodyPr wrap="square" rtlCol="0">
            <a:spAutoFit/>
          </a:bodyPr>
          <a:lstStyle/>
          <a:p>
            <a:r>
              <a:rPr lang="en-GB" dirty="0"/>
              <a:t>For example date of birth. This is an immutable variable because the birthday of a person can never change.</a:t>
            </a:r>
            <a:endParaRPr lang="en-GB" i="1" dirty="0"/>
          </a:p>
        </p:txBody>
      </p:sp>
      <p:sp>
        <p:nvSpPr>
          <p:cNvPr id="11" name="TextBox 10">
            <a:extLst>
              <a:ext uri="{FF2B5EF4-FFF2-40B4-BE49-F238E27FC236}">
                <a16:creationId xmlns:a16="http://schemas.microsoft.com/office/drawing/2014/main" id="{D9D5E71A-6E64-4EE6-9FE3-2E78652E10D5}"/>
              </a:ext>
            </a:extLst>
          </p:cNvPr>
          <p:cNvSpPr txBox="1"/>
          <p:nvPr/>
        </p:nvSpPr>
        <p:spPr>
          <a:xfrm>
            <a:off x="5303254" y="4092700"/>
            <a:ext cx="4348746" cy="646331"/>
          </a:xfrm>
          <a:prstGeom prst="rect">
            <a:avLst/>
          </a:prstGeom>
          <a:noFill/>
        </p:spPr>
        <p:txBody>
          <a:bodyPr wrap="square" rtlCol="0">
            <a:spAutoFit/>
          </a:bodyPr>
          <a:lstStyle/>
          <a:p>
            <a:r>
              <a:rPr lang="en-GB" dirty="0"/>
              <a:t>Because a const variable is immutable we cannot declare and empty variable.</a:t>
            </a:r>
            <a:endParaRPr lang="en-GB" i="1" dirty="0"/>
          </a:p>
        </p:txBody>
      </p:sp>
      <p:sp>
        <p:nvSpPr>
          <p:cNvPr id="12" name="TextBox 11">
            <a:extLst>
              <a:ext uri="{FF2B5EF4-FFF2-40B4-BE49-F238E27FC236}">
                <a16:creationId xmlns:a16="http://schemas.microsoft.com/office/drawing/2014/main" id="{7A142460-9F3F-4995-A4F7-600841667FA1}"/>
              </a:ext>
            </a:extLst>
          </p:cNvPr>
          <p:cNvSpPr txBox="1"/>
          <p:nvPr/>
        </p:nvSpPr>
        <p:spPr>
          <a:xfrm>
            <a:off x="5303254" y="4761609"/>
            <a:ext cx="4348746" cy="1200329"/>
          </a:xfrm>
          <a:prstGeom prst="rect">
            <a:avLst/>
          </a:prstGeom>
          <a:noFill/>
        </p:spPr>
        <p:txBody>
          <a:bodyPr wrap="square" rtlCol="0">
            <a:spAutoFit/>
          </a:bodyPr>
          <a:lstStyle/>
          <a:p>
            <a:r>
              <a:rPr lang="en-GB" dirty="0"/>
              <a:t>Const should always be used in preference to let unless you are absolutely sure that the variable will mutate later in the code. This is to avoid possible future bugs.</a:t>
            </a:r>
            <a:endParaRPr lang="en-GB" i="1" dirty="0"/>
          </a:p>
        </p:txBody>
      </p:sp>
      <p:sp>
        <p:nvSpPr>
          <p:cNvPr id="13" name="TextBox 12">
            <a:extLst>
              <a:ext uri="{FF2B5EF4-FFF2-40B4-BE49-F238E27FC236}">
                <a16:creationId xmlns:a16="http://schemas.microsoft.com/office/drawing/2014/main" id="{37A3C244-0A24-4DBA-8028-4EAEE0FE6C5B}"/>
              </a:ext>
            </a:extLst>
          </p:cNvPr>
          <p:cNvSpPr txBox="1"/>
          <p:nvPr/>
        </p:nvSpPr>
        <p:spPr>
          <a:xfrm>
            <a:off x="179454" y="3143454"/>
            <a:ext cx="2510673" cy="1477328"/>
          </a:xfrm>
          <a:prstGeom prst="rect">
            <a:avLst/>
          </a:prstGeom>
          <a:noFill/>
        </p:spPr>
        <p:txBody>
          <a:bodyPr wrap="square" rtlCol="0">
            <a:spAutoFit/>
          </a:bodyPr>
          <a:lstStyle/>
          <a:p>
            <a:r>
              <a:rPr lang="en-GB" dirty="0"/>
              <a:t>Var should not be used but may exist in older code. Using var is still valid but it is a bad practice.</a:t>
            </a:r>
            <a:endParaRPr lang="en-GB" i="1" dirty="0"/>
          </a:p>
        </p:txBody>
      </p:sp>
    </p:spTree>
    <p:extLst>
      <p:ext uri="{BB962C8B-B14F-4D97-AF65-F5344CB8AC3E}">
        <p14:creationId xmlns:p14="http://schemas.microsoft.com/office/powerpoint/2010/main" val="23962360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A9C143-6EC3-4D8C-A672-F12B37555812}"/>
              </a:ext>
            </a:extLst>
          </p:cNvPr>
          <p:cNvPicPr>
            <a:picLocks noChangeAspect="1"/>
          </p:cNvPicPr>
          <p:nvPr/>
        </p:nvPicPr>
        <p:blipFill>
          <a:blip r:embed="rId2"/>
          <a:stretch>
            <a:fillRect/>
          </a:stretch>
        </p:blipFill>
        <p:spPr>
          <a:xfrm>
            <a:off x="225288" y="1554614"/>
            <a:ext cx="9336156" cy="4961970"/>
          </a:xfrm>
          <a:prstGeom prst="rect">
            <a:avLst/>
          </a:prstGeom>
        </p:spPr>
      </p:pic>
      <p:sp>
        <p:nvSpPr>
          <p:cNvPr id="4" name="TextBox 3">
            <a:extLst>
              <a:ext uri="{FF2B5EF4-FFF2-40B4-BE49-F238E27FC236}">
                <a16:creationId xmlns:a16="http://schemas.microsoft.com/office/drawing/2014/main" id="{600CA371-6580-4706-BE93-C814E1D6C0D2}"/>
              </a:ext>
            </a:extLst>
          </p:cNvPr>
          <p:cNvSpPr txBox="1"/>
          <p:nvPr/>
        </p:nvSpPr>
        <p:spPr>
          <a:xfrm>
            <a:off x="125894" y="204250"/>
            <a:ext cx="9654209"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Debugger is especially useful for diagnosing problems in loops. Here I have a breakpoint set at the if statement for max temp and I can see that it has run up to this breakpoint and paused producing a curTemp of three which is the first value in the array.</a:t>
            </a:r>
          </a:p>
        </p:txBody>
      </p:sp>
      <p:cxnSp>
        <p:nvCxnSpPr>
          <p:cNvPr id="5" name="Straight Arrow Connector 4">
            <a:extLst>
              <a:ext uri="{FF2B5EF4-FFF2-40B4-BE49-F238E27FC236}">
                <a16:creationId xmlns:a16="http://schemas.microsoft.com/office/drawing/2014/main" id="{6C4CD099-11E1-4272-A212-AB3ED2FD7731}"/>
              </a:ext>
            </a:extLst>
          </p:cNvPr>
          <p:cNvCxnSpPr>
            <a:cxnSpLocks/>
          </p:cNvCxnSpPr>
          <p:nvPr/>
        </p:nvCxnSpPr>
        <p:spPr>
          <a:xfrm>
            <a:off x="7606748" y="808383"/>
            <a:ext cx="0" cy="176253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0AC83A1-0A97-4DE7-9DB5-14E2C6011FD0}"/>
              </a:ext>
            </a:extLst>
          </p:cNvPr>
          <p:cNvCxnSpPr>
            <a:cxnSpLocks/>
          </p:cNvCxnSpPr>
          <p:nvPr/>
        </p:nvCxnSpPr>
        <p:spPr>
          <a:xfrm>
            <a:off x="6871252" y="808383"/>
            <a:ext cx="0" cy="262061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E8D03FE-8076-4313-BCD9-43CFF376A083}"/>
              </a:ext>
            </a:extLst>
          </p:cNvPr>
          <p:cNvCxnSpPr>
            <a:cxnSpLocks/>
          </p:cNvCxnSpPr>
          <p:nvPr/>
        </p:nvCxnSpPr>
        <p:spPr>
          <a:xfrm>
            <a:off x="2014330" y="1127580"/>
            <a:ext cx="0" cy="242400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938FFF4-8A0A-4CEA-B0D5-DB76988680FE}"/>
              </a:ext>
            </a:extLst>
          </p:cNvPr>
          <p:cNvSpPr txBox="1"/>
          <p:nvPr/>
        </p:nvSpPr>
        <p:spPr>
          <a:xfrm>
            <a:off x="1490872" y="5627057"/>
            <a:ext cx="8070572" cy="1200329"/>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When I hit the resume button the code reverts back to the beginning again running up to the breakpoint again and pausing. This time it gives curTemp of 5 which is the second value in the array. This time the max value is set to 5 because this is the highest value so far in the arrays.</a:t>
            </a:r>
          </a:p>
        </p:txBody>
      </p:sp>
      <p:cxnSp>
        <p:nvCxnSpPr>
          <p:cNvPr id="13" name="Straight Arrow Connector 12">
            <a:extLst>
              <a:ext uri="{FF2B5EF4-FFF2-40B4-BE49-F238E27FC236}">
                <a16:creationId xmlns:a16="http://schemas.microsoft.com/office/drawing/2014/main" id="{E38BC980-FE8D-40D2-9C61-F5EECB3C7F88}"/>
              </a:ext>
            </a:extLst>
          </p:cNvPr>
          <p:cNvCxnSpPr>
            <a:cxnSpLocks/>
          </p:cNvCxnSpPr>
          <p:nvPr/>
        </p:nvCxnSpPr>
        <p:spPr>
          <a:xfrm flipV="1">
            <a:off x="6500192" y="2719038"/>
            <a:ext cx="0" cy="30113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19196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C2165A-AC3A-46A7-AD84-FA06DD11B7F6}"/>
              </a:ext>
            </a:extLst>
          </p:cNvPr>
          <p:cNvPicPr>
            <a:picLocks noChangeAspect="1"/>
          </p:cNvPicPr>
          <p:nvPr/>
        </p:nvPicPr>
        <p:blipFill>
          <a:blip r:embed="rId2"/>
          <a:stretch>
            <a:fillRect/>
          </a:stretch>
        </p:blipFill>
        <p:spPr>
          <a:xfrm>
            <a:off x="245163" y="1262687"/>
            <a:ext cx="9415670" cy="5018014"/>
          </a:xfrm>
          <a:prstGeom prst="rect">
            <a:avLst/>
          </a:prstGeom>
        </p:spPr>
      </p:pic>
      <p:sp>
        <p:nvSpPr>
          <p:cNvPr id="4" name="TextBox 3">
            <a:extLst>
              <a:ext uri="{FF2B5EF4-FFF2-40B4-BE49-F238E27FC236}">
                <a16:creationId xmlns:a16="http://schemas.microsoft.com/office/drawing/2014/main" id="{909FE342-D0F4-4158-8218-B1B435E42963}"/>
              </a:ext>
            </a:extLst>
          </p:cNvPr>
          <p:cNvSpPr txBox="1"/>
          <p:nvPr/>
        </p:nvSpPr>
        <p:spPr>
          <a:xfrm>
            <a:off x="125894" y="204250"/>
            <a:ext cx="9654209"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If I resume the code again it starts from the beginning and runs through the loop getting a curTemp of 1. But note how the min value stays at zero. Note also The screen outputs showing the calculated values in the arrays.</a:t>
            </a:r>
          </a:p>
        </p:txBody>
      </p:sp>
      <p:cxnSp>
        <p:nvCxnSpPr>
          <p:cNvPr id="5" name="Straight Arrow Connector 4">
            <a:extLst>
              <a:ext uri="{FF2B5EF4-FFF2-40B4-BE49-F238E27FC236}">
                <a16:creationId xmlns:a16="http://schemas.microsoft.com/office/drawing/2014/main" id="{E9848829-A34D-4508-B22F-B8FBDE0B1A6E}"/>
              </a:ext>
            </a:extLst>
          </p:cNvPr>
          <p:cNvCxnSpPr>
            <a:cxnSpLocks/>
          </p:cNvCxnSpPr>
          <p:nvPr/>
        </p:nvCxnSpPr>
        <p:spPr>
          <a:xfrm>
            <a:off x="7606748" y="808383"/>
            <a:ext cx="0" cy="143123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8E36908-E50A-4CD9-A0CC-57F17D30E530}"/>
              </a:ext>
            </a:extLst>
          </p:cNvPr>
          <p:cNvCxnSpPr>
            <a:cxnSpLocks/>
          </p:cNvCxnSpPr>
          <p:nvPr/>
        </p:nvCxnSpPr>
        <p:spPr>
          <a:xfrm>
            <a:off x="7030278" y="808383"/>
            <a:ext cx="0" cy="233900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66179A2-87DB-4011-AB76-FC44DD96F7D7}"/>
              </a:ext>
            </a:extLst>
          </p:cNvPr>
          <p:cNvCxnSpPr>
            <a:cxnSpLocks/>
          </p:cNvCxnSpPr>
          <p:nvPr/>
        </p:nvCxnSpPr>
        <p:spPr>
          <a:xfrm>
            <a:off x="6771860" y="808383"/>
            <a:ext cx="0" cy="307450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6E6F93E-A1C8-4AC2-8A7D-B00562CF5952}"/>
              </a:ext>
            </a:extLst>
          </p:cNvPr>
          <p:cNvCxnSpPr>
            <a:cxnSpLocks/>
          </p:cNvCxnSpPr>
          <p:nvPr/>
        </p:nvCxnSpPr>
        <p:spPr>
          <a:xfrm>
            <a:off x="5400261" y="808383"/>
            <a:ext cx="0" cy="19812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552EB2D-9E25-4C49-8C77-6032B0986E76}"/>
              </a:ext>
            </a:extLst>
          </p:cNvPr>
          <p:cNvCxnSpPr>
            <a:cxnSpLocks/>
          </p:cNvCxnSpPr>
          <p:nvPr/>
        </p:nvCxnSpPr>
        <p:spPr>
          <a:xfrm>
            <a:off x="4953000" y="808383"/>
            <a:ext cx="0" cy="272994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7550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F186F9-8FC0-4583-B000-35CC724DEE67}"/>
              </a:ext>
            </a:extLst>
          </p:cNvPr>
          <p:cNvPicPr>
            <a:picLocks noChangeAspect="1"/>
          </p:cNvPicPr>
          <p:nvPr/>
        </p:nvPicPr>
        <p:blipFill>
          <a:blip r:embed="rId2"/>
          <a:stretch>
            <a:fillRect/>
          </a:stretch>
        </p:blipFill>
        <p:spPr>
          <a:xfrm>
            <a:off x="112644" y="1502562"/>
            <a:ext cx="9468678" cy="5012013"/>
          </a:xfrm>
          <a:prstGeom prst="rect">
            <a:avLst/>
          </a:prstGeom>
        </p:spPr>
      </p:pic>
      <p:sp>
        <p:nvSpPr>
          <p:cNvPr id="4" name="TextBox 3">
            <a:extLst>
              <a:ext uri="{FF2B5EF4-FFF2-40B4-BE49-F238E27FC236}">
                <a16:creationId xmlns:a16="http://schemas.microsoft.com/office/drawing/2014/main" id="{47BA5150-C93E-4DBB-959A-CDFEFFDCEBD4}"/>
              </a:ext>
            </a:extLst>
          </p:cNvPr>
          <p:cNvSpPr txBox="1"/>
          <p:nvPr/>
        </p:nvSpPr>
        <p:spPr>
          <a:xfrm>
            <a:off x="125894" y="204250"/>
            <a:ext cx="9654209"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Two more runs through the loop and it now sets the max to 9 but the min is still set to zero despite 1 being the lowest value in the array.</a:t>
            </a:r>
          </a:p>
        </p:txBody>
      </p:sp>
      <p:cxnSp>
        <p:nvCxnSpPr>
          <p:cNvPr id="5" name="Straight Arrow Connector 4">
            <a:extLst>
              <a:ext uri="{FF2B5EF4-FFF2-40B4-BE49-F238E27FC236}">
                <a16:creationId xmlns:a16="http://schemas.microsoft.com/office/drawing/2014/main" id="{6A2EEF34-9737-418F-B511-90BED2D28868}"/>
              </a:ext>
            </a:extLst>
          </p:cNvPr>
          <p:cNvCxnSpPr>
            <a:cxnSpLocks/>
          </p:cNvCxnSpPr>
          <p:nvPr/>
        </p:nvCxnSpPr>
        <p:spPr>
          <a:xfrm>
            <a:off x="6808304" y="556591"/>
            <a:ext cx="0" cy="348532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C9DD5AE-FC0D-42F4-87C8-67EAFAD578E6}"/>
              </a:ext>
            </a:extLst>
          </p:cNvPr>
          <p:cNvCxnSpPr>
            <a:cxnSpLocks/>
          </p:cNvCxnSpPr>
          <p:nvPr/>
        </p:nvCxnSpPr>
        <p:spPr>
          <a:xfrm>
            <a:off x="5145156" y="556591"/>
            <a:ext cx="0" cy="321871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F24E4F0-587A-44D7-B503-77B1464BAD75}"/>
              </a:ext>
            </a:extLst>
          </p:cNvPr>
          <p:cNvSpPr txBox="1"/>
          <p:nvPr/>
        </p:nvSpPr>
        <p:spPr>
          <a:xfrm>
            <a:off x="1364975" y="5498493"/>
            <a:ext cx="8077198"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Two more runs through the loop and it now sets the max to 9 but the min is still set to zero despite 1 being the lowest value in the array.</a:t>
            </a:r>
          </a:p>
        </p:txBody>
      </p:sp>
    </p:spTree>
    <p:extLst>
      <p:ext uri="{BB962C8B-B14F-4D97-AF65-F5344CB8AC3E}">
        <p14:creationId xmlns:p14="http://schemas.microsoft.com/office/powerpoint/2010/main" val="30608168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3997D0-1E51-48B5-BD9A-D2A808486CF9}"/>
              </a:ext>
            </a:extLst>
          </p:cNvPr>
          <p:cNvPicPr>
            <a:picLocks noChangeAspect="1"/>
          </p:cNvPicPr>
          <p:nvPr/>
        </p:nvPicPr>
        <p:blipFill>
          <a:blip r:embed="rId2"/>
          <a:stretch>
            <a:fillRect/>
          </a:stretch>
        </p:blipFill>
        <p:spPr>
          <a:xfrm>
            <a:off x="205408" y="1028178"/>
            <a:ext cx="9495183" cy="5046488"/>
          </a:xfrm>
          <a:prstGeom prst="rect">
            <a:avLst/>
          </a:prstGeom>
        </p:spPr>
      </p:pic>
      <p:sp>
        <p:nvSpPr>
          <p:cNvPr id="4" name="TextBox 3">
            <a:extLst>
              <a:ext uri="{FF2B5EF4-FFF2-40B4-BE49-F238E27FC236}">
                <a16:creationId xmlns:a16="http://schemas.microsoft.com/office/drawing/2014/main" id="{B83FB820-0234-4A05-B76C-CDB9F033BB46}"/>
              </a:ext>
            </a:extLst>
          </p:cNvPr>
          <p:cNvSpPr txBox="1"/>
          <p:nvPr/>
        </p:nvSpPr>
        <p:spPr>
          <a:xfrm>
            <a:off x="125894" y="204250"/>
            <a:ext cx="9654209" cy="646331"/>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Now the breakpoint can be moved to the if statement for min. First run through the loop and it returns a curTemp of 3 and sets the max value.</a:t>
            </a:r>
          </a:p>
        </p:txBody>
      </p:sp>
      <p:cxnSp>
        <p:nvCxnSpPr>
          <p:cNvPr id="5" name="Straight Arrow Connector 4">
            <a:extLst>
              <a:ext uri="{FF2B5EF4-FFF2-40B4-BE49-F238E27FC236}">
                <a16:creationId xmlns:a16="http://schemas.microsoft.com/office/drawing/2014/main" id="{EE5EE99E-0877-4FE5-B980-8A064D3EDE2C}"/>
              </a:ext>
            </a:extLst>
          </p:cNvPr>
          <p:cNvCxnSpPr>
            <a:cxnSpLocks/>
          </p:cNvCxnSpPr>
          <p:nvPr/>
        </p:nvCxnSpPr>
        <p:spPr>
          <a:xfrm>
            <a:off x="6808304" y="556591"/>
            <a:ext cx="0" cy="300824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030F3CF-49A4-4717-8E4F-563A026925FA}"/>
              </a:ext>
            </a:extLst>
          </p:cNvPr>
          <p:cNvCxnSpPr>
            <a:cxnSpLocks/>
          </p:cNvCxnSpPr>
          <p:nvPr/>
        </p:nvCxnSpPr>
        <p:spPr>
          <a:xfrm>
            <a:off x="4164495" y="850581"/>
            <a:ext cx="0" cy="28401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94AA0E8-4ACE-419D-8EA6-881CBD545FBB}"/>
              </a:ext>
            </a:extLst>
          </p:cNvPr>
          <p:cNvCxnSpPr>
            <a:cxnSpLocks/>
          </p:cNvCxnSpPr>
          <p:nvPr/>
        </p:nvCxnSpPr>
        <p:spPr>
          <a:xfrm>
            <a:off x="1984512" y="850581"/>
            <a:ext cx="0" cy="301774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3A95B26-B4A0-4DB7-BAF6-0BFAB75E34D1}"/>
              </a:ext>
            </a:extLst>
          </p:cNvPr>
          <p:cNvSpPr txBox="1"/>
          <p:nvPr/>
        </p:nvSpPr>
        <p:spPr>
          <a:xfrm>
            <a:off x="1311966" y="5183491"/>
            <a:ext cx="8183217" cy="923330"/>
          </a:xfrm>
          <a:prstGeom prst="rect">
            <a:avLst/>
          </a:prstGeom>
          <a:noFill/>
        </p:spPr>
        <p:txBody>
          <a:bodyPr wrap="square" rtlCol="0">
            <a:spAutoFit/>
          </a:bodyPr>
          <a:lstStyle/>
          <a:p>
            <a:r>
              <a:rPr lang="en-GB" b="1" dirty="0">
                <a:effectLst/>
                <a:latin typeface="Calibri" panose="020F0502020204030204" pitchFamily="34" charset="0"/>
                <a:cs typeface="Calibri" panose="020F0502020204030204" pitchFamily="34" charset="0"/>
              </a:rPr>
              <a:t>I can keep </a:t>
            </a:r>
            <a:r>
              <a:rPr lang="en-GB" b="1" dirty="0">
                <a:latin typeface="Calibri" panose="020F0502020204030204" pitchFamily="34" charset="0"/>
                <a:cs typeface="Calibri" panose="020F0502020204030204" pitchFamily="34" charset="0"/>
              </a:rPr>
              <a:t>resuming the loop and running through it multiple times observing that the min temp stays at zero rather than being set to 1 which is the lowest value in the array so I therefore know that I need to change the min = 0 line of code.</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44648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5130E-8256-4F9A-82AD-2C12E3776636}"/>
              </a:ext>
            </a:extLst>
          </p:cNvPr>
          <p:cNvSpPr txBox="1"/>
          <p:nvPr/>
        </p:nvSpPr>
        <p:spPr>
          <a:xfrm>
            <a:off x="175592" y="274290"/>
            <a:ext cx="9730408" cy="655564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We can actually call the debugger direct from our code by inserting the line debugger; above the breakpoint that we want.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3</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const tempArr1 = [3, -2, -6, -1, 'error', 9, 13, 17];</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9</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const tempArr2 = [-3, 5, 1, 5, 18, 16, 30, 35];</a:t>
            </a:r>
            <a:endParaRPr lang="en-GB" sz="1600" b="1" dirty="0">
              <a:solidFill>
                <a:srgbClr val="D4D4D4"/>
              </a:solidFill>
              <a:effectLst/>
              <a:latin typeface="Consolas" panose="020B0609020204030204" pitchFamily="49" charset="0"/>
            </a:endParaRPr>
          </a:p>
          <a:p>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calcTempAmplBug</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concat</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let max = tempArr[0];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6A9955"/>
                </a:solidFill>
                <a:effectLst/>
                <a:latin typeface="Consolas" panose="020B0609020204030204" pitchFamily="49" charset="0"/>
              </a:rPr>
              <a:t>// let min = tempArr[0];</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tempArr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continue</a:t>
            </a:r>
            <a:r>
              <a:rPr lang="en-GB" sz="1600" b="1" dirty="0">
                <a:solidFill>
                  <a:srgbClr val="D4D4D4"/>
                </a:solidFill>
                <a:effectLst/>
                <a:latin typeface="Consolas" panose="020B0609020204030204" pitchFamily="49" charset="0"/>
              </a:rPr>
              <a:t>;</a:t>
            </a:r>
          </a:p>
          <a:p>
            <a:endParaRPr lang="en-GB" sz="1600" b="1" dirty="0">
              <a:solidFill>
                <a:srgbClr val="D4D4D4"/>
              </a:solidFill>
              <a:effectLst/>
              <a:latin typeface="Consolas" panose="020B0609020204030204" pitchFamily="49" charset="0"/>
            </a:endParaRPr>
          </a:p>
          <a:p>
            <a:r>
              <a:rPr lang="en-GB" sz="1600" b="1" dirty="0">
                <a:solidFill>
                  <a:srgbClr val="D4D4D4"/>
                </a:solidFill>
                <a:latin typeface="Consolas" panose="020B0609020204030204" pitchFamily="49" charset="0"/>
              </a:rPr>
              <a:t>	</a:t>
            </a:r>
            <a:r>
              <a:rPr lang="en-GB" sz="1600" b="1" dirty="0">
                <a:solidFill>
                  <a:srgbClr val="569CD6"/>
                </a:solidFill>
                <a:effectLst/>
                <a:latin typeface="Consolas" panose="020B0609020204030204" pitchFamily="49" charset="0"/>
              </a:rPr>
              <a:t>debugger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&gt;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 &lt;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curTemp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return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max</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min</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amplBug</a:t>
            </a:r>
            <a:r>
              <a:rPr lang="en-GB" sz="1600" b="1" dirty="0">
                <a:solidFill>
                  <a:srgbClr val="D4D4D4"/>
                </a:solidFill>
                <a:effectLst/>
                <a:latin typeface="Consolas" panose="020B0609020204030204" pitchFamily="49" charset="0"/>
              </a:rPr>
              <a:t> = </a:t>
            </a:r>
            <a:r>
              <a:rPr lang="en-GB" sz="1600" b="1" dirty="0">
                <a:solidFill>
                  <a:srgbClr val="DCDCAA"/>
                </a:solidFill>
                <a:effectLst/>
                <a:latin typeface="Consolas" panose="020B0609020204030204" pitchFamily="49" charset="0"/>
              </a:rPr>
              <a:t>calcTempAmplBug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tempArr1</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tempArr2</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amplBug</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328739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43C0A3-D77B-4BCF-B053-6C6653006A55}"/>
              </a:ext>
            </a:extLst>
          </p:cNvPr>
          <p:cNvSpPr txBox="1"/>
          <p:nvPr/>
        </p:nvSpPr>
        <p:spPr>
          <a:xfrm>
            <a:off x="318053" y="411619"/>
            <a:ext cx="9475304" cy="4508927"/>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Coding Challenge: </a:t>
            </a:r>
          </a:p>
          <a:p>
            <a:endParaRPr lang="en-GB" b="1" dirty="0">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Given an array of forecasted maximum temperatures, the thermometer displays a string with these temperatures.</a:t>
            </a:r>
          </a:p>
          <a:p>
            <a:endParaRPr lang="en-GB" b="1" dirty="0">
              <a:effectLst/>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Example: [17,21,23] will print "...17ºC in 1 days ...21ºC in 2 days ...23ºC in 3 days“</a:t>
            </a:r>
          </a:p>
          <a:p>
            <a:pPr>
              <a:spcBef>
                <a:spcPts val="600"/>
              </a:spcBef>
            </a:pPr>
            <a:endParaRPr lang="en-GB" b="1" dirty="0">
              <a:effectLst/>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Create a function 'printForecast' which takes in an array 'arr' and logs a string like the above to the console. </a:t>
            </a:r>
          </a:p>
          <a:p>
            <a:pPr>
              <a:spcBef>
                <a:spcPts val="600"/>
              </a:spcBef>
            </a:pPr>
            <a:endParaRPr lang="en-GB" b="1" dirty="0">
              <a:effectLst/>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Use the problem solving framework, understand the problem and break it up into sub problems.</a:t>
            </a:r>
          </a:p>
          <a:p>
            <a:pPr>
              <a:spcBef>
                <a:spcPts val="600"/>
              </a:spcBef>
            </a:pPr>
            <a:endParaRPr lang="en-GB" b="1" dirty="0">
              <a:effectLst/>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Test data 1: [17,21,23]</a:t>
            </a:r>
          </a:p>
          <a:p>
            <a:r>
              <a:rPr lang="en-GB" b="1" dirty="0">
                <a:effectLst/>
                <a:latin typeface="Calibri" panose="020F0502020204030204" pitchFamily="34" charset="0"/>
                <a:cs typeface="Calibri" panose="020F0502020204030204" pitchFamily="34" charset="0"/>
              </a:rPr>
              <a:t>Test data 2: [12, -5, 0, 4]</a:t>
            </a:r>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165223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EFAEF3-E6E2-463B-83A4-23411F9FA5CF}"/>
              </a:ext>
            </a:extLst>
          </p:cNvPr>
          <p:cNvSpPr txBox="1"/>
          <p:nvPr/>
        </p:nvSpPr>
        <p:spPr>
          <a:xfrm>
            <a:off x="430696" y="428178"/>
            <a:ext cx="9475304" cy="6001643"/>
          </a:xfrm>
          <a:prstGeom prst="rect">
            <a:avLst/>
          </a:prstGeom>
          <a:noFill/>
        </p:spPr>
        <p:txBody>
          <a:bodyPr wrap="square">
            <a:spAutoFit/>
          </a:bodyPr>
          <a:lstStyle/>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arr1</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17</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21</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arr2</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12</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5</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B5CEA8"/>
                </a:solidFill>
                <a:effectLst/>
                <a:latin typeface="Consolas" panose="020B0609020204030204" pitchFamily="49" charset="0"/>
              </a:rPr>
              <a:t>4</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METHOD 1</a:t>
            </a:r>
            <a:endParaRPr lang="en-GB" sz="1600" b="1" dirty="0">
              <a:solidFill>
                <a:srgbClr val="D4D4D4"/>
              </a:solidFill>
              <a:effectLst/>
              <a:latin typeface="Consolas" panose="020B0609020204030204" pitchFamily="49"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printForecast</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dayTemp</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ºC in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days`</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dayTemp</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DCDCAA"/>
                </a:solidFill>
                <a:effectLst/>
                <a:latin typeface="Consolas" panose="020B0609020204030204" pitchFamily="49" charset="0"/>
              </a:rPr>
              <a:t>printForecast</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arr1</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6A9955"/>
                </a:solidFill>
                <a:effectLst/>
                <a:latin typeface="Consolas" panose="020B0609020204030204" pitchFamily="49" charset="0"/>
              </a:rPr>
              <a:t>// METHOD 2</a:t>
            </a:r>
            <a:endParaRPr lang="en-GB" sz="1600" b="1" dirty="0">
              <a:solidFill>
                <a:srgbClr val="D4D4D4"/>
              </a:solidFill>
              <a:effectLst/>
              <a:latin typeface="Consolas" panose="020B0609020204030204" pitchFamily="49" charset="0"/>
            </a:endParaRPr>
          </a:p>
          <a:p>
            <a:br>
              <a:rPr lang="en-GB" sz="1600" b="1"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DCDCAA"/>
                </a:solidFill>
                <a:effectLst/>
                <a:latin typeface="Consolas" panose="020B0609020204030204" pitchFamily="49" charset="0"/>
              </a:rPr>
              <a:t>printForecast2</a:t>
            </a:r>
            <a:r>
              <a:rPr lang="en-GB" sz="1600" b="1" dirty="0">
                <a:solidFill>
                  <a:srgbClr val="D4D4D4"/>
                </a:solidFill>
                <a:effectLst/>
                <a:latin typeface="Consolas" panose="020B0609020204030204" pitchFamily="49" charset="0"/>
              </a:rPr>
              <a:t> =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for</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0</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&lt; </a:t>
            </a:r>
            <a:r>
              <a:rPr lang="en-GB" sz="1600" b="1" dirty="0">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length</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arr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ºC in </a:t>
            </a:r>
            <a:r>
              <a:rPr lang="en-GB" sz="1600" b="1" dirty="0">
                <a:solidFill>
                  <a:srgbClr val="569CD6"/>
                </a:solidFill>
                <a:effectLst/>
                <a:latin typeface="Consolas" panose="020B0609020204030204" pitchFamily="49" charset="0"/>
              </a:rPr>
              <a:t>${</a:t>
            </a:r>
            <a:r>
              <a:rPr lang="en-GB" sz="1600" b="1" dirty="0">
                <a:solidFill>
                  <a:srgbClr val="9CDCFE"/>
                </a:solidFill>
                <a:effectLst/>
                <a:latin typeface="Consolas" panose="020B0609020204030204" pitchFamily="49" charset="0"/>
              </a:rPr>
              <a:t>i</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569CD6"/>
                </a:solidFill>
                <a:effectLst/>
                <a:latin typeface="Consolas" panose="020B0609020204030204" pitchFamily="49" charset="0"/>
              </a:rPr>
              <a:t>}</a:t>
            </a:r>
            <a:r>
              <a:rPr lang="en-GB" sz="1600" b="1" dirty="0">
                <a:solidFill>
                  <a:srgbClr val="CE9178"/>
                </a:solidFill>
                <a:effectLst/>
                <a:latin typeface="Consolas" panose="020B0609020204030204" pitchFamily="49" charset="0"/>
              </a:rPr>
              <a:t> days ...`</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str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a:p>
            <a:r>
              <a:rPr lang="en-GB" sz="1600" b="1" dirty="0">
                <a:solidFill>
                  <a:srgbClr val="DCDCAA"/>
                </a:solidFill>
                <a:effectLst/>
                <a:latin typeface="Consolas" panose="020B0609020204030204" pitchFamily="49" charset="0"/>
              </a:rPr>
              <a:t>printForecast2</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arr2</a:t>
            </a:r>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0329248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ED34-4665-49DD-B9C3-784BBADF85CE}"/>
              </a:ext>
            </a:extLst>
          </p:cNvPr>
          <p:cNvSpPr txBox="1">
            <a:spLocks/>
          </p:cNvSpPr>
          <p:nvPr/>
        </p:nvSpPr>
        <p:spPr>
          <a:xfrm>
            <a:off x="742950" y="1245705"/>
            <a:ext cx="8420100" cy="36645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6600" b="1" dirty="0"/>
              <a:t>JavaScript in the browser: DOM and Events Fundamentals – Guess My Number</a:t>
            </a:r>
          </a:p>
        </p:txBody>
      </p:sp>
    </p:spTree>
    <p:extLst>
      <p:ext uri="{BB962C8B-B14F-4D97-AF65-F5344CB8AC3E}">
        <p14:creationId xmlns:p14="http://schemas.microsoft.com/office/powerpoint/2010/main" val="14293323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E6F93D-0941-4D67-9632-062B6F3AFED3}"/>
              </a:ext>
            </a:extLst>
          </p:cNvPr>
          <p:cNvSpPr txBox="1"/>
          <p:nvPr/>
        </p:nvSpPr>
        <p:spPr>
          <a:xfrm>
            <a:off x="187945" y="18162"/>
            <a:ext cx="7796300" cy="584775"/>
          </a:xfrm>
          <a:prstGeom prst="rect">
            <a:avLst/>
          </a:prstGeom>
          <a:noFill/>
        </p:spPr>
        <p:txBody>
          <a:bodyPr wrap="square">
            <a:spAutoFit/>
          </a:bodyPr>
          <a:lstStyle/>
          <a:p>
            <a:r>
              <a:rPr lang="en-GB" sz="3200" b="0" i="0" dirty="0">
                <a:solidFill>
                  <a:srgbClr val="1C1D1F"/>
                </a:solidFill>
                <a:effectLst/>
              </a:rPr>
              <a:t>What is the DOM?</a:t>
            </a:r>
          </a:p>
        </p:txBody>
      </p:sp>
      <p:sp>
        <p:nvSpPr>
          <p:cNvPr id="3" name="TextBox 2">
            <a:extLst>
              <a:ext uri="{FF2B5EF4-FFF2-40B4-BE49-F238E27FC236}">
                <a16:creationId xmlns:a16="http://schemas.microsoft.com/office/drawing/2014/main" id="{1204E01B-90B9-4D21-A91E-151AC0095A8F}"/>
              </a:ext>
            </a:extLst>
          </p:cNvPr>
          <p:cNvSpPr txBox="1"/>
          <p:nvPr/>
        </p:nvSpPr>
        <p:spPr>
          <a:xfrm>
            <a:off x="242751" y="703168"/>
            <a:ext cx="9475304" cy="1354217"/>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We are going to make JavaScript Interact with the elements on the page using DOM manipulation.</a:t>
            </a:r>
          </a:p>
          <a:p>
            <a:pPr>
              <a:spcBef>
                <a:spcPts val="600"/>
              </a:spcBef>
            </a:pPr>
            <a:r>
              <a:rPr lang="en-GB" b="1" dirty="0">
                <a:effectLst/>
                <a:latin typeface="Calibri" panose="020F0502020204030204" pitchFamily="34" charset="0"/>
                <a:cs typeface="Calibri" panose="020F0502020204030204" pitchFamily="34" charset="0"/>
              </a:rPr>
              <a:t>DOM stands for Document Object Model and it is basically a structured representation of the html document. The DOM can be considered a connection point between HTML and JavaScript.</a:t>
            </a:r>
          </a:p>
          <a:p>
            <a:pPr>
              <a:spcBef>
                <a:spcPts val="600"/>
              </a:spcBef>
            </a:pPr>
            <a:r>
              <a:rPr lang="en-GB" b="1" dirty="0">
                <a:latin typeface="Calibri" panose="020F0502020204030204" pitchFamily="34" charset="0"/>
                <a:cs typeface="Calibri" panose="020F0502020204030204" pitchFamily="34" charset="0"/>
              </a:rPr>
              <a:t>The DOM is represented in tree structure and is automatically created by the browser.</a:t>
            </a:r>
          </a:p>
        </p:txBody>
      </p:sp>
      <p:pic>
        <p:nvPicPr>
          <p:cNvPr id="5" name="Picture 4">
            <a:extLst>
              <a:ext uri="{FF2B5EF4-FFF2-40B4-BE49-F238E27FC236}">
                <a16:creationId xmlns:a16="http://schemas.microsoft.com/office/drawing/2014/main" id="{44D70EB3-2B2D-4734-9F5F-B0C4511D0852}"/>
              </a:ext>
            </a:extLst>
          </p:cNvPr>
          <p:cNvPicPr>
            <a:picLocks noChangeAspect="1"/>
          </p:cNvPicPr>
          <p:nvPr/>
        </p:nvPicPr>
        <p:blipFill>
          <a:blip r:embed="rId2"/>
          <a:stretch>
            <a:fillRect/>
          </a:stretch>
        </p:blipFill>
        <p:spPr>
          <a:xfrm>
            <a:off x="242751" y="2083889"/>
            <a:ext cx="9420498" cy="4629360"/>
          </a:xfrm>
          <a:prstGeom prst="rect">
            <a:avLst/>
          </a:prstGeom>
        </p:spPr>
      </p:pic>
    </p:spTree>
    <p:extLst>
      <p:ext uri="{BB962C8B-B14F-4D97-AF65-F5344CB8AC3E}">
        <p14:creationId xmlns:p14="http://schemas.microsoft.com/office/powerpoint/2010/main" val="33401301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6866AA0-6C93-4343-A610-CFDF58AA7AC2}"/>
              </a:ext>
            </a:extLst>
          </p:cNvPr>
          <p:cNvSpPr/>
          <p:nvPr/>
        </p:nvSpPr>
        <p:spPr>
          <a:xfrm>
            <a:off x="172278" y="5261112"/>
            <a:ext cx="9571382" cy="1219200"/>
          </a:xfrm>
          <a:prstGeom prst="rect">
            <a:avLst/>
          </a:prstGeom>
          <a:solidFill>
            <a:srgbClr val="E2E2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a:extLst>
              <a:ext uri="{FF2B5EF4-FFF2-40B4-BE49-F238E27FC236}">
                <a16:creationId xmlns:a16="http://schemas.microsoft.com/office/drawing/2014/main" id="{BAF5314B-5F84-4722-9E6B-C7D77298D54E}"/>
              </a:ext>
            </a:extLst>
          </p:cNvPr>
          <p:cNvSpPr txBox="1"/>
          <p:nvPr/>
        </p:nvSpPr>
        <p:spPr>
          <a:xfrm>
            <a:off x="215348" y="265846"/>
            <a:ext cx="9475304" cy="2616101"/>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We can interact with each of the HTML elements in JavaScript.</a:t>
            </a:r>
          </a:p>
          <a:p>
            <a:pPr>
              <a:spcBef>
                <a:spcPts val="600"/>
              </a:spcBef>
            </a:pPr>
            <a:r>
              <a:rPr lang="en-GB" b="1" dirty="0">
                <a:latin typeface="Calibri" panose="020F0502020204030204" pitchFamily="34" charset="0"/>
                <a:cs typeface="Calibri" panose="020F0502020204030204" pitchFamily="34" charset="0"/>
              </a:rPr>
              <a:t>There is a special element in the DOM called the document which is the root and the entry point into the tree structure and we need it to start selecting elements.</a:t>
            </a:r>
          </a:p>
          <a:p>
            <a:pPr>
              <a:spcBef>
                <a:spcPts val="600"/>
              </a:spcBef>
            </a:pPr>
            <a:r>
              <a:rPr lang="en-GB" b="1" dirty="0">
                <a:latin typeface="Calibri" panose="020F0502020204030204" pitchFamily="34" charset="0"/>
                <a:cs typeface="Calibri" panose="020F0502020204030204" pitchFamily="34" charset="0"/>
              </a:rPr>
              <a:t>HTML usually has two child elements, Head and Body so they are siblings to the document.</a:t>
            </a:r>
          </a:p>
          <a:p>
            <a:pPr>
              <a:spcBef>
                <a:spcPts val="600"/>
              </a:spcBef>
            </a:pPr>
            <a:r>
              <a:rPr lang="en-GB" b="1" dirty="0">
                <a:latin typeface="Calibri" panose="020F0502020204030204" pitchFamily="34" charset="0"/>
                <a:cs typeface="Calibri" panose="020F0502020204030204" pitchFamily="34" charset="0"/>
              </a:rPr>
              <a:t>As we move deeper into the tree we see that the relationship is child to parent so for example the head html tag has child element of title. Elements also have sibling relationships.</a:t>
            </a:r>
          </a:p>
          <a:p>
            <a:pPr>
              <a:spcBef>
                <a:spcPts val="600"/>
              </a:spcBef>
            </a:pPr>
            <a:r>
              <a:rPr lang="en-GB" b="1" dirty="0">
                <a:latin typeface="Calibri" panose="020F0502020204030204" pitchFamily="34" charset="0"/>
                <a:cs typeface="Calibri" panose="020F0502020204030204" pitchFamily="34" charset="0"/>
              </a:rPr>
              <a:t>Whatever is in the html document also has to be in the DOM. The DOM is a complete representation of the HTML document.</a:t>
            </a:r>
          </a:p>
        </p:txBody>
      </p:sp>
      <p:sp>
        <p:nvSpPr>
          <p:cNvPr id="3" name="TextBox 2">
            <a:extLst>
              <a:ext uri="{FF2B5EF4-FFF2-40B4-BE49-F238E27FC236}">
                <a16:creationId xmlns:a16="http://schemas.microsoft.com/office/drawing/2014/main" id="{B82F8CDA-C320-411F-9FD7-6555AEB456B1}"/>
              </a:ext>
            </a:extLst>
          </p:cNvPr>
          <p:cNvSpPr txBox="1"/>
          <p:nvPr/>
        </p:nvSpPr>
        <p:spPr>
          <a:xfrm>
            <a:off x="215347" y="3362745"/>
            <a:ext cx="3375089" cy="923330"/>
          </a:xfrm>
          <a:prstGeom prst="rect">
            <a:avLst/>
          </a:prstGeom>
          <a:solidFill>
            <a:srgbClr val="92D050"/>
          </a:solidFill>
        </p:spPr>
        <p:txBody>
          <a:bodyPr wrap="square" rtlCol="0">
            <a:spAutoFit/>
          </a:bodyPr>
          <a:lstStyle/>
          <a:p>
            <a:r>
              <a:rPr lang="en-GB" b="1" dirty="0"/>
              <a:t>DOM methods &amp; properties for DOM manipulation. For example document.querySelector</a:t>
            </a:r>
          </a:p>
        </p:txBody>
      </p:sp>
      <p:pic>
        <p:nvPicPr>
          <p:cNvPr id="4" name="Picture 3">
            <a:extLst>
              <a:ext uri="{FF2B5EF4-FFF2-40B4-BE49-F238E27FC236}">
                <a16:creationId xmlns:a16="http://schemas.microsoft.com/office/drawing/2014/main" id="{2AEB9AC6-7F47-43F1-9A39-F711E87EE9DC}"/>
              </a:ext>
            </a:extLst>
          </p:cNvPr>
          <p:cNvPicPr>
            <a:picLocks noChangeAspect="1"/>
          </p:cNvPicPr>
          <p:nvPr/>
        </p:nvPicPr>
        <p:blipFill>
          <a:blip r:embed="rId2"/>
          <a:stretch>
            <a:fillRect/>
          </a:stretch>
        </p:blipFill>
        <p:spPr>
          <a:xfrm>
            <a:off x="8267123" y="3362745"/>
            <a:ext cx="885259" cy="980229"/>
          </a:xfrm>
          <a:prstGeom prst="rect">
            <a:avLst/>
          </a:prstGeom>
        </p:spPr>
      </p:pic>
      <p:sp>
        <p:nvSpPr>
          <p:cNvPr id="5" name="TextBox 4">
            <a:extLst>
              <a:ext uri="{FF2B5EF4-FFF2-40B4-BE49-F238E27FC236}">
                <a16:creationId xmlns:a16="http://schemas.microsoft.com/office/drawing/2014/main" id="{659D3941-3735-4B81-A6F0-511CFD07CF6E}"/>
              </a:ext>
            </a:extLst>
          </p:cNvPr>
          <p:cNvSpPr txBox="1"/>
          <p:nvPr/>
        </p:nvSpPr>
        <p:spPr>
          <a:xfrm>
            <a:off x="7868657" y="2901080"/>
            <a:ext cx="1682192" cy="461665"/>
          </a:xfrm>
          <a:prstGeom prst="rect">
            <a:avLst/>
          </a:prstGeom>
          <a:noFill/>
        </p:spPr>
        <p:txBody>
          <a:bodyPr wrap="none" rtlCol="0">
            <a:spAutoFit/>
          </a:bodyPr>
          <a:lstStyle/>
          <a:p>
            <a:r>
              <a:rPr lang="en-GB" sz="2400" b="1" dirty="0"/>
              <a:t>JAVASCRIPT</a:t>
            </a:r>
          </a:p>
        </p:txBody>
      </p:sp>
      <p:cxnSp>
        <p:nvCxnSpPr>
          <p:cNvPr id="7" name="Straight Arrow Connector 6">
            <a:extLst>
              <a:ext uri="{FF2B5EF4-FFF2-40B4-BE49-F238E27FC236}">
                <a16:creationId xmlns:a16="http://schemas.microsoft.com/office/drawing/2014/main" id="{22A36D1F-7629-47F8-91B1-E5AE2BA92F64}"/>
              </a:ext>
            </a:extLst>
          </p:cNvPr>
          <p:cNvCxnSpPr>
            <a:cxnSpLocks/>
          </p:cNvCxnSpPr>
          <p:nvPr/>
        </p:nvCxnSpPr>
        <p:spPr>
          <a:xfrm>
            <a:off x="3723861" y="3824410"/>
            <a:ext cx="4280452" cy="0"/>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84C320E-0759-4EC9-8374-E85FEA7FDD70}"/>
              </a:ext>
            </a:extLst>
          </p:cNvPr>
          <p:cNvSpPr txBox="1"/>
          <p:nvPr/>
        </p:nvSpPr>
        <p:spPr>
          <a:xfrm>
            <a:off x="4373216" y="3032888"/>
            <a:ext cx="2906406" cy="646331"/>
          </a:xfrm>
          <a:prstGeom prst="rect">
            <a:avLst/>
          </a:prstGeom>
          <a:noFill/>
        </p:spPr>
        <p:txBody>
          <a:bodyPr wrap="square" rtlCol="0">
            <a:spAutoFit/>
          </a:bodyPr>
          <a:lstStyle/>
          <a:p>
            <a:pPr algn="ctr"/>
            <a:r>
              <a:rPr lang="en-GB" dirty="0"/>
              <a:t>DOM methods &amp; Properties NOT part of JavaScript</a:t>
            </a:r>
          </a:p>
        </p:txBody>
      </p:sp>
      <p:sp>
        <p:nvSpPr>
          <p:cNvPr id="9" name="TextBox 8">
            <a:extLst>
              <a:ext uri="{FF2B5EF4-FFF2-40B4-BE49-F238E27FC236}">
                <a16:creationId xmlns:a16="http://schemas.microsoft.com/office/drawing/2014/main" id="{947674A1-5E0C-4D47-ACFA-6EDE82238055}"/>
              </a:ext>
            </a:extLst>
          </p:cNvPr>
          <p:cNvSpPr txBox="1"/>
          <p:nvPr/>
        </p:nvSpPr>
        <p:spPr>
          <a:xfrm>
            <a:off x="5522842" y="3419644"/>
            <a:ext cx="607153" cy="923330"/>
          </a:xfrm>
          <a:prstGeom prst="rect">
            <a:avLst/>
          </a:prstGeom>
          <a:noFill/>
        </p:spPr>
        <p:txBody>
          <a:bodyPr wrap="square" rtlCol="0">
            <a:spAutoFit/>
          </a:bodyPr>
          <a:lstStyle/>
          <a:p>
            <a:pPr algn="ctr"/>
            <a:r>
              <a:rPr lang="en-GB" sz="5400" b="1" dirty="0">
                <a:solidFill>
                  <a:srgbClr val="FF0000"/>
                </a:solidFill>
              </a:rPr>
              <a:t>X</a:t>
            </a:r>
          </a:p>
        </p:txBody>
      </p:sp>
      <p:pic>
        <p:nvPicPr>
          <p:cNvPr id="13" name="Picture 12">
            <a:extLst>
              <a:ext uri="{FF2B5EF4-FFF2-40B4-BE49-F238E27FC236}">
                <a16:creationId xmlns:a16="http://schemas.microsoft.com/office/drawing/2014/main" id="{5FA65E6B-612B-481B-B561-4979B7EBA0BF}"/>
              </a:ext>
            </a:extLst>
          </p:cNvPr>
          <p:cNvPicPr>
            <a:picLocks noChangeAspect="1"/>
          </p:cNvPicPr>
          <p:nvPr/>
        </p:nvPicPr>
        <p:blipFill>
          <a:blip r:embed="rId3"/>
          <a:stretch>
            <a:fillRect/>
          </a:stretch>
        </p:blipFill>
        <p:spPr>
          <a:xfrm>
            <a:off x="8064949" y="4582772"/>
            <a:ext cx="1485900" cy="476250"/>
          </a:xfrm>
          <a:prstGeom prst="rect">
            <a:avLst/>
          </a:prstGeom>
        </p:spPr>
      </p:pic>
      <p:sp>
        <p:nvSpPr>
          <p:cNvPr id="14" name="TextBox 13">
            <a:extLst>
              <a:ext uri="{FF2B5EF4-FFF2-40B4-BE49-F238E27FC236}">
                <a16:creationId xmlns:a16="http://schemas.microsoft.com/office/drawing/2014/main" id="{954EEFA9-49BC-468F-BBF2-7DB8C4F6F318}"/>
              </a:ext>
            </a:extLst>
          </p:cNvPr>
          <p:cNvSpPr txBox="1"/>
          <p:nvPr/>
        </p:nvSpPr>
        <p:spPr>
          <a:xfrm>
            <a:off x="3615143" y="4619973"/>
            <a:ext cx="4497888" cy="369332"/>
          </a:xfrm>
          <a:prstGeom prst="rect">
            <a:avLst/>
          </a:prstGeom>
          <a:noFill/>
        </p:spPr>
        <p:txBody>
          <a:bodyPr wrap="square" rtlCol="0">
            <a:spAutoFit/>
          </a:bodyPr>
          <a:lstStyle/>
          <a:p>
            <a:pPr algn="ctr"/>
            <a:r>
              <a:rPr lang="en-GB" dirty="0"/>
              <a:t>JavaScript is simply a dialect of ECMAScript</a:t>
            </a:r>
          </a:p>
        </p:txBody>
      </p:sp>
      <p:sp>
        <p:nvSpPr>
          <p:cNvPr id="15" name="TextBox 14">
            <a:extLst>
              <a:ext uri="{FF2B5EF4-FFF2-40B4-BE49-F238E27FC236}">
                <a16:creationId xmlns:a16="http://schemas.microsoft.com/office/drawing/2014/main" id="{5A52ACF0-5349-4AB2-93C0-80DAA164F582}"/>
              </a:ext>
            </a:extLst>
          </p:cNvPr>
          <p:cNvSpPr txBox="1"/>
          <p:nvPr/>
        </p:nvSpPr>
        <p:spPr>
          <a:xfrm>
            <a:off x="1153315" y="5415533"/>
            <a:ext cx="8490300" cy="923330"/>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The DOM methods and properties are part of web APIs which the browser implements and that we can access from our JavaScript code. APIs are libraries that are written and available for us to use in the browser.</a:t>
            </a:r>
            <a:endParaRPr lang="en-GB" b="1" dirty="0">
              <a:latin typeface="Calibri" panose="020F0502020204030204" pitchFamily="34" charset="0"/>
              <a:cs typeface="Calibri" panose="020F0502020204030204" pitchFamily="34" charset="0"/>
            </a:endParaRPr>
          </a:p>
        </p:txBody>
      </p:sp>
      <p:pic>
        <p:nvPicPr>
          <p:cNvPr id="17" name="Picture 16">
            <a:extLst>
              <a:ext uri="{FF2B5EF4-FFF2-40B4-BE49-F238E27FC236}">
                <a16:creationId xmlns:a16="http://schemas.microsoft.com/office/drawing/2014/main" id="{910DFC0F-984D-4EFD-8FF0-E6A7ED62C028}"/>
              </a:ext>
            </a:extLst>
          </p:cNvPr>
          <p:cNvPicPr>
            <a:picLocks noChangeAspect="1"/>
          </p:cNvPicPr>
          <p:nvPr/>
        </p:nvPicPr>
        <p:blipFill>
          <a:blip r:embed="rId4"/>
          <a:stretch>
            <a:fillRect/>
          </a:stretch>
        </p:blipFill>
        <p:spPr>
          <a:xfrm>
            <a:off x="277014" y="5384935"/>
            <a:ext cx="876300" cy="923925"/>
          </a:xfrm>
          <a:prstGeom prst="rect">
            <a:avLst/>
          </a:prstGeom>
        </p:spPr>
      </p:pic>
    </p:spTree>
    <p:extLst>
      <p:ext uri="{BB962C8B-B14F-4D97-AF65-F5344CB8AC3E}">
        <p14:creationId xmlns:p14="http://schemas.microsoft.com/office/powerpoint/2010/main" val="51000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2257-DA1F-455E-A183-D329604DD91D}"/>
              </a:ext>
            </a:extLst>
          </p:cNvPr>
          <p:cNvSpPr txBox="1">
            <a:spLocks/>
          </p:cNvSpPr>
          <p:nvPr/>
        </p:nvSpPr>
        <p:spPr>
          <a:xfrm>
            <a:off x="179453" y="234190"/>
            <a:ext cx="8537833" cy="4914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latin typeface="+mn-lt"/>
              </a:rPr>
              <a:t>Javascript basic Operators</a:t>
            </a:r>
            <a:r>
              <a:rPr lang="en-GB" sz="1200" dirty="0"/>
              <a:t>.</a:t>
            </a:r>
            <a:endParaRPr lang="en-GB" sz="1200" i="1" dirty="0"/>
          </a:p>
          <a:p>
            <a:pPr algn="l"/>
            <a:br>
              <a:rPr lang="en-GB" sz="3200" dirty="0">
                <a:latin typeface="+mn-lt"/>
              </a:rPr>
            </a:br>
            <a:br>
              <a:rPr lang="en-GB" sz="3200" dirty="0">
                <a:latin typeface="+mn-lt"/>
              </a:rPr>
            </a:br>
            <a:endParaRPr lang="en-GB" sz="3200" dirty="0">
              <a:latin typeface="+mn-lt"/>
            </a:endParaRPr>
          </a:p>
        </p:txBody>
      </p:sp>
      <p:sp>
        <p:nvSpPr>
          <p:cNvPr id="3" name="TextBox 2">
            <a:extLst>
              <a:ext uri="{FF2B5EF4-FFF2-40B4-BE49-F238E27FC236}">
                <a16:creationId xmlns:a16="http://schemas.microsoft.com/office/drawing/2014/main" id="{4A7B3969-C027-4DAF-9882-3FD26DA7E414}"/>
              </a:ext>
            </a:extLst>
          </p:cNvPr>
          <p:cNvSpPr txBox="1"/>
          <p:nvPr/>
        </p:nvSpPr>
        <p:spPr>
          <a:xfrm>
            <a:off x="179454" y="1397245"/>
            <a:ext cx="9630590" cy="646331"/>
          </a:xfrm>
          <a:prstGeom prst="rect">
            <a:avLst/>
          </a:prstGeom>
          <a:noFill/>
        </p:spPr>
        <p:txBody>
          <a:bodyPr wrap="square" rtlCol="0">
            <a:spAutoFit/>
          </a:bodyPr>
          <a:lstStyle/>
          <a:p>
            <a:r>
              <a:rPr lang="en-GB" dirty="0"/>
              <a:t>Multiplication, Division addition, subtraction and to the power of.</a:t>
            </a:r>
          </a:p>
          <a:p>
            <a:r>
              <a:rPr lang="en-GB" i="1" dirty="0"/>
              <a:t>Note that the plus symbol is also used to concatenate or join together, i.e. fistName and lastName</a:t>
            </a:r>
          </a:p>
        </p:txBody>
      </p:sp>
      <p:sp>
        <p:nvSpPr>
          <p:cNvPr id="4" name="TextBox 3">
            <a:extLst>
              <a:ext uri="{FF2B5EF4-FFF2-40B4-BE49-F238E27FC236}">
                <a16:creationId xmlns:a16="http://schemas.microsoft.com/office/drawing/2014/main" id="{DE9D1D32-6B19-4CAF-87D8-BA9D230532D6}"/>
              </a:ext>
            </a:extLst>
          </p:cNvPr>
          <p:cNvSpPr txBox="1"/>
          <p:nvPr/>
        </p:nvSpPr>
        <p:spPr>
          <a:xfrm>
            <a:off x="179455" y="1024079"/>
            <a:ext cx="4573164" cy="400110"/>
          </a:xfrm>
          <a:prstGeom prst="rect">
            <a:avLst/>
          </a:prstGeom>
          <a:noFill/>
        </p:spPr>
        <p:txBody>
          <a:bodyPr wrap="square" rtlCol="0">
            <a:spAutoFit/>
          </a:bodyPr>
          <a:lstStyle/>
          <a:p>
            <a:r>
              <a:rPr lang="en-GB" sz="2000" b="1" dirty="0"/>
              <a:t>Mathematical or Arithmetic operators</a:t>
            </a:r>
          </a:p>
        </p:txBody>
      </p:sp>
      <p:sp>
        <p:nvSpPr>
          <p:cNvPr id="14" name="TextBox 13">
            <a:extLst>
              <a:ext uri="{FF2B5EF4-FFF2-40B4-BE49-F238E27FC236}">
                <a16:creationId xmlns:a16="http://schemas.microsoft.com/office/drawing/2014/main" id="{0B219189-B73E-46CC-BC35-4B209ECE9400}"/>
              </a:ext>
            </a:extLst>
          </p:cNvPr>
          <p:cNvSpPr txBox="1"/>
          <p:nvPr/>
        </p:nvSpPr>
        <p:spPr>
          <a:xfrm>
            <a:off x="179454" y="2781921"/>
            <a:ext cx="9630590" cy="646331"/>
          </a:xfrm>
          <a:prstGeom prst="rect">
            <a:avLst/>
          </a:prstGeom>
          <a:noFill/>
        </p:spPr>
        <p:txBody>
          <a:bodyPr wrap="square" rtlCol="0">
            <a:spAutoFit/>
          </a:bodyPr>
          <a:lstStyle/>
          <a:p>
            <a:r>
              <a:rPr lang="en-GB" dirty="0"/>
              <a:t>Equals (=) , plus Equals (+=) , munus Equals (-=) , divide Equals (/=) , multiply Equals (*=) , </a:t>
            </a:r>
          </a:p>
          <a:p>
            <a:r>
              <a:rPr lang="en-GB" dirty="0"/>
              <a:t> plus plus (++) , minus minus (--)</a:t>
            </a:r>
            <a:endParaRPr lang="en-GB" i="1" dirty="0"/>
          </a:p>
        </p:txBody>
      </p:sp>
      <p:sp>
        <p:nvSpPr>
          <p:cNvPr id="15" name="TextBox 14">
            <a:extLst>
              <a:ext uri="{FF2B5EF4-FFF2-40B4-BE49-F238E27FC236}">
                <a16:creationId xmlns:a16="http://schemas.microsoft.com/office/drawing/2014/main" id="{CECBD6D3-6A60-46C1-A5EF-1379FD615541}"/>
              </a:ext>
            </a:extLst>
          </p:cNvPr>
          <p:cNvSpPr txBox="1"/>
          <p:nvPr/>
        </p:nvSpPr>
        <p:spPr>
          <a:xfrm>
            <a:off x="179455" y="2408755"/>
            <a:ext cx="4573164" cy="400110"/>
          </a:xfrm>
          <a:prstGeom prst="rect">
            <a:avLst/>
          </a:prstGeom>
          <a:noFill/>
        </p:spPr>
        <p:txBody>
          <a:bodyPr wrap="square" rtlCol="0">
            <a:spAutoFit/>
          </a:bodyPr>
          <a:lstStyle/>
          <a:p>
            <a:r>
              <a:rPr lang="en-GB" sz="2000" b="1" dirty="0"/>
              <a:t>Assignment operators</a:t>
            </a:r>
          </a:p>
        </p:txBody>
      </p:sp>
      <p:sp>
        <p:nvSpPr>
          <p:cNvPr id="16" name="TextBox 15">
            <a:extLst>
              <a:ext uri="{FF2B5EF4-FFF2-40B4-BE49-F238E27FC236}">
                <a16:creationId xmlns:a16="http://schemas.microsoft.com/office/drawing/2014/main" id="{204D4CA2-DE53-4CC9-91E8-59CA5C7A9CC6}"/>
              </a:ext>
            </a:extLst>
          </p:cNvPr>
          <p:cNvSpPr txBox="1"/>
          <p:nvPr/>
        </p:nvSpPr>
        <p:spPr>
          <a:xfrm>
            <a:off x="179453" y="4064841"/>
            <a:ext cx="9630590" cy="646331"/>
          </a:xfrm>
          <a:prstGeom prst="rect">
            <a:avLst/>
          </a:prstGeom>
          <a:noFill/>
        </p:spPr>
        <p:txBody>
          <a:bodyPr wrap="square" rtlCol="0">
            <a:spAutoFit/>
          </a:bodyPr>
          <a:lstStyle/>
          <a:p>
            <a:r>
              <a:rPr lang="en-GB" dirty="0"/>
              <a:t>Used with Boolean. i.e. is age Jonas greater than age Sarah? True or false?</a:t>
            </a:r>
          </a:p>
          <a:p>
            <a:r>
              <a:rPr lang="en-GB" dirty="0"/>
              <a:t>Grater than (&gt;) , Less than (&lt;) , grater than or equal to (=&gt;) , less than or equal to (=&gt;) </a:t>
            </a:r>
          </a:p>
        </p:txBody>
      </p:sp>
      <p:sp>
        <p:nvSpPr>
          <p:cNvPr id="17" name="TextBox 16">
            <a:extLst>
              <a:ext uri="{FF2B5EF4-FFF2-40B4-BE49-F238E27FC236}">
                <a16:creationId xmlns:a16="http://schemas.microsoft.com/office/drawing/2014/main" id="{7BF1F2B1-6D2F-489E-9447-46C5B1158D8F}"/>
              </a:ext>
            </a:extLst>
          </p:cNvPr>
          <p:cNvSpPr txBox="1"/>
          <p:nvPr/>
        </p:nvSpPr>
        <p:spPr>
          <a:xfrm>
            <a:off x="179454" y="3691675"/>
            <a:ext cx="4573164" cy="400110"/>
          </a:xfrm>
          <a:prstGeom prst="rect">
            <a:avLst/>
          </a:prstGeom>
          <a:noFill/>
        </p:spPr>
        <p:txBody>
          <a:bodyPr wrap="square" rtlCol="0">
            <a:spAutoFit/>
          </a:bodyPr>
          <a:lstStyle/>
          <a:p>
            <a:r>
              <a:rPr lang="en-GB" sz="2000" b="1" dirty="0"/>
              <a:t>Comparison operators</a:t>
            </a:r>
          </a:p>
        </p:txBody>
      </p:sp>
    </p:spTree>
    <p:extLst>
      <p:ext uri="{BB962C8B-B14F-4D97-AF65-F5344CB8AC3E}">
        <p14:creationId xmlns:p14="http://schemas.microsoft.com/office/powerpoint/2010/main" val="7077353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852BD5-A0C1-40C4-BBE5-2B038A154438}"/>
              </a:ext>
            </a:extLst>
          </p:cNvPr>
          <p:cNvSpPr/>
          <p:nvPr/>
        </p:nvSpPr>
        <p:spPr>
          <a:xfrm>
            <a:off x="170621" y="5711687"/>
            <a:ext cx="5209762" cy="1046483"/>
          </a:xfrm>
          <a:prstGeom prst="rect">
            <a:avLst/>
          </a:prstGeom>
          <a:solidFill>
            <a:srgbClr val="FFFF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a:extLst>
              <a:ext uri="{FF2B5EF4-FFF2-40B4-BE49-F238E27FC236}">
                <a16:creationId xmlns:a16="http://schemas.microsoft.com/office/drawing/2014/main" id="{908C963B-40EA-45D2-950D-8176ABB64AC8}"/>
              </a:ext>
            </a:extLst>
          </p:cNvPr>
          <p:cNvSpPr txBox="1"/>
          <p:nvPr/>
        </p:nvSpPr>
        <p:spPr>
          <a:xfrm>
            <a:off x="170621" y="126334"/>
            <a:ext cx="9564757" cy="6709529"/>
          </a:xfrm>
          <a:prstGeom prst="rect">
            <a:avLst/>
          </a:prstGeom>
          <a:noFill/>
        </p:spPr>
        <p:txBody>
          <a:bodyPr wrap="square">
            <a:spAutoFit/>
          </a:bodyPr>
          <a:lstStyle/>
          <a:p>
            <a:r>
              <a:rPr lang="en-GB" sz="1600" b="1" dirty="0">
                <a:solidFill>
                  <a:srgbClr val="CE9178"/>
                </a:solidFill>
                <a:effectLst/>
                <a:latin typeface="Consolas" panose="020B0609020204030204" pitchFamily="49" charset="0"/>
              </a:rPr>
              <a:t>'use strict'</a:t>
            </a:r>
            <a:r>
              <a:rPr lang="en-GB" sz="1600" b="1" dirty="0">
                <a:solidFill>
                  <a:srgbClr val="D4D4D4"/>
                </a:solidFill>
                <a:effectLst/>
                <a:latin typeface="Consolas" panose="020B0609020204030204" pitchFamily="49" charset="0"/>
              </a:rPr>
              <a:t>;</a:t>
            </a:r>
          </a:p>
          <a:p>
            <a:r>
              <a:rPr lang="en-GB" b="1" dirty="0">
                <a:effectLst/>
                <a:latin typeface="Calibri" panose="020F0502020204030204" pitchFamily="34" charset="0"/>
                <a:cs typeface="Calibri" panose="020F0502020204030204" pitchFamily="34" charset="0"/>
              </a:rPr>
              <a:t>We can inspect a html element's text content using document.querySelector and .textContent.</a:t>
            </a:r>
          </a:p>
          <a:p>
            <a:r>
              <a:rPr lang="en-GB" b="1" dirty="0">
                <a:latin typeface="Calibri" panose="020F0502020204030204" pitchFamily="34" charset="0"/>
                <a:cs typeface="Calibri" panose="020F0502020204030204" pitchFamily="34" charset="0"/>
              </a:rPr>
              <a:t>Note that we identify the element by it’s class like in CSS, in this case .message.</a:t>
            </a:r>
            <a:endParaRPr lang="en-GB" b="1" dirty="0">
              <a:effectLst/>
              <a:latin typeface="Calibri" panose="020F0502020204030204" pitchFamily="34" charset="0"/>
              <a:cs typeface="Calibri" panose="020F0502020204030204" pitchFamily="34" charset="0"/>
            </a:endParaRP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Using querySelector and .textContent we can manipulate the textContent</a:t>
            </a:r>
            <a:r>
              <a:rPr lang="en-GB" b="1" dirty="0">
                <a:latin typeface="Calibri" panose="020F0502020204030204" pitchFamily="34" charset="0"/>
                <a:cs typeface="Calibri" panose="020F0502020204030204" pitchFamily="34" charset="0"/>
              </a:rPr>
              <a:t> of the class message.</a:t>
            </a:r>
            <a:endParaRPr lang="en-GB" b="1" dirty="0">
              <a:effectLst/>
              <a:latin typeface="Calibri" panose="020F0502020204030204" pitchFamily="34" charset="0"/>
              <a:cs typeface="Calibri" panose="020F0502020204030204" pitchFamily="34" charset="0"/>
            </a:endParaRPr>
          </a:p>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'Correct Number! 🎈'</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a:t>
            </a:r>
          </a:p>
          <a:p>
            <a:endParaRPr lang="en-GB" sz="1600"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We can also manipulate other elements of the DOM by querySelect the class and setting the textContent</a:t>
            </a:r>
            <a:r>
              <a:rPr lang="en-GB" b="1" dirty="0">
                <a:latin typeface="Calibri" panose="020F0502020204030204" pitchFamily="34" charset="0"/>
                <a:cs typeface="Calibri" panose="020F0502020204030204" pitchFamily="34" charset="0"/>
              </a:rPr>
              <a:t>.</a:t>
            </a:r>
            <a:endParaRPr lang="en-GB" b="1" dirty="0">
              <a:effectLst/>
              <a:latin typeface="Calibri" panose="020F0502020204030204" pitchFamily="34" charset="0"/>
              <a:cs typeface="Calibri" panose="020F0502020204030204" pitchFamily="34" charset="0"/>
            </a:endParaRPr>
          </a:p>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'13'</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'10'</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b="1" dirty="0">
                <a:effectLst/>
                <a:latin typeface="Calibri" panose="020F0502020204030204" pitchFamily="34" charset="0"/>
                <a:cs typeface="Calibri" panose="020F0502020204030204" pitchFamily="34" charset="0"/>
              </a:rPr>
              <a:t>Class ‘guess’ is an input so what we want to querySelect is the .value of that input property. We can also manipulate value.</a:t>
            </a:r>
          </a:p>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23</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endParaRPr lang="en-GB" sz="1600" b="1" dirty="0">
              <a:solidFill>
                <a:srgbClr val="D4D4D4"/>
              </a:solidFill>
              <a:latin typeface="Consolas" panose="020B0609020204030204" pitchFamily="49" charset="0"/>
            </a:endParaRPr>
          </a:p>
          <a:p>
            <a:r>
              <a:rPr lang="en-GB" sz="1600" b="1" dirty="0">
                <a:solidFill>
                  <a:srgbClr val="808080"/>
                </a:solidFill>
                <a:effectLst/>
                <a:latin typeface="Consolas" panose="020B0609020204030204" pitchFamily="49" charset="0"/>
              </a:rPr>
              <a:t>&lt;</a:t>
            </a:r>
            <a:r>
              <a:rPr lang="en-GB" sz="1600" b="1" dirty="0">
                <a:solidFill>
                  <a:srgbClr val="569CD6"/>
                </a:solidFill>
                <a:effectLst/>
                <a:latin typeface="Consolas" panose="020B0609020204030204" pitchFamily="49" charset="0"/>
              </a:rPr>
              <a:t>section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class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"left"</a:t>
            </a:r>
            <a:r>
              <a:rPr lang="en-GB" sz="1600" b="1" dirty="0">
                <a:solidFill>
                  <a:srgbClr val="808080"/>
                </a:solidFill>
                <a:effectLst/>
                <a:latin typeface="Consolas" panose="020B0609020204030204" pitchFamily="49" charset="0"/>
              </a:rPr>
              <a:t>&gt;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808080"/>
                </a:solidFill>
                <a:effectLst/>
                <a:latin typeface="Consolas" panose="020B0609020204030204" pitchFamily="49" charset="0"/>
              </a:rPr>
              <a:t>&lt;</a:t>
            </a:r>
            <a:r>
              <a:rPr lang="en-GB" sz="1600" b="1" dirty="0">
                <a:solidFill>
                  <a:srgbClr val="569CD6"/>
                </a:solidFill>
                <a:effectLst/>
                <a:latin typeface="Consolas" panose="020B0609020204030204" pitchFamily="49" charset="0"/>
              </a:rPr>
              <a:t>input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type</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class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r>
              <a:rPr lang="en-GB" sz="1600" b="1" dirty="0">
                <a:solidFill>
                  <a:srgbClr val="808080"/>
                </a:solidFill>
                <a:effectLst/>
                <a:latin typeface="Consolas" panose="020B0609020204030204" pitchFamily="49" charset="0"/>
              </a:rPr>
              <a:t>/&gt;</a:t>
            </a:r>
            <a:endParaRPr lang="en-GB" sz="1600" b="1" dirty="0">
              <a:solidFill>
                <a:srgbClr val="D4D4D4"/>
              </a:solidFill>
              <a:effectLst/>
              <a:latin typeface="Consolas" panose="020B0609020204030204" pitchFamily="49" charset="0"/>
            </a:endParaRPr>
          </a:p>
          <a:p>
            <a:r>
              <a:rPr lang="en-GB" sz="1600" b="1" dirty="0">
                <a:solidFill>
                  <a:srgbClr val="D4D4D4"/>
                </a:solidFill>
                <a:effectLst/>
                <a:latin typeface="Consolas" panose="020B0609020204030204" pitchFamily="49" charset="0"/>
              </a:rPr>
              <a:t>    </a:t>
            </a:r>
            <a:r>
              <a:rPr lang="en-GB" sz="1600" b="1" dirty="0">
                <a:solidFill>
                  <a:srgbClr val="808080"/>
                </a:solidFill>
                <a:effectLst/>
                <a:latin typeface="Consolas" panose="020B0609020204030204" pitchFamily="49" charset="0"/>
              </a:rPr>
              <a:t>&lt;</a:t>
            </a:r>
            <a:r>
              <a:rPr lang="en-GB" sz="1600" b="1" dirty="0">
                <a:solidFill>
                  <a:srgbClr val="569CD6"/>
                </a:solidFill>
                <a:effectLst/>
                <a:latin typeface="Consolas" panose="020B0609020204030204" pitchFamily="49" charset="0"/>
              </a:rPr>
              <a:t>button</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class</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"btn check"</a:t>
            </a:r>
            <a:r>
              <a:rPr lang="en-GB" sz="1600" b="1" dirty="0">
                <a:solidFill>
                  <a:srgbClr val="808080"/>
                </a:solidFill>
                <a:effectLst/>
                <a:latin typeface="Consolas" panose="020B0609020204030204" pitchFamily="49" charset="0"/>
              </a:rPr>
              <a:t>&gt;</a:t>
            </a:r>
            <a:r>
              <a:rPr lang="en-GB" sz="1600" b="1" dirty="0">
                <a:solidFill>
                  <a:srgbClr val="D4D4D4"/>
                </a:solidFill>
                <a:effectLst/>
                <a:latin typeface="Consolas" panose="020B0609020204030204" pitchFamily="49" charset="0"/>
              </a:rPr>
              <a:t>Check!</a:t>
            </a:r>
            <a:r>
              <a:rPr lang="en-GB" sz="1600" b="1" dirty="0">
                <a:solidFill>
                  <a:srgbClr val="808080"/>
                </a:solidFill>
                <a:effectLst/>
                <a:latin typeface="Consolas" panose="020B0609020204030204" pitchFamily="49" charset="0"/>
              </a:rPr>
              <a:t>&lt;/</a:t>
            </a:r>
            <a:r>
              <a:rPr lang="en-GB" sz="1600" b="1" dirty="0">
                <a:solidFill>
                  <a:srgbClr val="569CD6"/>
                </a:solidFill>
                <a:effectLst/>
                <a:latin typeface="Consolas" panose="020B0609020204030204" pitchFamily="49" charset="0"/>
              </a:rPr>
              <a:t>button</a:t>
            </a:r>
            <a:r>
              <a:rPr lang="en-GB" sz="1600" b="1" dirty="0">
                <a:solidFill>
                  <a:srgbClr val="808080"/>
                </a:solidFill>
                <a:effectLst/>
                <a:latin typeface="Consolas" panose="020B0609020204030204" pitchFamily="49" charset="0"/>
              </a:rPr>
              <a:t>&gt;</a:t>
            </a:r>
            <a:endParaRPr lang="en-GB" sz="1600" b="1" dirty="0">
              <a:solidFill>
                <a:srgbClr val="D4D4D4"/>
              </a:solidFill>
              <a:effectLst/>
              <a:latin typeface="Consolas" panose="020B0609020204030204" pitchFamily="49" charset="0"/>
            </a:endParaRPr>
          </a:p>
          <a:p>
            <a:r>
              <a:rPr lang="en-GB" sz="1600" b="1" dirty="0">
                <a:solidFill>
                  <a:srgbClr val="808080"/>
                </a:solidFill>
                <a:effectLst/>
                <a:latin typeface="Consolas" panose="020B0609020204030204" pitchFamily="49" charset="0"/>
              </a:rPr>
              <a:t>&lt;/</a:t>
            </a:r>
            <a:r>
              <a:rPr lang="en-GB" sz="1600" b="1" dirty="0">
                <a:solidFill>
                  <a:srgbClr val="569CD6"/>
                </a:solidFill>
                <a:effectLst/>
                <a:latin typeface="Consolas" panose="020B0609020204030204" pitchFamily="49" charset="0"/>
              </a:rPr>
              <a:t>section</a:t>
            </a:r>
            <a:r>
              <a:rPr lang="en-GB" sz="1600" b="1" dirty="0">
                <a:solidFill>
                  <a:srgbClr val="808080"/>
                </a:solidFill>
                <a:effectLst/>
                <a:latin typeface="Consolas" panose="020B0609020204030204" pitchFamily="49" charset="0"/>
              </a:rPr>
              <a:t>&gt;</a:t>
            </a:r>
            <a:endParaRPr lang="en-GB" sz="16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179249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BF865-3027-45F9-9C4F-169AD03B92E1}"/>
              </a:ext>
            </a:extLst>
          </p:cNvPr>
          <p:cNvSpPr txBox="1"/>
          <p:nvPr/>
        </p:nvSpPr>
        <p:spPr>
          <a:xfrm>
            <a:off x="215348" y="265846"/>
            <a:ext cx="9475304" cy="6632585"/>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Now we can make our application actually do something when we click on the page. For that we can use an event listener so that JavaScript reacts to the event.</a:t>
            </a: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r>
              <a:rPr lang="en-GB" b="1" dirty="0">
                <a:latin typeface="Calibri" panose="020F0502020204030204" pitchFamily="34" charset="0"/>
                <a:cs typeface="Calibri" panose="020F0502020204030204" pitchFamily="34" charset="0"/>
              </a:rPr>
              <a:t>In the below code snippet we querySelect the element by its class name then add an event listener to it. </a:t>
            </a:r>
          </a:p>
          <a:p>
            <a:pPr>
              <a:spcBef>
                <a:spcPts val="600"/>
              </a:spcBef>
            </a:pPr>
            <a:r>
              <a:rPr lang="en-GB" b="1" dirty="0">
                <a:latin typeface="Calibri" panose="020F0502020204030204" pitchFamily="34" charset="0"/>
                <a:cs typeface="Calibri" panose="020F0502020204030204" pitchFamily="34" charset="0"/>
              </a:rPr>
              <a:t>The event listener is an inbuilt function that takes two parameters, We have to specify what type of event, in this case a click. The we specify a function that we want it to execute, in this case a simple console log of the value of another element, the guess element.</a:t>
            </a: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r>
              <a:rPr lang="en-GB" b="1" dirty="0">
                <a:latin typeface="Calibri" panose="020F0502020204030204" pitchFamily="34" charset="0"/>
                <a:cs typeface="Calibri" panose="020F0502020204030204" pitchFamily="34" charset="0"/>
              </a:rPr>
              <a:t>Note that the function within the event Listener will only be executed if the ‘.check’ element is clicked.</a:t>
            </a: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r>
              <a:rPr lang="en-GB" b="1" dirty="0">
                <a:latin typeface="Calibri" panose="020F0502020204030204" pitchFamily="34" charset="0"/>
                <a:cs typeface="Calibri" panose="020F0502020204030204" pitchFamily="34" charset="0"/>
              </a:rPr>
              <a:t>We can also do some DOM manipulation within the function within the event listener, In this case we change the text Content of another element called ‘.message’.</a:t>
            </a:r>
          </a:p>
          <a:p>
            <a:pPr>
              <a:spcBef>
                <a:spcPts val="600"/>
              </a:spcBef>
            </a:pPr>
            <a:endParaRPr lang="en-GB"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F19ADF7-1362-4024-92C5-47C86AFF306B}"/>
              </a:ext>
            </a:extLst>
          </p:cNvPr>
          <p:cNvSpPr txBox="1"/>
          <p:nvPr/>
        </p:nvSpPr>
        <p:spPr>
          <a:xfrm>
            <a:off x="215348" y="2867728"/>
            <a:ext cx="8305800" cy="830997"/>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A01249F6-C590-4DC5-9F0C-052074E7C23A}"/>
              </a:ext>
            </a:extLst>
          </p:cNvPr>
          <p:cNvSpPr txBox="1"/>
          <p:nvPr/>
        </p:nvSpPr>
        <p:spPr>
          <a:xfrm>
            <a:off x="215348" y="4491198"/>
            <a:ext cx="8305800" cy="1323439"/>
          </a:xfrm>
          <a:prstGeom prst="rect">
            <a:avLst/>
          </a:prstGeom>
          <a:noFill/>
        </p:spPr>
        <p:txBody>
          <a:bodyPr wrap="square">
            <a:spAutoFit/>
          </a:bodyPr>
          <a:lstStyle/>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'Correct Number! 🎈'</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384902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1C22A8E-B449-4D51-9570-AC66E4E9B350}"/>
              </a:ext>
            </a:extLst>
          </p:cNvPr>
          <p:cNvPicPr>
            <a:picLocks noChangeAspect="1"/>
          </p:cNvPicPr>
          <p:nvPr/>
        </p:nvPicPr>
        <p:blipFill>
          <a:blip r:embed="rId2"/>
          <a:stretch>
            <a:fillRect/>
          </a:stretch>
        </p:blipFill>
        <p:spPr>
          <a:xfrm>
            <a:off x="308538" y="1053548"/>
            <a:ext cx="9233026" cy="4223906"/>
          </a:xfrm>
          <a:prstGeom prst="rect">
            <a:avLst/>
          </a:prstGeom>
        </p:spPr>
      </p:pic>
      <p:sp>
        <p:nvSpPr>
          <p:cNvPr id="4" name="TextBox 3">
            <a:extLst>
              <a:ext uri="{FF2B5EF4-FFF2-40B4-BE49-F238E27FC236}">
                <a16:creationId xmlns:a16="http://schemas.microsoft.com/office/drawing/2014/main" id="{312F9A7D-DEF8-437D-B3CC-49ED752D5643}"/>
              </a:ext>
            </a:extLst>
          </p:cNvPr>
          <p:cNvSpPr txBox="1"/>
          <p:nvPr/>
        </p:nvSpPr>
        <p:spPr>
          <a:xfrm>
            <a:off x="215348" y="265846"/>
            <a:ext cx="9475304" cy="6232475"/>
          </a:xfrm>
          <a:prstGeom prst="rect">
            <a:avLst/>
          </a:prstGeom>
          <a:noFill/>
        </p:spPr>
        <p:txBody>
          <a:bodyPr wrap="square">
            <a:spAutoFit/>
          </a:bodyPr>
          <a:lstStyle/>
          <a:p>
            <a:pPr marL="342900" indent="-342900">
              <a:spcBef>
                <a:spcPts val="600"/>
              </a:spcBef>
              <a:buAutoNum type="arabicParenR"/>
            </a:pPr>
            <a:r>
              <a:rPr lang="en-GB" b="1" dirty="0">
                <a:effectLst/>
                <a:latin typeface="Calibri" panose="020F0502020204030204" pitchFamily="34" charset="0"/>
                <a:cs typeface="Calibri" panose="020F0502020204030204" pitchFamily="34" charset="0"/>
              </a:rPr>
              <a:t>The event listener is attached to the element with class ‘.check’</a:t>
            </a: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r>
              <a:rPr lang="en-GB" b="1" dirty="0">
                <a:latin typeface="Calibri" panose="020F0502020204030204" pitchFamily="34" charset="0"/>
                <a:cs typeface="Calibri" panose="020F0502020204030204" pitchFamily="34" charset="0"/>
              </a:rPr>
              <a:t>Once the event listener is triggered with a click, the function within the event listener console logs the value of the input with class ‘.guess’. The DOM manipulation of class ‘.message’ also occurs.</a:t>
            </a:r>
          </a:p>
        </p:txBody>
      </p:sp>
      <p:cxnSp>
        <p:nvCxnSpPr>
          <p:cNvPr id="5" name="Straight Arrow Connector 4">
            <a:extLst>
              <a:ext uri="{FF2B5EF4-FFF2-40B4-BE49-F238E27FC236}">
                <a16:creationId xmlns:a16="http://schemas.microsoft.com/office/drawing/2014/main" id="{A9548BB2-8004-44CF-BA0C-715DE0FB67C2}"/>
              </a:ext>
            </a:extLst>
          </p:cNvPr>
          <p:cNvCxnSpPr>
            <a:cxnSpLocks/>
          </p:cNvCxnSpPr>
          <p:nvPr/>
        </p:nvCxnSpPr>
        <p:spPr>
          <a:xfrm>
            <a:off x="1109869" y="636104"/>
            <a:ext cx="0" cy="414793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B52F878-3FB6-4161-A71E-0EC4AC31F1EC}"/>
              </a:ext>
            </a:extLst>
          </p:cNvPr>
          <p:cNvCxnSpPr>
            <a:cxnSpLocks/>
          </p:cNvCxnSpPr>
          <p:nvPr/>
        </p:nvCxnSpPr>
        <p:spPr>
          <a:xfrm flipV="1">
            <a:off x="1845365" y="3922644"/>
            <a:ext cx="0" cy="16167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50574EC-DA1C-41AA-8F80-EDA802BDC2BF}"/>
              </a:ext>
            </a:extLst>
          </p:cNvPr>
          <p:cNvCxnSpPr>
            <a:cxnSpLocks/>
          </p:cNvCxnSpPr>
          <p:nvPr/>
        </p:nvCxnSpPr>
        <p:spPr>
          <a:xfrm flipV="1">
            <a:off x="5695121" y="1921565"/>
            <a:ext cx="0" cy="361784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33B18D6-05D2-4B1C-BD5C-A8C509DF810C}"/>
              </a:ext>
            </a:extLst>
          </p:cNvPr>
          <p:cNvCxnSpPr>
            <a:cxnSpLocks/>
          </p:cNvCxnSpPr>
          <p:nvPr/>
        </p:nvCxnSpPr>
        <p:spPr>
          <a:xfrm flipV="1">
            <a:off x="3627783" y="3922644"/>
            <a:ext cx="0" cy="16167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1510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9A9D18-0D0C-4BB8-9D3F-DF6DC0DC4760}"/>
              </a:ext>
            </a:extLst>
          </p:cNvPr>
          <p:cNvSpPr txBox="1"/>
          <p:nvPr/>
        </p:nvSpPr>
        <p:spPr>
          <a:xfrm>
            <a:off x="190499" y="162990"/>
            <a:ext cx="9525001" cy="3908762"/>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Now lets store the input </a:t>
            </a:r>
            <a:r>
              <a:rPr lang="en-GB" b="1" dirty="0">
                <a:latin typeface="Calibri" panose="020F0502020204030204" pitchFamily="34" charset="0"/>
                <a:cs typeface="Calibri" panose="020F0502020204030204" pitchFamily="34" charset="0"/>
              </a:rPr>
              <a:t>value as a variable called guess. Note that most inputs, by default have a data type of string so we will need to convert the variable to a number for it to be useful later.</a:t>
            </a:r>
            <a:endParaRPr lang="en-GB" b="1" dirty="0">
              <a:effectLst/>
              <a:latin typeface="Calibri" panose="020F0502020204030204" pitchFamily="34" charset="0"/>
              <a:cs typeface="Calibri" panose="020F0502020204030204" pitchFamily="34" charset="0"/>
            </a:endParaRPr>
          </a:p>
          <a:p>
            <a:endParaRPr lang="en-GB" sz="1600" b="1" dirty="0">
              <a:solidFill>
                <a:srgbClr val="9CDCFE"/>
              </a:solidFill>
              <a:effectLst/>
              <a:latin typeface="Consolas" panose="020B0609020204030204" pitchFamily="49" charset="0"/>
            </a:endParaRPr>
          </a:p>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console</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log</a:t>
            </a:r>
            <a:r>
              <a:rPr lang="en-GB" sz="1600" b="1" dirty="0">
                <a:solidFill>
                  <a:srgbClr val="D4D4D4"/>
                </a:solidFill>
                <a:effectLst/>
                <a:latin typeface="Consolas" panose="020B0609020204030204" pitchFamily="49" charset="0"/>
              </a:rPr>
              <a:t>(</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typeof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effectLst/>
                <a:latin typeface="Calibri" panose="020F0502020204030204" pitchFamily="34" charset="0"/>
                <a:cs typeface="Calibri" panose="020F0502020204030204" pitchFamily="34" charset="0"/>
              </a:rPr>
              <a:t>  </a:t>
            </a:r>
            <a:r>
              <a:rPr lang="en-GB" b="1" dirty="0">
                <a:effectLst/>
                <a:latin typeface="Calibri" panose="020F0502020204030204" pitchFamily="34" charset="0"/>
                <a:cs typeface="Calibri" panose="020F0502020204030204" pitchFamily="34" charset="0"/>
              </a:rPr>
              <a:t>But what if a user has not entered a number before triggering the event listener?. Here we check for a null of the variable guess and DOM manipulate the ‘.message’ element to say No number!</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63722307-A0E8-4FAB-983C-D0463014D8A9}"/>
              </a:ext>
            </a:extLst>
          </p:cNvPr>
          <p:cNvPicPr>
            <a:picLocks noChangeAspect="1"/>
          </p:cNvPicPr>
          <p:nvPr/>
        </p:nvPicPr>
        <p:blipFill>
          <a:blip r:embed="rId2"/>
          <a:stretch>
            <a:fillRect/>
          </a:stretch>
        </p:blipFill>
        <p:spPr>
          <a:xfrm>
            <a:off x="1285460" y="3586202"/>
            <a:ext cx="8294203" cy="3108808"/>
          </a:xfrm>
          <a:prstGeom prst="rect">
            <a:avLst/>
          </a:prstGeom>
        </p:spPr>
      </p:pic>
    </p:spTree>
    <p:extLst>
      <p:ext uri="{BB962C8B-B14F-4D97-AF65-F5344CB8AC3E}">
        <p14:creationId xmlns:p14="http://schemas.microsoft.com/office/powerpoint/2010/main" val="5101298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123566-D272-46F2-B2EC-006B8783467F}"/>
              </a:ext>
            </a:extLst>
          </p:cNvPr>
          <p:cNvSpPr txBox="1"/>
          <p:nvPr/>
        </p:nvSpPr>
        <p:spPr>
          <a:xfrm>
            <a:off x="288234" y="252878"/>
            <a:ext cx="9329531" cy="6032421"/>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IMPLEMENT GAME LOGIC:</a:t>
            </a:r>
          </a:p>
          <a:p>
            <a:endParaRPr lang="en-GB" b="1" dirty="0">
              <a:effectLst/>
              <a:latin typeface="Calibri" panose="020F0502020204030204" pitchFamily="34" charset="0"/>
              <a:cs typeface="Calibri" panose="020F0502020204030204" pitchFamily="34" charset="0"/>
            </a:endParaRPr>
          </a:p>
          <a:p>
            <a:r>
              <a:rPr lang="en-GB" b="1" dirty="0">
                <a:effectLst/>
                <a:latin typeface="Calibri" panose="020F0502020204030204" pitchFamily="34" charset="0"/>
                <a:cs typeface="Calibri" panose="020F0502020204030204" pitchFamily="34" charset="0"/>
              </a:rPr>
              <a:t>Define the secret random number:</a:t>
            </a:r>
          </a:p>
          <a:p>
            <a:r>
              <a:rPr lang="en-GB" b="1" i="1" dirty="0">
                <a:effectLst/>
                <a:latin typeface="Consolas" panose="020B0609020204030204" pitchFamily="49" charset="0"/>
                <a:cs typeface="Calibri" panose="020F0502020204030204" pitchFamily="34" charset="0"/>
              </a:rPr>
              <a:t>Math.Random() </a:t>
            </a:r>
            <a:r>
              <a:rPr lang="en-GB" b="1" dirty="0">
                <a:effectLst/>
                <a:latin typeface="Calibri" panose="020F0502020204030204" pitchFamily="34" charset="0"/>
                <a:cs typeface="Calibri" panose="020F0502020204030204" pitchFamily="34" charset="0"/>
              </a:rPr>
              <a:t>will produce a random number between zero and 1.</a:t>
            </a:r>
          </a:p>
          <a:p>
            <a:r>
              <a:rPr lang="en-GB" b="1" dirty="0">
                <a:effectLst/>
                <a:latin typeface="Calibri" panose="020F0502020204030204" pitchFamily="34" charset="0"/>
                <a:cs typeface="Calibri" panose="020F0502020204030204" pitchFamily="34" charset="0"/>
              </a:rPr>
              <a:t>To get a decimal number between 0 and 20 we can multiply by 20.</a:t>
            </a:r>
          </a:p>
          <a:p>
            <a:r>
              <a:rPr lang="en-GB" b="1" dirty="0">
                <a:effectLst/>
                <a:latin typeface="Calibri" panose="020F0502020204030204" pitchFamily="34" charset="0"/>
                <a:cs typeface="Calibri" panose="020F0502020204030204" pitchFamily="34" charset="0"/>
              </a:rPr>
              <a:t>Now we can remove the decimal part by truncating the number using </a:t>
            </a:r>
            <a:r>
              <a:rPr lang="en-GB" b="1" i="1" dirty="0">
                <a:effectLst/>
                <a:latin typeface="Consolas" panose="020B0609020204030204" pitchFamily="49" charset="0"/>
                <a:cs typeface="Calibri" panose="020F0502020204030204" pitchFamily="34" charset="0"/>
              </a:rPr>
              <a:t>Math.trunc()</a:t>
            </a:r>
            <a:r>
              <a:rPr lang="en-GB" b="1" dirty="0">
                <a:effectLst/>
                <a:latin typeface="Calibri" panose="020F0502020204030204" pitchFamily="34" charset="0"/>
                <a:cs typeface="Calibri" panose="020F0502020204030204" pitchFamily="34" charset="0"/>
              </a:rPr>
              <a:t>.</a:t>
            </a:r>
          </a:p>
          <a:p>
            <a:r>
              <a:rPr lang="en-GB" b="1" dirty="0">
                <a:effectLst/>
                <a:latin typeface="Calibri" panose="020F0502020204030204" pitchFamily="34" charset="0"/>
                <a:cs typeface="Calibri" panose="020F0502020204030204" pitchFamily="34" charset="0"/>
              </a:rPr>
              <a:t>But this will give a number between zero and 19 when what we want is a number between 1 and 20 so we can just add 1 to it.</a:t>
            </a:r>
          </a:p>
          <a:p>
            <a:endParaRPr lang="en-GB" b="1" dirty="0">
              <a:effectLst/>
              <a:latin typeface="Calibri" panose="020F0502020204030204" pitchFamily="34" charset="0"/>
              <a:cs typeface="Calibri" panose="020F0502020204030204" pitchFamily="34" charset="0"/>
            </a:endParaRPr>
          </a:p>
          <a:p>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a:p>
            <a:endParaRPr lang="en-GB" sz="1600" b="0" dirty="0">
              <a:solidFill>
                <a:srgbClr val="D4D4D4"/>
              </a:solidFill>
              <a:effectLst/>
              <a:latin typeface="Consolas" panose="020B0609020204030204" pitchFamily="49" charset="0"/>
            </a:endParaRPr>
          </a:p>
          <a:p>
            <a:r>
              <a:rPr lang="en-GB" b="1" dirty="0">
                <a:latin typeface="Calibri" panose="020F0502020204030204" pitchFamily="34" charset="0"/>
                <a:cs typeface="Calibri" panose="020F0502020204030204" pitchFamily="34" charset="0"/>
              </a:rPr>
              <a:t>If the user guesses the secret number we want a success message of ‘correct number’</a:t>
            </a:r>
            <a:endParaRPr lang="en-GB"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12458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81A85D-2D77-4E4A-BA59-83F30BF0E22E}"/>
              </a:ext>
            </a:extLst>
          </p:cNvPr>
          <p:cNvSpPr txBox="1"/>
          <p:nvPr/>
        </p:nvSpPr>
        <p:spPr>
          <a:xfrm>
            <a:off x="215348" y="265846"/>
            <a:ext cx="9475304" cy="6509474"/>
          </a:xfrm>
          <a:prstGeom prst="rect">
            <a:avLst/>
          </a:prstGeom>
          <a:noFill/>
        </p:spPr>
        <p:txBody>
          <a:bodyPr wrap="square">
            <a:spAutoFit/>
          </a:bodyPr>
          <a:lstStyle/>
          <a:p>
            <a:pPr marL="342900" indent="-342900">
              <a:spcBef>
                <a:spcPts val="600"/>
              </a:spcBef>
              <a:buAutoNum type="arabicParenR"/>
            </a:pPr>
            <a:r>
              <a:rPr lang="en-GB" b="1" dirty="0">
                <a:effectLst/>
                <a:latin typeface="Calibri" panose="020F0502020204030204" pitchFamily="34" charset="0"/>
                <a:cs typeface="Calibri" panose="020F0502020204030204" pitchFamily="34" charset="0"/>
              </a:rPr>
              <a:t>Here we are DOM manipulating the element with class ‘number’ to change the text content to variable secret number for testing purposes.</a:t>
            </a: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effectLst/>
              <a:latin typeface="Calibri" panose="020F0502020204030204" pitchFamily="34" charset="0"/>
              <a:cs typeface="Calibri" panose="020F0502020204030204" pitchFamily="34" charset="0"/>
            </a:endParaRPr>
          </a:p>
          <a:p>
            <a:pPr marL="342900" indent="-342900">
              <a:spcBef>
                <a:spcPts val="600"/>
              </a:spcBef>
              <a:buAutoNum type="arabicParenR"/>
            </a:pPr>
            <a:endParaRPr lang="en-GB" b="1" dirty="0">
              <a:latin typeface="Calibri" panose="020F0502020204030204" pitchFamily="34" charset="0"/>
              <a:cs typeface="Calibri" panose="020F0502020204030204" pitchFamily="34" charset="0"/>
            </a:endParaRPr>
          </a:p>
          <a:p>
            <a:pPr marL="342900" indent="-342900">
              <a:spcBef>
                <a:spcPts val="600"/>
              </a:spcBef>
              <a:buAutoNum type="arabicParenR"/>
            </a:pPr>
            <a:r>
              <a:rPr lang="en-GB" b="1" dirty="0">
                <a:latin typeface="Calibri" panose="020F0502020204030204" pitchFamily="34" charset="0"/>
                <a:cs typeface="Calibri" panose="020F0502020204030204" pitchFamily="34" charset="0"/>
              </a:rPr>
              <a:t>When we input 5 and trigger the event listener function with a click, The if statement first checks that variable guess is not empty/null. With the if Else we check if the guess is equal to the sectret number and dom manipulate the element ‘.message’ to say correct number if true.</a:t>
            </a:r>
          </a:p>
        </p:txBody>
      </p:sp>
      <p:pic>
        <p:nvPicPr>
          <p:cNvPr id="3" name="Picture 2">
            <a:extLst>
              <a:ext uri="{FF2B5EF4-FFF2-40B4-BE49-F238E27FC236}">
                <a16:creationId xmlns:a16="http://schemas.microsoft.com/office/drawing/2014/main" id="{91242E9D-4AEF-4879-BFA8-449A1F2C2F0D}"/>
              </a:ext>
            </a:extLst>
          </p:cNvPr>
          <p:cNvPicPr>
            <a:picLocks noChangeAspect="1"/>
          </p:cNvPicPr>
          <p:nvPr/>
        </p:nvPicPr>
        <p:blipFill>
          <a:blip r:embed="rId2"/>
          <a:stretch>
            <a:fillRect/>
          </a:stretch>
        </p:blipFill>
        <p:spPr>
          <a:xfrm>
            <a:off x="292786" y="1033667"/>
            <a:ext cx="9320428" cy="4489635"/>
          </a:xfrm>
          <a:prstGeom prst="rect">
            <a:avLst/>
          </a:prstGeom>
        </p:spPr>
      </p:pic>
      <p:cxnSp>
        <p:nvCxnSpPr>
          <p:cNvPr id="5" name="Straight Arrow Connector 4">
            <a:extLst>
              <a:ext uri="{FF2B5EF4-FFF2-40B4-BE49-F238E27FC236}">
                <a16:creationId xmlns:a16="http://schemas.microsoft.com/office/drawing/2014/main" id="{F2262E0D-075D-47D1-8D10-E7D47E489426}"/>
              </a:ext>
            </a:extLst>
          </p:cNvPr>
          <p:cNvCxnSpPr>
            <a:cxnSpLocks/>
          </p:cNvCxnSpPr>
          <p:nvPr/>
        </p:nvCxnSpPr>
        <p:spPr>
          <a:xfrm>
            <a:off x="3296479" y="887896"/>
            <a:ext cx="0" cy="197457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9126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346604-D094-4A42-B84C-B65210EAC94E}"/>
              </a:ext>
            </a:extLst>
          </p:cNvPr>
          <p:cNvSpPr txBox="1"/>
          <p:nvPr/>
        </p:nvSpPr>
        <p:spPr>
          <a:xfrm>
            <a:off x="167308" y="127447"/>
            <a:ext cx="9571383" cy="4555093"/>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Now lets handle the scenarios for when the guess is bigger  or smaller than the secret number.</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&gt;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high!'</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&lt;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low!'</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B5EA8149-82A0-49A1-B052-658A5E15F919}"/>
              </a:ext>
            </a:extLst>
          </p:cNvPr>
          <p:cNvPicPr>
            <a:picLocks noChangeAspect="1"/>
          </p:cNvPicPr>
          <p:nvPr/>
        </p:nvPicPr>
        <p:blipFill>
          <a:blip r:embed="rId2"/>
          <a:stretch>
            <a:fillRect/>
          </a:stretch>
        </p:blipFill>
        <p:spPr>
          <a:xfrm>
            <a:off x="3643581" y="4280452"/>
            <a:ext cx="6262419" cy="2577548"/>
          </a:xfrm>
          <a:prstGeom prst="rect">
            <a:avLst/>
          </a:prstGeom>
        </p:spPr>
      </p:pic>
    </p:spTree>
    <p:extLst>
      <p:ext uri="{BB962C8B-B14F-4D97-AF65-F5344CB8AC3E}">
        <p14:creationId xmlns:p14="http://schemas.microsoft.com/office/powerpoint/2010/main" val="157219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C8FCC-936B-461C-8ACF-0BB88D6F9FE8}"/>
              </a:ext>
            </a:extLst>
          </p:cNvPr>
          <p:cNvSpPr txBox="1"/>
          <p:nvPr/>
        </p:nvSpPr>
        <p:spPr>
          <a:xfrm>
            <a:off x="241852" y="125543"/>
            <a:ext cx="9422296" cy="6370975"/>
          </a:xfrm>
          <a:prstGeom prst="rect">
            <a:avLst/>
          </a:prstGeom>
          <a:noFill/>
        </p:spPr>
        <p:txBody>
          <a:bodyPr wrap="square">
            <a:spAutoFit/>
          </a:bodyPr>
          <a:lstStyle/>
          <a:p>
            <a:r>
              <a:rPr lang="en-GB" b="1" dirty="0">
                <a:effectLst/>
                <a:latin typeface="Calibri" panose="020F0502020204030204" pitchFamily="34" charset="0"/>
                <a:cs typeface="Calibri" panose="020F0502020204030204" pitchFamily="34" charset="0"/>
              </a:rPr>
              <a:t>Now lets implement the score where the score starts at 20 and decreases by 1 each time an incorrect guess is made. We want to recalculate the score and update the element score with the new value for an incorrect guess.</a:t>
            </a:r>
          </a:p>
          <a:p>
            <a:br>
              <a:rPr lang="en-GB" b="0" dirty="0">
                <a:solidFill>
                  <a:srgbClr val="D4D4D4"/>
                </a:solidFill>
                <a:effectLst/>
                <a:latin typeface="Consolas" panose="020B0609020204030204" pitchFamily="49" charset="0"/>
              </a:rPr>
            </a:b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trunc</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Math</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random</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1</a:t>
            </a:r>
            <a:r>
              <a:rPr lang="en-GB" sz="1600" b="1" dirty="0">
                <a:solidFill>
                  <a:srgbClr val="D4D4D4"/>
                </a:solidFill>
                <a:effectLst/>
                <a:latin typeface="Consolas" panose="020B0609020204030204" pitchFamily="49" charset="0"/>
              </a:rPr>
              <a:t>;</a:t>
            </a:r>
          </a:p>
          <a:p>
            <a:r>
              <a:rPr lang="en-GB" sz="1600" b="1" dirty="0">
                <a:solidFill>
                  <a:srgbClr val="569CD6"/>
                </a:solidFill>
                <a:effectLst/>
                <a:latin typeface="Consolas" panose="020B0609020204030204" pitchFamily="49" charset="0"/>
              </a:rPr>
              <a:t>let</a:t>
            </a:r>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 = </a:t>
            </a:r>
            <a:r>
              <a:rPr lang="en-GB" sz="1600" b="1" dirty="0">
                <a:solidFill>
                  <a:srgbClr val="B5CEA8"/>
                </a:solidFill>
                <a:effectLst/>
                <a:latin typeface="Consolas" panose="020B0609020204030204" pitchFamily="49" charset="0"/>
              </a:rPr>
              <a:t>20</a:t>
            </a:r>
            <a:r>
              <a:rPr lang="en-GB" sz="1600" b="1" dirty="0">
                <a:solidFill>
                  <a:srgbClr val="D4D4D4"/>
                </a:solidFill>
                <a:effectLst/>
                <a:latin typeface="Consolas" panose="020B0609020204030204" pitchFamily="49" charset="0"/>
              </a:rPr>
              <a:t>;</a:t>
            </a:r>
          </a:p>
          <a:p>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'.check'</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addEventListener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'click'</a:t>
            </a:r>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function</a:t>
            </a:r>
            <a:r>
              <a:rPr lang="en-GB" sz="1600" b="1" dirty="0">
                <a:solidFill>
                  <a:srgbClr val="D4D4D4"/>
                </a:solidFill>
                <a:effectLst/>
                <a:latin typeface="Consolas" panose="020B0609020204030204" pitchFamily="49" charset="0"/>
              </a:rPr>
              <a:t> () {</a:t>
            </a:r>
          </a:p>
          <a:p>
            <a:r>
              <a:rPr lang="en-GB" sz="1600" b="1" dirty="0">
                <a:solidFill>
                  <a:srgbClr val="D4D4D4"/>
                </a:solidFill>
                <a:effectLst/>
                <a:latin typeface="Consolas" panose="020B0609020204030204" pitchFamily="49" charset="0"/>
              </a:rPr>
              <a:t>  </a:t>
            </a:r>
            <a:r>
              <a:rPr lang="en-GB" sz="1600" b="1" dirty="0">
                <a:solidFill>
                  <a:srgbClr val="569CD6"/>
                </a:solidFill>
                <a:effectLst/>
                <a:latin typeface="Consolas" panose="020B0609020204030204" pitchFamily="49" charset="0"/>
              </a:rPr>
              <a:t>const</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EC9B0"/>
                </a:solidFill>
                <a:effectLst/>
                <a:latin typeface="Consolas" panose="020B0609020204030204" pitchFamily="49" charset="0"/>
              </a:rPr>
              <a:t>Number</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value</a:t>
            </a:r>
            <a:r>
              <a:rPr lang="en-GB" sz="1600" b="1" dirty="0">
                <a:solidFill>
                  <a:srgbClr val="D4D4D4"/>
                </a:solidFill>
                <a:effectLst/>
                <a:latin typeface="Consolas" panose="020B0609020204030204" pitchFamily="49" charset="0"/>
              </a:rPr>
              <a:t>);</a:t>
            </a:r>
          </a:p>
          <a:p>
            <a:br>
              <a:rPr lang="en-GB" sz="1600" b="1" dirty="0">
                <a:solidFill>
                  <a:srgbClr val="D4D4D4"/>
                </a:solidFill>
                <a:effectLst/>
                <a:latin typeface="Consolas" panose="020B0609020204030204" pitchFamily="49" charset="0"/>
              </a:rPr>
            </a:b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No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Correct number!'</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&gt;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high!'</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 </a:t>
            </a:r>
            <a:r>
              <a:rPr lang="en-GB" sz="1600" b="1" dirty="0">
                <a:solidFill>
                  <a:srgbClr val="C586C0"/>
                </a:solidFill>
                <a:effectLst/>
                <a:latin typeface="Consolas" panose="020B0609020204030204" pitchFamily="49" charset="0"/>
              </a:rPr>
              <a:t>else</a:t>
            </a:r>
            <a:r>
              <a:rPr lang="en-GB" sz="1600" b="1" dirty="0">
                <a:solidFill>
                  <a:srgbClr val="D4D4D4"/>
                </a:solidFill>
                <a:effectLst/>
                <a:latin typeface="Consolas" panose="020B0609020204030204" pitchFamily="49" charset="0"/>
              </a:rPr>
              <a:t> </a:t>
            </a:r>
            <a:r>
              <a:rPr lang="en-GB" sz="1600" b="1" dirty="0">
                <a:solidFill>
                  <a:srgbClr val="C586C0"/>
                </a:solidFill>
                <a:effectLst/>
                <a:latin typeface="Consolas" panose="020B0609020204030204" pitchFamily="49" charset="0"/>
              </a:rPr>
              <a:t>if</a:t>
            </a:r>
            <a:r>
              <a:rPr lang="en-GB" sz="1600" b="1" dirty="0">
                <a:solidFill>
                  <a:srgbClr val="D4D4D4"/>
                </a:solidFill>
                <a:effectLst/>
                <a:latin typeface="Consolas" panose="020B0609020204030204" pitchFamily="49" charset="0"/>
              </a:rPr>
              <a:t> (</a:t>
            </a:r>
            <a:r>
              <a:rPr lang="en-GB" sz="1600" b="1" dirty="0">
                <a:solidFill>
                  <a:srgbClr val="4FC1FF"/>
                </a:solidFill>
                <a:effectLst/>
                <a:latin typeface="Consolas" panose="020B0609020204030204" pitchFamily="49" charset="0"/>
              </a:rPr>
              <a:t>guess</a:t>
            </a:r>
            <a:r>
              <a:rPr lang="en-GB" sz="1600" b="1" dirty="0">
                <a:solidFill>
                  <a:srgbClr val="D4D4D4"/>
                </a:solidFill>
                <a:effectLst/>
                <a:latin typeface="Consolas" panose="020B0609020204030204" pitchFamily="49" charset="0"/>
              </a:rPr>
              <a:t> &lt; </a:t>
            </a:r>
            <a:r>
              <a:rPr lang="en-GB" sz="1600" b="1" dirty="0">
                <a:solidFill>
                  <a:srgbClr val="4FC1FF"/>
                </a:solidFill>
                <a:effectLst/>
                <a:latin typeface="Consolas" panose="020B0609020204030204" pitchFamily="49" charset="0"/>
              </a:rPr>
              <a:t>secretNumber</a:t>
            </a:r>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'.message'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CE9178"/>
                </a:solidFill>
                <a:effectLst/>
                <a:latin typeface="Consolas" panose="020B0609020204030204" pitchFamily="49" charset="0"/>
              </a:rPr>
              <a:t>'❌ Too low!'</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r>
              <a:rPr lang="en-GB" sz="1600" b="1" dirty="0">
                <a:solidFill>
                  <a:srgbClr val="9CDCFE"/>
                </a:solidFill>
                <a:effectLst/>
                <a:latin typeface="Consolas" panose="020B0609020204030204" pitchFamily="49" charset="0"/>
              </a:rPr>
              <a:t>document</a:t>
            </a:r>
            <a:r>
              <a:rPr lang="en-GB" sz="1600" b="1" dirty="0">
                <a:solidFill>
                  <a:srgbClr val="D4D4D4"/>
                </a:solidFill>
                <a:effectLst/>
                <a:latin typeface="Consolas" panose="020B0609020204030204" pitchFamily="49" charset="0"/>
              </a:rPr>
              <a:t>.</a:t>
            </a:r>
            <a:r>
              <a:rPr lang="en-GB" sz="1600" b="1" dirty="0">
                <a:solidFill>
                  <a:srgbClr val="DCDCAA"/>
                </a:solidFill>
                <a:effectLst/>
                <a:latin typeface="Consolas" panose="020B0609020204030204" pitchFamily="49" charset="0"/>
              </a:rPr>
              <a:t>querySelector</a:t>
            </a:r>
            <a:r>
              <a:rPr lang="en-GB" sz="1600" b="1" dirty="0">
                <a:solidFill>
                  <a:srgbClr val="D4D4D4"/>
                </a:solidFill>
                <a:effectLst/>
                <a:latin typeface="Consolas" panose="020B0609020204030204" pitchFamily="49" charset="0"/>
              </a:rPr>
              <a:t>(</a:t>
            </a:r>
            <a:r>
              <a:rPr lang="en-GB" sz="1600" b="1" dirty="0">
                <a:solidFill>
                  <a:srgbClr val="CE9178"/>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r>
              <a:rPr lang="en-GB" sz="1600" b="1" dirty="0">
                <a:solidFill>
                  <a:srgbClr val="9CDCFE"/>
                </a:solidFill>
                <a:effectLst/>
                <a:latin typeface="Consolas" panose="020B0609020204030204" pitchFamily="49" charset="0"/>
              </a:rPr>
              <a:t>textContent</a:t>
            </a:r>
            <a:r>
              <a:rPr lang="en-GB" sz="1600" b="1" dirty="0">
                <a:solidFill>
                  <a:srgbClr val="D4D4D4"/>
                </a:solidFill>
                <a:effectLst/>
                <a:latin typeface="Consolas" panose="020B0609020204030204" pitchFamily="49" charset="0"/>
              </a:rPr>
              <a:t> = </a:t>
            </a:r>
            <a:r>
              <a:rPr lang="en-GB" sz="1600" b="1" dirty="0">
                <a:solidFill>
                  <a:srgbClr val="9CDCFE"/>
                </a:solidFill>
                <a:effectLst/>
                <a:latin typeface="Consolas" panose="020B0609020204030204" pitchFamily="49" charset="0"/>
              </a:rPr>
              <a:t>score</a:t>
            </a:r>
            <a:r>
              <a:rPr lang="en-GB" sz="1600" b="1" dirty="0">
                <a:solidFill>
                  <a:srgbClr val="D4D4D4"/>
                </a:solidFill>
                <a:effectLst/>
                <a:latin typeface="Consolas" panose="020B0609020204030204" pitchFamily="49" charset="0"/>
              </a:rPr>
              <a:t>;</a:t>
            </a:r>
          </a:p>
          <a:p>
            <a:r>
              <a:rPr lang="en-GB" sz="1600" b="1" dirty="0">
                <a:solidFill>
                  <a:srgbClr val="D4D4D4"/>
                </a:solidFill>
                <a:effectLst/>
                <a:latin typeface="Consolas" panose="020B0609020204030204" pitchFamily="49" charset="0"/>
              </a:rPr>
              <a:t>  }</a:t>
            </a:r>
          </a:p>
          <a:p>
            <a:r>
              <a:rPr lang="en-GB" sz="16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271516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9BA5AF-1B33-4E94-9CD4-D38532F20700}"/>
              </a:ext>
            </a:extLst>
          </p:cNvPr>
          <p:cNvPicPr>
            <a:picLocks noChangeAspect="1"/>
          </p:cNvPicPr>
          <p:nvPr/>
        </p:nvPicPr>
        <p:blipFill>
          <a:blip r:embed="rId2"/>
          <a:stretch>
            <a:fillRect/>
          </a:stretch>
        </p:blipFill>
        <p:spPr>
          <a:xfrm>
            <a:off x="218661" y="332102"/>
            <a:ext cx="9468678" cy="3992816"/>
          </a:xfrm>
          <a:prstGeom prst="rect">
            <a:avLst/>
          </a:prstGeom>
        </p:spPr>
      </p:pic>
      <p:sp>
        <p:nvSpPr>
          <p:cNvPr id="4" name="Oval 3">
            <a:extLst>
              <a:ext uri="{FF2B5EF4-FFF2-40B4-BE49-F238E27FC236}">
                <a16:creationId xmlns:a16="http://schemas.microsoft.com/office/drawing/2014/main" id="{0326E457-81B7-44F5-A510-8059DFBFEE1F}"/>
              </a:ext>
            </a:extLst>
          </p:cNvPr>
          <p:cNvSpPr/>
          <p:nvPr/>
        </p:nvSpPr>
        <p:spPr>
          <a:xfrm>
            <a:off x="2411896" y="2186609"/>
            <a:ext cx="1974574" cy="543339"/>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a:extLst>
              <a:ext uri="{FF2B5EF4-FFF2-40B4-BE49-F238E27FC236}">
                <a16:creationId xmlns:a16="http://schemas.microsoft.com/office/drawing/2014/main" id="{3F566660-251F-43F4-B06D-2A50743AC83E}"/>
              </a:ext>
            </a:extLst>
          </p:cNvPr>
          <p:cNvSpPr/>
          <p:nvPr/>
        </p:nvSpPr>
        <p:spPr>
          <a:xfrm>
            <a:off x="7149548" y="2186609"/>
            <a:ext cx="1974574" cy="543339"/>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a:extLst>
              <a:ext uri="{FF2B5EF4-FFF2-40B4-BE49-F238E27FC236}">
                <a16:creationId xmlns:a16="http://schemas.microsoft.com/office/drawing/2014/main" id="{A1BAE2D9-7994-456B-AB33-9925AA4A68C4}"/>
              </a:ext>
            </a:extLst>
          </p:cNvPr>
          <p:cNvSpPr/>
          <p:nvPr/>
        </p:nvSpPr>
        <p:spPr>
          <a:xfrm>
            <a:off x="3776869" y="2984093"/>
            <a:ext cx="503583" cy="543339"/>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Oval 6">
            <a:extLst>
              <a:ext uri="{FF2B5EF4-FFF2-40B4-BE49-F238E27FC236}">
                <a16:creationId xmlns:a16="http://schemas.microsoft.com/office/drawing/2014/main" id="{3CE076AE-9F34-4336-9CB1-0383C8D430C2}"/>
              </a:ext>
            </a:extLst>
          </p:cNvPr>
          <p:cNvSpPr/>
          <p:nvPr/>
        </p:nvSpPr>
        <p:spPr>
          <a:xfrm>
            <a:off x="8620539" y="2984092"/>
            <a:ext cx="503583" cy="543339"/>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0E7030F5-8DAE-42E3-9BA3-4F162ABDAF32}"/>
              </a:ext>
            </a:extLst>
          </p:cNvPr>
          <p:cNvSpPr txBox="1"/>
          <p:nvPr/>
        </p:nvSpPr>
        <p:spPr>
          <a:xfrm>
            <a:off x="212035" y="4579062"/>
            <a:ext cx="9475304" cy="1908215"/>
          </a:xfrm>
          <a:prstGeom prst="rect">
            <a:avLst/>
          </a:prstGeom>
          <a:noFill/>
        </p:spPr>
        <p:txBody>
          <a:bodyPr wrap="square">
            <a:spAutoFit/>
          </a:bodyPr>
          <a:lstStyle/>
          <a:p>
            <a:pPr>
              <a:spcBef>
                <a:spcPts val="600"/>
              </a:spcBef>
            </a:pPr>
            <a:r>
              <a:rPr lang="en-GB" b="1" dirty="0">
                <a:effectLst/>
                <a:latin typeface="Calibri" panose="020F0502020204030204" pitchFamily="34" charset="0"/>
                <a:cs typeface="Calibri" panose="020F0502020204030204" pitchFamily="34" charset="0"/>
              </a:rPr>
              <a:t>Each time an incorrect guess is made, the score is decreased by 1.</a:t>
            </a:r>
          </a:p>
          <a:p>
            <a:pPr>
              <a:spcBef>
                <a:spcPts val="600"/>
              </a:spcBef>
            </a:pPr>
            <a:endParaRPr lang="en-GB" b="1" dirty="0">
              <a:latin typeface="Calibri" panose="020F0502020204030204" pitchFamily="34" charset="0"/>
              <a:cs typeface="Calibri" panose="020F0502020204030204" pitchFamily="34" charset="0"/>
            </a:endParaRPr>
          </a:p>
          <a:p>
            <a:pPr>
              <a:spcBef>
                <a:spcPts val="600"/>
              </a:spcBef>
            </a:pPr>
            <a:r>
              <a:rPr lang="en-GB" b="1" dirty="0">
                <a:effectLst/>
                <a:latin typeface="Calibri" panose="020F0502020204030204" pitchFamily="34" charset="0"/>
                <a:cs typeface="Calibri" panose="020F0502020204030204" pitchFamily="34" charset="0"/>
              </a:rPr>
              <a:t>However, if we keep clicking the score will decrease by 1. lets say that we guess incorrectly more than 20 times then the score will be a negative number. What we need is some logic that says if score is above zero then allow guessing. Else DOM manipulate ‘.message’ to you loose and set the score to zero.</a:t>
            </a:r>
          </a:p>
        </p:txBody>
      </p:sp>
    </p:spTree>
    <p:extLst>
      <p:ext uri="{BB962C8B-B14F-4D97-AF65-F5344CB8AC3E}">
        <p14:creationId xmlns:p14="http://schemas.microsoft.com/office/powerpoint/2010/main" val="3031671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04487A-AB63-4CB3-AFC7-1D37C671811E}"/>
              </a:ext>
            </a:extLst>
          </p:cNvPr>
          <p:cNvSpPr txBox="1"/>
          <p:nvPr/>
        </p:nvSpPr>
        <p:spPr>
          <a:xfrm>
            <a:off x="212036" y="120385"/>
            <a:ext cx="9591260" cy="6555641"/>
          </a:xfrm>
          <a:prstGeom prst="rect">
            <a:avLst/>
          </a:prstGeom>
          <a:noFill/>
        </p:spPr>
        <p:txBody>
          <a:bodyPr wrap="square">
            <a:spAutoFit/>
          </a:bodyPr>
          <a:lstStyle/>
          <a:p>
            <a:r>
              <a:rPr lang="en-GB" sz="1400" b="1" dirty="0">
                <a:solidFill>
                  <a:srgbClr val="569CD6"/>
                </a:solidFill>
                <a:effectLst/>
                <a:latin typeface="Consolas" panose="020B0609020204030204" pitchFamily="49" charset="0"/>
              </a:rPr>
              <a:t>const</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secretNumber</a:t>
            </a:r>
            <a:r>
              <a:rPr lang="en-GB" sz="1400" b="1" dirty="0">
                <a:solidFill>
                  <a:srgbClr val="D4D4D4"/>
                </a:solidFill>
                <a:effectLst/>
                <a:latin typeface="Consolas" panose="020B0609020204030204" pitchFamily="49" charset="0"/>
              </a:rPr>
              <a:t> = </a:t>
            </a:r>
            <a:r>
              <a:rPr lang="en-GB" sz="1400" b="1" dirty="0">
                <a:solidFill>
                  <a:srgbClr val="9CDCFE"/>
                </a:solidFill>
                <a:effectLst/>
                <a:latin typeface="Consolas" panose="020B0609020204030204" pitchFamily="49" charset="0"/>
              </a:rPr>
              <a:t>Math</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trunc</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Math</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random</a:t>
            </a:r>
            <a:r>
              <a:rPr lang="en-GB" sz="1400" b="1" dirty="0">
                <a:solidFill>
                  <a:srgbClr val="D4D4D4"/>
                </a:solidFill>
                <a:effectLst/>
                <a:latin typeface="Consolas" panose="020B0609020204030204" pitchFamily="49" charset="0"/>
              </a:rPr>
              <a:t>() * </a:t>
            </a:r>
            <a:r>
              <a:rPr lang="en-GB" sz="1400" b="1" dirty="0">
                <a:solidFill>
                  <a:srgbClr val="B5CEA8"/>
                </a:solidFill>
                <a:effectLst/>
                <a:latin typeface="Consolas" panose="020B0609020204030204" pitchFamily="49" charset="0"/>
              </a:rPr>
              <a:t>20</a:t>
            </a:r>
            <a:r>
              <a:rPr lang="en-GB" sz="1400" b="1" dirty="0">
                <a:solidFill>
                  <a:srgbClr val="D4D4D4"/>
                </a:solidFill>
                <a:effectLst/>
                <a:latin typeface="Consolas" panose="020B0609020204030204" pitchFamily="49" charset="0"/>
              </a:rPr>
              <a:t>) + </a:t>
            </a:r>
            <a:r>
              <a:rPr lang="en-GB" sz="1400" b="1" dirty="0">
                <a:solidFill>
                  <a:srgbClr val="B5CEA8"/>
                </a:solidFill>
                <a:effectLst/>
                <a:latin typeface="Consolas" panose="020B0609020204030204" pitchFamily="49" charset="0"/>
              </a:rPr>
              <a:t>1</a:t>
            </a:r>
            <a:r>
              <a:rPr lang="en-GB" sz="1400" b="1" dirty="0">
                <a:solidFill>
                  <a:srgbClr val="D4D4D4"/>
                </a:solidFill>
                <a:effectLst/>
                <a:latin typeface="Consolas" panose="020B0609020204030204" pitchFamily="49" charset="0"/>
              </a:rPr>
              <a:t>;</a:t>
            </a:r>
          </a:p>
          <a:p>
            <a:r>
              <a:rPr lang="en-GB" sz="1400" b="1" dirty="0">
                <a:solidFill>
                  <a:srgbClr val="569CD6"/>
                </a:solidFill>
                <a:effectLst/>
                <a:latin typeface="Consolas" panose="020B0609020204030204" pitchFamily="49" charset="0"/>
              </a:rPr>
              <a:t>let</a:t>
            </a:r>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 = </a:t>
            </a:r>
            <a:r>
              <a:rPr lang="en-GB" sz="1400" b="1" dirty="0">
                <a:solidFill>
                  <a:srgbClr val="B5CEA8"/>
                </a:solidFill>
                <a:effectLst/>
                <a:latin typeface="Consolas" panose="020B0609020204030204" pitchFamily="49" charset="0"/>
              </a:rPr>
              <a:t>20</a:t>
            </a:r>
            <a:r>
              <a:rPr lang="en-GB" sz="1400" b="1" dirty="0">
                <a:solidFill>
                  <a:srgbClr val="D4D4D4"/>
                </a:solidFill>
                <a:effectLst/>
                <a:latin typeface="Consolas" panose="020B0609020204030204" pitchFamily="49" charset="0"/>
              </a:rPr>
              <a:t>;</a:t>
            </a:r>
          </a:p>
          <a:p>
            <a:br>
              <a:rPr lang="en-GB" sz="1400" b="1" dirty="0">
                <a:solidFill>
                  <a:srgbClr val="D4D4D4"/>
                </a:solidFill>
                <a:effectLst/>
                <a:latin typeface="Consolas" panose="020B0609020204030204" pitchFamily="49" charset="0"/>
              </a:rPr>
            </a:b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'.check'</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addEventListener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'click'</a:t>
            </a:r>
            <a:r>
              <a:rPr lang="en-GB" sz="1400" b="1" dirty="0">
                <a:solidFill>
                  <a:srgbClr val="D4D4D4"/>
                </a:solidFill>
                <a:effectLst/>
                <a:latin typeface="Consolas" panose="020B0609020204030204" pitchFamily="49" charset="0"/>
              </a:rPr>
              <a:t>, </a:t>
            </a:r>
            <a:r>
              <a:rPr lang="en-GB" sz="1400" b="1" dirty="0">
                <a:solidFill>
                  <a:srgbClr val="569CD6"/>
                </a:solidFill>
                <a:effectLst/>
                <a:latin typeface="Consolas" panose="020B0609020204030204" pitchFamily="49" charset="0"/>
              </a:rPr>
              <a:t>function</a:t>
            </a:r>
            <a:r>
              <a:rPr lang="en-GB" sz="1400" b="1" dirty="0">
                <a:solidFill>
                  <a:srgbClr val="D4D4D4"/>
                </a:solidFill>
                <a:effectLst/>
                <a:latin typeface="Consolas" panose="020B0609020204030204" pitchFamily="49" charset="0"/>
              </a:rPr>
              <a:t> () {</a:t>
            </a:r>
          </a:p>
          <a:p>
            <a:r>
              <a:rPr lang="en-GB" sz="1400" b="1" dirty="0">
                <a:solidFill>
                  <a:srgbClr val="D4D4D4"/>
                </a:solidFill>
                <a:effectLst/>
                <a:latin typeface="Consolas" panose="020B0609020204030204" pitchFamily="49" charset="0"/>
              </a:rPr>
              <a:t>  </a:t>
            </a:r>
            <a:r>
              <a:rPr lang="en-GB" sz="1400" b="1" dirty="0">
                <a:solidFill>
                  <a:srgbClr val="569CD6"/>
                </a:solidFill>
                <a:effectLst/>
                <a:latin typeface="Consolas" panose="020B0609020204030204" pitchFamily="49" charset="0"/>
              </a:rPr>
              <a:t>const</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 = </a:t>
            </a:r>
            <a:r>
              <a:rPr lang="en-GB" sz="1400" b="1" dirty="0">
                <a:solidFill>
                  <a:srgbClr val="4EC9B0"/>
                </a:solidFill>
                <a:effectLst/>
                <a:latin typeface="Consolas" panose="020B0609020204030204" pitchFamily="49" charset="0"/>
              </a:rPr>
              <a:t>Number</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value</a:t>
            </a:r>
            <a:r>
              <a:rPr lang="en-GB" sz="1400" b="1" dirty="0">
                <a:solidFill>
                  <a:srgbClr val="D4D4D4"/>
                </a:solidFill>
                <a:effectLst/>
                <a:latin typeface="Consolas" panose="020B0609020204030204" pitchFamily="49" charset="0"/>
              </a:rPr>
              <a:t>);</a:t>
            </a:r>
          </a:p>
          <a:p>
            <a:br>
              <a:rPr lang="en-GB" sz="1400" b="1" dirty="0">
                <a:solidFill>
                  <a:srgbClr val="D4D4D4"/>
                </a:solidFill>
                <a:effectLst/>
                <a:latin typeface="Consolas" panose="020B0609020204030204" pitchFamily="49" charset="0"/>
              </a:rPr>
            </a:br>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 No number!'</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 === </a:t>
            </a:r>
            <a:r>
              <a:rPr lang="en-GB" sz="1400" b="1" dirty="0">
                <a:solidFill>
                  <a:srgbClr val="4FC1FF"/>
                </a:solidFill>
                <a:effectLst/>
                <a:latin typeface="Consolas" panose="020B0609020204030204" pitchFamily="49" charset="0"/>
              </a:rPr>
              <a:t>secretNumber</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 Correct number!'</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 &gt; </a:t>
            </a:r>
            <a:r>
              <a:rPr lang="en-GB" sz="1400" b="1" dirty="0">
                <a:solidFill>
                  <a:srgbClr val="4FC1FF"/>
                </a:solidFill>
                <a:effectLst/>
                <a:latin typeface="Consolas" panose="020B0609020204030204" pitchFamily="49" charset="0"/>
              </a:rPr>
              <a:t>secretNumber</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 &gt; </a:t>
            </a:r>
            <a:r>
              <a:rPr lang="en-GB" sz="1400" b="1" dirty="0">
                <a:solidFill>
                  <a:srgbClr val="B5CEA8"/>
                </a:solidFill>
                <a:effectLst/>
                <a:latin typeface="Consolas" panose="020B0609020204030204" pitchFamily="49" charset="0"/>
              </a:rPr>
              <a:t>1</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 Too high!'</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'🔥You lost the Game!'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B5CEA8"/>
                </a:solidFill>
                <a:effectLst/>
                <a:latin typeface="Consolas" panose="020B0609020204030204" pitchFamily="49" charset="0"/>
              </a:rPr>
              <a:t>0</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4FC1FF"/>
                </a:solidFill>
                <a:effectLst/>
                <a:latin typeface="Consolas" panose="020B0609020204030204" pitchFamily="49" charset="0"/>
              </a:rPr>
              <a:t>guess</a:t>
            </a:r>
            <a:r>
              <a:rPr lang="en-GB" sz="1400" b="1" dirty="0">
                <a:solidFill>
                  <a:srgbClr val="D4D4D4"/>
                </a:solidFill>
                <a:effectLst/>
                <a:latin typeface="Consolas" panose="020B0609020204030204" pitchFamily="49" charset="0"/>
              </a:rPr>
              <a:t> &lt; </a:t>
            </a:r>
            <a:r>
              <a:rPr lang="en-GB" sz="1400" b="1" dirty="0">
                <a:solidFill>
                  <a:srgbClr val="4FC1FF"/>
                </a:solidFill>
                <a:effectLst/>
                <a:latin typeface="Consolas" panose="020B0609020204030204" pitchFamily="49" charset="0"/>
              </a:rPr>
              <a:t>secretNumber</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C586C0"/>
                </a:solidFill>
                <a:effectLst/>
                <a:latin typeface="Consolas" panose="020B0609020204030204" pitchFamily="49" charset="0"/>
              </a:rPr>
              <a:t>if</a:t>
            </a:r>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 &gt; </a:t>
            </a:r>
            <a:r>
              <a:rPr lang="en-GB" sz="1400" b="1" dirty="0">
                <a:solidFill>
                  <a:srgbClr val="B5CEA8"/>
                </a:solidFill>
                <a:effectLst/>
                <a:latin typeface="Consolas" panose="020B0609020204030204" pitchFamily="49" charset="0"/>
              </a:rPr>
              <a:t>1</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 Too low!'</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9CDCFE"/>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 </a:t>
            </a:r>
            <a:r>
              <a:rPr lang="en-GB" sz="1400" b="1" dirty="0">
                <a:solidFill>
                  <a:srgbClr val="C586C0"/>
                </a:solidFill>
                <a:effectLst/>
                <a:latin typeface="Consolas" panose="020B0609020204030204" pitchFamily="49" charset="0"/>
              </a:rPr>
              <a:t>else</a:t>
            </a:r>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'.message'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CE9178"/>
                </a:solidFill>
                <a:effectLst/>
                <a:latin typeface="Consolas" panose="020B0609020204030204" pitchFamily="49" charset="0"/>
              </a:rPr>
              <a:t>'🔥You lost the Game!'</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r>
              <a:rPr lang="en-GB" sz="1400" b="1" dirty="0">
                <a:solidFill>
                  <a:srgbClr val="9CDCFE"/>
                </a:solidFill>
                <a:effectLst/>
                <a:latin typeface="Consolas" panose="020B0609020204030204" pitchFamily="49" charset="0"/>
              </a:rPr>
              <a:t>document</a:t>
            </a:r>
            <a:r>
              <a:rPr lang="en-GB" sz="1400" b="1" dirty="0">
                <a:solidFill>
                  <a:srgbClr val="D4D4D4"/>
                </a:solidFill>
                <a:effectLst/>
                <a:latin typeface="Consolas" panose="020B0609020204030204" pitchFamily="49" charset="0"/>
              </a:rPr>
              <a:t>.</a:t>
            </a:r>
            <a:r>
              <a:rPr lang="en-GB" sz="1400" b="1" dirty="0">
                <a:solidFill>
                  <a:srgbClr val="DCDCAA"/>
                </a:solidFill>
                <a:effectLst/>
                <a:latin typeface="Consolas" panose="020B0609020204030204" pitchFamily="49" charset="0"/>
              </a:rPr>
              <a:t>querySelector</a:t>
            </a:r>
            <a:r>
              <a:rPr lang="en-GB" sz="1400" b="1" dirty="0">
                <a:solidFill>
                  <a:srgbClr val="D4D4D4"/>
                </a:solidFill>
                <a:effectLst/>
                <a:latin typeface="Consolas" panose="020B0609020204030204" pitchFamily="49" charset="0"/>
              </a:rPr>
              <a:t>(</a:t>
            </a:r>
            <a:r>
              <a:rPr lang="en-GB" sz="1400" b="1" dirty="0">
                <a:solidFill>
                  <a:srgbClr val="CE9178"/>
                </a:solidFill>
                <a:effectLst/>
                <a:latin typeface="Consolas" panose="020B0609020204030204" pitchFamily="49" charset="0"/>
              </a:rPr>
              <a:t>'.score'</a:t>
            </a:r>
            <a:r>
              <a:rPr lang="en-GB" sz="1400" b="1" dirty="0">
                <a:solidFill>
                  <a:srgbClr val="D4D4D4"/>
                </a:solidFill>
                <a:effectLst/>
                <a:latin typeface="Consolas" panose="020B0609020204030204" pitchFamily="49" charset="0"/>
              </a:rPr>
              <a:t>).</a:t>
            </a:r>
            <a:r>
              <a:rPr lang="en-GB" sz="1400" b="1" dirty="0">
                <a:solidFill>
                  <a:srgbClr val="9CDCFE"/>
                </a:solidFill>
                <a:effectLst/>
                <a:latin typeface="Consolas" panose="020B0609020204030204" pitchFamily="49" charset="0"/>
              </a:rPr>
              <a:t>textContent</a:t>
            </a:r>
            <a:r>
              <a:rPr lang="en-GB" sz="1400" b="1" dirty="0">
                <a:solidFill>
                  <a:srgbClr val="D4D4D4"/>
                </a:solidFill>
                <a:effectLst/>
                <a:latin typeface="Consolas" panose="020B0609020204030204" pitchFamily="49" charset="0"/>
              </a:rPr>
              <a:t> = </a:t>
            </a:r>
            <a:r>
              <a:rPr lang="en-GB" sz="1400" b="1" dirty="0">
                <a:solidFill>
                  <a:srgbClr val="B5CEA8"/>
                </a:solidFill>
                <a:effectLst/>
                <a:latin typeface="Consolas" panose="020B0609020204030204" pitchFamily="49" charset="0"/>
              </a:rPr>
              <a:t>0</a:t>
            </a:r>
            <a:r>
              <a:rPr lang="en-GB" sz="1400" b="1" dirty="0">
                <a:solidFill>
                  <a:srgbClr val="D4D4D4"/>
                </a:solidFill>
                <a:effectLst/>
                <a:latin typeface="Consolas" panose="020B0609020204030204" pitchFamily="49" charset="0"/>
              </a:rPr>
              <a:t>;</a:t>
            </a:r>
          </a:p>
          <a:p>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  }</a:t>
            </a:r>
          </a:p>
          <a:p>
            <a:r>
              <a:rPr lang="en-GB" sz="1400" b="1"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058084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3740</TotalTime>
  <Words>17621</Words>
  <Application>Microsoft Office PowerPoint</Application>
  <PresentationFormat>A4 Paper (210x297 mm)</PresentationFormat>
  <Paragraphs>1937</Paragraphs>
  <Slides>124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124</vt:i4>
      </vt:variant>
    </vt:vector>
  </HeadingPairs>
  <TitlesOfParts>
    <vt:vector size="131" baseType="lpstr">
      <vt:lpstr>Arial</vt:lpstr>
      <vt:lpstr>Calibri</vt:lpstr>
      <vt:lpstr>Calibri Light</vt:lpstr>
      <vt:lpstr>Consolas</vt:lpstr>
      <vt:lpstr>Inter</vt:lpstr>
      <vt:lpstr>sf pro text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Elliott Farmer</dc:creator>
  <cp:lastModifiedBy>Elliott Farmer</cp:lastModifiedBy>
  <cp:revision>261</cp:revision>
  <dcterms:created xsi:type="dcterms:W3CDTF">2022-03-24T10:32:29Z</dcterms:created>
  <dcterms:modified xsi:type="dcterms:W3CDTF">2022-04-14T21:36:10Z</dcterms:modified>
</cp:coreProperties>
</file>