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25"/>
  </p:notesMasterIdLst>
  <p:sldIdLst>
    <p:sldId id="938" r:id="rId2"/>
    <p:sldId id="940" r:id="rId3"/>
    <p:sldId id="932" r:id="rId4"/>
    <p:sldId id="922" r:id="rId5"/>
    <p:sldId id="556" r:id="rId6"/>
    <p:sldId id="941" r:id="rId7"/>
    <p:sldId id="276" r:id="rId8"/>
    <p:sldId id="942" r:id="rId9"/>
    <p:sldId id="599" r:id="rId10"/>
    <p:sldId id="581" r:id="rId11"/>
    <p:sldId id="318" r:id="rId12"/>
    <p:sldId id="586" r:id="rId13"/>
    <p:sldId id="559" r:id="rId14"/>
    <p:sldId id="943" r:id="rId15"/>
    <p:sldId id="944" r:id="rId16"/>
    <p:sldId id="945" r:id="rId17"/>
    <p:sldId id="946" r:id="rId18"/>
    <p:sldId id="947" r:id="rId19"/>
    <p:sldId id="950" r:id="rId20"/>
    <p:sldId id="949" r:id="rId21"/>
    <p:sldId id="948" r:id="rId22"/>
    <p:sldId id="951" r:id="rId23"/>
    <p:sldId id="952"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67" d="100"/>
          <a:sy n="67" d="100"/>
        </p:scale>
        <p:origin x="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3F1B9-9AE3-4020-BEA6-883F1C537E4B}" type="datetimeFigureOut">
              <a:rPr lang="fr-FR" smtClean="0"/>
              <a:t>05/02/2024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CA75A-6A13-4E61-B144-31F32FC5D984}" type="slidenum">
              <a:rPr lang="fr-FR" smtClean="0"/>
              <a:t>‹N°›</a:t>
            </a:fld>
            <a:endParaRPr lang="fr-FR"/>
          </a:p>
        </p:txBody>
      </p:sp>
    </p:spTree>
    <p:extLst>
      <p:ext uri="{BB962C8B-B14F-4D97-AF65-F5344CB8AC3E}">
        <p14:creationId xmlns:p14="http://schemas.microsoft.com/office/powerpoint/2010/main" val="4035055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8BB250-E466-4CB7-BEAA-33A8BA048D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5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FF120-3164-92AA-FF10-8433E2A06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A5DE0-293B-D46B-59C0-3436F0F957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8A56B5-36F8-D25E-DBAB-A4928D831C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FC8A1D-1FF3-8EC0-10B2-452D9629C7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8BB250-E466-4CB7-BEAA-33A8BA048D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161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D4649-895C-34BF-4D06-F64108469D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194CAA-2B2D-0F67-5B73-A04B1D20FB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B3318C-710C-17EB-98ED-085F1F302C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37E0B7-7380-3209-036B-A247E2A5FC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8BB250-E466-4CB7-BEAA-33A8BA048D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2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DA8706-E571-436E-9F80-A3B93858C94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09FA017-7B80-42F7-9C7B-7351807D4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92502B0-49E0-4BEE-B85F-39F8A2634879}"/>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71BFD247-D678-4D02-8CD3-A58614ACD6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A470CC-1810-46FF-91A5-F44174B0366E}"/>
              </a:ext>
            </a:extLst>
          </p:cNvPr>
          <p:cNvSpPr>
            <a:spLocks noGrp="1"/>
          </p:cNvSpPr>
          <p:nvPr>
            <p:ph type="sldNum" sz="quarter" idx="12"/>
          </p:nvPr>
        </p:nvSpPr>
        <p:spPr/>
        <p:txBody>
          <a:bodyPr/>
          <a:lstStyle/>
          <a:p>
            <a:fld id="{DD3D76AC-5146-4BEC-87FD-8C35417F173B}" type="slidenum">
              <a:rPr lang="fr-FR" smtClean="0"/>
              <a:t>‹N°›</a:t>
            </a:fld>
            <a:endParaRPr lang="fr-FR"/>
          </a:p>
        </p:txBody>
      </p:sp>
    </p:spTree>
    <p:extLst>
      <p:ext uri="{BB962C8B-B14F-4D97-AF65-F5344CB8AC3E}">
        <p14:creationId xmlns:p14="http://schemas.microsoft.com/office/powerpoint/2010/main" val="330264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D8B31-91B7-435B-B480-1BEFDEEF923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82485C3-DB42-4A44-8513-2233EF7E575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C64BDB-EF99-4982-9BF8-5E873BB78844}"/>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E888F92F-99CC-42F3-9487-78BBA0C8D5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816C3F-FA52-4C66-A957-0267A329A34E}"/>
              </a:ext>
            </a:extLst>
          </p:cNvPr>
          <p:cNvSpPr>
            <a:spLocks noGrp="1"/>
          </p:cNvSpPr>
          <p:nvPr>
            <p:ph type="sldNum" sz="quarter" idx="12"/>
          </p:nvPr>
        </p:nvSpPr>
        <p:spPr/>
        <p:txBody>
          <a:bodyPr/>
          <a:lstStyle/>
          <a:p>
            <a:fld id="{DD3D76AC-5146-4BEC-87FD-8C35417F173B}" type="slidenum">
              <a:rPr lang="fr-FR" smtClean="0"/>
              <a:t>‹N°›</a:t>
            </a:fld>
            <a:endParaRPr lang="fr-FR"/>
          </a:p>
        </p:txBody>
      </p:sp>
    </p:spTree>
    <p:extLst>
      <p:ext uri="{BB962C8B-B14F-4D97-AF65-F5344CB8AC3E}">
        <p14:creationId xmlns:p14="http://schemas.microsoft.com/office/powerpoint/2010/main" val="337626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FBA34D8-41AB-405F-A784-2EAFBACC102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8413C5-DA45-4023-B18F-D438E8DE383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1EF1B5-0C44-4BB9-BBFD-B0E6F24ED187}"/>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9DAADDCA-3153-422F-A0E3-D1C2BA8D15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0B70A3-4928-47BB-86D1-B3E8C52B63C7}"/>
              </a:ext>
            </a:extLst>
          </p:cNvPr>
          <p:cNvSpPr>
            <a:spLocks noGrp="1"/>
          </p:cNvSpPr>
          <p:nvPr>
            <p:ph type="sldNum" sz="quarter" idx="12"/>
          </p:nvPr>
        </p:nvSpPr>
        <p:spPr/>
        <p:txBody>
          <a:bodyPr/>
          <a:lstStyle/>
          <a:p>
            <a:fld id="{DD3D76AC-5146-4BEC-87FD-8C35417F173B}" type="slidenum">
              <a:rPr lang="fr-FR" smtClean="0"/>
              <a:t>‹N°›</a:t>
            </a:fld>
            <a:endParaRPr lang="fr-FR"/>
          </a:p>
        </p:txBody>
      </p:sp>
    </p:spTree>
    <p:extLst>
      <p:ext uri="{BB962C8B-B14F-4D97-AF65-F5344CB8AC3E}">
        <p14:creationId xmlns:p14="http://schemas.microsoft.com/office/powerpoint/2010/main" val="243250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2FC833-B299-40B5-B399-A249CE2BBB7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ABEA80F-0E3C-4D7C-A674-ABA1849685A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22A117-07D4-401F-A678-C761983AFE2B}"/>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A3D28B50-4288-4CFA-B579-4FF7219AAA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0A2FB8-F1E3-4126-A1A4-135477459990}"/>
              </a:ext>
            </a:extLst>
          </p:cNvPr>
          <p:cNvSpPr>
            <a:spLocks noGrp="1"/>
          </p:cNvSpPr>
          <p:nvPr>
            <p:ph type="sldNum" sz="quarter" idx="12"/>
          </p:nvPr>
        </p:nvSpPr>
        <p:spPr/>
        <p:txBody>
          <a:bodyPr/>
          <a:lstStyle/>
          <a:p>
            <a:fld id="{DD3D76AC-5146-4BEC-87FD-8C35417F173B}" type="slidenum">
              <a:rPr lang="fr-FR" smtClean="0"/>
              <a:t>‹N°›</a:t>
            </a:fld>
            <a:endParaRPr lang="fr-FR"/>
          </a:p>
        </p:txBody>
      </p:sp>
    </p:spTree>
    <p:extLst>
      <p:ext uri="{BB962C8B-B14F-4D97-AF65-F5344CB8AC3E}">
        <p14:creationId xmlns:p14="http://schemas.microsoft.com/office/powerpoint/2010/main" val="416209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5DC5A-197A-4FF3-A30D-C4ACA9F69DF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A80FFC0-2C9A-4423-941D-24252980C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547BFA4-429E-4C9A-99AD-47D38BDB1242}"/>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94B2BF35-85E5-4F93-829F-9E344FDF80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479975-4E4B-44CD-9130-5F3454F3D0F3}"/>
              </a:ext>
            </a:extLst>
          </p:cNvPr>
          <p:cNvSpPr>
            <a:spLocks noGrp="1"/>
          </p:cNvSpPr>
          <p:nvPr>
            <p:ph type="sldNum" sz="quarter" idx="12"/>
          </p:nvPr>
        </p:nvSpPr>
        <p:spPr/>
        <p:txBody>
          <a:bodyPr/>
          <a:lstStyle/>
          <a:p>
            <a:fld id="{DD3D76AC-5146-4BEC-87FD-8C35417F173B}" type="slidenum">
              <a:rPr lang="fr-FR" smtClean="0"/>
              <a:t>‹N°›</a:t>
            </a:fld>
            <a:endParaRPr lang="fr-FR"/>
          </a:p>
        </p:txBody>
      </p:sp>
    </p:spTree>
    <p:extLst>
      <p:ext uri="{BB962C8B-B14F-4D97-AF65-F5344CB8AC3E}">
        <p14:creationId xmlns:p14="http://schemas.microsoft.com/office/powerpoint/2010/main" val="95880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894EAD-FFAC-4351-A1E2-B4F35C6CB7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B399C9E-BCCA-4627-8507-86B94369C07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EBC459-E4BD-4267-A173-DCEE3D6AF28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80B8FFB-3422-4014-BF2B-6CE798B5143F}"/>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6" name="Espace réservé du pied de page 5">
            <a:extLst>
              <a:ext uri="{FF2B5EF4-FFF2-40B4-BE49-F238E27FC236}">
                <a16:creationId xmlns:a16="http://schemas.microsoft.com/office/drawing/2014/main" id="{3A78F566-233F-4F09-9EAB-965C130361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999C25-EF83-4221-8D71-2A454D7837A9}"/>
              </a:ext>
            </a:extLst>
          </p:cNvPr>
          <p:cNvSpPr>
            <a:spLocks noGrp="1"/>
          </p:cNvSpPr>
          <p:nvPr>
            <p:ph type="sldNum" sz="quarter" idx="12"/>
          </p:nvPr>
        </p:nvSpPr>
        <p:spPr/>
        <p:txBody>
          <a:bodyPr/>
          <a:lstStyle/>
          <a:p>
            <a:fld id="{DD3D76AC-5146-4BEC-87FD-8C35417F173B}" type="slidenum">
              <a:rPr lang="fr-FR" smtClean="0"/>
              <a:t>‹N°›</a:t>
            </a:fld>
            <a:endParaRPr lang="fr-FR"/>
          </a:p>
        </p:txBody>
      </p:sp>
    </p:spTree>
    <p:extLst>
      <p:ext uri="{BB962C8B-B14F-4D97-AF65-F5344CB8AC3E}">
        <p14:creationId xmlns:p14="http://schemas.microsoft.com/office/powerpoint/2010/main" val="297492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8C1C9-C190-4E36-A0E8-88E3E221A2A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60E5F78-49EB-44D7-9809-8150042D8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231B475-1EF8-4DB0-A0C0-C53E983356E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646CDA2-7397-43DC-B050-A6DD78F8A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BB485E0-8D49-4DB7-A133-4A86D255CBF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34D94A1-A7C4-486D-90E9-82D12A1E7527}"/>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8" name="Espace réservé du pied de page 7">
            <a:extLst>
              <a:ext uri="{FF2B5EF4-FFF2-40B4-BE49-F238E27FC236}">
                <a16:creationId xmlns:a16="http://schemas.microsoft.com/office/drawing/2014/main" id="{E8CE0F45-DFA7-411F-9E8E-DD0B5E26FCC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81DCD47-16A3-46F1-91BD-FE062AD64D1C}"/>
              </a:ext>
            </a:extLst>
          </p:cNvPr>
          <p:cNvSpPr>
            <a:spLocks noGrp="1"/>
          </p:cNvSpPr>
          <p:nvPr>
            <p:ph type="sldNum" sz="quarter" idx="12"/>
          </p:nvPr>
        </p:nvSpPr>
        <p:spPr/>
        <p:txBody>
          <a:bodyPr/>
          <a:lstStyle/>
          <a:p>
            <a:fld id="{DD3D76AC-5146-4BEC-87FD-8C35417F173B}" type="slidenum">
              <a:rPr lang="fr-FR" smtClean="0"/>
              <a:t>‹N°›</a:t>
            </a:fld>
            <a:endParaRPr lang="fr-FR"/>
          </a:p>
        </p:txBody>
      </p:sp>
    </p:spTree>
    <p:extLst>
      <p:ext uri="{BB962C8B-B14F-4D97-AF65-F5344CB8AC3E}">
        <p14:creationId xmlns:p14="http://schemas.microsoft.com/office/powerpoint/2010/main" val="295799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BDEF8-7116-4D67-8588-AF33D2F6A13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C524DE3-3F30-467B-859D-2E3515011E94}"/>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4" name="Espace réservé du pied de page 3">
            <a:extLst>
              <a:ext uri="{FF2B5EF4-FFF2-40B4-BE49-F238E27FC236}">
                <a16:creationId xmlns:a16="http://schemas.microsoft.com/office/drawing/2014/main" id="{5B154E90-5527-4309-8FB7-3773B804EB8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BF2BE42-53DF-4A51-BEF0-2DC53FBC4E2F}"/>
              </a:ext>
            </a:extLst>
          </p:cNvPr>
          <p:cNvSpPr>
            <a:spLocks noGrp="1"/>
          </p:cNvSpPr>
          <p:nvPr>
            <p:ph type="sldNum" sz="quarter" idx="12"/>
          </p:nvPr>
        </p:nvSpPr>
        <p:spPr/>
        <p:txBody>
          <a:bodyPr/>
          <a:lstStyle/>
          <a:p>
            <a:fld id="{DD3D76AC-5146-4BEC-87FD-8C35417F173B}" type="slidenum">
              <a:rPr lang="fr-FR" smtClean="0"/>
              <a:t>‹N°›</a:t>
            </a:fld>
            <a:endParaRPr lang="fr-FR"/>
          </a:p>
        </p:txBody>
      </p:sp>
    </p:spTree>
    <p:extLst>
      <p:ext uri="{BB962C8B-B14F-4D97-AF65-F5344CB8AC3E}">
        <p14:creationId xmlns:p14="http://schemas.microsoft.com/office/powerpoint/2010/main" val="268700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92340F7-95A6-40E9-A5BB-F089F9DE40EE}"/>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3" name="Espace réservé du pied de page 2">
            <a:extLst>
              <a:ext uri="{FF2B5EF4-FFF2-40B4-BE49-F238E27FC236}">
                <a16:creationId xmlns:a16="http://schemas.microsoft.com/office/drawing/2014/main" id="{E1FB6C18-1095-45FF-8992-33021B9CD29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7952068-930C-4028-9310-8F9C32DAD56E}"/>
              </a:ext>
            </a:extLst>
          </p:cNvPr>
          <p:cNvSpPr>
            <a:spLocks noGrp="1"/>
          </p:cNvSpPr>
          <p:nvPr>
            <p:ph type="sldNum" sz="quarter" idx="12"/>
          </p:nvPr>
        </p:nvSpPr>
        <p:spPr/>
        <p:txBody>
          <a:bodyPr/>
          <a:lstStyle/>
          <a:p>
            <a:fld id="{DD3D76AC-5146-4BEC-87FD-8C35417F173B}" type="slidenum">
              <a:rPr lang="fr-FR" smtClean="0"/>
              <a:t>‹N°›</a:t>
            </a:fld>
            <a:endParaRPr lang="fr-FR"/>
          </a:p>
        </p:txBody>
      </p:sp>
    </p:spTree>
    <p:extLst>
      <p:ext uri="{BB962C8B-B14F-4D97-AF65-F5344CB8AC3E}">
        <p14:creationId xmlns:p14="http://schemas.microsoft.com/office/powerpoint/2010/main" val="20597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7A6551-F21E-4151-987D-0508C3CE5BC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BD4C18E-AACE-4106-8D7C-B1AB44801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78C976E-C497-4038-8F2A-339C916D5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2866D3E-A758-4232-923B-50FA2D06294D}"/>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6" name="Espace réservé du pied de page 5">
            <a:extLst>
              <a:ext uri="{FF2B5EF4-FFF2-40B4-BE49-F238E27FC236}">
                <a16:creationId xmlns:a16="http://schemas.microsoft.com/office/drawing/2014/main" id="{ECFCE811-DE43-484B-90A5-AF812B39272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EC80B1E-0C7B-4338-AEF9-485B329096DE}"/>
              </a:ext>
            </a:extLst>
          </p:cNvPr>
          <p:cNvSpPr>
            <a:spLocks noGrp="1"/>
          </p:cNvSpPr>
          <p:nvPr>
            <p:ph type="sldNum" sz="quarter" idx="12"/>
          </p:nvPr>
        </p:nvSpPr>
        <p:spPr/>
        <p:txBody>
          <a:bodyPr/>
          <a:lstStyle/>
          <a:p>
            <a:fld id="{DD3D76AC-5146-4BEC-87FD-8C35417F173B}" type="slidenum">
              <a:rPr lang="fr-FR" smtClean="0"/>
              <a:t>‹N°›</a:t>
            </a:fld>
            <a:endParaRPr lang="fr-FR"/>
          </a:p>
        </p:txBody>
      </p:sp>
    </p:spTree>
    <p:extLst>
      <p:ext uri="{BB962C8B-B14F-4D97-AF65-F5344CB8AC3E}">
        <p14:creationId xmlns:p14="http://schemas.microsoft.com/office/powerpoint/2010/main" val="249793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526249-4498-4EE7-BA1F-FCA13B58B1D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C6A3BDE-24F7-4F2D-9A3D-C5045AFFD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647C2A1-0EA5-4372-BA00-69D68B907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0C76940-37A8-486E-82C8-159F64E56708}"/>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6" name="Espace réservé du pied de page 5">
            <a:extLst>
              <a:ext uri="{FF2B5EF4-FFF2-40B4-BE49-F238E27FC236}">
                <a16:creationId xmlns:a16="http://schemas.microsoft.com/office/drawing/2014/main" id="{65BF827E-7D24-48BF-85B9-AEBEC612D4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B03B5C-CB38-483E-A0A2-A9EBD60581AD}"/>
              </a:ext>
            </a:extLst>
          </p:cNvPr>
          <p:cNvSpPr>
            <a:spLocks noGrp="1"/>
          </p:cNvSpPr>
          <p:nvPr>
            <p:ph type="sldNum" sz="quarter" idx="12"/>
          </p:nvPr>
        </p:nvSpPr>
        <p:spPr/>
        <p:txBody>
          <a:bodyPr/>
          <a:lstStyle/>
          <a:p>
            <a:fld id="{DD3D76AC-5146-4BEC-87FD-8C35417F173B}" type="slidenum">
              <a:rPr lang="fr-FR" smtClean="0"/>
              <a:t>‹N°›</a:t>
            </a:fld>
            <a:endParaRPr lang="fr-FR"/>
          </a:p>
        </p:txBody>
      </p:sp>
    </p:spTree>
    <p:extLst>
      <p:ext uri="{BB962C8B-B14F-4D97-AF65-F5344CB8AC3E}">
        <p14:creationId xmlns:p14="http://schemas.microsoft.com/office/powerpoint/2010/main" val="364876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502E43B-2E0C-4456-8D3A-410B26C7F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9274722-6FB3-4A41-B72F-1D32EC0E7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3F0564-4BA6-4893-BB99-88A74FAC1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85A50FB6-2A6D-43E9-894C-3C041E4BA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B923D09-5A94-4B0E-A3A0-01154D0C35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D76AC-5146-4BEC-87FD-8C35417F173B}" type="slidenum">
              <a:rPr lang="fr-FR" smtClean="0"/>
              <a:t>‹N°›</a:t>
            </a:fld>
            <a:endParaRPr lang="fr-FR"/>
          </a:p>
        </p:txBody>
      </p:sp>
    </p:spTree>
    <p:extLst>
      <p:ext uri="{BB962C8B-B14F-4D97-AF65-F5344CB8AC3E}">
        <p14:creationId xmlns:p14="http://schemas.microsoft.com/office/powerpoint/2010/main" val="345804141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280181" y="1678568"/>
            <a:ext cx="502705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latin typeface="Noto Sans Disp ExtBd" panose="020B0902040504020204" pitchFamily="34"/>
                <a:ea typeface="Noto Sans Disp ExtBd" panose="020B0902040504020204" pitchFamily="34"/>
                <a:cs typeface="Noto Sans Disp ExtBd" panose="020B0902040504020204" pitchFamily="34"/>
              </a:rPr>
              <a:t>Présentation Projet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latin typeface="Noto Sans Disp ExtBd" panose="020B0902040504020204" pitchFamily="34"/>
                <a:ea typeface="Noto Sans Disp ExtBd" panose="020B0902040504020204" pitchFamily="34"/>
                <a:cs typeface="Noto Sans Disp ExtBd" panose="020B0902040504020204" pitchFamily="34"/>
              </a:rPr>
              <a:t>Machine Learning</a:t>
            </a:r>
          </a:p>
        </p:txBody>
      </p:sp>
      <p:grpSp>
        <p:nvGrpSpPr>
          <p:cNvPr id="31" name="Group 30">
            <a:extLst>
              <a:ext uri="{FF2B5EF4-FFF2-40B4-BE49-F238E27FC236}">
                <a16:creationId xmlns:a16="http://schemas.microsoft.com/office/drawing/2014/main" id="{21FDD82B-5983-4FED-B454-26F3BE7A0B36}"/>
              </a:ext>
            </a:extLst>
          </p:cNvPr>
          <p:cNvGrpSpPr/>
          <p:nvPr/>
        </p:nvGrpSpPr>
        <p:grpSpPr>
          <a:xfrm>
            <a:off x="8871431" y="0"/>
            <a:ext cx="1077358" cy="3287723"/>
            <a:chOff x="7571708" y="0"/>
            <a:chExt cx="1077358" cy="3287723"/>
          </a:xfrm>
          <a:solidFill>
            <a:schemeClr val="tx1"/>
          </a:solidFill>
        </p:grpSpPr>
        <p:grpSp>
          <p:nvGrpSpPr>
            <p:cNvPr id="14" name="Group 13">
              <a:extLst>
                <a:ext uri="{FF2B5EF4-FFF2-40B4-BE49-F238E27FC236}">
                  <a16:creationId xmlns:a16="http://schemas.microsoft.com/office/drawing/2014/main" id="{AF5E0922-C813-4C76-8DA2-AD2C928F8E53}"/>
                </a:ext>
              </a:extLst>
            </p:cNvPr>
            <p:cNvGrpSpPr/>
            <p:nvPr/>
          </p:nvGrpSpPr>
          <p:grpSpPr>
            <a:xfrm>
              <a:off x="7571708" y="1497060"/>
              <a:ext cx="1077358" cy="1790663"/>
              <a:chOff x="10268256" y="991107"/>
              <a:chExt cx="1077358" cy="1790663"/>
            </a:xfrm>
            <a:grpFill/>
          </p:grpSpPr>
          <p:sp>
            <p:nvSpPr>
              <p:cNvPr id="99" name="Freeform 5">
                <a:extLst>
                  <a:ext uri="{FF2B5EF4-FFF2-40B4-BE49-F238E27FC236}">
                    <a16:creationId xmlns:a16="http://schemas.microsoft.com/office/drawing/2014/main"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00" name="Freeform 6">
                <a:extLst>
                  <a:ext uri="{FF2B5EF4-FFF2-40B4-BE49-F238E27FC236}">
                    <a16:creationId xmlns:a16="http://schemas.microsoft.com/office/drawing/2014/main"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1" name="Freeform 7">
                <a:extLst>
                  <a:ext uri="{FF2B5EF4-FFF2-40B4-BE49-F238E27FC236}">
                    <a16:creationId xmlns:a16="http://schemas.microsoft.com/office/drawing/2014/main"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2" name="Freeform 8">
                <a:extLst>
                  <a:ext uri="{FF2B5EF4-FFF2-40B4-BE49-F238E27FC236}">
                    <a16:creationId xmlns:a16="http://schemas.microsoft.com/office/drawing/2014/main"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3" name="Freeform 9">
                <a:extLst>
                  <a:ext uri="{FF2B5EF4-FFF2-40B4-BE49-F238E27FC236}">
                    <a16:creationId xmlns:a16="http://schemas.microsoft.com/office/drawing/2014/main"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5" name="Straight Connector 134">
              <a:extLst>
                <a:ext uri="{FF2B5EF4-FFF2-40B4-BE49-F238E27FC236}">
                  <a16:creationId xmlns:a16="http://schemas.microsoft.com/office/drawing/2014/main" id="{5451453B-71E5-4CEB-A5D5-B5214832F59E}"/>
                </a:ext>
              </a:extLst>
            </p:cNvPr>
            <p:cNvCxnSpPr>
              <a:cxnSpLocks/>
            </p:cNvCxnSpPr>
            <p:nvPr/>
          </p:nvCxnSpPr>
          <p:spPr>
            <a:xfrm>
              <a:off x="8106712" y="0"/>
              <a:ext cx="0" cy="1548440"/>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TextBox 21">
            <a:extLst>
              <a:ext uri="{FF2B5EF4-FFF2-40B4-BE49-F238E27FC236}">
                <a16:creationId xmlns:a16="http://schemas.microsoft.com/office/drawing/2014/main" id="{6901F867-EA3A-4053-BC23-44561238D953}"/>
              </a:ext>
            </a:extLst>
          </p:cNvPr>
          <p:cNvSpPr txBox="1"/>
          <p:nvPr/>
        </p:nvSpPr>
        <p:spPr>
          <a:xfrm>
            <a:off x="7315784" y="3953365"/>
            <a:ext cx="4663644"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u="sng" dirty="0">
                <a:latin typeface="Noto Sans Disp ExtBd" panose="020B0902040504020204" pitchFamily="34"/>
                <a:ea typeface="Noto Sans Disp ExtBd" panose="020B0902040504020204" pitchFamily="34"/>
                <a:cs typeface="Noto Sans Disp ExtBd" panose="020B0902040504020204" pitchFamily="34"/>
              </a:rPr>
              <a:t>Sous la Supervision de </a:t>
            </a:r>
            <a:r>
              <a:rPr lang="en-US" sz="3200" b="1" dirty="0">
                <a:latin typeface="Noto Sans Disp ExtBd" panose="020B0902040504020204" pitchFamily="34"/>
                <a:ea typeface="Noto Sans Disp ExtBd" panose="020B0902040504020204" pitchFamily="34"/>
                <a:cs typeface="Noto Sans Disp ExtBd" panose="020B0902040504020204" pitchFamily="34"/>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latin typeface="Noto Sans Disp ExtBd" panose="020B0902040504020204" pitchFamily="34"/>
                <a:ea typeface="Noto Sans Disp ExtBd" panose="020B0902040504020204" pitchFamily="34"/>
                <a:cs typeface="Noto Sans Disp ExtBd" panose="020B0902040504020204" pitchFamily="34"/>
              </a:rPr>
              <a:t>Mme Mously Diaw</a:t>
            </a:r>
          </a:p>
        </p:txBody>
      </p:sp>
      <p:sp>
        <p:nvSpPr>
          <p:cNvPr id="52" name="TextBox 21">
            <a:extLst>
              <a:ext uri="{FF2B5EF4-FFF2-40B4-BE49-F238E27FC236}">
                <a16:creationId xmlns:a16="http://schemas.microsoft.com/office/drawing/2014/main" id="{6901F867-EA3A-4053-BC23-44561238D953}"/>
              </a:ext>
            </a:extLst>
          </p:cNvPr>
          <p:cNvSpPr txBox="1"/>
          <p:nvPr/>
        </p:nvSpPr>
        <p:spPr>
          <a:xfrm>
            <a:off x="-613945" y="3765763"/>
            <a:ext cx="5027057" cy="2431435"/>
          </a:xfrm>
          <a:prstGeom prst="rect">
            <a:avLst/>
          </a:prstGeom>
          <a:noFill/>
        </p:spPr>
        <p:txBody>
          <a:bodyPr wrap="square" rtlCol="0">
            <a:spAutoFit/>
          </a:bodyPr>
          <a:lstStyle/>
          <a:p>
            <a:pPr algn="ctr">
              <a:defRPr/>
            </a:pPr>
            <a:r>
              <a:rPr lang="fr-FR" sz="3200" b="1" u="sng" dirty="0">
                <a:latin typeface="Noto Sans Disp ExtBd" panose="020B0902040504020204" pitchFamily="34"/>
              </a:rPr>
              <a:t>Réalisé par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2400" b="1" u="sng" dirty="0">
              <a:latin typeface="Noto Sans Disp ExtBd" panose="020B0902040504020204" pitchFamily="34"/>
              <a:ea typeface="Noto Sans Disp ExtBd" panose="020B0902040504020204" pitchFamily="34"/>
              <a:cs typeface="Noto Sans Disp ExtBd" panose="020B0902040504020204" pitchFamily="34"/>
            </a:endParaRPr>
          </a:p>
          <a:p>
            <a:pPr lvl="0" algn="ctr">
              <a:defRPr/>
            </a:pPr>
            <a:r>
              <a:rPr lang="it-IT" sz="2400" b="1" dirty="0">
                <a:latin typeface="Noto Sans Disp ExtBd" panose="020B0902040504020204" pitchFamily="34"/>
                <a:ea typeface="Noto Sans Disp ExtBd" panose="020B0902040504020204" pitchFamily="34"/>
                <a:cs typeface="Noto Sans Disp ExtBd" panose="020B0902040504020204" pitchFamily="34"/>
              </a:rPr>
              <a:t>Komla Alex LABOU                                     </a:t>
            </a:r>
          </a:p>
          <a:p>
            <a:pPr lvl="0" algn="ctr">
              <a:defRPr/>
            </a:pPr>
            <a:r>
              <a:rPr lang="it-IT" sz="2400" b="1" dirty="0">
                <a:latin typeface="Noto Sans Disp ExtBd" panose="020B0902040504020204" pitchFamily="34"/>
                <a:ea typeface="Noto Sans Disp ExtBd" panose="020B0902040504020204" pitchFamily="34"/>
                <a:cs typeface="Noto Sans Disp ExtBd" panose="020B0902040504020204" pitchFamily="34"/>
              </a:rPr>
              <a:t>  Dieynaba KA</a:t>
            </a:r>
          </a:p>
          <a:p>
            <a:pPr lvl="0" algn="ctr">
              <a:defRPr/>
            </a:pPr>
            <a:r>
              <a:rPr lang="it-IT" sz="2400" b="1" dirty="0">
                <a:latin typeface="Noto Sans Disp ExtBd" panose="020B0902040504020204" pitchFamily="34"/>
                <a:ea typeface="Noto Sans Disp ExtBd" panose="020B0902040504020204" pitchFamily="34"/>
                <a:cs typeface="Noto Sans Disp ExtBd" panose="020B0902040504020204" pitchFamily="34"/>
              </a:rPr>
              <a:t>      S. D. E. Laurine ADOGOUN</a:t>
            </a:r>
          </a:p>
          <a:p>
            <a:pPr lvl="0" algn="ctr">
              <a:defRPr/>
            </a:pPr>
            <a:r>
              <a:rPr lang="it-IT" sz="2400" b="1" dirty="0">
                <a:latin typeface="Noto Sans Disp ExtBd" panose="020B0902040504020204" pitchFamily="34"/>
                <a:ea typeface="Noto Sans Disp ExtBd" panose="020B0902040504020204" pitchFamily="34"/>
                <a:cs typeface="Noto Sans Disp ExtBd" panose="020B0902040504020204" pitchFamily="34"/>
              </a:rPr>
              <a:t>Moussa DIAKITE</a:t>
            </a:r>
            <a:endParaRPr lang="en-US" sz="2400" b="1" dirty="0">
              <a:latin typeface="Noto Sans Disp ExtBd" panose="020B0902040504020204" pitchFamily="34"/>
              <a:ea typeface="Noto Sans Disp ExtBd" panose="020B0902040504020204" pitchFamily="34"/>
              <a:cs typeface="Noto Sans Disp ExtBd" panose="020B0902040504020204" pitchFamily="34"/>
            </a:endParaRPr>
          </a:p>
        </p:txBody>
      </p:sp>
      <p:pic>
        <p:nvPicPr>
          <p:cNvPr id="2" name="Picture 2">
            <a:extLst>
              <a:ext uri="{FF2B5EF4-FFF2-40B4-BE49-F238E27FC236}">
                <a16:creationId xmlns:a16="http://schemas.microsoft.com/office/drawing/2014/main" id="{AA5F5211-4CF8-05BD-97D2-E0BD5E234811}"/>
              </a:ext>
            </a:extLst>
          </p:cNvPr>
          <p:cNvPicPr>
            <a:picLocks noChangeAspect="1"/>
          </p:cNvPicPr>
          <p:nvPr/>
        </p:nvPicPr>
        <p:blipFill>
          <a:blip r:embed="rId2"/>
          <a:stretch>
            <a:fillRect/>
          </a:stretch>
        </p:blipFill>
        <p:spPr>
          <a:xfrm>
            <a:off x="255366" y="194007"/>
            <a:ext cx="1396451" cy="967065"/>
          </a:xfrm>
          <a:prstGeom prst="rect">
            <a:avLst/>
          </a:prstGeom>
        </p:spPr>
      </p:pic>
      <p:grpSp>
        <p:nvGrpSpPr>
          <p:cNvPr id="3" name="Group 11">
            <a:extLst>
              <a:ext uri="{FF2B5EF4-FFF2-40B4-BE49-F238E27FC236}">
                <a16:creationId xmlns:a16="http://schemas.microsoft.com/office/drawing/2014/main" id="{D6FFBE33-7E45-4DA0-79F9-354B98FABF5E}"/>
              </a:ext>
            </a:extLst>
          </p:cNvPr>
          <p:cNvGrpSpPr/>
          <p:nvPr/>
        </p:nvGrpSpPr>
        <p:grpSpPr>
          <a:xfrm>
            <a:off x="10500856" y="194007"/>
            <a:ext cx="1216294" cy="967065"/>
            <a:chOff x="0" y="0"/>
            <a:chExt cx="812800" cy="812800"/>
          </a:xfrm>
        </p:grpSpPr>
        <p:sp>
          <p:nvSpPr>
            <p:cNvPr id="4" name="Freeform 12">
              <a:extLst>
                <a:ext uri="{FF2B5EF4-FFF2-40B4-BE49-F238E27FC236}">
                  <a16:creationId xmlns:a16="http://schemas.microsoft.com/office/drawing/2014/main" id="{22E02731-3680-81D5-EA87-5EC39DE05D07}"/>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3"/>
              <a:stretch>
                <a:fillRect l="-4140" r="-4140"/>
              </a:stretch>
            </a:blipFill>
          </p:spPr>
        </p:sp>
      </p:grpSp>
      <p:grpSp>
        <p:nvGrpSpPr>
          <p:cNvPr id="6" name="Group 30">
            <a:extLst>
              <a:ext uri="{FF2B5EF4-FFF2-40B4-BE49-F238E27FC236}">
                <a16:creationId xmlns:a16="http://schemas.microsoft.com/office/drawing/2014/main" id="{DF137F89-2B62-9558-824F-4922DECE8E4B}"/>
              </a:ext>
            </a:extLst>
          </p:cNvPr>
          <p:cNvGrpSpPr/>
          <p:nvPr/>
        </p:nvGrpSpPr>
        <p:grpSpPr>
          <a:xfrm>
            <a:off x="1899585" y="34706"/>
            <a:ext cx="1077358" cy="3287723"/>
            <a:chOff x="7571708" y="0"/>
            <a:chExt cx="1077358" cy="3287723"/>
          </a:xfrm>
          <a:solidFill>
            <a:schemeClr val="tx1"/>
          </a:solidFill>
        </p:grpSpPr>
        <p:grpSp>
          <p:nvGrpSpPr>
            <p:cNvPr id="7" name="Group 13">
              <a:extLst>
                <a:ext uri="{FF2B5EF4-FFF2-40B4-BE49-F238E27FC236}">
                  <a16:creationId xmlns:a16="http://schemas.microsoft.com/office/drawing/2014/main" id="{98A37013-45A9-537D-9575-3174643FEC05}"/>
                </a:ext>
              </a:extLst>
            </p:cNvPr>
            <p:cNvGrpSpPr/>
            <p:nvPr/>
          </p:nvGrpSpPr>
          <p:grpSpPr>
            <a:xfrm>
              <a:off x="7571708" y="1497060"/>
              <a:ext cx="1077358" cy="1790663"/>
              <a:chOff x="10268256" y="991107"/>
              <a:chExt cx="1077358" cy="1790663"/>
            </a:xfrm>
            <a:grpFill/>
          </p:grpSpPr>
          <p:sp>
            <p:nvSpPr>
              <p:cNvPr id="9" name="Freeform 5">
                <a:extLst>
                  <a:ext uri="{FF2B5EF4-FFF2-40B4-BE49-F238E27FC236}">
                    <a16:creationId xmlns:a16="http://schemas.microsoft.com/office/drawing/2014/main" id="{570568D9-4A34-0B2C-78D0-BFFB3A42AB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0" name="Freeform 6">
                <a:extLst>
                  <a:ext uri="{FF2B5EF4-FFF2-40B4-BE49-F238E27FC236}">
                    <a16:creationId xmlns:a16="http://schemas.microsoft.com/office/drawing/2014/main" id="{2AABD23C-7FF9-5014-6C88-3EB7326CD963}"/>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 name="Freeform 7">
                <a:extLst>
                  <a:ext uri="{FF2B5EF4-FFF2-40B4-BE49-F238E27FC236}">
                    <a16:creationId xmlns:a16="http://schemas.microsoft.com/office/drawing/2014/main" id="{E4B691CC-ECFE-D3F8-850A-AA9E4E34881A}"/>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 name="Freeform 8">
                <a:extLst>
                  <a:ext uri="{FF2B5EF4-FFF2-40B4-BE49-F238E27FC236}">
                    <a16:creationId xmlns:a16="http://schemas.microsoft.com/office/drawing/2014/main" id="{DB35A98A-D119-6493-AA65-E857779E65A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3" name="Freeform 9">
                <a:extLst>
                  <a:ext uri="{FF2B5EF4-FFF2-40B4-BE49-F238E27FC236}">
                    <a16:creationId xmlns:a16="http://schemas.microsoft.com/office/drawing/2014/main" id="{839474E3-4170-6C42-CE25-7BC38861494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8" name="Straight Connector 134">
              <a:extLst>
                <a:ext uri="{FF2B5EF4-FFF2-40B4-BE49-F238E27FC236}">
                  <a16:creationId xmlns:a16="http://schemas.microsoft.com/office/drawing/2014/main" id="{3F9565F6-1419-36A3-588B-CFC0FE370464}"/>
                </a:ext>
              </a:extLst>
            </p:cNvPr>
            <p:cNvCxnSpPr>
              <a:cxnSpLocks/>
            </p:cNvCxnSpPr>
            <p:nvPr/>
          </p:nvCxnSpPr>
          <p:spPr>
            <a:xfrm>
              <a:off x="8106712" y="0"/>
              <a:ext cx="0" cy="1548440"/>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473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45039743-D051-408B-97E2-8AAC0E3E8BB8}"/>
              </a:ext>
            </a:extLst>
          </p:cNvPr>
          <p:cNvGrpSpPr/>
          <p:nvPr/>
        </p:nvGrpSpPr>
        <p:grpSpPr>
          <a:xfrm>
            <a:off x="411061" y="1894351"/>
            <a:ext cx="5458007" cy="3578588"/>
            <a:chOff x="682182" y="1904810"/>
            <a:chExt cx="7317584" cy="3578588"/>
          </a:xfrm>
        </p:grpSpPr>
        <p:sp>
          <p:nvSpPr>
            <p:cNvPr id="53" name="Rectangle 52">
              <a:extLst>
                <a:ext uri="{FF2B5EF4-FFF2-40B4-BE49-F238E27FC236}">
                  <a16:creationId xmlns:a16="http://schemas.microsoft.com/office/drawing/2014/main" id="{11C88A3B-94C8-4C0C-9B1A-A7505580B10E}"/>
                </a:ext>
              </a:extLst>
            </p:cNvPr>
            <p:cNvSpPr/>
            <p:nvPr/>
          </p:nvSpPr>
          <p:spPr>
            <a:xfrm>
              <a:off x="1064633" y="1910045"/>
              <a:ext cx="6743487" cy="6303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A5CBD19-8D3B-486D-A8B8-216AAD98467B}"/>
                </a:ext>
              </a:extLst>
            </p:cNvPr>
            <p:cNvSpPr/>
            <p:nvPr/>
          </p:nvSpPr>
          <p:spPr>
            <a:xfrm>
              <a:off x="836033" y="2060064"/>
              <a:ext cx="6972087" cy="3048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C0466602-3B31-45F4-AA71-0338FC46EE90}"/>
                </a:ext>
              </a:extLst>
            </p:cNvPr>
            <p:cNvSpPr/>
            <p:nvPr/>
          </p:nvSpPr>
          <p:spPr>
            <a:xfrm>
              <a:off x="1649166" y="5015678"/>
              <a:ext cx="5335528" cy="46741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4D1D4F1-DCD8-402F-9F92-71F63E080A7E}"/>
                </a:ext>
              </a:extLst>
            </p:cNvPr>
            <p:cNvSpPr/>
            <p:nvPr/>
          </p:nvSpPr>
          <p:spPr>
            <a:xfrm flipV="1">
              <a:off x="682182" y="5015982"/>
              <a:ext cx="2050123" cy="46741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DE92EC6B-92CF-490E-AC4A-4DA4C5C311CC}"/>
                </a:ext>
              </a:extLst>
            </p:cNvPr>
            <p:cNvSpPr/>
            <p:nvPr/>
          </p:nvSpPr>
          <p:spPr>
            <a:xfrm flipV="1">
              <a:off x="5949643" y="5015982"/>
              <a:ext cx="2050123" cy="46741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61" name="Group 60">
              <a:extLst>
                <a:ext uri="{FF2B5EF4-FFF2-40B4-BE49-F238E27FC236}">
                  <a16:creationId xmlns:a16="http://schemas.microsoft.com/office/drawing/2014/main" id="{B02967FA-1193-420D-91CF-F5EB9B9EDF8D}"/>
                </a:ext>
              </a:extLst>
            </p:cNvPr>
            <p:cNvGrpSpPr/>
            <p:nvPr/>
          </p:nvGrpSpPr>
          <p:grpSpPr>
            <a:xfrm>
              <a:off x="836033" y="1967744"/>
              <a:ext cx="6847671" cy="3376845"/>
              <a:chOff x="836033" y="1967744"/>
              <a:chExt cx="6847671" cy="3376845"/>
            </a:xfrm>
          </p:grpSpPr>
          <p:sp>
            <p:nvSpPr>
              <p:cNvPr id="79" name="Rectangle 78">
                <a:extLst>
                  <a:ext uri="{FF2B5EF4-FFF2-40B4-BE49-F238E27FC236}">
                    <a16:creationId xmlns:a16="http://schemas.microsoft.com/office/drawing/2014/main" id="{C4064026-2B93-4FB4-8AB9-26F50AC6AFDD}"/>
                  </a:ext>
                </a:extLst>
              </p:cNvPr>
              <p:cNvSpPr/>
              <p:nvPr/>
            </p:nvSpPr>
            <p:spPr>
              <a:xfrm>
                <a:off x="6907064"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5398013-C9F0-4A0E-B866-F112CCCCD2A7}"/>
                  </a:ext>
                </a:extLst>
              </p:cNvPr>
              <p:cNvSpPr/>
              <p:nvPr/>
            </p:nvSpPr>
            <p:spPr>
              <a:xfrm>
                <a:off x="6038963"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FB98E21-0BE2-40B6-9FEB-4C36E5FC1558}"/>
                  </a:ext>
                </a:extLst>
              </p:cNvPr>
              <p:cNvSpPr/>
              <p:nvPr/>
            </p:nvSpPr>
            <p:spPr>
              <a:xfrm>
                <a:off x="5171234"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DA973F9-D4F4-4D5E-9637-200AD7B75BD1}"/>
                  </a:ext>
                </a:extLst>
              </p:cNvPr>
              <p:cNvSpPr/>
              <p:nvPr/>
            </p:nvSpPr>
            <p:spPr>
              <a:xfrm>
                <a:off x="4303133"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61E9A11-0CD2-4A10-8A67-904656E2A141}"/>
                  </a:ext>
                </a:extLst>
              </p:cNvPr>
              <p:cNvSpPr/>
              <p:nvPr/>
            </p:nvSpPr>
            <p:spPr>
              <a:xfrm>
                <a:off x="3440842"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34AB387-5D4E-412C-94E4-7B14C06C7EF1}"/>
                  </a:ext>
                </a:extLst>
              </p:cNvPr>
              <p:cNvSpPr/>
              <p:nvPr/>
            </p:nvSpPr>
            <p:spPr>
              <a:xfrm>
                <a:off x="7340261" y="4653605"/>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0E01141-22EC-4BE8-9BCB-74E61BA50006}"/>
                  </a:ext>
                </a:extLst>
              </p:cNvPr>
              <p:cNvSpPr/>
              <p:nvPr/>
            </p:nvSpPr>
            <p:spPr>
              <a:xfrm>
                <a:off x="6472160"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B3EECD8-CE68-4D7B-B043-F9795B8370A0}"/>
                  </a:ext>
                </a:extLst>
              </p:cNvPr>
              <p:cNvSpPr/>
              <p:nvPr/>
            </p:nvSpPr>
            <p:spPr>
              <a:xfrm>
                <a:off x="5604431"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C021780-DC3F-4E41-9E30-24204379F416}"/>
                  </a:ext>
                </a:extLst>
              </p:cNvPr>
              <p:cNvSpPr/>
              <p:nvPr/>
            </p:nvSpPr>
            <p:spPr>
              <a:xfrm>
                <a:off x="4736330"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A074816B-9D29-4249-B23F-792778FD89A5}"/>
                  </a:ext>
                </a:extLst>
              </p:cNvPr>
              <p:cNvSpPr/>
              <p:nvPr/>
            </p:nvSpPr>
            <p:spPr>
              <a:xfrm>
                <a:off x="3874039"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BE8D727B-C745-4EA6-A1D9-F727465A9A2D}"/>
                  </a:ext>
                </a:extLst>
              </p:cNvPr>
              <p:cNvSpPr/>
              <p:nvPr/>
            </p:nvSpPr>
            <p:spPr>
              <a:xfrm>
                <a:off x="6907064"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8EA1EC3-C27C-46E9-8D29-1A19C416EDFE}"/>
                  </a:ext>
                </a:extLst>
              </p:cNvPr>
              <p:cNvSpPr/>
              <p:nvPr/>
            </p:nvSpPr>
            <p:spPr>
              <a:xfrm>
                <a:off x="6038963"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8749974-E974-4BA1-9CF4-2B109B915870}"/>
                  </a:ext>
                </a:extLst>
              </p:cNvPr>
              <p:cNvSpPr/>
              <p:nvPr/>
            </p:nvSpPr>
            <p:spPr>
              <a:xfrm>
                <a:off x="5171234"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733E3AE-F31C-4FEF-9B85-EE273800547D}"/>
                  </a:ext>
                </a:extLst>
              </p:cNvPr>
              <p:cNvSpPr/>
              <p:nvPr/>
            </p:nvSpPr>
            <p:spPr>
              <a:xfrm>
                <a:off x="4303133"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46719EE-D3CC-4860-A6BC-07E809CF9128}"/>
                  </a:ext>
                </a:extLst>
              </p:cNvPr>
              <p:cNvSpPr/>
              <p:nvPr/>
            </p:nvSpPr>
            <p:spPr>
              <a:xfrm>
                <a:off x="7340261" y="3886842"/>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0CDB11C-ADCF-462E-B094-32A802F98077}"/>
                  </a:ext>
                </a:extLst>
              </p:cNvPr>
              <p:cNvSpPr/>
              <p:nvPr/>
            </p:nvSpPr>
            <p:spPr>
              <a:xfrm>
                <a:off x="6472160" y="3886842"/>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E6835E93-53F1-447B-9140-9E6CB375F564}"/>
                  </a:ext>
                </a:extLst>
              </p:cNvPr>
              <p:cNvSpPr/>
              <p:nvPr/>
            </p:nvSpPr>
            <p:spPr>
              <a:xfrm>
                <a:off x="5604431" y="3886842"/>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1EDAA2A5-C244-494C-A1FF-61B98E911CEA}"/>
                  </a:ext>
                </a:extLst>
              </p:cNvPr>
              <p:cNvSpPr/>
              <p:nvPr/>
            </p:nvSpPr>
            <p:spPr>
              <a:xfrm>
                <a:off x="6907064" y="3507937"/>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FE7B3826-3AC4-4C19-9B09-194FF784037B}"/>
                  </a:ext>
                </a:extLst>
              </p:cNvPr>
              <p:cNvSpPr/>
              <p:nvPr/>
            </p:nvSpPr>
            <p:spPr>
              <a:xfrm>
                <a:off x="6038963" y="3507937"/>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8228B43-33B6-40CE-99BB-8CE80F57D7D5}"/>
                  </a:ext>
                </a:extLst>
              </p:cNvPr>
              <p:cNvSpPr/>
              <p:nvPr/>
            </p:nvSpPr>
            <p:spPr>
              <a:xfrm>
                <a:off x="7340261" y="3130430"/>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7E01BC8-E40C-46B0-AC79-E2B7FEF0FD36}"/>
                  </a:ext>
                </a:extLst>
              </p:cNvPr>
              <p:cNvSpPr/>
              <p:nvPr/>
            </p:nvSpPr>
            <p:spPr>
              <a:xfrm>
                <a:off x="6472160" y="3130430"/>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E34E2E35-0649-4269-9BAF-48007EB3B515}"/>
                  </a:ext>
                </a:extLst>
              </p:cNvPr>
              <p:cNvSpPr/>
              <p:nvPr/>
            </p:nvSpPr>
            <p:spPr>
              <a:xfrm>
                <a:off x="6907064" y="274403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4C9B81B-A37F-4683-A513-0F676ED73F01}"/>
                  </a:ext>
                </a:extLst>
              </p:cNvPr>
              <p:cNvSpPr/>
              <p:nvPr/>
            </p:nvSpPr>
            <p:spPr>
              <a:xfrm>
                <a:off x="6038963" y="274403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09A4FDB6-4FD0-4478-8709-A14D669D742C}"/>
                  </a:ext>
                </a:extLst>
              </p:cNvPr>
              <p:cNvSpPr/>
              <p:nvPr/>
            </p:nvSpPr>
            <p:spPr>
              <a:xfrm>
                <a:off x="5171234" y="274403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F380E1FA-D7F3-4053-94EB-012EA881A68B}"/>
                  </a:ext>
                </a:extLst>
              </p:cNvPr>
              <p:cNvSpPr/>
              <p:nvPr/>
            </p:nvSpPr>
            <p:spPr>
              <a:xfrm>
                <a:off x="7340261" y="2355413"/>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C7DAD23-AA28-434C-BD01-6EF153795B00}"/>
                  </a:ext>
                </a:extLst>
              </p:cNvPr>
              <p:cNvSpPr/>
              <p:nvPr/>
            </p:nvSpPr>
            <p:spPr>
              <a:xfrm>
                <a:off x="6472160" y="235541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48B7D250-DB2B-44C8-B7A2-A0A27764AC03}"/>
                  </a:ext>
                </a:extLst>
              </p:cNvPr>
              <p:cNvSpPr/>
              <p:nvPr/>
            </p:nvSpPr>
            <p:spPr>
              <a:xfrm>
                <a:off x="5604431" y="235541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1DBFFBC-C1DF-453D-8812-049C4171DFD1}"/>
                  </a:ext>
                </a:extLst>
              </p:cNvPr>
              <p:cNvSpPr/>
              <p:nvPr/>
            </p:nvSpPr>
            <p:spPr>
              <a:xfrm>
                <a:off x="6907064" y="196774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31469D0-7A78-4E2F-8686-B29230ADD725}"/>
                  </a:ext>
                </a:extLst>
              </p:cNvPr>
              <p:cNvSpPr/>
              <p:nvPr/>
            </p:nvSpPr>
            <p:spPr>
              <a:xfrm>
                <a:off x="6038963" y="196774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210E7E1A-0993-412C-B627-68E961458DAC}"/>
                  </a:ext>
                </a:extLst>
              </p:cNvPr>
              <p:cNvSpPr/>
              <p:nvPr/>
            </p:nvSpPr>
            <p:spPr>
              <a:xfrm>
                <a:off x="2567734"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43EB732E-EE78-4525-BCA7-B7AACFCF750E}"/>
                  </a:ext>
                </a:extLst>
              </p:cNvPr>
              <p:cNvSpPr/>
              <p:nvPr/>
            </p:nvSpPr>
            <p:spPr>
              <a:xfrm>
                <a:off x="1699633"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28F83A2-2C32-4A17-BBE1-63EDBF25F56B}"/>
                  </a:ext>
                </a:extLst>
              </p:cNvPr>
              <p:cNvSpPr/>
              <p:nvPr/>
            </p:nvSpPr>
            <p:spPr>
              <a:xfrm>
                <a:off x="837342"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F60A7DCB-EDDB-4982-9423-C5E76B546C69}"/>
                  </a:ext>
                </a:extLst>
              </p:cNvPr>
              <p:cNvSpPr/>
              <p:nvPr/>
            </p:nvSpPr>
            <p:spPr>
              <a:xfrm>
                <a:off x="3013631"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30DB18AE-CA32-48B0-9E91-69D5E156BB83}"/>
                  </a:ext>
                </a:extLst>
              </p:cNvPr>
              <p:cNvSpPr/>
              <p:nvPr/>
            </p:nvSpPr>
            <p:spPr>
              <a:xfrm>
                <a:off x="2145530"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7D085DF1-7FF8-40B3-83E5-20E737BC7804}"/>
                  </a:ext>
                </a:extLst>
              </p:cNvPr>
              <p:cNvSpPr/>
              <p:nvPr/>
            </p:nvSpPr>
            <p:spPr>
              <a:xfrm>
                <a:off x="1283239"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8BE1CBD-B446-43F5-ACC2-E5D386D00876}"/>
                  </a:ext>
                </a:extLst>
              </p:cNvPr>
              <p:cNvSpPr/>
              <p:nvPr/>
            </p:nvSpPr>
            <p:spPr>
              <a:xfrm>
                <a:off x="837861" y="4653605"/>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0A3DC548-6FBA-4880-9DF0-6B83A6F2F692}"/>
                  </a:ext>
                </a:extLst>
              </p:cNvPr>
              <p:cNvSpPr/>
              <p:nvPr/>
            </p:nvSpPr>
            <p:spPr>
              <a:xfrm>
                <a:off x="3439964"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427203B9-B857-4AC1-B9B3-AB8434758852}"/>
                  </a:ext>
                </a:extLst>
              </p:cNvPr>
              <p:cNvSpPr/>
              <p:nvPr/>
            </p:nvSpPr>
            <p:spPr>
              <a:xfrm>
                <a:off x="2571863"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529F7051-CD19-40BA-8192-78F3308B116C}"/>
                  </a:ext>
                </a:extLst>
              </p:cNvPr>
              <p:cNvSpPr/>
              <p:nvPr/>
            </p:nvSpPr>
            <p:spPr>
              <a:xfrm>
                <a:off x="1704134"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DC227996-11BF-4BBB-AFCF-D9C3810BF8A1}"/>
                  </a:ext>
                </a:extLst>
              </p:cNvPr>
              <p:cNvSpPr/>
              <p:nvPr/>
            </p:nvSpPr>
            <p:spPr>
              <a:xfrm>
                <a:off x="836033"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DA09275A-D524-4199-AF72-45F9F91A65C3}"/>
                  </a:ext>
                </a:extLst>
              </p:cNvPr>
              <p:cNvSpPr/>
              <p:nvPr/>
            </p:nvSpPr>
            <p:spPr>
              <a:xfrm>
                <a:off x="4736330" y="3891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374E27A-E2DB-43E1-8271-4A6AF725517F}"/>
                  </a:ext>
                </a:extLst>
              </p:cNvPr>
              <p:cNvSpPr/>
              <p:nvPr/>
            </p:nvSpPr>
            <p:spPr>
              <a:xfrm>
                <a:off x="3874039" y="3891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28E3613F-7863-4C7B-9CE3-E8C238B7C66B}"/>
                  </a:ext>
                </a:extLst>
              </p:cNvPr>
              <p:cNvSpPr/>
              <p:nvPr/>
            </p:nvSpPr>
            <p:spPr>
              <a:xfrm>
                <a:off x="3013631" y="3891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DADC0AE-E3AF-4975-9F5D-F1C5C2239B2C}"/>
                  </a:ext>
                </a:extLst>
              </p:cNvPr>
              <p:cNvSpPr/>
              <p:nvPr/>
            </p:nvSpPr>
            <p:spPr>
              <a:xfrm>
                <a:off x="2145530" y="3891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1A43FA7-64CA-4CA1-BF6C-B4B4D8E34326}"/>
                  </a:ext>
                </a:extLst>
              </p:cNvPr>
              <p:cNvSpPr/>
              <p:nvPr/>
            </p:nvSpPr>
            <p:spPr>
              <a:xfrm>
                <a:off x="1283239" y="3891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36247A22-3D47-436B-8D66-410E745FC2FF}"/>
                  </a:ext>
                </a:extLst>
              </p:cNvPr>
              <p:cNvSpPr/>
              <p:nvPr/>
            </p:nvSpPr>
            <p:spPr>
              <a:xfrm>
                <a:off x="837861" y="3891605"/>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EFDCEEC8-6F54-4AFA-8C5F-8E484242083B}"/>
                  </a:ext>
                </a:extLst>
              </p:cNvPr>
              <p:cNvSpPr/>
              <p:nvPr/>
            </p:nvSpPr>
            <p:spPr>
              <a:xfrm>
                <a:off x="5171234"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94CEE9EC-DCE0-48B6-A2DB-F86554911F4F}"/>
                  </a:ext>
                </a:extLst>
              </p:cNvPr>
              <p:cNvSpPr/>
              <p:nvPr/>
            </p:nvSpPr>
            <p:spPr>
              <a:xfrm>
                <a:off x="4303133"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DA767773-D224-4E62-8448-CF04EBBE6FAF}"/>
                  </a:ext>
                </a:extLst>
              </p:cNvPr>
              <p:cNvSpPr/>
              <p:nvPr/>
            </p:nvSpPr>
            <p:spPr>
              <a:xfrm>
                <a:off x="3439964"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88F09D9D-271E-4A0D-AEAD-CC4FC63CF92C}"/>
                  </a:ext>
                </a:extLst>
              </p:cNvPr>
              <p:cNvSpPr/>
              <p:nvPr/>
            </p:nvSpPr>
            <p:spPr>
              <a:xfrm>
                <a:off x="2571863"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0F80B922-E755-435A-81C0-9FC483F95E0B}"/>
                  </a:ext>
                </a:extLst>
              </p:cNvPr>
              <p:cNvSpPr/>
              <p:nvPr/>
            </p:nvSpPr>
            <p:spPr>
              <a:xfrm>
                <a:off x="1704134"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3C319E6-A2B8-4F7E-A763-35DEFF1D7F56}"/>
                  </a:ext>
                </a:extLst>
              </p:cNvPr>
              <p:cNvSpPr/>
              <p:nvPr/>
            </p:nvSpPr>
            <p:spPr>
              <a:xfrm>
                <a:off x="836033"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A48C8860-6D05-434E-8254-B91D593DF4ED}"/>
                  </a:ext>
                </a:extLst>
              </p:cNvPr>
              <p:cNvSpPr/>
              <p:nvPr/>
            </p:nvSpPr>
            <p:spPr>
              <a:xfrm>
                <a:off x="5604431" y="3130430"/>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3E5B76C7-D10F-48A3-BB1A-95CC77E464C2}"/>
                  </a:ext>
                </a:extLst>
              </p:cNvPr>
              <p:cNvSpPr/>
              <p:nvPr/>
            </p:nvSpPr>
            <p:spPr>
              <a:xfrm>
                <a:off x="4736330" y="31351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F1AEB6C4-2EA4-44F1-A1CE-512F56F4E7ED}"/>
                  </a:ext>
                </a:extLst>
              </p:cNvPr>
              <p:cNvSpPr/>
              <p:nvPr/>
            </p:nvSpPr>
            <p:spPr>
              <a:xfrm>
                <a:off x="3874039" y="31351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EEFB2826-22A3-409A-A3DB-C00F93687195}"/>
                  </a:ext>
                </a:extLst>
              </p:cNvPr>
              <p:cNvSpPr/>
              <p:nvPr/>
            </p:nvSpPr>
            <p:spPr>
              <a:xfrm>
                <a:off x="3013631" y="31351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7EB1BCC1-63DA-43D5-A7F6-39A5E8EAB716}"/>
                  </a:ext>
                </a:extLst>
              </p:cNvPr>
              <p:cNvSpPr/>
              <p:nvPr/>
            </p:nvSpPr>
            <p:spPr>
              <a:xfrm>
                <a:off x="2145530" y="31351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191DC6C0-3251-4A9E-8606-6D61F92CDF70}"/>
                  </a:ext>
                </a:extLst>
              </p:cNvPr>
              <p:cNvSpPr/>
              <p:nvPr/>
            </p:nvSpPr>
            <p:spPr>
              <a:xfrm>
                <a:off x="1283239" y="31351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DF42A15C-326C-40DA-8BAC-F4A1F4A563FC}"/>
                  </a:ext>
                </a:extLst>
              </p:cNvPr>
              <p:cNvSpPr/>
              <p:nvPr/>
            </p:nvSpPr>
            <p:spPr>
              <a:xfrm>
                <a:off x="837861" y="3135193"/>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C5D08585-AC0D-48C2-B0BB-B10A8C3499B5}"/>
                  </a:ext>
                </a:extLst>
              </p:cNvPr>
              <p:cNvSpPr/>
              <p:nvPr/>
            </p:nvSpPr>
            <p:spPr>
              <a:xfrm>
                <a:off x="4303133" y="2747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ACD7EEB-F2DD-4F99-B630-46E840BF360B}"/>
                  </a:ext>
                </a:extLst>
              </p:cNvPr>
              <p:cNvSpPr/>
              <p:nvPr/>
            </p:nvSpPr>
            <p:spPr>
              <a:xfrm>
                <a:off x="3439964" y="2747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3691584F-BD83-4360-A5AE-78F924D44B61}"/>
                  </a:ext>
                </a:extLst>
              </p:cNvPr>
              <p:cNvSpPr/>
              <p:nvPr/>
            </p:nvSpPr>
            <p:spPr>
              <a:xfrm>
                <a:off x="2571863" y="2747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29972BE-3C1B-4671-AD88-E59800F2D14C}"/>
                  </a:ext>
                </a:extLst>
              </p:cNvPr>
              <p:cNvSpPr/>
              <p:nvPr/>
            </p:nvSpPr>
            <p:spPr>
              <a:xfrm>
                <a:off x="1704134" y="2747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1331A2F9-5AEF-40DB-9990-91A260365F66}"/>
                  </a:ext>
                </a:extLst>
              </p:cNvPr>
              <p:cNvSpPr/>
              <p:nvPr/>
            </p:nvSpPr>
            <p:spPr>
              <a:xfrm>
                <a:off x="836033" y="2747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5C44F8B-BE5E-4B3F-A4E9-8751DFDDC880}"/>
                  </a:ext>
                </a:extLst>
              </p:cNvPr>
              <p:cNvSpPr/>
              <p:nvPr/>
            </p:nvSpPr>
            <p:spPr>
              <a:xfrm>
                <a:off x="4736330" y="23604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AA98B89A-A032-40F8-ABEB-9B83385243B3}"/>
                  </a:ext>
                </a:extLst>
              </p:cNvPr>
              <p:cNvSpPr/>
              <p:nvPr/>
            </p:nvSpPr>
            <p:spPr>
              <a:xfrm>
                <a:off x="3874039" y="23604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0FFF1B62-7B7F-4734-850C-5FF4FEDDFAFD}"/>
                  </a:ext>
                </a:extLst>
              </p:cNvPr>
              <p:cNvSpPr/>
              <p:nvPr/>
            </p:nvSpPr>
            <p:spPr>
              <a:xfrm>
                <a:off x="3013631" y="23604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E5F0DA0D-5029-4619-88DA-4A115228FEAE}"/>
                  </a:ext>
                </a:extLst>
              </p:cNvPr>
              <p:cNvSpPr/>
              <p:nvPr/>
            </p:nvSpPr>
            <p:spPr>
              <a:xfrm>
                <a:off x="2145530" y="23604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0736584D-F321-49F5-9AAE-F0D89E260AA3}"/>
                  </a:ext>
                </a:extLst>
              </p:cNvPr>
              <p:cNvSpPr/>
              <p:nvPr/>
            </p:nvSpPr>
            <p:spPr>
              <a:xfrm>
                <a:off x="1283239" y="23604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AE6BE04-6934-4C48-80F8-C7712F3B9C93}"/>
                  </a:ext>
                </a:extLst>
              </p:cNvPr>
              <p:cNvSpPr/>
              <p:nvPr/>
            </p:nvSpPr>
            <p:spPr>
              <a:xfrm>
                <a:off x="837861" y="2360493"/>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8B648197-E099-47D2-B2F3-140A3470FDEC}"/>
                  </a:ext>
                </a:extLst>
              </p:cNvPr>
              <p:cNvSpPr/>
              <p:nvPr/>
            </p:nvSpPr>
            <p:spPr>
              <a:xfrm>
                <a:off x="5171234" y="196933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7DA162CA-404C-439C-869E-15752B24B614}"/>
                  </a:ext>
                </a:extLst>
              </p:cNvPr>
              <p:cNvSpPr/>
              <p:nvPr/>
            </p:nvSpPr>
            <p:spPr>
              <a:xfrm>
                <a:off x="4303133" y="19728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39A232F4-2DA1-4D9C-83D9-489B4A98AFAD}"/>
                  </a:ext>
                </a:extLst>
              </p:cNvPr>
              <p:cNvSpPr/>
              <p:nvPr/>
            </p:nvSpPr>
            <p:spPr>
              <a:xfrm>
                <a:off x="3439964" y="19728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2FF3F9C7-8F1A-44ED-9B52-15932A365221}"/>
                  </a:ext>
                </a:extLst>
              </p:cNvPr>
              <p:cNvSpPr/>
              <p:nvPr/>
            </p:nvSpPr>
            <p:spPr>
              <a:xfrm>
                <a:off x="2571863" y="19728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6069B7C0-AC27-4BE0-8899-86F2224E6C20}"/>
                  </a:ext>
                </a:extLst>
              </p:cNvPr>
              <p:cNvSpPr/>
              <p:nvPr/>
            </p:nvSpPr>
            <p:spPr>
              <a:xfrm>
                <a:off x="1704134" y="19728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08F33951-E409-4916-A2ED-AF7C96642E26}"/>
                  </a:ext>
                </a:extLst>
              </p:cNvPr>
              <p:cNvSpPr/>
              <p:nvPr/>
            </p:nvSpPr>
            <p:spPr>
              <a:xfrm>
                <a:off x="836033" y="19728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Parallelogram 61">
              <a:extLst>
                <a:ext uri="{FF2B5EF4-FFF2-40B4-BE49-F238E27FC236}">
                  <a16:creationId xmlns:a16="http://schemas.microsoft.com/office/drawing/2014/main" id="{B911199C-BB3C-4FC7-8764-BA94DDF2148A}"/>
                </a:ext>
              </a:extLst>
            </p:cNvPr>
            <p:cNvSpPr/>
            <p:nvPr/>
          </p:nvSpPr>
          <p:spPr>
            <a:xfrm rot="16200000" flipH="1">
              <a:off x="7563361" y="2025349"/>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a:extLst>
                <a:ext uri="{FF2B5EF4-FFF2-40B4-BE49-F238E27FC236}">
                  <a16:creationId xmlns:a16="http://schemas.microsoft.com/office/drawing/2014/main" id="{1FB3332D-3D34-4BC5-86A3-A3EC3E796A8A}"/>
                </a:ext>
              </a:extLst>
            </p:cNvPr>
            <p:cNvSpPr/>
            <p:nvPr/>
          </p:nvSpPr>
          <p:spPr>
            <a:xfrm rot="16200000" flipH="1">
              <a:off x="7563362" y="2416669"/>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a:extLst>
                <a:ext uri="{FF2B5EF4-FFF2-40B4-BE49-F238E27FC236}">
                  <a16:creationId xmlns:a16="http://schemas.microsoft.com/office/drawing/2014/main" id="{50DB5DB4-5BFD-4070-AAA8-600FBBDA1AE8}"/>
                </a:ext>
              </a:extLst>
            </p:cNvPr>
            <p:cNvSpPr/>
            <p:nvPr/>
          </p:nvSpPr>
          <p:spPr>
            <a:xfrm rot="16200000" flipH="1">
              <a:off x="7563361" y="2804019"/>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arallelogram 64">
              <a:extLst>
                <a:ext uri="{FF2B5EF4-FFF2-40B4-BE49-F238E27FC236}">
                  <a16:creationId xmlns:a16="http://schemas.microsoft.com/office/drawing/2014/main" id="{D696D003-E3C1-4243-9D28-A097D8FCE766}"/>
                </a:ext>
              </a:extLst>
            </p:cNvPr>
            <p:cNvSpPr/>
            <p:nvPr/>
          </p:nvSpPr>
          <p:spPr>
            <a:xfrm rot="16200000" flipH="1">
              <a:off x="7563362" y="3192958"/>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arallelogram 65">
              <a:extLst>
                <a:ext uri="{FF2B5EF4-FFF2-40B4-BE49-F238E27FC236}">
                  <a16:creationId xmlns:a16="http://schemas.microsoft.com/office/drawing/2014/main" id="{9158D9E0-9D86-4426-A95E-2866B2E2B30C}"/>
                </a:ext>
              </a:extLst>
            </p:cNvPr>
            <p:cNvSpPr/>
            <p:nvPr/>
          </p:nvSpPr>
          <p:spPr>
            <a:xfrm rot="16200000" flipH="1">
              <a:off x="7563363" y="3566815"/>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arallelogram 66">
              <a:extLst>
                <a:ext uri="{FF2B5EF4-FFF2-40B4-BE49-F238E27FC236}">
                  <a16:creationId xmlns:a16="http://schemas.microsoft.com/office/drawing/2014/main" id="{6EDBCA52-086E-4060-9ADF-39D06AC9110B}"/>
                </a:ext>
              </a:extLst>
            </p:cNvPr>
            <p:cNvSpPr/>
            <p:nvPr/>
          </p:nvSpPr>
          <p:spPr>
            <a:xfrm rot="16200000" flipH="1">
              <a:off x="7563362" y="3947020"/>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arallelogram 67">
              <a:extLst>
                <a:ext uri="{FF2B5EF4-FFF2-40B4-BE49-F238E27FC236}">
                  <a16:creationId xmlns:a16="http://schemas.microsoft.com/office/drawing/2014/main" id="{41FD610E-E9E2-41B4-81BD-CD4529B5D052}"/>
                </a:ext>
              </a:extLst>
            </p:cNvPr>
            <p:cNvSpPr/>
            <p:nvPr/>
          </p:nvSpPr>
          <p:spPr>
            <a:xfrm rot="16200000" flipH="1">
              <a:off x="7566235" y="4325946"/>
              <a:ext cx="359362"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Parallelogram 68">
              <a:extLst>
                <a:ext uri="{FF2B5EF4-FFF2-40B4-BE49-F238E27FC236}">
                  <a16:creationId xmlns:a16="http://schemas.microsoft.com/office/drawing/2014/main" id="{F5F94C0C-11F6-4485-BB88-C45E40C6AE5E}"/>
                </a:ext>
              </a:extLst>
            </p:cNvPr>
            <p:cNvSpPr/>
            <p:nvPr/>
          </p:nvSpPr>
          <p:spPr>
            <a:xfrm rot="16200000" flipH="1">
              <a:off x="7566238" y="4714087"/>
              <a:ext cx="359358"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Parallelogram 69">
              <a:extLst>
                <a:ext uri="{FF2B5EF4-FFF2-40B4-BE49-F238E27FC236}">
                  <a16:creationId xmlns:a16="http://schemas.microsoft.com/office/drawing/2014/main" id="{C26C6124-414A-4AED-B1E9-F3A426CE64C4}"/>
                </a:ext>
              </a:extLst>
            </p:cNvPr>
            <p:cNvSpPr/>
            <p:nvPr/>
          </p:nvSpPr>
          <p:spPr>
            <a:xfrm rot="16200000" flipH="1">
              <a:off x="7566238" y="5102231"/>
              <a:ext cx="359358"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Parallelogram 70">
              <a:extLst>
                <a:ext uri="{FF2B5EF4-FFF2-40B4-BE49-F238E27FC236}">
                  <a16:creationId xmlns:a16="http://schemas.microsoft.com/office/drawing/2014/main" id="{4AB51A80-621F-45D3-9C43-3FE7B0988C0B}"/>
                </a:ext>
              </a:extLst>
            </p:cNvPr>
            <p:cNvSpPr/>
            <p:nvPr/>
          </p:nvSpPr>
          <p:spPr>
            <a:xfrm rot="10800000">
              <a:off x="6904885" y="1904810"/>
              <a:ext cx="905988"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Parallelogram 71">
              <a:extLst>
                <a:ext uri="{FF2B5EF4-FFF2-40B4-BE49-F238E27FC236}">
                  <a16:creationId xmlns:a16="http://schemas.microsoft.com/office/drawing/2014/main" id="{96905DDD-57E6-4358-BB9B-7E8D93F97684}"/>
                </a:ext>
              </a:extLst>
            </p:cNvPr>
            <p:cNvSpPr/>
            <p:nvPr/>
          </p:nvSpPr>
          <p:spPr>
            <a:xfrm rot="10800000">
              <a:off x="6038109" y="1904810"/>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arallelogram 72">
              <a:extLst>
                <a:ext uri="{FF2B5EF4-FFF2-40B4-BE49-F238E27FC236}">
                  <a16:creationId xmlns:a16="http://schemas.microsoft.com/office/drawing/2014/main" id="{4F25CB58-72F9-4E30-8DE6-B32674CF3953}"/>
                </a:ext>
              </a:extLst>
            </p:cNvPr>
            <p:cNvSpPr/>
            <p:nvPr/>
          </p:nvSpPr>
          <p:spPr>
            <a:xfrm rot="10800000">
              <a:off x="5171234" y="1907190"/>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Parallelogram 73">
              <a:extLst>
                <a:ext uri="{FF2B5EF4-FFF2-40B4-BE49-F238E27FC236}">
                  <a16:creationId xmlns:a16="http://schemas.microsoft.com/office/drawing/2014/main" id="{0B2396EE-0339-43BA-9316-37EA12FBB361}"/>
                </a:ext>
              </a:extLst>
            </p:cNvPr>
            <p:cNvSpPr/>
            <p:nvPr/>
          </p:nvSpPr>
          <p:spPr>
            <a:xfrm rot="10800000">
              <a:off x="4305511" y="1909572"/>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Parallelogram 74">
              <a:extLst>
                <a:ext uri="{FF2B5EF4-FFF2-40B4-BE49-F238E27FC236}">
                  <a16:creationId xmlns:a16="http://schemas.microsoft.com/office/drawing/2014/main" id="{3561B651-C46F-4A9B-AF6A-891AD86FD20D}"/>
                </a:ext>
              </a:extLst>
            </p:cNvPr>
            <p:cNvSpPr/>
            <p:nvPr/>
          </p:nvSpPr>
          <p:spPr>
            <a:xfrm rot="10800000">
              <a:off x="3441017" y="1909572"/>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a:extLst>
                <a:ext uri="{FF2B5EF4-FFF2-40B4-BE49-F238E27FC236}">
                  <a16:creationId xmlns:a16="http://schemas.microsoft.com/office/drawing/2014/main" id="{2B9AE6ED-2D5E-4A84-99A4-51BF05EFBF00}"/>
                </a:ext>
              </a:extLst>
            </p:cNvPr>
            <p:cNvSpPr/>
            <p:nvPr/>
          </p:nvSpPr>
          <p:spPr>
            <a:xfrm rot="10800000">
              <a:off x="2573832" y="1909572"/>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Parallelogram 76">
              <a:extLst>
                <a:ext uri="{FF2B5EF4-FFF2-40B4-BE49-F238E27FC236}">
                  <a16:creationId xmlns:a16="http://schemas.microsoft.com/office/drawing/2014/main" id="{265CD1B9-241F-4216-9F49-61207D463305}"/>
                </a:ext>
              </a:extLst>
            </p:cNvPr>
            <p:cNvSpPr/>
            <p:nvPr/>
          </p:nvSpPr>
          <p:spPr>
            <a:xfrm rot="10800000">
              <a:off x="1700965" y="1909572"/>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a:extLst>
                <a:ext uri="{FF2B5EF4-FFF2-40B4-BE49-F238E27FC236}">
                  <a16:creationId xmlns:a16="http://schemas.microsoft.com/office/drawing/2014/main" id="{804982BD-2395-4DD4-989D-0A17281CF0B7}"/>
                </a:ext>
              </a:extLst>
            </p:cNvPr>
            <p:cNvSpPr/>
            <p:nvPr/>
          </p:nvSpPr>
          <p:spPr>
            <a:xfrm rot="10800000">
              <a:off x="836471" y="1909572"/>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33F87043-6CA1-45D3-97DC-675C9C8FFD49}"/>
              </a:ext>
            </a:extLst>
          </p:cNvPr>
          <p:cNvGrpSpPr/>
          <p:nvPr/>
        </p:nvGrpSpPr>
        <p:grpSpPr>
          <a:xfrm rot="21358852">
            <a:off x="4098082" y="1854785"/>
            <a:ext cx="1234979" cy="4592103"/>
            <a:chOff x="8754533" y="1249897"/>
            <a:chExt cx="1234979" cy="4592103"/>
          </a:xfrm>
          <a:solidFill>
            <a:schemeClr val="tx1">
              <a:alpha val="40000"/>
            </a:schemeClr>
          </a:solidFill>
        </p:grpSpPr>
        <p:sp>
          <p:nvSpPr>
            <p:cNvPr id="156" name="Rectangle: Rounded Corners 155">
              <a:extLst>
                <a:ext uri="{FF2B5EF4-FFF2-40B4-BE49-F238E27FC236}">
                  <a16:creationId xmlns:a16="http://schemas.microsoft.com/office/drawing/2014/main" id="{796A516D-A983-4A7D-92BE-2CEF837FA928}"/>
                </a:ext>
              </a:extLst>
            </p:cNvPr>
            <p:cNvSpPr/>
            <p:nvPr/>
          </p:nvSpPr>
          <p:spPr>
            <a:xfrm>
              <a:off x="8754533"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57" name="Rectangle: Rounded Corners 156">
              <a:extLst>
                <a:ext uri="{FF2B5EF4-FFF2-40B4-BE49-F238E27FC236}">
                  <a16:creationId xmlns:a16="http://schemas.microsoft.com/office/drawing/2014/main" id="{2BD573F6-DF25-4095-8B37-7640D860512D}"/>
                </a:ext>
              </a:extLst>
            </p:cNvPr>
            <p:cNvSpPr/>
            <p:nvPr/>
          </p:nvSpPr>
          <p:spPr>
            <a:xfrm>
              <a:off x="9828645"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58" name="Rectangle: Rounded Corners 157">
              <a:extLst>
                <a:ext uri="{FF2B5EF4-FFF2-40B4-BE49-F238E27FC236}">
                  <a16:creationId xmlns:a16="http://schemas.microsoft.com/office/drawing/2014/main" id="{4657F442-DA14-4968-B13E-3AF04C98AB25}"/>
                </a:ext>
              </a:extLst>
            </p:cNvPr>
            <p:cNvSpPr/>
            <p:nvPr/>
          </p:nvSpPr>
          <p:spPr>
            <a:xfrm rot="16200000">
              <a:off x="9313488" y="2036586"/>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9" name="Rectangle: Rounded Corners 158">
              <a:extLst>
                <a:ext uri="{FF2B5EF4-FFF2-40B4-BE49-F238E27FC236}">
                  <a16:creationId xmlns:a16="http://schemas.microsoft.com/office/drawing/2014/main" id="{C5651BBD-AFC0-40EF-967E-46D9DBFC040E}"/>
                </a:ext>
              </a:extLst>
            </p:cNvPr>
            <p:cNvSpPr/>
            <p:nvPr/>
          </p:nvSpPr>
          <p:spPr>
            <a:xfrm rot="16200000">
              <a:off x="9313489" y="2736454"/>
              <a:ext cx="117069" cy="9132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0" name="Rectangle: Rounded Corners 159">
              <a:extLst>
                <a:ext uri="{FF2B5EF4-FFF2-40B4-BE49-F238E27FC236}">
                  <a16:creationId xmlns:a16="http://schemas.microsoft.com/office/drawing/2014/main" id="{B7F17207-3682-4492-BA86-2F1AABC75C72}"/>
                </a:ext>
              </a:extLst>
            </p:cNvPr>
            <p:cNvSpPr/>
            <p:nvPr/>
          </p:nvSpPr>
          <p:spPr>
            <a:xfrm rot="16200000">
              <a:off x="9313489" y="3431723"/>
              <a:ext cx="117069" cy="9132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1" name="Rectangle: Rounded Corners 160">
              <a:extLst>
                <a:ext uri="{FF2B5EF4-FFF2-40B4-BE49-F238E27FC236}">
                  <a16:creationId xmlns:a16="http://schemas.microsoft.com/office/drawing/2014/main" id="{10C34079-C5AA-4A4F-A4BB-BF3812696639}"/>
                </a:ext>
              </a:extLst>
            </p:cNvPr>
            <p:cNvSpPr/>
            <p:nvPr/>
          </p:nvSpPr>
          <p:spPr>
            <a:xfrm rot="16200000">
              <a:off x="9313488" y="4173910"/>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2" name="Rectangle: Rounded Corners 161">
              <a:extLst>
                <a:ext uri="{FF2B5EF4-FFF2-40B4-BE49-F238E27FC236}">
                  <a16:creationId xmlns:a16="http://schemas.microsoft.com/office/drawing/2014/main" id="{661241B0-E4DA-4399-9045-E46A2F63490D}"/>
                </a:ext>
              </a:extLst>
            </p:cNvPr>
            <p:cNvSpPr/>
            <p:nvPr/>
          </p:nvSpPr>
          <p:spPr>
            <a:xfrm rot="16200000">
              <a:off x="9313488" y="4838352"/>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3" name="Rectangle: Rounded Corners 162">
              <a:extLst>
                <a:ext uri="{FF2B5EF4-FFF2-40B4-BE49-F238E27FC236}">
                  <a16:creationId xmlns:a16="http://schemas.microsoft.com/office/drawing/2014/main" id="{77EB2275-37AE-43AC-B5D9-68E57E4FD9B2}"/>
                </a:ext>
              </a:extLst>
            </p:cNvPr>
            <p:cNvSpPr/>
            <p:nvPr/>
          </p:nvSpPr>
          <p:spPr>
            <a:xfrm rot="16200000">
              <a:off x="9313489" y="1321520"/>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64" name="Group 163">
            <a:extLst>
              <a:ext uri="{FF2B5EF4-FFF2-40B4-BE49-F238E27FC236}">
                <a16:creationId xmlns:a16="http://schemas.microsoft.com/office/drawing/2014/main" id="{7BAACFCA-EEA6-46EA-BB9F-B040E083B674}"/>
              </a:ext>
            </a:extLst>
          </p:cNvPr>
          <p:cNvGrpSpPr/>
          <p:nvPr/>
        </p:nvGrpSpPr>
        <p:grpSpPr>
          <a:xfrm rot="21217723">
            <a:off x="2030280" y="3196561"/>
            <a:ext cx="1234979" cy="4592103"/>
            <a:chOff x="8754533" y="1249897"/>
            <a:chExt cx="1234979" cy="4592103"/>
          </a:xfrm>
          <a:solidFill>
            <a:schemeClr val="tx1">
              <a:alpha val="50000"/>
            </a:schemeClr>
          </a:solidFill>
        </p:grpSpPr>
        <p:sp>
          <p:nvSpPr>
            <p:cNvPr id="165" name="Rectangle: Rounded Corners 164">
              <a:extLst>
                <a:ext uri="{FF2B5EF4-FFF2-40B4-BE49-F238E27FC236}">
                  <a16:creationId xmlns:a16="http://schemas.microsoft.com/office/drawing/2014/main" id="{7228C05C-3F16-49B0-9E71-5018A1F98BDD}"/>
                </a:ext>
              </a:extLst>
            </p:cNvPr>
            <p:cNvSpPr/>
            <p:nvPr/>
          </p:nvSpPr>
          <p:spPr>
            <a:xfrm>
              <a:off x="8754533"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6" name="Rectangle: Rounded Corners 165">
              <a:extLst>
                <a:ext uri="{FF2B5EF4-FFF2-40B4-BE49-F238E27FC236}">
                  <a16:creationId xmlns:a16="http://schemas.microsoft.com/office/drawing/2014/main" id="{DCDF1F4B-0607-43A7-973F-E5C1721C2CBF}"/>
                </a:ext>
              </a:extLst>
            </p:cNvPr>
            <p:cNvSpPr/>
            <p:nvPr/>
          </p:nvSpPr>
          <p:spPr>
            <a:xfrm>
              <a:off x="9828645"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7" name="Rectangle: Rounded Corners 166">
              <a:extLst>
                <a:ext uri="{FF2B5EF4-FFF2-40B4-BE49-F238E27FC236}">
                  <a16:creationId xmlns:a16="http://schemas.microsoft.com/office/drawing/2014/main" id="{AFB486C3-5171-4D1F-80DC-2BB188473223}"/>
                </a:ext>
              </a:extLst>
            </p:cNvPr>
            <p:cNvSpPr/>
            <p:nvPr/>
          </p:nvSpPr>
          <p:spPr>
            <a:xfrm rot="16200000">
              <a:off x="9313488" y="2036586"/>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8" name="Rectangle: Rounded Corners 167">
              <a:extLst>
                <a:ext uri="{FF2B5EF4-FFF2-40B4-BE49-F238E27FC236}">
                  <a16:creationId xmlns:a16="http://schemas.microsoft.com/office/drawing/2014/main" id="{688D3ECD-339D-4829-9105-03E09722BB71}"/>
                </a:ext>
              </a:extLst>
            </p:cNvPr>
            <p:cNvSpPr/>
            <p:nvPr/>
          </p:nvSpPr>
          <p:spPr>
            <a:xfrm rot="16200000">
              <a:off x="9313489" y="2736454"/>
              <a:ext cx="117069" cy="9132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9" name="Rectangle: Rounded Corners 168">
              <a:extLst>
                <a:ext uri="{FF2B5EF4-FFF2-40B4-BE49-F238E27FC236}">
                  <a16:creationId xmlns:a16="http://schemas.microsoft.com/office/drawing/2014/main" id="{1DB8142C-FCA4-4F81-A315-F37B8811292E}"/>
                </a:ext>
              </a:extLst>
            </p:cNvPr>
            <p:cNvSpPr/>
            <p:nvPr/>
          </p:nvSpPr>
          <p:spPr>
            <a:xfrm rot="16200000">
              <a:off x="9313489" y="3431723"/>
              <a:ext cx="117069" cy="9132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0" name="Rectangle: Rounded Corners 169">
              <a:extLst>
                <a:ext uri="{FF2B5EF4-FFF2-40B4-BE49-F238E27FC236}">
                  <a16:creationId xmlns:a16="http://schemas.microsoft.com/office/drawing/2014/main" id="{17621171-0818-4E7C-8316-FF0F62ED2CE0}"/>
                </a:ext>
              </a:extLst>
            </p:cNvPr>
            <p:cNvSpPr/>
            <p:nvPr/>
          </p:nvSpPr>
          <p:spPr>
            <a:xfrm rot="16200000">
              <a:off x="9313488" y="4173910"/>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1" name="Rectangle: Rounded Corners 170">
              <a:extLst>
                <a:ext uri="{FF2B5EF4-FFF2-40B4-BE49-F238E27FC236}">
                  <a16:creationId xmlns:a16="http://schemas.microsoft.com/office/drawing/2014/main" id="{D90435F0-AA1F-46A0-949D-7C19BC1E161F}"/>
                </a:ext>
              </a:extLst>
            </p:cNvPr>
            <p:cNvSpPr/>
            <p:nvPr/>
          </p:nvSpPr>
          <p:spPr>
            <a:xfrm rot="16200000">
              <a:off x="9313488" y="4838352"/>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2" name="Rectangle: Rounded Corners 171">
              <a:extLst>
                <a:ext uri="{FF2B5EF4-FFF2-40B4-BE49-F238E27FC236}">
                  <a16:creationId xmlns:a16="http://schemas.microsoft.com/office/drawing/2014/main" id="{504C5079-B838-48B9-8F2F-CFEBBC43061E}"/>
                </a:ext>
              </a:extLst>
            </p:cNvPr>
            <p:cNvSpPr/>
            <p:nvPr/>
          </p:nvSpPr>
          <p:spPr>
            <a:xfrm rot="16200000">
              <a:off x="9313489" y="1321520"/>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73" name="Rectangle 172">
            <a:extLst>
              <a:ext uri="{FF2B5EF4-FFF2-40B4-BE49-F238E27FC236}">
                <a16:creationId xmlns:a16="http://schemas.microsoft.com/office/drawing/2014/main" id="{FD3462B7-7518-474F-BE21-27F94BFBCC18}"/>
              </a:ext>
            </a:extLst>
          </p:cNvPr>
          <p:cNvSpPr/>
          <p:nvPr/>
        </p:nvSpPr>
        <p:spPr>
          <a:xfrm>
            <a:off x="0" y="5475788"/>
            <a:ext cx="12192000" cy="13822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7C598D84-E5F1-4324-9F6C-0B78236FCA59}"/>
              </a:ext>
            </a:extLst>
          </p:cNvPr>
          <p:cNvSpPr/>
          <p:nvPr/>
        </p:nvSpPr>
        <p:spPr>
          <a:xfrm flipV="1">
            <a:off x="4156493" y="6200273"/>
            <a:ext cx="411970" cy="13575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5" name="Oval 174">
            <a:extLst>
              <a:ext uri="{FF2B5EF4-FFF2-40B4-BE49-F238E27FC236}">
                <a16:creationId xmlns:a16="http://schemas.microsoft.com/office/drawing/2014/main" id="{F887846F-B049-47DB-B6CF-0B3DDA79D7C3}"/>
              </a:ext>
            </a:extLst>
          </p:cNvPr>
          <p:cNvSpPr/>
          <p:nvPr/>
        </p:nvSpPr>
        <p:spPr>
          <a:xfrm flipV="1">
            <a:off x="3122131" y="6208368"/>
            <a:ext cx="411970" cy="13575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8" name="TextBox 177">
            <a:extLst>
              <a:ext uri="{FF2B5EF4-FFF2-40B4-BE49-F238E27FC236}">
                <a16:creationId xmlns:a16="http://schemas.microsoft.com/office/drawing/2014/main" id="{FA08392F-EFAA-40D6-BE29-5DD0C3DCDC70}"/>
              </a:ext>
            </a:extLst>
          </p:cNvPr>
          <p:cNvSpPr txBox="1"/>
          <p:nvPr/>
        </p:nvSpPr>
        <p:spPr>
          <a:xfrm>
            <a:off x="1314351" y="142915"/>
            <a:ext cx="9673702" cy="646331"/>
          </a:xfrm>
          <a:prstGeom prst="rect">
            <a:avLst/>
          </a:prstGeom>
          <a:noFill/>
        </p:spPr>
        <p:txBody>
          <a:bodyPr wrap="square" rtlCol="0">
            <a:spAutoFit/>
          </a:bodyPr>
          <a:lstStyle/>
          <a:p>
            <a:r>
              <a:rPr lang="fr-SN" sz="3600" b="1" dirty="0"/>
              <a:t>Recodage de quelques variables qualitatives</a:t>
            </a:r>
          </a:p>
        </p:txBody>
      </p:sp>
      <p:sp>
        <p:nvSpPr>
          <p:cNvPr id="179" name="TextBox 178">
            <a:extLst>
              <a:ext uri="{FF2B5EF4-FFF2-40B4-BE49-F238E27FC236}">
                <a16:creationId xmlns:a16="http://schemas.microsoft.com/office/drawing/2014/main" id="{11F4A4DC-405F-49E0-AFD3-E001830454E5}"/>
              </a:ext>
            </a:extLst>
          </p:cNvPr>
          <p:cNvSpPr txBox="1"/>
          <p:nvPr/>
        </p:nvSpPr>
        <p:spPr>
          <a:xfrm>
            <a:off x="6281579" y="1301987"/>
            <a:ext cx="5394982" cy="12464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Regroupement </a:t>
            </a:r>
            <a:r>
              <a:rPr kumimoji="0" lang="en-US" sz="1500" b="0" i="0" u="none" strike="noStrike" kern="1200" cap="none" spc="0" normalizeH="0" baseline="0" noProof="0" dirty="0" err="1">
                <a:ln>
                  <a:noFill/>
                </a:ln>
                <a:effectLst/>
                <a:uLnTx/>
                <a:uFillTx/>
                <a:latin typeface="Open Sans" panose="020B0606030504020204" pitchFamily="34" charset="0"/>
              </a:rPr>
              <a:t>en</a:t>
            </a:r>
            <a:r>
              <a:rPr kumimoji="0" lang="en-US" sz="1500" b="0" i="0" u="none" strike="noStrike" kern="1200" cap="none" spc="0" normalizeH="0" baseline="0" noProof="0" dirty="0">
                <a:ln>
                  <a:noFill/>
                </a:ln>
                <a:effectLst/>
                <a:uLnTx/>
                <a:uFillTx/>
                <a:latin typeface="Open Sans" panose="020B0606030504020204" pitchFamily="34" charset="0"/>
              </a:rPr>
              <a:t> classe des</a:t>
            </a:r>
            <a:r>
              <a:rPr kumimoji="0" lang="en-US" sz="1500" b="0" i="0" u="none" strike="noStrike" kern="1200" cap="none" spc="0" normalizeH="0" noProof="0" dirty="0">
                <a:ln>
                  <a:noFill/>
                </a:ln>
                <a:effectLst/>
                <a:uLnTx/>
                <a:uFillTx/>
                <a:latin typeface="Open Sans" panose="020B0606030504020204" pitchFamily="34" charset="0"/>
              </a:rPr>
              <a:t> modalités de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noProof="0" dirty="0">
              <a:ln>
                <a:noFill/>
              </a:ln>
              <a:effectLst/>
              <a:uLnTx/>
              <a:uFillTx/>
              <a:latin typeface="Open Sans" panose="020B0606030504020204" pitchFamily="34" charset="0"/>
            </a:endParaRPr>
          </a:p>
          <a:p>
            <a:pPr marL="342900" lvl="0" indent="-342900" algn="just">
              <a:buAutoNum type="arabicPeriod"/>
              <a:defRPr/>
            </a:pPr>
            <a:r>
              <a:rPr lang="en-GB" sz="1500" b="1" dirty="0" err="1">
                <a:solidFill>
                  <a:srgbClr val="00B050"/>
                </a:solidFill>
                <a:latin typeface="Noto Sans" panose="020B0502040504020204" pitchFamily="34"/>
                <a:ea typeface="Noto Sans" panose="020B0502040504020204" pitchFamily="34"/>
                <a:cs typeface="Noto Sans" panose="020B0502040504020204" pitchFamily="34"/>
              </a:rPr>
              <a:t>PrimaryPropertyType</a:t>
            </a:r>
            <a:endParaRPr lang="en-GB" sz="1500" b="1" dirty="0">
              <a:solidFill>
                <a:srgbClr val="00B050"/>
              </a:solidFill>
              <a:latin typeface="Noto Sans" panose="020B0502040504020204" pitchFamily="34"/>
              <a:ea typeface="Noto Sans" panose="020B0502040504020204" pitchFamily="34"/>
              <a:cs typeface="Noto Sans" panose="020B0502040504020204" pitchFamily="34"/>
            </a:endParaRPr>
          </a:p>
          <a:p>
            <a:pPr marL="342900" lvl="0" indent="-342900" algn="just">
              <a:buAutoNum type="arabicPeriod"/>
              <a:defRPr/>
            </a:pPr>
            <a:r>
              <a:rPr lang="en-GB" sz="1500" b="1" dirty="0" err="1">
                <a:solidFill>
                  <a:srgbClr val="00B050"/>
                </a:solidFill>
                <a:latin typeface="Noto Sans" panose="020B0502040504020204" pitchFamily="34"/>
                <a:ea typeface="Noto Sans" panose="020B0502040504020204" pitchFamily="34"/>
                <a:cs typeface="Noto Sans" panose="020B0502040504020204" pitchFamily="34"/>
              </a:rPr>
              <a:t>SecondLargestPropertyUseType</a:t>
            </a:r>
            <a:endParaRPr lang="en-GB" sz="1500" b="1" dirty="0">
              <a:solidFill>
                <a:srgbClr val="00B050"/>
              </a:solidFill>
              <a:latin typeface="Noto Sans" panose="020B0502040504020204" pitchFamily="34"/>
              <a:ea typeface="Noto Sans" panose="020B0502040504020204" pitchFamily="34"/>
              <a:cs typeface="Noto Sans" panose="020B0502040504020204" pitchFamily="34"/>
            </a:endParaRPr>
          </a:p>
          <a:p>
            <a:pPr marL="342900" lvl="0" indent="-342900" algn="just">
              <a:buAutoNum type="arabicPeriod"/>
              <a:defRPr/>
            </a:pPr>
            <a:r>
              <a:rPr lang="en-GB" sz="1500" b="1" dirty="0" err="1">
                <a:solidFill>
                  <a:srgbClr val="00B050"/>
                </a:solidFill>
                <a:latin typeface="Noto Sans" panose="020B0502040504020204" pitchFamily="34"/>
                <a:ea typeface="Noto Sans" panose="020B0502040504020204" pitchFamily="34"/>
                <a:cs typeface="Noto Sans" panose="020B0502040504020204" pitchFamily="34"/>
              </a:rPr>
              <a:t>ThirdLargestPropertyUseType</a:t>
            </a:r>
            <a:endParaRPr kumimoji="0" lang="en-GB" sz="1500" b="1" i="0" u="none" strike="noStrike" kern="1200" cap="none" spc="0" normalizeH="0" baseline="0" noProof="0" dirty="0">
              <a:ln>
                <a:noFill/>
              </a:ln>
              <a:solidFill>
                <a:srgbClr val="00B05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80" name="TextBox 179">
            <a:extLst>
              <a:ext uri="{FF2B5EF4-FFF2-40B4-BE49-F238E27FC236}">
                <a16:creationId xmlns:a16="http://schemas.microsoft.com/office/drawing/2014/main" id="{84F08DB5-A15F-4B0D-8C67-2852BBED3E0C}"/>
              </a:ext>
            </a:extLst>
          </p:cNvPr>
          <p:cNvSpPr txBox="1"/>
          <p:nvPr/>
        </p:nvSpPr>
        <p:spPr>
          <a:xfrm>
            <a:off x="6373112" y="3018576"/>
            <a:ext cx="5157131" cy="2400657"/>
          </a:xfrm>
          <a:prstGeom prst="rect">
            <a:avLst/>
          </a:prstGeom>
          <a:noFill/>
        </p:spPr>
        <p:txBody>
          <a:bodyPr wrap="square" rtlCol="0">
            <a:spAutoFit/>
          </a:bodyPr>
          <a:lstStyle/>
          <a:p>
            <a:pPr lvl="0" algn="just">
              <a:defRPr/>
            </a:pPr>
            <a:r>
              <a:rPr lang="fr-SN" sz="1500" b="1" dirty="0">
                <a:latin typeface="Open Sans" panose="020B0606030504020204" pitchFamily="34" charset="0"/>
              </a:rPr>
              <a:t>La présence de la modalité 'LOW-RISE MULTIFAMILY' parmi les usages primaires des bâtiments non résidentiels nous semble incohérente. Explorons nos données pour voir l’ampleur de l’incohérence.</a:t>
            </a:r>
          </a:p>
          <a:p>
            <a:pPr lvl="0" algn="just">
              <a:defRPr/>
            </a:pPr>
            <a:endParaRPr lang="fr-SN" sz="1500" b="1" dirty="0">
              <a:latin typeface="Open Sans" panose="020B0606030504020204" pitchFamily="34" charset="0"/>
            </a:endParaRPr>
          </a:p>
          <a:p>
            <a:pPr lvl="0" algn="just">
              <a:defRPr/>
            </a:pPr>
            <a:r>
              <a:rPr lang="fr-SN" sz="1500" b="1" dirty="0">
                <a:latin typeface="Open Sans" panose="020B0606030504020204" pitchFamily="34" charset="0"/>
              </a:rPr>
              <a:t>On remarque que ces bâtiments ont 'MULTIFAMILY HOUSING' dans leurs usages, mais également des usages à caractère non résidentiel hormis le premier qui est entièrement à caractère résidentiel. Pour cette raison, nous allons l’écarter.</a:t>
            </a:r>
            <a:endParaRPr kumimoji="0" lang="en-GB" sz="1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81" name="Rectangle 180">
            <a:extLst>
              <a:ext uri="{FF2B5EF4-FFF2-40B4-BE49-F238E27FC236}">
                <a16:creationId xmlns:a16="http://schemas.microsoft.com/office/drawing/2014/main" id="{60C9309E-53CE-47BF-B180-90E5E7FBA34E}"/>
              </a:ext>
            </a:extLst>
          </p:cNvPr>
          <p:cNvSpPr/>
          <p:nvPr/>
        </p:nvSpPr>
        <p:spPr>
          <a:xfrm>
            <a:off x="6400059" y="1037998"/>
            <a:ext cx="5019782" cy="1507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2" name="Rectangle 181">
            <a:extLst>
              <a:ext uri="{FF2B5EF4-FFF2-40B4-BE49-F238E27FC236}">
                <a16:creationId xmlns:a16="http://schemas.microsoft.com/office/drawing/2014/main" id="{1D2BA718-D632-408B-8108-93A5E0631071}"/>
              </a:ext>
            </a:extLst>
          </p:cNvPr>
          <p:cNvSpPr/>
          <p:nvPr/>
        </p:nvSpPr>
        <p:spPr>
          <a:xfrm flipV="1">
            <a:off x="6400059" y="2827753"/>
            <a:ext cx="5019782" cy="187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83" name="Group 182">
            <a:extLst>
              <a:ext uri="{FF2B5EF4-FFF2-40B4-BE49-F238E27FC236}">
                <a16:creationId xmlns:a16="http://schemas.microsoft.com/office/drawing/2014/main" id="{A09D285B-A36C-4FC7-B398-CBA035EE4424}"/>
              </a:ext>
            </a:extLst>
          </p:cNvPr>
          <p:cNvGrpSpPr/>
          <p:nvPr/>
        </p:nvGrpSpPr>
        <p:grpSpPr>
          <a:xfrm>
            <a:off x="3234756" y="1525906"/>
            <a:ext cx="1234979" cy="4592103"/>
            <a:chOff x="8754533" y="1249897"/>
            <a:chExt cx="1234979" cy="4592103"/>
          </a:xfrm>
          <a:solidFill>
            <a:schemeClr val="accent2"/>
          </a:solidFill>
        </p:grpSpPr>
        <p:sp>
          <p:nvSpPr>
            <p:cNvPr id="184" name="Rectangle: Rounded Corners 183">
              <a:extLst>
                <a:ext uri="{FF2B5EF4-FFF2-40B4-BE49-F238E27FC236}">
                  <a16:creationId xmlns:a16="http://schemas.microsoft.com/office/drawing/2014/main" id="{8D32AF38-5448-4491-BC1C-96D861DFA167}"/>
                </a:ext>
              </a:extLst>
            </p:cNvPr>
            <p:cNvSpPr/>
            <p:nvPr/>
          </p:nvSpPr>
          <p:spPr>
            <a:xfrm>
              <a:off x="8754533"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5" name="Rectangle: Rounded Corners 184">
              <a:extLst>
                <a:ext uri="{FF2B5EF4-FFF2-40B4-BE49-F238E27FC236}">
                  <a16:creationId xmlns:a16="http://schemas.microsoft.com/office/drawing/2014/main" id="{B9B13A82-F029-4DCB-A488-F7DF2C7B5E41}"/>
                </a:ext>
              </a:extLst>
            </p:cNvPr>
            <p:cNvSpPr/>
            <p:nvPr/>
          </p:nvSpPr>
          <p:spPr>
            <a:xfrm>
              <a:off x="9828645"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6" name="Rectangle: Rounded Corners 185">
              <a:extLst>
                <a:ext uri="{FF2B5EF4-FFF2-40B4-BE49-F238E27FC236}">
                  <a16:creationId xmlns:a16="http://schemas.microsoft.com/office/drawing/2014/main" id="{C5FDDBFF-72E8-4D5A-9ED6-78DB18C180EA}"/>
                </a:ext>
              </a:extLst>
            </p:cNvPr>
            <p:cNvSpPr/>
            <p:nvPr/>
          </p:nvSpPr>
          <p:spPr>
            <a:xfrm rot="16200000">
              <a:off x="9313490" y="1977665"/>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7" name="Rectangle: Rounded Corners 186">
              <a:extLst>
                <a:ext uri="{FF2B5EF4-FFF2-40B4-BE49-F238E27FC236}">
                  <a16:creationId xmlns:a16="http://schemas.microsoft.com/office/drawing/2014/main" id="{6F8FF198-D282-492A-83C8-91E658867927}"/>
                </a:ext>
              </a:extLst>
            </p:cNvPr>
            <p:cNvSpPr/>
            <p:nvPr/>
          </p:nvSpPr>
          <p:spPr>
            <a:xfrm rot="16200000">
              <a:off x="9291977" y="2677532"/>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8" name="Rectangle: Rounded Corners 187">
              <a:extLst>
                <a:ext uri="{FF2B5EF4-FFF2-40B4-BE49-F238E27FC236}">
                  <a16:creationId xmlns:a16="http://schemas.microsoft.com/office/drawing/2014/main" id="{41113729-9CDF-48E8-8922-2E32B3739A25}"/>
                </a:ext>
              </a:extLst>
            </p:cNvPr>
            <p:cNvSpPr/>
            <p:nvPr/>
          </p:nvSpPr>
          <p:spPr>
            <a:xfrm rot="16200000">
              <a:off x="9259327" y="3372801"/>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9" name="Rectangle: Rounded Corners 188">
              <a:extLst>
                <a:ext uri="{FF2B5EF4-FFF2-40B4-BE49-F238E27FC236}">
                  <a16:creationId xmlns:a16="http://schemas.microsoft.com/office/drawing/2014/main" id="{484CB9FC-1C01-4F23-9922-12338E85FF5C}"/>
                </a:ext>
              </a:extLst>
            </p:cNvPr>
            <p:cNvSpPr/>
            <p:nvPr/>
          </p:nvSpPr>
          <p:spPr>
            <a:xfrm rot="16200000">
              <a:off x="9313490" y="4114989"/>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0" name="Rectangle: Rounded Corners 189">
              <a:extLst>
                <a:ext uri="{FF2B5EF4-FFF2-40B4-BE49-F238E27FC236}">
                  <a16:creationId xmlns:a16="http://schemas.microsoft.com/office/drawing/2014/main" id="{32C5DEC7-4980-4C4A-9844-671379F0EB93}"/>
                </a:ext>
              </a:extLst>
            </p:cNvPr>
            <p:cNvSpPr/>
            <p:nvPr/>
          </p:nvSpPr>
          <p:spPr>
            <a:xfrm rot="16200000">
              <a:off x="9313492" y="4779431"/>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1" name="Rectangle: Rounded Corners 190">
              <a:extLst>
                <a:ext uri="{FF2B5EF4-FFF2-40B4-BE49-F238E27FC236}">
                  <a16:creationId xmlns:a16="http://schemas.microsoft.com/office/drawing/2014/main" id="{FAD46132-D009-43A1-AE0D-E836AEE90006}"/>
                </a:ext>
              </a:extLst>
            </p:cNvPr>
            <p:cNvSpPr/>
            <p:nvPr/>
          </p:nvSpPr>
          <p:spPr>
            <a:xfrm rot="16200000">
              <a:off x="9313491" y="1262598"/>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92" name="Oval 191">
            <a:extLst>
              <a:ext uri="{FF2B5EF4-FFF2-40B4-BE49-F238E27FC236}">
                <a16:creationId xmlns:a16="http://schemas.microsoft.com/office/drawing/2014/main" id="{16E82F05-B8EE-463C-A56F-3EBF43A860E9}"/>
              </a:ext>
            </a:extLst>
          </p:cNvPr>
          <p:cNvSpPr/>
          <p:nvPr/>
        </p:nvSpPr>
        <p:spPr>
          <a:xfrm flipV="1">
            <a:off x="718618" y="6086678"/>
            <a:ext cx="411970" cy="13575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3" name="Oval 192">
            <a:extLst>
              <a:ext uri="{FF2B5EF4-FFF2-40B4-BE49-F238E27FC236}">
                <a16:creationId xmlns:a16="http://schemas.microsoft.com/office/drawing/2014/main" id="{E6761F33-2A18-4C96-AE8E-17A7E6ADF07E}"/>
              </a:ext>
            </a:extLst>
          </p:cNvPr>
          <p:cNvSpPr/>
          <p:nvPr/>
        </p:nvSpPr>
        <p:spPr>
          <a:xfrm flipV="1">
            <a:off x="1649166" y="6034636"/>
            <a:ext cx="411970" cy="13575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94" name="Group 193">
            <a:extLst>
              <a:ext uri="{FF2B5EF4-FFF2-40B4-BE49-F238E27FC236}">
                <a16:creationId xmlns:a16="http://schemas.microsoft.com/office/drawing/2014/main" id="{055B1040-7615-4593-BB70-847ACB413B16}"/>
              </a:ext>
            </a:extLst>
          </p:cNvPr>
          <p:cNvGrpSpPr/>
          <p:nvPr/>
        </p:nvGrpSpPr>
        <p:grpSpPr>
          <a:xfrm>
            <a:off x="800561" y="3051456"/>
            <a:ext cx="1201565" cy="2975292"/>
            <a:chOff x="8754533" y="2866708"/>
            <a:chExt cx="1234979" cy="2975292"/>
          </a:xfrm>
          <a:solidFill>
            <a:schemeClr val="bg1"/>
          </a:solidFill>
        </p:grpSpPr>
        <p:sp>
          <p:nvSpPr>
            <p:cNvPr id="195" name="Rectangle: Rounded Corners 194">
              <a:extLst>
                <a:ext uri="{FF2B5EF4-FFF2-40B4-BE49-F238E27FC236}">
                  <a16:creationId xmlns:a16="http://schemas.microsoft.com/office/drawing/2014/main" id="{830A26B2-189B-4595-8DA3-86529B0B5C26}"/>
                </a:ext>
              </a:extLst>
            </p:cNvPr>
            <p:cNvSpPr/>
            <p:nvPr/>
          </p:nvSpPr>
          <p:spPr>
            <a:xfrm>
              <a:off x="8754533" y="2866708"/>
              <a:ext cx="160867" cy="297529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6" name="Rectangle: Rounded Corners 195">
              <a:extLst>
                <a:ext uri="{FF2B5EF4-FFF2-40B4-BE49-F238E27FC236}">
                  <a16:creationId xmlns:a16="http://schemas.microsoft.com/office/drawing/2014/main" id="{8B8B8B47-9414-43ED-911C-3EABE86DDF76}"/>
                </a:ext>
              </a:extLst>
            </p:cNvPr>
            <p:cNvSpPr/>
            <p:nvPr/>
          </p:nvSpPr>
          <p:spPr>
            <a:xfrm>
              <a:off x="9828645" y="2866708"/>
              <a:ext cx="160867" cy="297529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7" name="Rectangle: Rounded Corners 196">
              <a:extLst>
                <a:ext uri="{FF2B5EF4-FFF2-40B4-BE49-F238E27FC236}">
                  <a16:creationId xmlns:a16="http://schemas.microsoft.com/office/drawing/2014/main" id="{230A3534-75D8-493C-BCB9-768A7A8D8792}"/>
                </a:ext>
              </a:extLst>
            </p:cNvPr>
            <p:cNvSpPr/>
            <p:nvPr/>
          </p:nvSpPr>
          <p:spPr>
            <a:xfrm rot="16200000">
              <a:off x="9313490" y="2805088"/>
              <a:ext cx="117069" cy="103108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8" name="Rectangle: Rounded Corners 197">
              <a:extLst>
                <a:ext uri="{FF2B5EF4-FFF2-40B4-BE49-F238E27FC236}">
                  <a16:creationId xmlns:a16="http://schemas.microsoft.com/office/drawing/2014/main" id="{877AEE7B-F5A7-4B9B-B8B1-4071C74B6021}"/>
                </a:ext>
              </a:extLst>
            </p:cNvPr>
            <p:cNvSpPr/>
            <p:nvPr/>
          </p:nvSpPr>
          <p:spPr>
            <a:xfrm rot="16200000">
              <a:off x="9313491" y="3450546"/>
              <a:ext cx="117069" cy="103108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9" name="Rectangle: Rounded Corners 198">
              <a:extLst>
                <a:ext uri="{FF2B5EF4-FFF2-40B4-BE49-F238E27FC236}">
                  <a16:creationId xmlns:a16="http://schemas.microsoft.com/office/drawing/2014/main" id="{97F78D85-6B1A-4BB5-B042-3E5D8A4200D8}"/>
                </a:ext>
              </a:extLst>
            </p:cNvPr>
            <p:cNvSpPr/>
            <p:nvPr/>
          </p:nvSpPr>
          <p:spPr>
            <a:xfrm rot="16200000">
              <a:off x="9313490" y="4114989"/>
              <a:ext cx="117069" cy="103108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0" name="Rectangle: Rounded Corners 199">
              <a:extLst>
                <a:ext uri="{FF2B5EF4-FFF2-40B4-BE49-F238E27FC236}">
                  <a16:creationId xmlns:a16="http://schemas.microsoft.com/office/drawing/2014/main" id="{17EC77A6-6A66-4C17-B492-2F8097FE39FF}"/>
                </a:ext>
              </a:extLst>
            </p:cNvPr>
            <p:cNvSpPr/>
            <p:nvPr/>
          </p:nvSpPr>
          <p:spPr>
            <a:xfrm rot="16200000">
              <a:off x="9313492" y="4779431"/>
              <a:ext cx="117069" cy="103108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1" name="Oval 200">
            <a:extLst>
              <a:ext uri="{FF2B5EF4-FFF2-40B4-BE49-F238E27FC236}">
                <a16:creationId xmlns:a16="http://schemas.microsoft.com/office/drawing/2014/main" id="{7EF13F88-9ABE-454F-880C-DA5EB5D6A7BE}"/>
              </a:ext>
            </a:extLst>
          </p:cNvPr>
          <p:cNvSpPr>
            <a:spLocks noChangeArrowheads="1"/>
          </p:cNvSpPr>
          <p:nvPr/>
        </p:nvSpPr>
        <p:spPr bwMode="auto">
          <a:xfrm>
            <a:off x="1314351" y="2505527"/>
            <a:ext cx="494726" cy="492648"/>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2" name="Rectangle: Rounded Corners 201">
            <a:extLst>
              <a:ext uri="{FF2B5EF4-FFF2-40B4-BE49-F238E27FC236}">
                <a16:creationId xmlns:a16="http://schemas.microsoft.com/office/drawing/2014/main" id="{331DBAAA-3F2F-4B97-9C4E-EDED63480476}"/>
              </a:ext>
            </a:extLst>
          </p:cNvPr>
          <p:cNvSpPr/>
          <p:nvPr/>
        </p:nvSpPr>
        <p:spPr>
          <a:xfrm rot="18839183">
            <a:off x="1510754" y="2611827"/>
            <a:ext cx="77284" cy="331386"/>
          </a:xfrm>
          <a:prstGeom prst="roundRect">
            <a:avLst>
              <a:gd name="adj" fmla="val 189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3" name="Rectangle: Rounded Corners 202">
            <a:extLst>
              <a:ext uri="{FF2B5EF4-FFF2-40B4-BE49-F238E27FC236}">
                <a16:creationId xmlns:a16="http://schemas.microsoft.com/office/drawing/2014/main" id="{5D2F991B-7BAC-48D0-9FFA-B0E59AA66A93}"/>
              </a:ext>
            </a:extLst>
          </p:cNvPr>
          <p:cNvSpPr/>
          <p:nvPr/>
        </p:nvSpPr>
        <p:spPr>
          <a:xfrm rot="2616067">
            <a:off x="1503489" y="2596471"/>
            <a:ext cx="76580" cy="339248"/>
          </a:xfrm>
          <a:prstGeom prst="roundRect">
            <a:avLst>
              <a:gd name="adj" fmla="val 209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4" name="Oval 203">
            <a:extLst>
              <a:ext uri="{FF2B5EF4-FFF2-40B4-BE49-F238E27FC236}">
                <a16:creationId xmlns:a16="http://schemas.microsoft.com/office/drawing/2014/main" id="{3813692F-EC0B-4333-9468-515D65A31306}"/>
              </a:ext>
            </a:extLst>
          </p:cNvPr>
          <p:cNvSpPr>
            <a:spLocks noChangeArrowheads="1"/>
          </p:cNvSpPr>
          <p:nvPr/>
        </p:nvSpPr>
        <p:spPr bwMode="auto">
          <a:xfrm>
            <a:off x="3622154" y="1345281"/>
            <a:ext cx="494726" cy="492648"/>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5" name="Rectangle: Rounded Corners 204">
            <a:extLst>
              <a:ext uri="{FF2B5EF4-FFF2-40B4-BE49-F238E27FC236}">
                <a16:creationId xmlns:a16="http://schemas.microsoft.com/office/drawing/2014/main" id="{6D940D7A-8ABE-40B1-923E-79ABA1DE4D4F}"/>
              </a:ext>
            </a:extLst>
          </p:cNvPr>
          <p:cNvSpPr/>
          <p:nvPr/>
        </p:nvSpPr>
        <p:spPr>
          <a:xfrm rot="18881558">
            <a:off x="3797997" y="1539126"/>
            <a:ext cx="65474" cy="193556"/>
          </a:xfrm>
          <a:prstGeom prst="roundRect">
            <a:avLst>
              <a:gd name="adj" fmla="val 189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6" name="Rectangle: Rounded Corners 205">
            <a:extLst>
              <a:ext uri="{FF2B5EF4-FFF2-40B4-BE49-F238E27FC236}">
                <a16:creationId xmlns:a16="http://schemas.microsoft.com/office/drawing/2014/main" id="{DF2119E2-83F0-4769-AD68-23AC1B30F1B6}"/>
              </a:ext>
            </a:extLst>
          </p:cNvPr>
          <p:cNvSpPr/>
          <p:nvPr/>
        </p:nvSpPr>
        <p:spPr>
          <a:xfrm rot="2616067">
            <a:off x="3928745" y="1447582"/>
            <a:ext cx="64878" cy="287408"/>
          </a:xfrm>
          <a:prstGeom prst="roundRect">
            <a:avLst>
              <a:gd name="adj" fmla="val 209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411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5DDABBE8-7360-452B-B856-38FEBE0D7B6C}"/>
              </a:ext>
            </a:extLst>
          </p:cNvPr>
          <p:cNvSpPr/>
          <p:nvPr/>
        </p:nvSpPr>
        <p:spPr>
          <a:xfrm flipV="1">
            <a:off x="5387660" y="4468817"/>
            <a:ext cx="1581456" cy="218451"/>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reeform 5"/>
          <p:cNvSpPr>
            <a:spLocks/>
          </p:cNvSpPr>
          <p:nvPr/>
        </p:nvSpPr>
        <p:spPr bwMode="auto">
          <a:xfrm>
            <a:off x="5498947" y="3844301"/>
            <a:ext cx="1470170" cy="461176"/>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B0A9C50-B290-4C30-A65A-9D7AB111D154}"/>
              </a:ext>
            </a:extLst>
          </p:cNvPr>
          <p:cNvSpPr txBox="1"/>
          <p:nvPr/>
        </p:nvSpPr>
        <p:spPr>
          <a:xfrm>
            <a:off x="170214" y="407227"/>
            <a:ext cx="4899980" cy="584775"/>
          </a:xfrm>
          <a:prstGeom prst="rect">
            <a:avLst/>
          </a:prstGeom>
          <a:noFill/>
        </p:spPr>
        <p:txBody>
          <a:bodyPr wrap="square" rtlCol="0">
            <a:spAutoFit/>
          </a:bodyPr>
          <a:lstStyle/>
          <a:p>
            <a:pPr lvl="0">
              <a:defRPr/>
            </a:pPr>
            <a:r>
              <a:rPr lang="en-GB" sz="1600" b="1" dirty="0">
                <a:latin typeface="Noto Sans" panose="020B0502040504020204" pitchFamily="34"/>
                <a:ea typeface="Noto Sans" panose="020B0502040504020204" pitchFamily="34"/>
                <a:cs typeface="Noto Sans" panose="020B0502040504020204" pitchFamily="34"/>
              </a:rPr>
              <a:t>Lien entre Somme des autres consommations</a:t>
            </a:r>
          </a:p>
          <a:p>
            <a:pPr lvl="0">
              <a:defRPr/>
            </a:pPr>
            <a:r>
              <a:rPr lang="en-GB" sz="1600" b="1" dirty="0">
                <a:latin typeface="Noto Sans" panose="020B0502040504020204" pitchFamily="34"/>
                <a:ea typeface="Noto Sans" panose="020B0502040504020204" pitchFamily="34"/>
                <a:cs typeface="Noto Sans" panose="020B0502040504020204" pitchFamily="34"/>
              </a:rPr>
              <a:t> et consommation totale</a:t>
            </a:r>
            <a:endParaRPr kumimoji="0" lang="en-GB" sz="16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36" name="Group 35">
            <a:extLst>
              <a:ext uri="{FF2B5EF4-FFF2-40B4-BE49-F238E27FC236}">
                <a16:creationId xmlns:a16="http://schemas.microsoft.com/office/drawing/2014/main" id="{2D5FAAC8-4DCE-4294-BF1E-FDD9D9F30F9B}"/>
              </a:ext>
            </a:extLst>
          </p:cNvPr>
          <p:cNvGrpSpPr/>
          <p:nvPr/>
        </p:nvGrpSpPr>
        <p:grpSpPr>
          <a:xfrm>
            <a:off x="5599590" y="2279662"/>
            <a:ext cx="1157596" cy="1255536"/>
            <a:chOff x="7549436" y="-3035119"/>
            <a:chExt cx="1474296" cy="1798263"/>
          </a:xfrm>
          <a:solidFill>
            <a:schemeClr val="accent2"/>
          </a:solidFill>
        </p:grpSpPr>
        <p:sp>
          <p:nvSpPr>
            <p:cNvPr id="37" name="Freeform 5">
              <a:extLst>
                <a:ext uri="{FF2B5EF4-FFF2-40B4-BE49-F238E27FC236}">
                  <a16:creationId xmlns:a16="http://schemas.microsoft.com/office/drawing/2014/main"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38" name="Freeform 6">
              <a:extLst>
                <a:ext uri="{FF2B5EF4-FFF2-40B4-BE49-F238E27FC236}">
                  <a16:creationId xmlns:a16="http://schemas.microsoft.com/office/drawing/2014/main"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0" name="Freeform 7">
              <a:extLst>
                <a:ext uri="{FF2B5EF4-FFF2-40B4-BE49-F238E27FC236}">
                  <a16:creationId xmlns:a16="http://schemas.microsoft.com/office/drawing/2014/main"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8">
              <a:extLst>
                <a:ext uri="{FF2B5EF4-FFF2-40B4-BE49-F238E27FC236}">
                  <a16:creationId xmlns:a16="http://schemas.microsoft.com/office/drawing/2014/main"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2" name="Freeform 9">
              <a:extLst>
                <a:ext uri="{FF2B5EF4-FFF2-40B4-BE49-F238E27FC236}">
                  <a16:creationId xmlns:a16="http://schemas.microsoft.com/office/drawing/2014/main"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3" name="Freeform 10">
              <a:extLst>
                <a:ext uri="{FF2B5EF4-FFF2-40B4-BE49-F238E27FC236}">
                  <a16:creationId xmlns:a16="http://schemas.microsoft.com/office/drawing/2014/main"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11">
              <a:extLst>
                <a:ext uri="{FF2B5EF4-FFF2-40B4-BE49-F238E27FC236}">
                  <a16:creationId xmlns:a16="http://schemas.microsoft.com/office/drawing/2014/main"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a16="http://schemas.microsoft.com/office/drawing/2014/main"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9" name="Freeform 13">
              <a:extLst>
                <a:ext uri="{FF2B5EF4-FFF2-40B4-BE49-F238E27FC236}">
                  <a16:creationId xmlns:a16="http://schemas.microsoft.com/office/drawing/2014/main"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0" name="Freeform 14">
              <a:extLst>
                <a:ext uri="{FF2B5EF4-FFF2-40B4-BE49-F238E27FC236}">
                  <a16:creationId xmlns:a16="http://schemas.microsoft.com/office/drawing/2014/main"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1" name="Freeform 15">
              <a:extLst>
                <a:ext uri="{FF2B5EF4-FFF2-40B4-BE49-F238E27FC236}">
                  <a16:creationId xmlns:a16="http://schemas.microsoft.com/office/drawing/2014/main"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2" name="Freeform 16">
              <a:extLst>
                <a:ext uri="{FF2B5EF4-FFF2-40B4-BE49-F238E27FC236}">
                  <a16:creationId xmlns:a16="http://schemas.microsoft.com/office/drawing/2014/main"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3" name="Freeform 17">
              <a:extLst>
                <a:ext uri="{FF2B5EF4-FFF2-40B4-BE49-F238E27FC236}">
                  <a16:creationId xmlns:a16="http://schemas.microsoft.com/office/drawing/2014/main"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4" name="Freeform 18">
              <a:extLst>
                <a:ext uri="{FF2B5EF4-FFF2-40B4-BE49-F238E27FC236}">
                  <a16:creationId xmlns:a16="http://schemas.microsoft.com/office/drawing/2014/main"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67" name="TextBox 66">
            <a:extLst>
              <a:ext uri="{FF2B5EF4-FFF2-40B4-BE49-F238E27FC236}">
                <a16:creationId xmlns:a16="http://schemas.microsoft.com/office/drawing/2014/main" id="{43E9AA7E-9A40-4378-BA1F-D2DC2684ED35}"/>
              </a:ext>
            </a:extLst>
          </p:cNvPr>
          <p:cNvSpPr txBox="1"/>
          <p:nvPr/>
        </p:nvSpPr>
        <p:spPr>
          <a:xfrm>
            <a:off x="236619" y="4687268"/>
            <a:ext cx="5217446" cy="2031325"/>
          </a:xfrm>
          <a:prstGeom prst="rect">
            <a:avLst/>
          </a:prstGeom>
          <a:noFill/>
        </p:spPr>
        <p:txBody>
          <a:bodyPr wrap="square" rtlCol="0">
            <a:spAutoFit/>
          </a:bodyPr>
          <a:lstStyle/>
          <a:p>
            <a:pPr lvl="0" algn="just">
              <a:defRPr/>
            </a:pPr>
            <a:r>
              <a:rPr lang="fr-SN" sz="1400" b="1" dirty="0">
                <a:latin typeface="Open Sans" panose="020B0606030504020204" pitchFamily="34" charset="0"/>
              </a:rPr>
              <a:t>Dans le graphique ci dessus, la droite bleue représente la première bissectrice et les points représentent la répartition de la somme des trois énergies en fonction de la consommation totale. On voit clairement que la somme des trois énergies est presque égale à la consommation totale d’énergie. Elles sont ainsi linéairement corrélées à la variable consommation totale. Ainsi pour une bonne performance de notre modèle, nous les enlèverons.</a:t>
            </a:r>
            <a:endParaRPr kumimoji="0" lang="en-GB" sz="1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78" name="TextBox 77">
            <a:extLst>
              <a:ext uri="{FF2B5EF4-FFF2-40B4-BE49-F238E27FC236}">
                <a16:creationId xmlns:a16="http://schemas.microsoft.com/office/drawing/2014/main" id="{91FE69F6-9293-4343-B952-0660EA60F5D7}"/>
              </a:ext>
            </a:extLst>
          </p:cNvPr>
          <p:cNvSpPr txBox="1"/>
          <p:nvPr/>
        </p:nvSpPr>
        <p:spPr>
          <a:xfrm>
            <a:off x="7346102" y="4687268"/>
            <a:ext cx="4713819" cy="1169551"/>
          </a:xfrm>
          <a:prstGeom prst="rect">
            <a:avLst/>
          </a:prstGeom>
          <a:noFill/>
        </p:spPr>
        <p:txBody>
          <a:bodyPr wrap="square" rtlCol="0">
            <a:spAutoFit/>
          </a:bodyPr>
          <a:lstStyle/>
          <a:p>
            <a:pPr lvl="0" algn="just">
              <a:defRPr/>
            </a:pPr>
            <a:r>
              <a:rPr lang="fr-SN" sz="1400" b="1" dirty="0">
                <a:latin typeface="Open Sans" panose="020B0606030504020204" pitchFamily="34" charset="0"/>
              </a:rPr>
              <a:t>On voit également de façon claire que la variable intensité n’est qu’un calcul de la consommation par surface. Il est en de même pour les variables (</a:t>
            </a:r>
            <a:r>
              <a:rPr lang="fr-SN" sz="1400" b="1" dirty="0" err="1">
                <a:latin typeface="Open Sans" panose="020B0606030504020204" pitchFamily="34" charset="0"/>
              </a:rPr>
              <a:t>kBtu</a:t>
            </a:r>
            <a:r>
              <a:rPr lang="fr-SN" sz="1400" b="1" dirty="0">
                <a:latin typeface="Open Sans" panose="020B0606030504020204" pitchFamily="34" charset="0"/>
              </a:rPr>
              <a:t>/</a:t>
            </a:r>
            <a:r>
              <a:rPr lang="fr-SN" sz="1400" b="1" dirty="0" err="1">
                <a:latin typeface="Open Sans" panose="020B0606030504020204" pitchFamily="34" charset="0"/>
              </a:rPr>
              <a:t>sf</a:t>
            </a:r>
            <a:r>
              <a:rPr lang="fr-SN" sz="1400" b="1" dirty="0">
                <a:latin typeface="Open Sans" panose="020B0606030504020204" pitchFamily="34" charset="0"/>
              </a:rPr>
              <a:t>) qui peuvent se déduire facilement. Ainsi nous les allons </a:t>
            </a:r>
            <a:r>
              <a:rPr lang="fr-SN" sz="1400" b="1" dirty="0" err="1">
                <a:latin typeface="Open Sans" panose="020B0606030504020204" pitchFamily="34" charset="0"/>
              </a:rPr>
              <a:t>ecarter</a:t>
            </a:r>
            <a:r>
              <a:rPr lang="fr-SN" sz="1400" b="1" dirty="0">
                <a:latin typeface="Open Sans" panose="020B0606030504020204" pitchFamily="34" charset="0"/>
              </a:rPr>
              <a:t> de notre modèle.</a:t>
            </a:r>
            <a:endParaRPr kumimoji="0" lang="en-GB" sz="1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14" y="1212591"/>
            <a:ext cx="5109072" cy="2943306"/>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181" y="1212591"/>
            <a:ext cx="4835740" cy="2943307"/>
          </a:xfrm>
          <a:prstGeom prst="rect">
            <a:avLst/>
          </a:prstGeom>
        </p:spPr>
      </p:pic>
      <p:sp>
        <p:nvSpPr>
          <p:cNvPr id="30" name="TextBox 9">
            <a:extLst>
              <a:ext uri="{FF2B5EF4-FFF2-40B4-BE49-F238E27FC236}">
                <a16:creationId xmlns:a16="http://schemas.microsoft.com/office/drawing/2014/main" id="{DB0A9C50-B290-4C30-A65A-9D7AB111D154}"/>
              </a:ext>
            </a:extLst>
          </p:cNvPr>
          <p:cNvSpPr txBox="1"/>
          <p:nvPr/>
        </p:nvSpPr>
        <p:spPr>
          <a:xfrm>
            <a:off x="6852809" y="504042"/>
            <a:ext cx="5578484" cy="369332"/>
          </a:xfrm>
          <a:prstGeom prst="rect">
            <a:avLst/>
          </a:prstGeom>
          <a:noFill/>
        </p:spPr>
        <p:txBody>
          <a:bodyPr wrap="square" rtlCol="0">
            <a:spAutoFit/>
          </a:bodyPr>
          <a:lstStyle/>
          <a:p>
            <a:pPr lvl="0">
              <a:defRPr/>
            </a:pPr>
            <a:r>
              <a:rPr lang="en-GB" b="1" dirty="0">
                <a:latin typeface="Noto Sans" panose="020B0502040504020204" pitchFamily="34"/>
                <a:ea typeface="Noto Sans" panose="020B0502040504020204" pitchFamily="34"/>
                <a:cs typeface="Noto Sans" panose="020B0502040504020204" pitchFamily="34"/>
              </a:rPr>
              <a:t>1000*TotalGHGEmissions / PropertyGFATotal</a:t>
            </a:r>
            <a:endParaRPr kumimoji="0" lang="en-GB"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67843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60A91E4-9F92-44E1-8499-A3480159EBEE}"/>
              </a:ext>
            </a:extLst>
          </p:cNvPr>
          <p:cNvSpPr/>
          <p:nvPr/>
        </p:nvSpPr>
        <p:spPr>
          <a:xfrm flipH="1">
            <a:off x="8092400" y="714847"/>
            <a:ext cx="4030249" cy="65437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6DED912-3991-4D96-82BA-AEF51C10E712}"/>
              </a:ext>
            </a:extLst>
          </p:cNvPr>
          <p:cNvSpPr/>
          <p:nvPr/>
        </p:nvSpPr>
        <p:spPr>
          <a:xfrm>
            <a:off x="67091" y="725549"/>
            <a:ext cx="4030249" cy="6543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99AC3C-FE44-4341-B799-F20DE8937C2B}"/>
              </a:ext>
            </a:extLst>
          </p:cNvPr>
          <p:cNvSpPr txBox="1"/>
          <p:nvPr/>
        </p:nvSpPr>
        <p:spPr>
          <a:xfrm>
            <a:off x="696529" y="139725"/>
            <a:ext cx="10764138" cy="523220"/>
          </a:xfrm>
          <a:prstGeom prst="rect">
            <a:avLst/>
          </a:prstGeom>
          <a:noFill/>
        </p:spPr>
        <p:txBody>
          <a:bodyPr wrap="square" rtlCol="0">
            <a:spAutoFit/>
          </a:bodyPr>
          <a:lstStyle/>
          <a:p>
            <a:pPr algn="ctr"/>
            <a:r>
              <a:rPr lang="fr-SN" sz="2800" b="1" dirty="0"/>
              <a:t>Analyse de liaison entre les variables quantitatives</a:t>
            </a:r>
          </a:p>
        </p:txBody>
      </p:sp>
      <p:sp>
        <p:nvSpPr>
          <p:cNvPr id="47" name="TextBox 46">
            <a:extLst>
              <a:ext uri="{FF2B5EF4-FFF2-40B4-BE49-F238E27FC236}">
                <a16:creationId xmlns:a16="http://schemas.microsoft.com/office/drawing/2014/main" id="{C11DA471-33A1-4DD1-B871-3ECA71902CCD}"/>
              </a:ext>
            </a:extLst>
          </p:cNvPr>
          <p:cNvSpPr txBox="1"/>
          <p:nvPr/>
        </p:nvSpPr>
        <p:spPr>
          <a:xfrm>
            <a:off x="-41881" y="3989128"/>
            <a:ext cx="4971132" cy="1708160"/>
          </a:xfrm>
          <a:prstGeom prst="rect">
            <a:avLst/>
          </a:prstGeom>
          <a:noFill/>
        </p:spPr>
        <p:txBody>
          <a:bodyPr wrap="square" rtlCol="0">
            <a:spAutoFit/>
          </a:bodyPr>
          <a:lstStyle/>
          <a:p>
            <a:pPr lvl="0" algn="just">
              <a:defRPr/>
            </a:pPr>
            <a:r>
              <a:rPr lang="fr-SN" sz="1500" b="1" dirty="0">
                <a:latin typeface="Open Sans" panose="020B0606030504020204" pitchFamily="34" charset="0"/>
              </a:rPr>
              <a:t>Ce graphique montre une relation croissante entre le log.consommation d’énergie et le log.superficie de plancher brut du bâtiment. On peut donc remarquer que l’augmentation d'1% de la superficie de plancher brut du bâtiment implique une augmentation de la consommation d’énergie.</a:t>
            </a:r>
            <a:r>
              <a:rPr kumimoji="0" lang="en-US" sz="1500" b="1" i="0" u="none" strike="noStrike" kern="1200" cap="none" spc="0" normalizeH="0" baseline="0" noProof="0" dirty="0">
                <a:ln>
                  <a:noFill/>
                </a:ln>
                <a:effectLst/>
                <a:uLnTx/>
                <a:uFillTx/>
                <a:latin typeface="Open Sans" panose="020B0606030504020204" pitchFamily="34" charset="0"/>
              </a:rPr>
              <a:t>. </a:t>
            </a:r>
            <a:endParaRPr kumimoji="0" lang="en-GB" sz="1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57" name="TextBox 56">
            <a:extLst>
              <a:ext uri="{FF2B5EF4-FFF2-40B4-BE49-F238E27FC236}">
                <a16:creationId xmlns:a16="http://schemas.microsoft.com/office/drawing/2014/main" id="{D36B853C-BDB4-42BC-8DAF-2F937A9B9F3C}"/>
              </a:ext>
            </a:extLst>
          </p:cNvPr>
          <p:cNvSpPr txBox="1"/>
          <p:nvPr/>
        </p:nvSpPr>
        <p:spPr>
          <a:xfrm>
            <a:off x="67091" y="829681"/>
            <a:ext cx="3900378" cy="830997"/>
          </a:xfrm>
          <a:prstGeom prst="rect">
            <a:avLst/>
          </a:prstGeom>
          <a:noFill/>
        </p:spPr>
        <p:txBody>
          <a:bodyPr wrap="square" rtlCol="0">
            <a:spAutoFit/>
          </a:bodyPr>
          <a:lstStyle/>
          <a:p>
            <a:pPr lvl="0" algn="just">
              <a:defRPr/>
            </a:pPr>
            <a:r>
              <a:rPr lang="fr-SN" sz="1600" b="1" dirty="0">
                <a:solidFill>
                  <a:schemeClr val="bg1"/>
                </a:solidFill>
                <a:latin typeface="Noto Sans" panose="020B0502040504020204" pitchFamily="34"/>
                <a:ea typeface="Noto Sans" panose="020B0502040504020204" pitchFamily="34"/>
                <a:cs typeface="Noto Sans" panose="020B0502040504020204" pitchFamily="34"/>
              </a:rPr>
              <a:t>Consommation d'énergie en fonction </a:t>
            </a:r>
          </a:p>
          <a:p>
            <a:pPr lvl="0" algn="just">
              <a:defRPr/>
            </a:pPr>
            <a:r>
              <a:rPr lang="fr-SN" sz="1600" b="1" dirty="0">
                <a:solidFill>
                  <a:schemeClr val="bg1"/>
                </a:solidFill>
                <a:latin typeface="Noto Sans" panose="020B0502040504020204" pitchFamily="34"/>
                <a:ea typeface="Noto Sans" panose="020B0502040504020204" pitchFamily="34"/>
                <a:cs typeface="Noto Sans" panose="020B0502040504020204" pitchFamily="34"/>
              </a:rPr>
              <a:t>de la superficie des bâtiments</a:t>
            </a:r>
            <a:endParaRPr kumimoji="0" lang="en-GB" sz="16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9" name="TextBox 58">
            <a:extLst>
              <a:ext uri="{FF2B5EF4-FFF2-40B4-BE49-F238E27FC236}">
                <a16:creationId xmlns:a16="http://schemas.microsoft.com/office/drawing/2014/main" id="{EB813664-D428-4278-8A46-04EC141CFC1E}"/>
              </a:ext>
            </a:extLst>
          </p:cNvPr>
          <p:cNvSpPr txBox="1"/>
          <p:nvPr/>
        </p:nvSpPr>
        <p:spPr>
          <a:xfrm>
            <a:off x="8092401" y="647555"/>
            <a:ext cx="3913372" cy="584775"/>
          </a:xfrm>
          <a:prstGeom prst="rect">
            <a:avLst/>
          </a:prstGeom>
          <a:noFill/>
        </p:spPr>
        <p:txBody>
          <a:bodyPr wrap="square" rtlCol="0">
            <a:spAutoFit/>
          </a:bodyPr>
          <a:lstStyle/>
          <a:p>
            <a:pPr lvl="0" algn="just">
              <a:defRPr/>
            </a:pPr>
            <a:r>
              <a:rPr lang="fr-SN" sz="1600" b="1" dirty="0">
                <a:solidFill>
                  <a:schemeClr val="bg1"/>
                </a:solidFill>
                <a:latin typeface="Noto Sans" panose="020B0502040504020204" pitchFamily="34"/>
                <a:ea typeface="Noto Sans" panose="020B0502040504020204" pitchFamily="34"/>
                <a:cs typeface="Noto Sans" panose="020B0502040504020204" pitchFamily="34"/>
              </a:rPr>
              <a:t>Consommation d'énergie en fonction de la superficie des parking</a:t>
            </a:r>
            <a:endParaRPr kumimoji="0" lang="en-GB" sz="16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1" name="TextBox 30">
            <a:extLst>
              <a:ext uri="{FF2B5EF4-FFF2-40B4-BE49-F238E27FC236}">
                <a16:creationId xmlns:a16="http://schemas.microsoft.com/office/drawing/2014/main" id="{095C297C-4C31-4AE9-805E-092ECC55D5B5}"/>
              </a:ext>
            </a:extLst>
          </p:cNvPr>
          <p:cNvSpPr txBox="1"/>
          <p:nvPr/>
        </p:nvSpPr>
        <p:spPr>
          <a:xfrm>
            <a:off x="8263101" y="4318372"/>
            <a:ext cx="3672217" cy="7848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1" dirty="0">
                <a:latin typeface="Open Sans" panose="020B0606030504020204" pitchFamily="34" charset="0"/>
              </a:rPr>
              <a:t>On remarque que Plus la superficie du bâtiment est grande, plus </a:t>
            </a:r>
            <a:r>
              <a:rPr lang="en-US" sz="1500" b="1" dirty="0" err="1">
                <a:latin typeface="Open Sans" panose="020B0606030504020204" pitchFamily="34" charset="0"/>
              </a:rPr>
              <a:t>sa</a:t>
            </a:r>
            <a:r>
              <a:rPr lang="en-US" sz="1500" b="1" dirty="0">
                <a:latin typeface="Open Sans" panose="020B0606030504020204" pitchFamily="34" charset="0"/>
              </a:rPr>
              <a:t> consommation  d’énergie </a:t>
            </a:r>
            <a:r>
              <a:rPr lang="en-US" sz="1500" b="1" dirty="0" err="1">
                <a:latin typeface="Open Sans" panose="020B0606030504020204" pitchFamily="34" charset="0"/>
              </a:rPr>
              <a:t>augmente</a:t>
            </a:r>
            <a:endParaRPr lang="en-GB" sz="1500" b="1" dirty="0">
              <a:latin typeface="Open Sans" panose="020B0606030504020204" pitchFamily="34" charset="0"/>
            </a:endParaRPr>
          </a:p>
        </p:txBody>
      </p:sp>
      <p:grpSp>
        <p:nvGrpSpPr>
          <p:cNvPr id="32" name="Group 31">
            <a:extLst>
              <a:ext uri="{FF2B5EF4-FFF2-40B4-BE49-F238E27FC236}">
                <a16:creationId xmlns:a16="http://schemas.microsoft.com/office/drawing/2014/main" id="{50CF5DFB-B9D3-41EC-B803-E8833CB6A11B}"/>
              </a:ext>
            </a:extLst>
          </p:cNvPr>
          <p:cNvGrpSpPr/>
          <p:nvPr/>
        </p:nvGrpSpPr>
        <p:grpSpPr>
          <a:xfrm rot="10800000" flipH="1">
            <a:off x="4086852" y="2622256"/>
            <a:ext cx="4774398" cy="3793271"/>
            <a:chOff x="3717443" y="1464207"/>
            <a:chExt cx="4298789" cy="3793271"/>
          </a:xfrm>
        </p:grpSpPr>
        <p:sp>
          <p:nvSpPr>
            <p:cNvPr id="33" name="Rectangle 32">
              <a:extLst>
                <a:ext uri="{FF2B5EF4-FFF2-40B4-BE49-F238E27FC236}">
                  <a16:creationId xmlns:a16="http://schemas.microsoft.com/office/drawing/2014/main" id="{C3C29D52-05F3-4375-AD3A-45AF3ABD1A3E}"/>
                </a:ext>
              </a:extLst>
            </p:cNvPr>
            <p:cNvSpPr/>
            <p:nvPr/>
          </p:nvSpPr>
          <p:spPr>
            <a:xfrm>
              <a:off x="3717443" y="1464207"/>
              <a:ext cx="4030249" cy="6543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Left 1">
              <a:extLst>
                <a:ext uri="{FF2B5EF4-FFF2-40B4-BE49-F238E27FC236}">
                  <a16:creationId xmlns:a16="http://schemas.microsoft.com/office/drawing/2014/main" id="{6C1B2820-9D91-43AD-9EC6-DA3A7A049B4A}"/>
                </a:ext>
              </a:extLst>
            </p:cNvPr>
            <p:cNvSpPr/>
            <p:nvPr/>
          </p:nvSpPr>
          <p:spPr>
            <a:xfrm rot="13391102">
              <a:off x="5108020" y="4159720"/>
              <a:ext cx="2908212" cy="1097758"/>
            </a:xfrm>
            <a:custGeom>
              <a:avLst/>
              <a:gdLst>
                <a:gd name="connsiteX0" fmla="*/ 0 w 2216226"/>
                <a:gd name="connsiteY0" fmla="*/ 548879 h 1097758"/>
                <a:gd name="connsiteX1" fmla="*/ 859007 w 2216226"/>
                <a:gd name="connsiteY1" fmla="*/ 0 h 1097758"/>
                <a:gd name="connsiteX2" fmla="*/ 859007 w 2216226"/>
                <a:gd name="connsiteY2" fmla="*/ 226725 h 1097758"/>
                <a:gd name="connsiteX3" fmla="*/ 2216226 w 2216226"/>
                <a:gd name="connsiteY3" fmla="*/ 226725 h 1097758"/>
                <a:gd name="connsiteX4" fmla="*/ 2216226 w 2216226"/>
                <a:gd name="connsiteY4" fmla="*/ 871033 h 1097758"/>
                <a:gd name="connsiteX5" fmla="*/ 859007 w 2216226"/>
                <a:gd name="connsiteY5" fmla="*/ 871033 h 1097758"/>
                <a:gd name="connsiteX6" fmla="*/ 859007 w 2216226"/>
                <a:gd name="connsiteY6" fmla="*/ 1097758 h 1097758"/>
                <a:gd name="connsiteX7" fmla="*/ 0 w 2216226"/>
                <a:gd name="connsiteY7" fmla="*/ 548879 h 1097758"/>
                <a:gd name="connsiteX0" fmla="*/ 0 w 2908212"/>
                <a:gd name="connsiteY0" fmla="*/ 548879 h 1097758"/>
                <a:gd name="connsiteX1" fmla="*/ 859007 w 2908212"/>
                <a:gd name="connsiteY1" fmla="*/ 0 h 1097758"/>
                <a:gd name="connsiteX2" fmla="*/ 859007 w 2908212"/>
                <a:gd name="connsiteY2" fmla="*/ 226725 h 1097758"/>
                <a:gd name="connsiteX3" fmla="*/ 2908212 w 2908212"/>
                <a:gd name="connsiteY3" fmla="*/ 221698 h 1097758"/>
                <a:gd name="connsiteX4" fmla="*/ 2216226 w 2908212"/>
                <a:gd name="connsiteY4" fmla="*/ 871033 h 1097758"/>
                <a:gd name="connsiteX5" fmla="*/ 859007 w 2908212"/>
                <a:gd name="connsiteY5" fmla="*/ 871033 h 1097758"/>
                <a:gd name="connsiteX6" fmla="*/ 859007 w 2908212"/>
                <a:gd name="connsiteY6" fmla="*/ 1097758 h 1097758"/>
                <a:gd name="connsiteX7" fmla="*/ 0 w 2908212"/>
                <a:gd name="connsiteY7" fmla="*/ 548879 h 109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8212" h="1097758">
                  <a:moveTo>
                    <a:pt x="0" y="548879"/>
                  </a:moveTo>
                  <a:lnTo>
                    <a:pt x="859007" y="0"/>
                  </a:lnTo>
                  <a:lnTo>
                    <a:pt x="859007" y="226725"/>
                  </a:lnTo>
                  <a:lnTo>
                    <a:pt x="2908212" y="221698"/>
                  </a:lnTo>
                  <a:lnTo>
                    <a:pt x="2216226" y="871033"/>
                  </a:lnTo>
                  <a:lnTo>
                    <a:pt x="859007" y="871033"/>
                  </a:lnTo>
                  <a:lnTo>
                    <a:pt x="859007" y="1097758"/>
                  </a:lnTo>
                  <a:lnTo>
                    <a:pt x="0" y="5488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a:extLst>
              <a:ext uri="{FF2B5EF4-FFF2-40B4-BE49-F238E27FC236}">
                <a16:creationId xmlns:a16="http://schemas.microsoft.com/office/drawing/2014/main" id="{ED5FC28A-4B97-497F-A6A1-A5D0DA889B11}"/>
              </a:ext>
            </a:extLst>
          </p:cNvPr>
          <p:cNvSpPr txBox="1"/>
          <p:nvPr/>
        </p:nvSpPr>
        <p:spPr>
          <a:xfrm>
            <a:off x="4929251" y="5795952"/>
            <a:ext cx="3262836" cy="584775"/>
          </a:xfrm>
          <a:prstGeom prst="rect">
            <a:avLst/>
          </a:prstGeom>
          <a:noFill/>
        </p:spPr>
        <p:txBody>
          <a:bodyPr wrap="square" rtlCol="0">
            <a:spAutoFit/>
          </a:bodyPr>
          <a:lstStyle/>
          <a:p>
            <a:pPr lvl="0">
              <a:defRPr/>
            </a:pPr>
            <a:r>
              <a:rPr lang="en-GB" sz="1600" b="1" noProof="0" dirty="0">
                <a:solidFill>
                  <a:schemeClr val="bg1"/>
                </a:solidFill>
                <a:latin typeface="Noto Sans" panose="020B0502040504020204" pitchFamily="34"/>
                <a:ea typeface="Noto Sans" panose="020B0502040504020204" pitchFamily="34"/>
                <a:cs typeface="Noto Sans" panose="020B0502040504020204" pitchFamily="34"/>
              </a:rPr>
              <a:t>Utilisation du log</a:t>
            </a:r>
            <a:r>
              <a:rPr lang="en-GB" sz="1600" b="1" dirty="0" err="1">
                <a:solidFill>
                  <a:schemeClr val="bg1"/>
                </a:solidFill>
                <a:latin typeface="Noto Sans" panose="020B0502040504020204" pitchFamily="34"/>
                <a:ea typeface="Noto Sans" panose="020B0502040504020204" pitchFamily="34"/>
                <a:cs typeface="Noto Sans" panose="020B0502040504020204" pitchFamily="34"/>
              </a:rPr>
              <a:t>arithme</a:t>
            </a:r>
            <a:r>
              <a:rPr lang="en-GB" sz="1600" b="1" noProof="0" dirty="0">
                <a:solidFill>
                  <a:schemeClr val="bg1"/>
                </a:solidFill>
                <a:latin typeface="Noto Sans" panose="020B0502040504020204" pitchFamily="34"/>
                <a:ea typeface="Noto Sans" panose="020B0502040504020204" pitchFamily="34"/>
                <a:cs typeface="Noto Sans" panose="020B0502040504020204" pitchFamily="34"/>
              </a:rPr>
              <a:t> de la consommation d’énergie</a:t>
            </a:r>
            <a:endParaRPr kumimoji="0" lang="en-GB" sz="16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0" name="TextBox 39">
            <a:extLst>
              <a:ext uri="{FF2B5EF4-FFF2-40B4-BE49-F238E27FC236}">
                <a16:creationId xmlns:a16="http://schemas.microsoft.com/office/drawing/2014/main" id="{6D742883-841D-42FA-9AF4-94A175EF2B98}"/>
              </a:ext>
            </a:extLst>
          </p:cNvPr>
          <p:cNvSpPr txBox="1"/>
          <p:nvPr/>
        </p:nvSpPr>
        <p:spPr>
          <a:xfrm>
            <a:off x="9143465" y="5774361"/>
            <a:ext cx="3068375" cy="646331"/>
          </a:xfrm>
          <a:prstGeom prst="rect">
            <a:avLst/>
          </a:prstGeom>
          <a:noFill/>
        </p:spPr>
        <p:txBody>
          <a:bodyPr wrap="square" rtlCol="0">
            <a:spAutoFit/>
          </a:bodyPr>
          <a:lstStyle/>
          <a:p>
            <a:pPr lvl="0">
              <a:defRPr/>
            </a:pPr>
            <a:r>
              <a:rPr lang="en-GB" b="1" dirty="0">
                <a:solidFill>
                  <a:schemeClr val="bg1"/>
                </a:solidFill>
                <a:latin typeface="Noto Sans" panose="020B0502040504020204" pitchFamily="34"/>
                <a:ea typeface="Noto Sans" panose="020B0502040504020204" pitchFamily="34"/>
                <a:cs typeface="Noto Sans" panose="020B0502040504020204" pitchFamily="34"/>
              </a:rPr>
              <a:t>Utilisation de log de la consommation d’énergie</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33" y="1473501"/>
            <a:ext cx="3509196" cy="2506766"/>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532" y="1504720"/>
            <a:ext cx="3765983" cy="2495585"/>
          </a:xfrm>
          <a:prstGeom prst="rect">
            <a:avLst/>
          </a:prstGeom>
        </p:spPr>
      </p:pic>
      <p:sp>
        <p:nvSpPr>
          <p:cNvPr id="6" name="Arrow: Left 1">
            <a:extLst>
              <a:ext uri="{FF2B5EF4-FFF2-40B4-BE49-F238E27FC236}">
                <a16:creationId xmlns:a16="http://schemas.microsoft.com/office/drawing/2014/main" id="{C24382AB-9F90-D1D6-93B1-8A7ED73015A7}"/>
              </a:ext>
            </a:extLst>
          </p:cNvPr>
          <p:cNvSpPr/>
          <p:nvPr/>
        </p:nvSpPr>
        <p:spPr>
          <a:xfrm rot="2591102">
            <a:off x="3338027" y="2582528"/>
            <a:ext cx="3020297" cy="1097758"/>
          </a:xfrm>
          <a:custGeom>
            <a:avLst/>
            <a:gdLst>
              <a:gd name="connsiteX0" fmla="*/ 0 w 2216226"/>
              <a:gd name="connsiteY0" fmla="*/ 548879 h 1097758"/>
              <a:gd name="connsiteX1" fmla="*/ 859007 w 2216226"/>
              <a:gd name="connsiteY1" fmla="*/ 0 h 1097758"/>
              <a:gd name="connsiteX2" fmla="*/ 859007 w 2216226"/>
              <a:gd name="connsiteY2" fmla="*/ 226725 h 1097758"/>
              <a:gd name="connsiteX3" fmla="*/ 2216226 w 2216226"/>
              <a:gd name="connsiteY3" fmla="*/ 226725 h 1097758"/>
              <a:gd name="connsiteX4" fmla="*/ 2216226 w 2216226"/>
              <a:gd name="connsiteY4" fmla="*/ 871033 h 1097758"/>
              <a:gd name="connsiteX5" fmla="*/ 859007 w 2216226"/>
              <a:gd name="connsiteY5" fmla="*/ 871033 h 1097758"/>
              <a:gd name="connsiteX6" fmla="*/ 859007 w 2216226"/>
              <a:gd name="connsiteY6" fmla="*/ 1097758 h 1097758"/>
              <a:gd name="connsiteX7" fmla="*/ 0 w 2216226"/>
              <a:gd name="connsiteY7" fmla="*/ 548879 h 1097758"/>
              <a:gd name="connsiteX0" fmla="*/ 0 w 2908212"/>
              <a:gd name="connsiteY0" fmla="*/ 548879 h 1097758"/>
              <a:gd name="connsiteX1" fmla="*/ 859007 w 2908212"/>
              <a:gd name="connsiteY1" fmla="*/ 0 h 1097758"/>
              <a:gd name="connsiteX2" fmla="*/ 859007 w 2908212"/>
              <a:gd name="connsiteY2" fmla="*/ 226725 h 1097758"/>
              <a:gd name="connsiteX3" fmla="*/ 2908212 w 2908212"/>
              <a:gd name="connsiteY3" fmla="*/ 221698 h 1097758"/>
              <a:gd name="connsiteX4" fmla="*/ 2216226 w 2908212"/>
              <a:gd name="connsiteY4" fmla="*/ 871033 h 1097758"/>
              <a:gd name="connsiteX5" fmla="*/ 859007 w 2908212"/>
              <a:gd name="connsiteY5" fmla="*/ 871033 h 1097758"/>
              <a:gd name="connsiteX6" fmla="*/ 859007 w 2908212"/>
              <a:gd name="connsiteY6" fmla="*/ 1097758 h 1097758"/>
              <a:gd name="connsiteX7" fmla="*/ 0 w 2908212"/>
              <a:gd name="connsiteY7" fmla="*/ 548879 h 109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8212" h="1097758">
                <a:moveTo>
                  <a:pt x="0" y="548879"/>
                </a:moveTo>
                <a:lnTo>
                  <a:pt x="859007" y="0"/>
                </a:lnTo>
                <a:lnTo>
                  <a:pt x="859007" y="226725"/>
                </a:lnTo>
                <a:lnTo>
                  <a:pt x="2908212" y="221698"/>
                </a:lnTo>
                <a:lnTo>
                  <a:pt x="2216226" y="871033"/>
                </a:lnTo>
                <a:lnTo>
                  <a:pt x="859007" y="871033"/>
                </a:lnTo>
                <a:lnTo>
                  <a:pt x="859007" y="1097758"/>
                </a:lnTo>
                <a:lnTo>
                  <a:pt x="0" y="54887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040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338427" y="-81469"/>
            <a:ext cx="9673702" cy="523220"/>
          </a:xfrm>
          <a:prstGeom prst="rect">
            <a:avLst/>
          </a:prstGeom>
          <a:noFill/>
        </p:spPr>
        <p:txBody>
          <a:bodyPr wrap="square" rtlCol="0">
            <a:spAutoFit/>
          </a:bodyPr>
          <a:lstStyle/>
          <a:p>
            <a:pPr lvl="0" algn="ctr">
              <a:defRPr/>
            </a:pPr>
            <a:r>
              <a:rPr lang="fr-FR" sz="2800" b="1" dirty="0">
                <a:latin typeface="Noto Sans" panose="020B0502040504020204" pitchFamily="34"/>
                <a:ea typeface="Noto Sans" panose="020B0502040504020204" pitchFamily="34"/>
                <a:cs typeface="Noto Sans" panose="020B0502040504020204" pitchFamily="34"/>
              </a:rPr>
              <a:t>La matrice de corrélation</a:t>
            </a:r>
            <a:endParaRPr kumimoji="0" lang="en-US"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13" name="Group 12">
            <a:extLst>
              <a:ext uri="{FF2B5EF4-FFF2-40B4-BE49-F238E27FC236}">
                <a16:creationId xmlns:a16="http://schemas.microsoft.com/office/drawing/2014/main" id="{EBD13CB8-88C3-4238-9224-3A5DF912586E}"/>
              </a:ext>
            </a:extLst>
          </p:cNvPr>
          <p:cNvGrpSpPr/>
          <p:nvPr/>
        </p:nvGrpSpPr>
        <p:grpSpPr>
          <a:xfrm>
            <a:off x="110545" y="1410775"/>
            <a:ext cx="11115904" cy="4095411"/>
            <a:chOff x="4297744" y="2018534"/>
            <a:chExt cx="3256747" cy="3019558"/>
          </a:xfrm>
        </p:grpSpPr>
        <p:sp>
          <p:nvSpPr>
            <p:cNvPr id="18" name="Rectangle 17">
              <a:extLst>
                <a:ext uri="{FF2B5EF4-FFF2-40B4-BE49-F238E27FC236}">
                  <a16:creationId xmlns:a16="http://schemas.microsoft.com/office/drawing/2014/main" id="{489A38A1-1E86-4FAB-A049-007A6EFF8A23}"/>
                </a:ext>
              </a:extLst>
            </p:cNvPr>
            <p:cNvSpPr/>
            <p:nvPr/>
          </p:nvSpPr>
          <p:spPr>
            <a:xfrm>
              <a:off x="7420343" y="2345072"/>
              <a:ext cx="85750" cy="96817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EE03E47D-7AFD-4532-80B7-13C822FD5EA5}"/>
                </a:ext>
              </a:extLst>
            </p:cNvPr>
            <p:cNvGrpSpPr/>
            <p:nvPr/>
          </p:nvGrpSpPr>
          <p:grpSpPr>
            <a:xfrm rot="10800000">
              <a:off x="5803223" y="2947950"/>
              <a:ext cx="1751268" cy="2090142"/>
              <a:chOff x="6927746" y="2029260"/>
              <a:chExt cx="1751268" cy="2090142"/>
            </a:xfrm>
          </p:grpSpPr>
          <p:sp>
            <p:nvSpPr>
              <p:cNvPr id="15" name="Rectangle 14">
                <a:extLst>
                  <a:ext uri="{FF2B5EF4-FFF2-40B4-BE49-F238E27FC236}">
                    <a16:creationId xmlns:a16="http://schemas.microsoft.com/office/drawing/2014/main" id="{B8A4ADEB-A424-4DE2-8D16-42158BF1798D}"/>
                  </a:ext>
                </a:extLst>
              </p:cNvPr>
              <p:cNvSpPr/>
              <p:nvPr/>
            </p:nvSpPr>
            <p:spPr>
              <a:xfrm rot="16200000">
                <a:off x="7741802" y="1408387"/>
                <a:ext cx="257305" cy="16171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Arrow: Left 1">
                <a:extLst>
                  <a:ext uri="{FF2B5EF4-FFF2-40B4-BE49-F238E27FC236}">
                    <a16:creationId xmlns:a16="http://schemas.microsoft.com/office/drawing/2014/main" id="{1DD24725-219F-4BE9-9104-68B7139E557A}"/>
                  </a:ext>
                </a:extLst>
              </p:cNvPr>
              <p:cNvSpPr/>
              <p:nvPr/>
            </p:nvSpPr>
            <p:spPr>
              <a:xfrm rot="5400000" flipH="1">
                <a:off x="5967510" y="2989496"/>
                <a:ext cx="2090142" cy="16967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9A16EF4E-28DA-46E3-9B05-F0492E608D9D}"/>
                </a:ext>
              </a:extLst>
            </p:cNvPr>
            <p:cNvGrpSpPr/>
            <p:nvPr/>
          </p:nvGrpSpPr>
          <p:grpSpPr>
            <a:xfrm rot="16200000">
              <a:off x="4414547" y="3381719"/>
              <a:ext cx="1605412" cy="1707333"/>
              <a:chOff x="6838502" y="2030148"/>
              <a:chExt cx="1605412" cy="1707333"/>
            </a:xfrm>
          </p:grpSpPr>
          <p:sp>
            <p:nvSpPr>
              <p:cNvPr id="11" name="Rectangle 10">
                <a:extLst>
                  <a:ext uri="{FF2B5EF4-FFF2-40B4-BE49-F238E27FC236}">
                    <a16:creationId xmlns:a16="http://schemas.microsoft.com/office/drawing/2014/main" id="{A8622213-F7D9-474E-ADA5-15859150FF26}"/>
                  </a:ext>
                </a:extLst>
              </p:cNvPr>
              <p:cNvSpPr/>
              <p:nvPr/>
            </p:nvSpPr>
            <p:spPr>
              <a:xfrm rot="16200000">
                <a:off x="7734977" y="1402955"/>
                <a:ext cx="81743" cy="13361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row: Left 1">
                <a:extLst>
                  <a:ext uri="{FF2B5EF4-FFF2-40B4-BE49-F238E27FC236}">
                    <a16:creationId xmlns:a16="http://schemas.microsoft.com/office/drawing/2014/main" id="{444601CD-51F8-4FEC-AA83-66BE45FF0354}"/>
                  </a:ext>
                </a:extLst>
              </p:cNvPr>
              <p:cNvSpPr/>
              <p:nvPr/>
            </p:nvSpPr>
            <p:spPr>
              <a:xfrm rot="5400000" flipH="1">
                <a:off x="6181098" y="2687552"/>
                <a:ext cx="1707333" cy="392526"/>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9" name="Rectangle 8">
              <a:extLst>
                <a:ext uri="{FF2B5EF4-FFF2-40B4-BE49-F238E27FC236}">
                  <a16:creationId xmlns:a16="http://schemas.microsoft.com/office/drawing/2014/main" id="{C91976CD-E2E1-45DD-A97F-369224C079F1}"/>
                </a:ext>
              </a:extLst>
            </p:cNvPr>
            <p:cNvSpPr/>
            <p:nvPr/>
          </p:nvSpPr>
          <p:spPr>
            <a:xfrm rot="16200000">
              <a:off x="5175742" y="1420786"/>
              <a:ext cx="208953" cy="16792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Arrow: Left 1">
              <a:extLst>
                <a:ext uri="{FF2B5EF4-FFF2-40B4-BE49-F238E27FC236}">
                  <a16:creationId xmlns:a16="http://schemas.microsoft.com/office/drawing/2014/main" id="{EC3B9A4C-FE1F-4233-8E6E-27FB3DCF71BA}"/>
                </a:ext>
              </a:extLst>
            </p:cNvPr>
            <p:cNvSpPr/>
            <p:nvPr/>
          </p:nvSpPr>
          <p:spPr>
            <a:xfrm rot="10800000" flipH="1">
              <a:off x="5749741" y="2018534"/>
              <a:ext cx="1756651" cy="422527"/>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Arrow: Left 1">
              <a:extLst>
                <a:ext uri="{FF2B5EF4-FFF2-40B4-BE49-F238E27FC236}">
                  <a16:creationId xmlns:a16="http://schemas.microsoft.com/office/drawing/2014/main" id="{420D825D-0889-4C41-883D-F6976834B598}"/>
                </a:ext>
              </a:extLst>
            </p:cNvPr>
            <p:cNvSpPr/>
            <p:nvPr/>
          </p:nvSpPr>
          <p:spPr>
            <a:xfrm rot="5400000" flipH="1">
              <a:off x="3511873" y="2948769"/>
              <a:ext cx="1756651" cy="18491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3" name="Rectangle 22">
            <a:extLst>
              <a:ext uri="{FF2B5EF4-FFF2-40B4-BE49-F238E27FC236}">
                <a16:creationId xmlns:a16="http://schemas.microsoft.com/office/drawing/2014/main" id="{A6ED8D64-ABFA-4C5B-84CA-E3CA3F9E67C6}"/>
              </a:ext>
            </a:extLst>
          </p:cNvPr>
          <p:cNvSpPr/>
          <p:nvPr/>
        </p:nvSpPr>
        <p:spPr>
          <a:xfrm>
            <a:off x="1" y="503513"/>
            <a:ext cx="6329680" cy="857304"/>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222AF7CF-FFFB-4D79-BA83-E3C26556611E}"/>
              </a:ext>
            </a:extLst>
          </p:cNvPr>
          <p:cNvSpPr txBox="1"/>
          <p:nvPr/>
        </p:nvSpPr>
        <p:spPr>
          <a:xfrm>
            <a:off x="-31248" y="464597"/>
            <a:ext cx="6725185" cy="923330"/>
          </a:xfrm>
          <a:prstGeom prst="rect">
            <a:avLst/>
          </a:prstGeom>
          <a:noFill/>
        </p:spPr>
        <p:txBody>
          <a:bodyPr wrap="square" rtlCol="0">
            <a:spAutoFit/>
          </a:bodyPr>
          <a:lstStyle/>
          <a:p>
            <a:pPr lvl="0" algn="ctr">
              <a:defRPr/>
            </a:pPr>
            <a:r>
              <a:rPr lang="fr-SN" b="1" dirty="0"/>
              <a:t>Notre variable consommation SiteEnergyUse(</a:t>
            </a:r>
            <a:r>
              <a:rPr lang="fr-SN" b="1" dirty="0" err="1"/>
              <a:t>kBtu</a:t>
            </a:r>
            <a:r>
              <a:rPr lang="fr-SN" b="1" dirty="0"/>
              <a:t>) est fortement corrélée aux variables TotalGHGEmissions, Electricity(</a:t>
            </a:r>
            <a:r>
              <a:rPr lang="fr-SN" b="1" dirty="0" err="1"/>
              <a:t>kBtu</a:t>
            </a:r>
            <a:r>
              <a:rPr lang="fr-SN" b="1" dirty="0"/>
              <a:t>) et </a:t>
            </a:r>
            <a:r>
              <a:rPr lang="fr-SN" b="1" dirty="0" err="1"/>
              <a:t>SiteEnergyUseWN</a:t>
            </a:r>
            <a:r>
              <a:rPr lang="fr-SN" b="1" dirty="0"/>
              <a:t>(</a:t>
            </a:r>
            <a:r>
              <a:rPr lang="fr-SN" b="1" dirty="0" err="1"/>
              <a:t>kBtu</a:t>
            </a:r>
            <a:r>
              <a:rPr lang="fr-SN" b="1" dirty="0"/>
              <a:t>)</a:t>
            </a:r>
          </a:p>
        </p:txBody>
      </p:sp>
      <p:sp>
        <p:nvSpPr>
          <p:cNvPr id="34" name="Rectangle 33">
            <a:extLst>
              <a:ext uri="{FF2B5EF4-FFF2-40B4-BE49-F238E27FC236}">
                <a16:creationId xmlns:a16="http://schemas.microsoft.com/office/drawing/2014/main" id="{DF9AABF5-A197-49F9-ADB9-3BC1253E75C3}"/>
              </a:ext>
            </a:extLst>
          </p:cNvPr>
          <p:cNvSpPr/>
          <p:nvPr/>
        </p:nvSpPr>
        <p:spPr>
          <a:xfrm>
            <a:off x="17894" y="510373"/>
            <a:ext cx="185306" cy="8573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9F424DAF-680C-41A0-B8B6-40B29E134209}"/>
              </a:ext>
            </a:extLst>
          </p:cNvPr>
          <p:cNvSpPr/>
          <p:nvPr/>
        </p:nvSpPr>
        <p:spPr>
          <a:xfrm>
            <a:off x="17894" y="5579071"/>
            <a:ext cx="6311787" cy="1201604"/>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80858563-6E0B-4183-B86B-97EAB44ADF10}"/>
              </a:ext>
            </a:extLst>
          </p:cNvPr>
          <p:cNvSpPr txBox="1"/>
          <p:nvPr/>
        </p:nvSpPr>
        <p:spPr>
          <a:xfrm>
            <a:off x="238976" y="5677572"/>
            <a:ext cx="5923760" cy="861774"/>
          </a:xfrm>
          <a:prstGeom prst="rect">
            <a:avLst/>
          </a:prstGeom>
          <a:noFill/>
        </p:spPr>
        <p:txBody>
          <a:bodyPr wrap="square" rtlCol="0">
            <a:spAutoFit/>
          </a:bodyPr>
          <a:lstStyle/>
          <a:p>
            <a:pPr lvl="0">
              <a:defRPr/>
            </a:pPr>
            <a:r>
              <a:rPr lang="fr-SN" b="1" dirty="0"/>
              <a:t>La variable TotalGHGEmissions est fortement </a:t>
            </a:r>
            <a:r>
              <a:rPr lang="fr-SN" b="1" dirty="0" err="1"/>
              <a:t>correlée</a:t>
            </a:r>
            <a:r>
              <a:rPr lang="fr-SN" b="1" dirty="0"/>
              <a:t> aux </a:t>
            </a:r>
            <a:r>
              <a:rPr lang="fr-SN" b="1" dirty="0" err="1"/>
              <a:t>variablesNaturalGas</a:t>
            </a:r>
            <a:r>
              <a:rPr lang="fr-SN" b="1" dirty="0"/>
              <a:t>(</a:t>
            </a:r>
            <a:r>
              <a:rPr lang="fr-SN" b="1" dirty="0" err="1"/>
              <a:t>kbtu</a:t>
            </a:r>
            <a:r>
              <a:rPr lang="fr-SN" b="1" dirty="0"/>
              <a:t>),</a:t>
            </a:r>
            <a:r>
              <a:rPr lang="fr-SN" b="1" dirty="0" err="1"/>
              <a:t>siteEnergyUseWN</a:t>
            </a:r>
            <a:r>
              <a:rPr lang="fr-SN" b="1" dirty="0"/>
              <a:t>(</a:t>
            </a:r>
            <a:r>
              <a:rPr lang="fr-SN" b="1" dirty="0" err="1"/>
              <a:t>kbtu</a:t>
            </a:r>
            <a:r>
              <a:rPr lang="fr-SN" b="1" dirty="0"/>
              <a:t>)</a:t>
            </a:r>
          </a:p>
          <a:p>
            <a:pPr lvl="0">
              <a:defRPr/>
            </a:pPr>
            <a:endParaRPr lang="fr-SN" sz="1400" b="1" dirty="0"/>
          </a:p>
        </p:txBody>
      </p:sp>
      <p:sp>
        <p:nvSpPr>
          <p:cNvPr id="41" name="Rectangle 40">
            <a:extLst>
              <a:ext uri="{FF2B5EF4-FFF2-40B4-BE49-F238E27FC236}">
                <a16:creationId xmlns:a16="http://schemas.microsoft.com/office/drawing/2014/main" id="{4F2F9343-EFBA-4A87-B741-F020FB0EA5DF}"/>
              </a:ext>
            </a:extLst>
          </p:cNvPr>
          <p:cNvSpPr/>
          <p:nvPr/>
        </p:nvSpPr>
        <p:spPr>
          <a:xfrm>
            <a:off x="17894" y="5579071"/>
            <a:ext cx="128555" cy="12016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50D56378-A6F5-45D9-9ED1-268C8B18C294}"/>
              </a:ext>
            </a:extLst>
          </p:cNvPr>
          <p:cNvSpPr/>
          <p:nvPr/>
        </p:nvSpPr>
        <p:spPr>
          <a:xfrm>
            <a:off x="6624320" y="503513"/>
            <a:ext cx="5466080" cy="857304"/>
          </a:xfrm>
          <a:prstGeom prst="rect">
            <a:avLst/>
          </a:prstGeom>
          <a:solidFill>
            <a:schemeClr val="accent5">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2C9FC73C-8093-460E-9A6B-89C72CF99195}"/>
              </a:ext>
            </a:extLst>
          </p:cNvPr>
          <p:cNvSpPr txBox="1"/>
          <p:nvPr/>
        </p:nvSpPr>
        <p:spPr>
          <a:xfrm>
            <a:off x="6693937" y="484506"/>
            <a:ext cx="6213207" cy="646331"/>
          </a:xfrm>
          <a:prstGeom prst="rect">
            <a:avLst/>
          </a:prstGeom>
          <a:noFill/>
        </p:spPr>
        <p:txBody>
          <a:bodyPr wrap="square" rtlCol="0">
            <a:spAutoFit/>
          </a:bodyPr>
          <a:lstStyle/>
          <a:p>
            <a:pPr lvl="0">
              <a:defRPr/>
            </a:pPr>
            <a:r>
              <a:rPr lang="fr-SN" b="1" dirty="0"/>
              <a:t>La surface totale des propriétés est fortement corrélée à la surface des bâtiments et celle des parkings.</a:t>
            </a:r>
          </a:p>
        </p:txBody>
      </p:sp>
      <p:sp>
        <p:nvSpPr>
          <p:cNvPr id="45" name="Rectangle 44">
            <a:extLst>
              <a:ext uri="{FF2B5EF4-FFF2-40B4-BE49-F238E27FC236}">
                <a16:creationId xmlns:a16="http://schemas.microsoft.com/office/drawing/2014/main" id="{20C624C6-4A78-41CE-900F-C9753A57E5A7}"/>
              </a:ext>
            </a:extLst>
          </p:cNvPr>
          <p:cNvSpPr/>
          <p:nvPr/>
        </p:nvSpPr>
        <p:spPr>
          <a:xfrm>
            <a:off x="6644795" y="500227"/>
            <a:ext cx="98284" cy="835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52A25CB9-F04D-4761-AC10-722B2D8B1712}"/>
              </a:ext>
            </a:extLst>
          </p:cNvPr>
          <p:cNvSpPr/>
          <p:nvPr/>
        </p:nvSpPr>
        <p:spPr>
          <a:xfrm>
            <a:off x="7294880" y="5555056"/>
            <a:ext cx="4897120" cy="124963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202347BC-85C2-4EA6-AE2B-B4DC4ABFE625}"/>
              </a:ext>
            </a:extLst>
          </p:cNvPr>
          <p:cNvSpPr txBox="1"/>
          <p:nvPr/>
        </p:nvSpPr>
        <p:spPr>
          <a:xfrm>
            <a:off x="7294880" y="5659153"/>
            <a:ext cx="5023795" cy="1415772"/>
          </a:xfrm>
          <a:prstGeom prst="rect">
            <a:avLst/>
          </a:prstGeom>
          <a:noFill/>
        </p:spPr>
        <p:txBody>
          <a:bodyPr wrap="square" rtlCol="0">
            <a:spAutoFit/>
          </a:bodyPr>
          <a:lstStyle/>
          <a:p>
            <a:pPr lvl="0" algn="ctr">
              <a:defRPr/>
            </a:pPr>
            <a:r>
              <a:rPr lang="fr-SN" b="1" dirty="0"/>
              <a:t>La variable </a:t>
            </a:r>
            <a:r>
              <a:rPr lang="fr-SN" b="1" dirty="0" err="1"/>
              <a:t>SiteEUIWN</a:t>
            </a:r>
            <a:r>
              <a:rPr lang="fr-SN" b="1" dirty="0"/>
              <a:t>(</a:t>
            </a:r>
            <a:r>
              <a:rPr lang="fr-SN" b="1" dirty="0" err="1"/>
              <a:t>kbtu</a:t>
            </a:r>
            <a:r>
              <a:rPr lang="fr-SN" b="1" dirty="0"/>
              <a:t>/</a:t>
            </a:r>
            <a:r>
              <a:rPr lang="fr-SN" b="1" dirty="0" err="1"/>
              <a:t>sf</a:t>
            </a:r>
            <a:r>
              <a:rPr lang="fr-SN" b="1" dirty="0"/>
              <a:t>) est fortement </a:t>
            </a:r>
            <a:r>
              <a:rPr lang="fr-SN" b="1" dirty="0" err="1"/>
              <a:t>correlée</a:t>
            </a:r>
            <a:r>
              <a:rPr lang="fr-SN" b="1" dirty="0"/>
              <a:t> aux variables </a:t>
            </a:r>
            <a:r>
              <a:rPr lang="fr-SN" b="1" dirty="0" err="1"/>
              <a:t>SourceEUIWN</a:t>
            </a:r>
            <a:r>
              <a:rPr lang="fr-SN" b="1" dirty="0"/>
              <a:t>(</a:t>
            </a:r>
            <a:r>
              <a:rPr lang="fr-SN" b="1" dirty="0" err="1"/>
              <a:t>kBtu</a:t>
            </a:r>
            <a:r>
              <a:rPr lang="fr-SN" b="1" dirty="0"/>
              <a:t>/</a:t>
            </a:r>
            <a:r>
              <a:rPr lang="fr-SN" b="1" dirty="0" err="1"/>
              <a:t>sf</a:t>
            </a:r>
            <a:r>
              <a:rPr lang="fr-SN" b="1" dirty="0"/>
              <a:t>) et </a:t>
            </a:r>
            <a:r>
              <a:rPr lang="fr-SN" b="1" dirty="0" err="1"/>
              <a:t>SourceEUI</a:t>
            </a:r>
            <a:r>
              <a:rPr lang="fr-SN" b="1" dirty="0"/>
              <a:t>(</a:t>
            </a:r>
            <a:r>
              <a:rPr lang="fr-SN" b="1" dirty="0" err="1"/>
              <a:t>kBtu</a:t>
            </a:r>
            <a:r>
              <a:rPr lang="fr-SN" b="1" dirty="0"/>
              <a:t>/</a:t>
            </a:r>
            <a:r>
              <a:rPr lang="fr-SN" b="1" dirty="0" err="1"/>
              <a:t>sf</a:t>
            </a:r>
            <a:r>
              <a:rPr lang="fr-SN" b="1" dirty="0"/>
              <a:t>)</a:t>
            </a:r>
          </a:p>
          <a:p>
            <a:pPr lvl="0" algn="ctr">
              <a:defRPr/>
            </a:pPr>
            <a:endParaRPr lang="fr-SN" b="1" dirty="0"/>
          </a:p>
          <a:p>
            <a:pPr lvl="0" algn="ctr">
              <a:defRPr/>
            </a:pPr>
            <a:endParaRPr kumimoji="0" lang="en-GB" sz="1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8" name="Rectangle 47">
            <a:extLst>
              <a:ext uri="{FF2B5EF4-FFF2-40B4-BE49-F238E27FC236}">
                <a16:creationId xmlns:a16="http://schemas.microsoft.com/office/drawing/2014/main" id="{E3199CF5-48A5-44B6-93B1-C855FBC291C5}"/>
              </a:ext>
            </a:extLst>
          </p:cNvPr>
          <p:cNvSpPr/>
          <p:nvPr/>
        </p:nvSpPr>
        <p:spPr>
          <a:xfrm>
            <a:off x="7294880" y="5579071"/>
            <a:ext cx="154403" cy="12016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29" y="1923272"/>
            <a:ext cx="9866102" cy="3166229"/>
          </a:xfrm>
          <a:prstGeom prst="rect">
            <a:avLst/>
          </a:prstGeom>
        </p:spPr>
      </p:pic>
    </p:spTree>
    <p:extLst>
      <p:ext uri="{BB962C8B-B14F-4D97-AF65-F5344CB8AC3E}">
        <p14:creationId xmlns:p14="http://schemas.microsoft.com/office/powerpoint/2010/main" val="382819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t="-17000" b="-17000"/>
          </a:stretch>
        </a:blipFill>
        <a:effectLst/>
      </p:bgPr>
    </p:bg>
    <p:spTree>
      <p:nvGrpSpPr>
        <p:cNvPr id="1" name="">
          <a:extLst>
            <a:ext uri="{FF2B5EF4-FFF2-40B4-BE49-F238E27FC236}">
              <a16:creationId xmlns:a16="http://schemas.microsoft.com/office/drawing/2014/main" id="{AB534BA7-992F-6C92-4EC2-0AF0205F6501}"/>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DB626693-EA50-6B06-771B-793F8AD1B116}"/>
              </a:ext>
            </a:extLst>
          </p:cNvPr>
          <p:cNvSpPr txBox="1"/>
          <p:nvPr/>
        </p:nvSpPr>
        <p:spPr>
          <a:xfrm>
            <a:off x="169073" y="220270"/>
            <a:ext cx="11177107"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dirty="0">
                <a:solidFill>
                  <a:srgbClr val="282F39"/>
                </a:solidFill>
                <a:latin typeface="Noto Sans" panose="020B0502040504020204"/>
              </a:rPr>
              <a:t>Modelisation</a:t>
            </a:r>
            <a:r>
              <a:rPr kumimoji="0" lang="en-US" sz="6600" b="1" i="0" u="none" strike="noStrike" kern="1200" cap="none" spc="0" normalizeH="0" noProof="0" dirty="0">
                <a:ln>
                  <a:noFill/>
                </a:ln>
                <a:solidFill>
                  <a:srgbClr val="282F39"/>
                </a:solidFill>
                <a:effectLst/>
                <a:uLnTx/>
                <a:uFillTx/>
                <a:latin typeface="Noto Sans" panose="020B0502040504020204"/>
                <a:ea typeface="+mn-ea"/>
                <a:cs typeface="+mn-cs"/>
              </a:rPr>
              <a:t> </a:t>
            </a:r>
            <a:endParaRPr kumimoji="0" lang="en-US" sz="6600" b="1" i="0" u="none" strike="noStrike" kern="1200" cap="none" spc="0" normalizeH="0" baseline="0" noProof="0" dirty="0">
              <a:ln>
                <a:noFill/>
              </a:ln>
              <a:solidFill>
                <a:srgbClr val="282F39"/>
              </a:solidFill>
              <a:effectLst/>
              <a:uLnTx/>
              <a:uFillTx/>
              <a:latin typeface="Noto Sans" panose="020B0502040504020204"/>
              <a:ea typeface="+mn-ea"/>
              <a:cs typeface="+mn-cs"/>
            </a:endParaRPr>
          </a:p>
        </p:txBody>
      </p:sp>
      <p:sp>
        <p:nvSpPr>
          <p:cNvPr id="42" name="TextBox 41">
            <a:extLst>
              <a:ext uri="{FF2B5EF4-FFF2-40B4-BE49-F238E27FC236}">
                <a16:creationId xmlns:a16="http://schemas.microsoft.com/office/drawing/2014/main" id="{8B730B18-096F-88CE-B637-EE59EFA626D1}"/>
              </a:ext>
            </a:extLst>
          </p:cNvPr>
          <p:cNvSpPr txBox="1"/>
          <p:nvPr/>
        </p:nvSpPr>
        <p:spPr>
          <a:xfrm>
            <a:off x="2469324" y="2923956"/>
            <a:ext cx="8208508" cy="892552"/>
          </a:xfrm>
          <a:prstGeom prst="rect">
            <a:avLst/>
          </a:prstGeom>
          <a:noFill/>
        </p:spPr>
        <p:txBody>
          <a:bodyPr wrap="square" rtlCol="0">
            <a:spAutoFit/>
          </a:bodyPr>
          <a:lstStyle/>
          <a:p>
            <a:pPr>
              <a:defRPr/>
            </a:pPr>
            <a:endParaRPr lang="fr-FR" sz="2400" b="1" dirty="0"/>
          </a:p>
          <a:p>
            <a:pPr>
              <a:defRPr/>
            </a:pPr>
            <a:r>
              <a:rPr lang="fr-FR" sz="2800" b="1" dirty="0"/>
              <a:t>Définition de nos variables explicatives X</a:t>
            </a:r>
          </a:p>
        </p:txBody>
      </p:sp>
      <p:sp>
        <p:nvSpPr>
          <p:cNvPr id="43" name="Oval 42">
            <a:extLst>
              <a:ext uri="{FF2B5EF4-FFF2-40B4-BE49-F238E27FC236}">
                <a16:creationId xmlns:a16="http://schemas.microsoft.com/office/drawing/2014/main" id="{77BF83E2-9651-06B1-28F5-57653AB391A1}"/>
              </a:ext>
            </a:extLst>
          </p:cNvPr>
          <p:cNvSpPr/>
          <p:nvPr/>
        </p:nvSpPr>
        <p:spPr>
          <a:xfrm>
            <a:off x="1583969" y="2112282"/>
            <a:ext cx="609452" cy="6094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55" name="Oval 54">
            <a:extLst>
              <a:ext uri="{FF2B5EF4-FFF2-40B4-BE49-F238E27FC236}">
                <a16:creationId xmlns:a16="http://schemas.microsoft.com/office/drawing/2014/main" id="{9833C605-F5C5-B1B1-FAE4-75DB454BD6EA}"/>
              </a:ext>
            </a:extLst>
          </p:cNvPr>
          <p:cNvSpPr/>
          <p:nvPr/>
        </p:nvSpPr>
        <p:spPr>
          <a:xfrm>
            <a:off x="1583969" y="3164473"/>
            <a:ext cx="609452" cy="6094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2" name="ZoneTexte 1">
            <a:extLst>
              <a:ext uri="{FF2B5EF4-FFF2-40B4-BE49-F238E27FC236}">
                <a16:creationId xmlns:a16="http://schemas.microsoft.com/office/drawing/2014/main" id="{045FD4F9-904F-E080-FFC2-7CFC598F10B6}"/>
              </a:ext>
            </a:extLst>
          </p:cNvPr>
          <p:cNvSpPr txBox="1"/>
          <p:nvPr/>
        </p:nvSpPr>
        <p:spPr>
          <a:xfrm>
            <a:off x="2488883" y="2237362"/>
            <a:ext cx="6537486" cy="800219"/>
          </a:xfrm>
          <a:prstGeom prst="rect">
            <a:avLst/>
          </a:prstGeom>
          <a:noFill/>
        </p:spPr>
        <p:txBody>
          <a:bodyPr wrap="square" rtlCol="0">
            <a:spAutoFit/>
          </a:bodyPr>
          <a:lstStyle/>
          <a:p>
            <a:r>
              <a:rPr lang="fr-FR" sz="2800" b="1" dirty="0"/>
              <a:t>Définition de notre variable cible Y</a:t>
            </a:r>
          </a:p>
          <a:p>
            <a:endParaRPr lang="fr-FR" dirty="0"/>
          </a:p>
        </p:txBody>
      </p:sp>
      <p:sp>
        <p:nvSpPr>
          <p:cNvPr id="3" name="ZoneTexte 2">
            <a:extLst>
              <a:ext uri="{FF2B5EF4-FFF2-40B4-BE49-F238E27FC236}">
                <a16:creationId xmlns:a16="http://schemas.microsoft.com/office/drawing/2014/main" id="{B3EA1E82-9E5C-06FC-761E-B499B2D8D9F4}"/>
              </a:ext>
            </a:extLst>
          </p:cNvPr>
          <p:cNvSpPr txBox="1"/>
          <p:nvPr/>
        </p:nvSpPr>
        <p:spPr>
          <a:xfrm>
            <a:off x="2469324" y="4389478"/>
            <a:ext cx="9108160" cy="954107"/>
          </a:xfrm>
          <a:prstGeom prst="rect">
            <a:avLst/>
          </a:prstGeom>
          <a:noFill/>
        </p:spPr>
        <p:txBody>
          <a:bodyPr wrap="square" rtlCol="0">
            <a:spAutoFit/>
          </a:bodyPr>
          <a:lstStyle/>
          <a:p>
            <a:r>
              <a:rPr lang="fr-FR" sz="2800" b="1" dirty="0"/>
              <a:t>Séparation de nos données en jeu d’entrainement et jeu de test X_train, X_test, </a:t>
            </a:r>
            <a:r>
              <a:rPr lang="fr-FR" sz="2800" b="1" dirty="0" err="1"/>
              <a:t>y_train</a:t>
            </a:r>
            <a:r>
              <a:rPr lang="fr-FR" sz="2800" b="1" dirty="0"/>
              <a:t>, </a:t>
            </a:r>
            <a:r>
              <a:rPr lang="fr-FR" sz="2800" b="1" dirty="0" err="1"/>
              <a:t>y_test</a:t>
            </a:r>
            <a:endParaRPr lang="fr-FR" sz="2800" b="1" dirty="0"/>
          </a:p>
        </p:txBody>
      </p:sp>
      <p:sp>
        <p:nvSpPr>
          <p:cNvPr id="7" name="Oval 42">
            <a:extLst>
              <a:ext uri="{FF2B5EF4-FFF2-40B4-BE49-F238E27FC236}">
                <a16:creationId xmlns:a16="http://schemas.microsoft.com/office/drawing/2014/main" id="{CC0DD0A5-79D3-2786-49EE-77FC4B0DB6D0}"/>
              </a:ext>
            </a:extLst>
          </p:cNvPr>
          <p:cNvSpPr/>
          <p:nvPr/>
        </p:nvSpPr>
        <p:spPr>
          <a:xfrm>
            <a:off x="1583969" y="4389478"/>
            <a:ext cx="609452" cy="6094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dirty="0">
                <a:solidFill>
                  <a:srgbClr val="FFFFFF"/>
                </a:solidFill>
                <a:latin typeface="Calibri" panose="020F0502020204030204"/>
              </a:rPr>
              <a:t>3</a:t>
            </a:r>
            <a:endParaRPr kumimoji="0" lang="en-US" sz="30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52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17000" b="-17000"/>
          </a:stretch>
        </a:blipFill>
        <a:effectLst/>
      </p:bgPr>
    </p:bg>
    <p:spTree>
      <p:nvGrpSpPr>
        <p:cNvPr id="1" name="">
          <a:extLst>
            <a:ext uri="{FF2B5EF4-FFF2-40B4-BE49-F238E27FC236}">
              <a16:creationId xmlns:a16="http://schemas.microsoft.com/office/drawing/2014/main" id="{DA9C798F-69A0-8261-9A10-43AC7EE7A07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02CAF00-621E-54EA-04FE-CA77280B0725}"/>
              </a:ext>
            </a:extLst>
          </p:cNvPr>
          <p:cNvSpPr txBox="1"/>
          <p:nvPr/>
        </p:nvSpPr>
        <p:spPr>
          <a:xfrm>
            <a:off x="1202749" y="2178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latin typeface="Noto Sans" panose="020B0502040504020204" pitchFamily="34"/>
                <a:ea typeface="Noto Sans" panose="020B0502040504020204" pitchFamily="34"/>
                <a:cs typeface="Noto Sans" panose="020B0502040504020204" pitchFamily="34"/>
              </a:rPr>
              <a:t>Modeles de regression</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8" name="Cube 7">
            <a:extLst>
              <a:ext uri="{FF2B5EF4-FFF2-40B4-BE49-F238E27FC236}">
                <a16:creationId xmlns:a16="http://schemas.microsoft.com/office/drawing/2014/main" id="{862A84E9-CEF1-0834-B78C-8062DBC4A6B0}"/>
              </a:ext>
            </a:extLst>
          </p:cNvPr>
          <p:cNvSpPr/>
          <p:nvPr/>
        </p:nvSpPr>
        <p:spPr>
          <a:xfrm flipH="1" flipV="1">
            <a:off x="124770" y="4389664"/>
            <a:ext cx="957685" cy="761457"/>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ube 5">
            <a:extLst>
              <a:ext uri="{FF2B5EF4-FFF2-40B4-BE49-F238E27FC236}">
                <a16:creationId xmlns:a16="http://schemas.microsoft.com/office/drawing/2014/main" id="{5D0F1A93-3D9F-781C-290D-84801F6EB0D1}"/>
              </a:ext>
            </a:extLst>
          </p:cNvPr>
          <p:cNvSpPr/>
          <p:nvPr/>
        </p:nvSpPr>
        <p:spPr>
          <a:xfrm flipH="1" flipV="1">
            <a:off x="7765849" y="1095107"/>
            <a:ext cx="3546961" cy="807619"/>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Cube 1">
            <a:extLst>
              <a:ext uri="{FF2B5EF4-FFF2-40B4-BE49-F238E27FC236}">
                <a16:creationId xmlns:a16="http://schemas.microsoft.com/office/drawing/2014/main" id="{1A744417-6D19-EB4C-64D4-E1873B598935}"/>
              </a:ext>
            </a:extLst>
          </p:cNvPr>
          <p:cNvSpPr/>
          <p:nvPr/>
        </p:nvSpPr>
        <p:spPr>
          <a:xfrm flipH="1" flipV="1">
            <a:off x="56611" y="569662"/>
            <a:ext cx="1008132" cy="856632"/>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Freeform 5">
            <a:extLst>
              <a:ext uri="{FF2B5EF4-FFF2-40B4-BE49-F238E27FC236}">
                <a16:creationId xmlns:a16="http://schemas.microsoft.com/office/drawing/2014/main" id="{CD30C0B1-C2D8-831C-BF16-6EE95B22E51A}"/>
              </a:ext>
            </a:extLst>
          </p:cNvPr>
          <p:cNvSpPr>
            <a:spLocks/>
          </p:cNvSpPr>
          <p:nvPr/>
        </p:nvSpPr>
        <p:spPr bwMode="auto">
          <a:xfrm rot="3121638">
            <a:off x="3351787" y="4082718"/>
            <a:ext cx="1720235" cy="1529880"/>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AA3E753D-A96B-37BE-0A5D-417E060BE4EE}"/>
              </a:ext>
            </a:extLst>
          </p:cNvPr>
          <p:cNvSpPr/>
          <p:nvPr/>
        </p:nvSpPr>
        <p:spPr>
          <a:xfrm>
            <a:off x="1" y="1656081"/>
            <a:ext cx="6643688" cy="2042886"/>
          </a:xfrm>
          <a:prstGeom prst="rect">
            <a:avLst/>
          </a:prstGeom>
          <a:blipFill dpi="0" rotWithShape="1">
            <a:blip r:embed="rId3">
              <a:alphaModFix amt="8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20B4B3A-A30A-0ABE-64C6-B49812644E34}"/>
              </a:ext>
            </a:extLst>
          </p:cNvPr>
          <p:cNvSpPr/>
          <p:nvPr/>
        </p:nvSpPr>
        <p:spPr>
          <a:xfrm>
            <a:off x="0" y="1656081"/>
            <a:ext cx="124771" cy="3495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1EDE3AC5-F567-160E-5AE5-A045CF571F84}"/>
              </a:ext>
            </a:extLst>
          </p:cNvPr>
          <p:cNvSpPr txBox="1"/>
          <p:nvPr/>
        </p:nvSpPr>
        <p:spPr>
          <a:xfrm>
            <a:off x="124770" y="1718160"/>
            <a:ext cx="6304605" cy="1938992"/>
          </a:xfrm>
          <a:prstGeom prst="rect">
            <a:avLst/>
          </a:prstGeom>
          <a:noFill/>
        </p:spPr>
        <p:txBody>
          <a:bodyPr wrap="square" rtlCol="0">
            <a:spAutoFit/>
          </a:bodyPr>
          <a:lstStyle/>
          <a:p>
            <a:pPr lvl="0" algn="just">
              <a:defRPr/>
            </a:pPr>
            <a:r>
              <a:rPr lang="fr-FR" sz="2400" b="0" i="0" dirty="0">
                <a:effectLst/>
                <a:latin typeface="times" panose="02020603050405020304" pitchFamily="18" charset="0"/>
              </a:rPr>
              <a:t>Nous sommes en présence d’un problème de régression. Nous allons alors tester des algorithmes de régression partant des plus simples comme </a:t>
            </a:r>
          </a:p>
          <a:p>
            <a:pPr lvl="0" algn="just">
              <a:defRPr/>
            </a:pPr>
            <a:r>
              <a:rPr lang="fr-FR" sz="2400" b="1" i="0" dirty="0">
                <a:effectLst/>
                <a:latin typeface="times" panose="02020603050405020304" pitchFamily="18" charset="0"/>
              </a:rPr>
              <a:t>LinearRegression, ElasticNet</a:t>
            </a:r>
            <a:endParaRPr lang="en-GB" sz="2400" b="1" dirty="0">
              <a:latin typeface="Noto Sans" panose="020B0502040504020204" pitchFamily="34"/>
              <a:ea typeface="Noto Sans" panose="020B0502040504020204" pitchFamily="34"/>
              <a:cs typeface="Noto Sans" panose="020B0502040504020204" pitchFamily="34"/>
            </a:endParaRPr>
          </a:p>
        </p:txBody>
      </p:sp>
      <p:sp>
        <p:nvSpPr>
          <p:cNvPr id="27" name="Rectangle 26">
            <a:extLst>
              <a:ext uri="{FF2B5EF4-FFF2-40B4-BE49-F238E27FC236}">
                <a16:creationId xmlns:a16="http://schemas.microsoft.com/office/drawing/2014/main" id="{F5982500-8B0F-4831-F6ED-302D791466B4}"/>
              </a:ext>
            </a:extLst>
          </p:cNvPr>
          <p:cNvSpPr/>
          <p:nvPr/>
        </p:nvSpPr>
        <p:spPr>
          <a:xfrm>
            <a:off x="6680602" y="1656081"/>
            <a:ext cx="140487" cy="24048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ZoneTexte 2">
            <a:extLst>
              <a:ext uri="{FF2B5EF4-FFF2-40B4-BE49-F238E27FC236}">
                <a16:creationId xmlns:a16="http://schemas.microsoft.com/office/drawing/2014/main" id="{275658A3-A5B2-FCD8-C126-0108222A2B42}"/>
              </a:ext>
            </a:extLst>
          </p:cNvPr>
          <p:cNvSpPr txBox="1"/>
          <p:nvPr/>
        </p:nvSpPr>
        <p:spPr>
          <a:xfrm>
            <a:off x="8033238" y="1195462"/>
            <a:ext cx="3279571" cy="461665"/>
          </a:xfrm>
          <a:prstGeom prst="rect">
            <a:avLst/>
          </a:prstGeom>
          <a:noFill/>
        </p:spPr>
        <p:txBody>
          <a:bodyPr wrap="square" rtlCol="0">
            <a:spAutoFit/>
          </a:bodyPr>
          <a:lstStyle/>
          <a:p>
            <a:r>
              <a:rPr lang="fr-FR" sz="2400" dirty="0" err="1">
                <a:solidFill>
                  <a:schemeClr val="bg1"/>
                </a:solidFill>
                <a:latin typeface="times" panose="02020603050405020304" pitchFamily="18" charset="0"/>
              </a:rPr>
              <a:t>Modele</a:t>
            </a:r>
            <a:r>
              <a:rPr lang="fr-FR" sz="2400" dirty="0">
                <a:solidFill>
                  <a:schemeClr val="bg1"/>
                </a:solidFill>
                <a:latin typeface="times" panose="02020603050405020304" pitchFamily="18" charset="0"/>
              </a:rPr>
              <a:t> non </a:t>
            </a:r>
            <a:r>
              <a:rPr lang="fr-FR" sz="2400" dirty="0" err="1">
                <a:solidFill>
                  <a:schemeClr val="bg1"/>
                </a:solidFill>
                <a:latin typeface="times" panose="02020603050405020304" pitchFamily="18" charset="0"/>
              </a:rPr>
              <a:t>lineaires</a:t>
            </a:r>
            <a:endParaRPr lang="fr-FR" sz="2400" dirty="0">
              <a:solidFill>
                <a:schemeClr val="bg1"/>
              </a:solidFill>
              <a:latin typeface="times" panose="02020603050405020304" pitchFamily="18" charset="0"/>
            </a:endParaRPr>
          </a:p>
        </p:txBody>
      </p:sp>
      <p:sp>
        <p:nvSpPr>
          <p:cNvPr id="4" name="ZoneTexte 3">
            <a:extLst>
              <a:ext uri="{FF2B5EF4-FFF2-40B4-BE49-F238E27FC236}">
                <a16:creationId xmlns:a16="http://schemas.microsoft.com/office/drawing/2014/main" id="{703E2C28-7881-A406-7510-38145C734CF3}"/>
              </a:ext>
            </a:extLst>
          </p:cNvPr>
          <p:cNvSpPr txBox="1"/>
          <p:nvPr/>
        </p:nvSpPr>
        <p:spPr>
          <a:xfrm>
            <a:off x="7641524" y="2299606"/>
            <a:ext cx="4202814" cy="830997"/>
          </a:xfrm>
          <a:prstGeom prst="rect">
            <a:avLst/>
          </a:prstGeom>
          <a:noFill/>
        </p:spPr>
        <p:txBody>
          <a:bodyPr wrap="square" rtlCol="0">
            <a:spAutoFit/>
          </a:bodyPr>
          <a:lstStyle/>
          <a:p>
            <a:r>
              <a:rPr lang="fr-FR" sz="2400" b="1" dirty="0">
                <a:latin typeface="times" panose="02020603050405020304" pitchFamily="18" charset="0"/>
              </a:rPr>
              <a:t>SVR, XGBOOST, Random Forest, DecisionTree</a:t>
            </a:r>
          </a:p>
        </p:txBody>
      </p:sp>
    </p:spTree>
    <p:extLst>
      <p:ext uri="{BB962C8B-B14F-4D97-AF65-F5344CB8AC3E}">
        <p14:creationId xmlns:p14="http://schemas.microsoft.com/office/powerpoint/2010/main" val="202614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585C37-085A-505C-2EF3-05EEC348361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A333C38-9190-997E-3A0E-0E42386B4207}"/>
              </a:ext>
            </a:extLst>
          </p:cNvPr>
          <p:cNvSpPr txBox="1"/>
          <p:nvPr/>
        </p:nvSpPr>
        <p:spPr>
          <a:xfrm>
            <a:off x="1042567" y="23981"/>
            <a:ext cx="9673702" cy="2369880"/>
          </a:xfrm>
          <a:prstGeom prst="rect">
            <a:avLst/>
          </a:prstGeom>
          <a:noFill/>
        </p:spPr>
        <p:txBody>
          <a:bodyPr wrap="square" rtlCol="0">
            <a:spAutoFit/>
          </a:bodyPr>
          <a:lstStyle/>
          <a:p>
            <a:pPr algn="ctr">
              <a:defRPr/>
            </a:pPr>
            <a:r>
              <a:rPr lang="fr-FR" sz="5000" b="1" dirty="0">
                <a:latin typeface="Noto Sans" panose="020B0502040504020204" pitchFamily="34"/>
                <a:ea typeface="Noto Sans" panose="020B0502040504020204" pitchFamily="34"/>
                <a:cs typeface="Noto Sans" panose="020B0502040504020204" pitchFamily="34"/>
              </a:rPr>
              <a:t>Modélisation sans EnergyStarSCORE</a:t>
            </a:r>
          </a:p>
          <a:p>
            <a:pPr algn="ctr"/>
            <a:endParaRPr lang="fr-FR" sz="4800" b="1" dirty="0"/>
          </a:p>
        </p:txBody>
      </p:sp>
      <p:sp>
        <p:nvSpPr>
          <p:cNvPr id="2" name="Rectangle 1">
            <a:extLst>
              <a:ext uri="{FF2B5EF4-FFF2-40B4-BE49-F238E27FC236}">
                <a16:creationId xmlns:a16="http://schemas.microsoft.com/office/drawing/2014/main" id="{AF638F5B-69CD-E0F0-EF4D-F9FE90C2B53A}"/>
              </a:ext>
            </a:extLst>
          </p:cNvPr>
          <p:cNvSpPr/>
          <p:nvPr/>
        </p:nvSpPr>
        <p:spPr>
          <a:xfrm>
            <a:off x="0" y="390525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B37A06D-5513-F771-A831-AAB552675D55}"/>
              </a:ext>
            </a:extLst>
          </p:cNvPr>
          <p:cNvSpPr/>
          <p:nvPr/>
        </p:nvSpPr>
        <p:spPr>
          <a:xfrm>
            <a:off x="735880" y="3712275"/>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46390C9E-7FA0-7A70-9F5F-6FFA8E4ACE1E}"/>
              </a:ext>
            </a:extLst>
          </p:cNvPr>
          <p:cNvSpPr/>
          <p:nvPr/>
        </p:nvSpPr>
        <p:spPr>
          <a:xfrm>
            <a:off x="3331974" y="370681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80384F91-D871-99D0-C05B-2D912E881853}"/>
              </a:ext>
            </a:extLst>
          </p:cNvPr>
          <p:cNvSpPr/>
          <p:nvPr/>
        </p:nvSpPr>
        <p:spPr>
          <a:xfrm>
            <a:off x="5483919" y="3664310"/>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1E742CC1-E2F2-98B5-F041-BFEFC4FB1C55}"/>
              </a:ext>
            </a:extLst>
          </p:cNvPr>
          <p:cNvSpPr/>
          <p:nvPr/>
        </p:nvSpPr>
        <p:spPr>
          <a:xfrm>
            <a:off x="7732524" y="370681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64092C63-D02E-8154-8FEE-C56E7D60DED5}"/>
              </a:ext>
            </a:extLst>
          </p:cNvPr>
          <p:cNvSpPr/>
          <p:nvPr/>
        </p:nvSpPr>
        <p:spPr>
          <a:xfrm>
            <a:off x="10189974" y="370681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3B20062C-4200-79A0-F368-B36D0FD44ECE}"/>
              </a:ext>
            </a:extLst>
          </p:cNvPr>
          <p:cNvSpPr txBox="1"/>
          <p:nvPr/>
        </p:nvSpPr>
        <p:spPr>
          <a:xfrm>
            <a:off x="0" y="1806477"/>
            <a:ext cx="3340599" cy="1862048"/>
          </a:xfrm>
          <a:prstGeom prst="rect">
            <a:avLst/>
          </a:prstGeom>
          <a:noFill/>
        </p:spPr>
        <p:txBody>
          <a:bodyPr wrap="square" rtlCol="0">
            <a:spAutoFit/>
          </a:bodyPr>
          <a:lstStyle/>
          <a:p>
            <a:pPr algn="just">
              <a:defRPr/>
            </a:pPr>
            <a:endParaRPr lang="fr-FR" sz="2000" b="1" dirty="0"/>
          </a:p>
          <a:p>
            <a:pPr marL="342900" indent="-342900">
              <a:buFont typeface="Wingdings" panose="05000000000000000000" pitchFamily="2" charset="2"/>
              <a:buChar char="Ø"/>
              <a:defRPr/>
            </a:pPr>
            <a:r>
              <a:rPr lang="fr-FR" sz="2000" b="1" dirty="0">
                <a:latin typeface="Roboto" panose="02000000000000000000" pitchFamily="2" charset="0"/>
              </a:rPr>
              <a:t>Métriques d’évaluation du modèle</a:t>
            </a:r>
            <a:endParaRPr lang="fr-SN" sz="2000" b="1" dirty="0">
              <a:latin typeface="Roboto" panose="02000000000000000000" pitchFamily="2" charset="0"/>
            </a:endParaRPr>
          </a:p>
          <a:p>
            <a:endParaRPr lang="fr-FR" sz="2000" b="1" dirty="0">
              <a:latin typeface="Roboto" panose="02000000000000000000" pitchFamily="2" charset="0"/>
            </a:endParaRPr>
          </a:p>
          <a:p>
            <a:pPr marL="285750" indent="-285750" algn="just">
              <a:buFont typeface="Wingdings" panose="05000000000000000000" pitchFamily="2" charset="2"/>
              <a:buChar char="Ø"/>
              <a:defRPr/>
            </a:pPr>
            <a:endParaRPr lang="fr-FR" sz="20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39" name="TextBox 38">
            <a:extLst>
              <a:ext uri="{FF2B5EF4-FFF2-40B4-BE49-F238E27FC236}">
                <a16:creationId xmlns:a16="http://schemas.microsoft.com/office/drawing/2014/main" id="{9674D0EB-6D94-13C3-BE25-03DCA84B511B}"/>
              </a:ext>
            </a:extLst>
          </p:cNvPr>
          <p:cNvSpPr txBox="1"/>
          <p:nvPr/>
        </p:nvSpPr>
        <p:spPr>
          <a:xfrm>
            <a:off x="745547"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noProof="0" dirty="0">
                <a:solidFill>
                  <a:srgbClr val="FFFFFF"/>
                </a:solidFill>
                <a:latin typeface="Open Sans" panose="020B0606030504020204" pitchFamily="34" charset="0"/>
              </a:rPr>
              <a:t>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9C419032-E72A-887B-26ED-3E2BDC1C3839}"/>
              </a:ext>
            </a:extLst>
          </p:cNvPr>
          <p:cNvSpPr txBox="1"/>
          <p:nvPr/>
        </p:nvSpPr>
        <p:spPr>
          <a:xfrm>
            <a:off x="5467267" y="3738520"/>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6" name="TextBox 45">
            <a:extLst>
              <a:ext uri="{FF2B5EF4-FFF2-40B4-BE49-F238E27FC236}">
                <a16:creationId xmlns:a16="http://schemas.microsoft.com/office/drawing/2014/main" id="{D061A8A9-6233-7BB7-BF1B-AB0B50FF2DC8}"/>
              </a:ext>
            </a:extLst>
          </p:cNvPr>
          <p:cNvSpPr txBox="1"/>
          <p:nvPr/>
        </p:nvSpPr>
        <p:spPr>
          <a:xfrm>
            <a:off x="10196901"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3</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3" name="Group 52">
            <a:extLst>
              <a:ext uri="{FF2B5EF4-FFF2-40B4-BE49-F238E27FC236}">
                <a16:creationId xmlns:a16="http://schemas.microsoft.com/office/drawing/2014/main" id="{B3406C2C-D040-4D99-8DAB-CA41C23E3AD0}"/>
              </a:ext>
            </a:extLst>
          </p:cNvPr>
          <p:cNvGrpSpPr/>
          <p:nvPr/>
        </p:nvGrpSpPr>
        <p:grpSpPr>
          <a:xfrm>
            <a:off x="5434171" y="4445644"/>
            <a:ext cx="699988" cy="413374"/>
            <a:chOff x="2700338" y="8651875"/>
            <a:chExt cx="6545262" cy="6543675"/>
          </a:xfrm>
          <a:solidFill>
            <a:schemeClr val="tx1"/>
          </a:solidFill>
        </p:grpSpPr>
        <p:sp>
          <p:nvSpPr>
            <p:cNvPr id="54" name="Freeform 18">
              <a:extLst>
                <a:ext uri="{FF2B5EF4-FFF2-40B4-BE49-F238E27FC236}">
                  <a16:creationId xmlns:a16="http://schemas.microsoft.com/office/drawing/2014/main" id="{A9437961-4488-3C35-94A9-B7CBE0160238}"/>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19">
              <a:extLst>
                <a:ext uri="{FF2B5EF4-FFF2-40B4-BE49-F238E27FC236}">
                  <a16:creationId xmlns:a16="http://schemas.microsoft.com/office/drawing/2014/main" id="{55621F02-C6ED-4A22-F4D8-1E83BC67B49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20">
              <a:extLst>
                <a:ext uri="{FF2B5EF4-FFF2-40B4-BE49-F238E27FC236}">
                  <a16:creationId xmlns:a16="http://schemas.microsoft.com/office/drawing/2014/main" id="{4CBDE26F-C3CB-5A06-9028-B00761035F35}"/>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1">
              <a:extLst>
                <a:ext uri="{FF2B5EF4-FFF2-40B4-BE49-F238E27FC236}">
                  <a16:creationId xmlns:a16="http://schemas.microsoft.com/office/drawing/2014/main" id="{46FFB3F3-844A-94DF-8A10-A6CCDACF8465}"/>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9" name="Group 58">
            <a:extLst>
              <a:ext uri="{FF2B5EF4-FFF2-40B4-BE49-F238E27FC236}">
                <a16:creationId xmlns:a16="http://schemas.microsoft.com/office/drawing/2014/main" id="{A0F2913F-9518-B56F-EBA2-7D42D89A2F47}"/>
              </a:ext>
            </a:extLst>
          </p:cNvPr>
          <p:cNvGrpSpPr/>
          <p:nvPr/>
        </p:nvGrpSpPr>
        <p:grpSpPr>
          <a:xfrm>
            <a:off x="210659" y="4604380"/>
            <a:ext cx="472807" cy="509275"/>
            <a:chOff x="7931851" y="2464731"/>
            <a:chExt cx="1002842" cy="1223210"/>
          </a:xfrm>
          <a:solidFill>
            <a:schemeClr val="tx1"/>
          </a:solidFill>
        </p:grpSpPr>
        <p:sp>
          <p:nvSpPr>
            <p:cNvPr id="60" name="Freeform 5">
              <a:extLst>
                <a:ext uri="{FF2B5EF4-FFF2-40B4-BE49-F238E27FC236}">
                  <a16:creationId xmlns:a16="http://schemas.microsoft.com/office/drawing/2014/main" id="{B864F6A1-5B65-D30F-B061-8FEBE5DB231C}"/>
                </a:ext>
              </a:extLst>
            </p:cNvPr>
            <p:cNvSpPr>
              <a:spLocks noEditPoints="1"/>
            </p:cNvSpPr>
            <p:nvPr/>
          </p:nvSpPr>
          <p:spPr bwMode="auto">
            <a:xfrm>
              <a:off x="8120806" y="2650831"/>
              <a:ext cx="623981" cy="1037110"/>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61" name="Freeform 6">
              <a:extLst>
                <a:ext uri="{FF2B5EF4-FFF2-40B4-BE49-F238E27FC236}">
                  <a16:creationId xmlns:a16="http://schemas.microsoft.com/office/drawing/2014/main" id="{56A500E4-053B-ACC6-BBF3-A889F57A3AD3}"/>
                </a:ext>
              </a:extLst>
            </p:cNvPr>
            <p:cNvSpPr>
              <a:spLocks noEditPoints="1"/>
            </p:cNvSpPr>
            <p:nvPr/>
          </p:nvSpPr>
          <p:spPr bwMode="auto">
            <a:xfrm>
              <a:off x="8193151" y="2944496"/>
              <a:ext cx="44264" cy="75201"/>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Freeform 7">
              <a:extLst>
                <a:ext uri="{FF2B5EF4-FFF2-40B4-BE49-F238E27FC236}">
                  <a16:creationId xmlns:a16="http://schemas.microsoft.com/office/drawing/2014/main" id="{CBD3DCEC-59F5-2B71-8353-05744F47A4E9}"/>
                </a:ext>
              </a:extLst>
            </p:cNvPr>
            <p:cNvSpPr>
              <a:spLocks noEditPoints="1"/>
            </p:cNvSpPr>
            <p:nvPr/>
          </p:nvSpPr>
          <p:spPr bwMode="auto">
            <a:xfrm>
              <a:off x="8215045" y="3044923"/>
              <a:ext cx="160397" cy="25749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3" name="Freeform 8">
              <a:extLst>
                <a:ext uri="{FF2B5EF4-FFF2-40B4-BE49-F238E27FC236}">
                  <a16:creationId xmlns:a16="http://schemas.microsoft.com/office/drawing/2014/main" id="{FE709913-7B5A-3651-6B4C-B59EAE701DE1}"/>
                </a:ext>
              </a:extLst>
            </p:cNvPr>
            <p:cNvSpPr>
              <a:spLocks noEditPoints="1"/>
            </p:cNvSpPr>
            <p:nvPr/>
          </p:nvSpPr>
          <p:spPr bwMode="auto">
            <a:xfrm>
              <a:off x="8585816" y="3030644"/>
              <a:ext cx="71870" cy="8900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Freeform 9">
              <a:extLst>
                <a:ext uri="{FF2B5EF4-FFF2-40B4-BE49-F238E27FC236}">
                  <a16:creationId xmlns:a16="http://schemas.microsoft.com/office/drawing/2014/main" id="{24F2EC91-2C0F-2519-10FF-9ABE379E0468}"/>
                </a:ext>
              </a:extLst>
            </p:cNvPr>
            <p:cNvSpPr>
              <a:spLocks noEditPoints="1"/>
            </p:cNvSpPr>
            <p:nvPr/>
          </p:nvSpPr>
          <p:spPr bwMode="auto">
            <a:xfrm>
              <a:off x="8413044" y="2724603"/>
              <a:ext cx="259397" cy="28271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0">
              <a:extLst>
                <a:ext uri="{FF2B5EF4-FFF2-40B4-BE49-F238E27FC236}">
                  <a16:creationId xmlns:a16="http://schemas.microsoft.com/office/drawing/2014/main" id="{4D4C7538-C768-4B0D-7E83-C036B22BB4E0}"/>
                </a:ext>
              </a:extLst>
            </p:cNvPr>
            <p:cNvSpPr>
              <a:spLocks noEditPoints="1"/>
            </p:cNvSpPr>
            <p:nvPr/>
          </p:nvSpPr>
          <p:spPr bwMode="auto">
            <a:xfrm>
              <a:off x="8413044" y="2464731"/>
              <a:ext cx="39980" cy="152306"/>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Freeform 11">
              <a:extLst>
                <a:ext uri="{FF2B5EF4-FFF2-40B4-BE49-F238E27FC236}">
                  <a16:creationId xmlns:a16="http://schemas.microsoft.com/office/drawing/2014/main" id="{3682A118-8C9E-FEE4-B24E-25ED28C2F329}"/>
                </a:ext>
              </a:extLst>
            </p:cNvPr>
            <p:cNvSpPr>
              <a:spLocks noEditPoints="1"/>
            </p:cNvSpPr>
            <p:nvPr/>
          </p:nvSpPr>
          <p:spPr bwMode="auto">
            <a:xfrm>
              <a:off x="8169830" y="2526606"/>
              <a:ext cx="101379" cy="14088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7" name="Freeform 12">
              <a:extLst>
                <a:ext uri="{FF2B5EF4-FFF2-40B4-BE49-F238E27FC236}">
                  <a16:creationId xmlns:a16="http://schemas.microsoft.com/office/drawing/2014/main" id="{F07A06CE-800D-E769-B7F5-5D285E07D2E5}"/>
                </a:ext>
              </a:extLst>
            </p:cNvPr>
            <p:cNvSpPr>
              <a:spLocks noEditPoints="1"/>
            </p:cNvSpPr>
            <p:nvPr/>
          </p:nvSpPr>
          <p:spPr bwMode="auto">
            <a:xfrm>
              <a:off x="8730507" y="3132975"/>
              <a:ext cx="142311" cy="99951"/>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13">
              <a:extLst>
                <a:ext uri="{FF2B5EF4-FFF2-40B4-BE49-F238E27FC236}">
                  <a16:creationId xmlns:a16="http://schemas.microsoft.com/office/drawing/2014/main" id="{CCDA991F-CB53-6CBA-B4E4-55C72C2F6E01}"/>
                </a:ext>
              </a:extLst>
            </p:cNvPr>
            <p:cNvSpPr>
              <a:spLocks noEditPoints="1"/>
            </p:cNvSpPr>
            <p:nvPr/>
          </p:nvSpPr>
          <p:spPr bwMode="auto">
            <a:xfrm>
              <a:off x="7993726" y="2704613"/>
              <a:ext cx="142311" cy="98999"/>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4">
              <a:extLst>
                <a:ext uri="{FF2B5EF4-FFF2-40B4-BE49-F238E27FC236}">
                  <a16:creationId xmlns:a16="http://schemas.microsoft.com/office/drawing/2014/main" id="{FC896D34-4395-D2E5-37C8-6D401FA950BD}"/>
                </a:ext>
              </a:extLst>
            </p:cNvPr>
            <p:cNvSpPr>
              <a:spLocks noEditPoints="1"/>
            </p:cNvSpPr>
            <p:nvPr/>
          </p:nvSpPr>
          <p:spPr bwMode="auto">
            <a:xfrm>
              <a:off x="8782387" y="2949255"/>
              <a:ext cx="152306" cy="40457"/>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15">
              <a:extLst>
                <a:ext uri="{FF2B5EF4-FFF2-40B4-BE49-F238E27FC236}">
                  <a16:creationId xmlns:a16="http://schemas.microsoft.com/office/drawing/2014/main" id="{A0A34581-01D2-4ED0-8141-4CCE7FBE6DC0}"/>
                </a:ext>
              </a:extLst>
            </p:cNvPr>
            <p:cNvSpPr>
              <a:spLocks noEditPoints="1"/>
            </p:cNvSpPr>
            <p:nvPr/>
          </p:nvSpPr>
          <p:spPr bwMode="auto">
            <a:xfrm>
              <a:off x="7931851" y="2949255"/>
              <a:ext cx="151355" cy="40457"/>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1" name="Freeform 16">
              <a:extLst>
                <a:ext uri="{FF2B5EF4-FFF2-40B4-BE49-F238E27FC236}">
                  <a16:creationId xmlns:a16="http://schemas.microsoft.com/office/drawing/2014/main" id="{BAD6057C-00E9-3E1C-72AC-813C4F82D254}"/>
                </a:ext>
              </a:extLst>
            </p:cNvPr>
            <p:cNvSpPr>
              <a:spLocks noEditPoints="1"/>
            </p:cNvSpPr>
            <p:nvPr/>
          </p:nvSpPr>
          <p:spPr bwMode="auto">
            <a:xfrm>
              <a:off x="8730507" y="2704613"/>
              <a:ext cx="142311" cy="98999"/>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2" name="Freeform 17">
              <a:extLst>
                <a:ext uri="{FF2B5EF4-FFF2-40B4-BE49-F238E27FC236}">
                  <a16:creationId xmlns:a16="http://schemas.microsoft.com/office/drawing/2014/main" id="{AA14D5D1-9961-BBF9-2D5A-F855CC5C09DE}"/>
                </a:ext>
              </a:extLst>
            </p:cNvPr>
            <p:cNvSpPr>
              <a:spLocks noEditPoints="1"/>
            </p:cNvSpPr>
            <p:nvPr/>
          </p:nvSpPr>
          <p:spPr bwMode="auto">
            <a:xfrm>
              <a:off x="7993726" y="3132975"/>
              <a:ext cx="142311" cy="99951"/>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3" name="Freeform 18">
              <a:extLst>
                <a:ext uri="{FF2B5EF4-FFF2-40B4-BE49-F238E27FC236}">
                  <a16:creationId xmlns:a16="http://schemas.microsoft.com/office/drawing/2014/main" id="{D93B8199-44ED-131C-7F3D-DB861DFF5970}"/>
                </a:ext>
              </a:extLst>
            </p:cNvPr>
            <p:cNvSpPr>
              <a:spLocks noEditPoints="1"/>
            </p:cNvSpPr>
            <p:nvPr/>
          </p:nvSpPr>
          <p:spPr bwMode="auto">
            <a:xfrm>
              <a:off x="8595336" y="2526606"/>
              <a:ext cx="101379" cy="14088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93E22C38-9B7B-F86D-B5C8-CE9E4E3177EE}"/>
              </a:ext>
            </a:extLst>
          </p:cNvPr>
          <p:cNvGrpSpPr/>
          <p:nvPr/>
        </p:nvGrpSpPr>
        <p:grpSpPr>
          <a:xfrm>
            <a:off x="5472923" y="4893911"/>
            <a:ext cx="647466" cy="568377"/>
            <a:chOff x="5995988" y="2712903"/>
            <a:chExt cx="2457450" cy="2587625"/>
          </a:xfrm>
          <a:solidFill>
            <a:schemeClr val="tx1"/>
          </a:solidFill>
        </p:grpSpPr>
        <p:sp>
          <p:nvSpPr>
            <p:cNvPr id="91" name="Freeform 6">
              <a:extLst>
                <a:ext uri="{FF2B5EF4-FFF2-40B4-BE49-F238E27FC236}">
                  <a16:creationId xmlns:a16="http://schemas.microsoft.com/office/drawing/2014/main" id="{3D030C35-3869-BCD4-2CE4-1A03D9A75A41}"/>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2" name="Freeform 7">
              <a:extLst>
                <a:ext uri="{FF2B5EF4-FFF2-40B4-BE49-F238E27FC236}">
                  <a16:creationId xmlns:a16="http://schemas.microsoft.com/office/drawing/2014/main" id="{6F03B91F-D7CF-7B9C-2CFD-C255A07493DA}"/>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3" name="Freeform 8">
              <a:extLst>
                <a:ext uri="{FF2B5EF4-FFF2-40B4-BE49-F238E27FC236}">
                  <a16:creationId xmlns:a16="http://schemas.microsoft.com/office/drawing/2014/main" id="{ADE6D34C-C28A-917E-466C-42604C69D7C4}"/>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6" name="Rectangle à coins arrondis 75">
            <a:extLst>
              <a:ext uri="{FF2B5EF4-FFF2-40B4-BE49-F238E27FC236}">
                <a16:creationId xmlns:a16="http://schemas.microsoft.com/office/drawing/2014/main" id="{D65FE4FE-BCDE-B803-07E1-BF7A99CB52D5}"/>
              </a:ext>
            </a:extLst>
          </p:cNvPr>
          <p:cNvSpPr/>
          <p:nvPr/>
        </p:nvSpPr>
        <p:spPr>
          <a:xfrm flipH="1">
            <a:off x="48002" y="1208921"/>
            <a:ext cx="2646041"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solidFill>
                  <a:schemeClr val="bg1"/>
                </a:solidFill>
                <a:latin typeface="Roboto" panose="02000000000000000000" pitchFamily="2" charset="0"/>
              </a:rPr>
              <a:t>LinearRegression</a:t>
            </a:r>
            <a:endParaRPr lang="fr-SN" sz="2000" b="1" dirty="0">
              <a:solidFill>
                <a:schemeClr val="bg1"/>
              </a:solidFill>
              <a:latin typeface="Roboto" panose="02000000000000000000" pitchFamily="2" charset="0"/>
            </a:endParaRPr>
          </a:p>
        </p:txBody>
      </p:sp>
      <p:sp>
        <p:nvSpPr>
          <p:cNvPr id="77" name="Rectangle à coins arrondis 76">
            <a:extLst>
              <a:ext uri="{FF2B5EF4-FFF2-40B4-BE49-F238E27FC236}">
                <a16:creationId xmlns:a16="http://schemas.microsoft.com/office/drawing/2014/main" id="{B9F2CF90-2BA4-E274-CB53-45B1A0832FBF}"/>
              </a:ext>
            </a:extLst>
          </p:cNvPr>
          <p:cNvSpPr/>
          <p:nvPr/>
        </p:nvSpPr>
        <p:spPr>
          <a:xfrm flipH="1">
            <a:off x="7452171" y="1467032"/>
            <a:ext cx="4525044"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i="0" dirty="0">
                <a:solidFill>
                  <a:schemeClr val="bg1"/>
                </a:solidFill>
                <a:effectLst/>
                <a:latin typeface="Roboto" panose="02000000000000000000" pitchFamily="2" charset="0"/>
              </a:rPr>
              <a:t>Optimisation des hyperparamètres</a:t>
            </a:r>
          </a:p>
        </p:txBody>
      </p:sp>
      <p:sp>
        <p:nvSpPr>
          <p:cNvPr id="81" name="Rectangle à coins arrondis 80">
            <a:extLst>
              <a:ext uri="{FF2B5EF4-FFF2-40B4-BE49-F238E27FC236}">
                <a16:creationId xmlns:a16="http://schemas.microsoft.com/office/drawing/2014/main" id="{A700B335-7829-2A10-B532-E5E39B552FBE}"/>
              </a:ext>
            </a:extLst>
          </p:cNvPr>
          <p:cNvSpPr/>
          <p:nvPr/>
        </p:nvSpPr>
        <p:spPr>
          <a:xfrm flipH="1">
            <a:off x="1230766" y="4704253"/>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solidFill>
                  <a:schemeClr val="bg1"/>
                </a:solidFill>
                <a:latin typeface="Roboto" panose="02000000000000000000" pitchFamily="2" charset="0"/>
              </a:rPr>
              <a:t>Importance des features</a:t>
            </a:r>
          </a:p>
        </p:txBody>
      </p:sp>
      <p:sp>
        <p:nvSpPr>
          <p:cNvPr id="3" name="ZoneTexte 2">
            <a:extLst>
              <a:ext uri="{FF2B5EF4-FFF2-40B4-BE49-F238E27FC236}">
                <a16:creationId xmlns:a16="http://schemas.microsoft.com/office/drawing/2014/main" id="{955443E8-305C-4A7E-0AF6-36EF411CC79A}"/>
              </a:ext>
            </a:extLst>
          </p:cNvPr>
          <p:cNvSpPr txBox="1"/>
          <p:nvPr/>
        </p:nvSpPr>
        <p:spPr>
          <a:xfrm>
            <a:off x="7028354" y="2251446"/>
            <a:ext cx="5372677"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latin typeface="Roboto" panose="02000000000000000000" pitchFamily="2" charset="0"/>
              </a:rPr>
              <a:t>Le meilleur modèle de régression linéaire est celui avec ordonnée à l'origine</a:t>
            </a:r>
          </a:p>
        </p:txBody>
      </p:sp>
    </p:spTree>
    <p:extLst>
      <p:ext uri="{BB962C8B-B14F-4D97-AF65-F5344CB8AC3E}">
        <p14:creationId xmlns:p14="http://schemas.microsoft.com/office/powerpoint/2010/main" val="263234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1AE8AF-5ABB-0901-0E6D-3BBD2C11532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FEFC25B-1F88-EAE6-FFA5-BE4AE9EBE96D}"/>
              </a:ext>
            </a:extLst>
          </p:cNvPr>
          <p:cNvSpPr txBox="1"/>
          <p:nvPr/>
        </p:nvSpPr>
        <p:spPr>
          <a:xfrm>
            <a:off x="1042567" y="23981"/>
            <a:ext cx="9673702" cy="1600438"/>
          </a:xfrm>
          <a:prstGeom prst="rect">
            <a:avLst/>
          </a:prstGeom>
          <a:noFill/>
        </p:spPr>
        <p:txBody>
          <a:bodyPr wrap="square" rtlCol="0">
            <a:spAutoFit/>
          </a:bodyPr>
          <a:lstStyle/>
          <a:p>
            <a:pPr algn="ctr">
              <a:defRPr/>
            </a:pPr>
            <a:endParaRPr lang="fr-FR" sz="5000" b="1" dirty="0">
              <a:latin typeface="Noto Sans" panose="020B0502040504020204" pitchFamily="34"/>
              <a:ea typeface="Noto Sans" panose="020B0502040504020204" pitchFamily="34"/>
              <a:cs typeface="Noto Sans" panose="020B0502040504020204" pitchFamily="34"/>
            </a:endParaRPr>
          </a:p>
          <a:p>
            <a:pPr algn="ctr"/>
            <a:endParaRPr lang="fr-FR" sz="4800" b="1" dirty="0"/>
          </a:p>
        </p:txBody>
      </p:sp>
      <p:sp>
        <p:nvSpPr>
          <p:cNvPr id="2" name="Rectangle 1">
            <a:extLst>
              <a:ext uri="{FF2B5EF4-FFF2-40B4-BE49-F238E27FC236}">
                <a16:creationId xmlns:a16="http://schemas.microsoft.com/office/drawing/2014/main" id="{0CC757D1-9CBA-CA1B-1137-EC72890C67CD}"/>
              </a:ext>
            </a:extLst>
          </p:cNvPr>
          <p:cNvSpPr/>
          <p:nvPr/>
        </p:nvSpPr>
        <p:spPr>
          <a:xfrm>
            <a:off x="0" y="390525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DEFC96E9-981E-B0F3-1EB1-B9161963353C}"/>
              </a:ext>
            </a:extLst>
          </p:cNvPr>
          <p:cNvSpPr/>
          <p:nvPr/>
        </p:nvSpPr>
        <p:spPr>
          <a:xfrm>
            <a:off x="735880" y="3712275"/>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4480836C-A3A4-66D4-6814-92FACEA13AA3}"/>
              </a:ext>
            </a:extLst>
          </p:cNvPr>
          <p:cNvSpPr/>
          <p:nvPr/>
        </p:nvSpPr>
        <p:spPr>
          <a:xfrm>
            <a:off x="3331974" y="370681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12F0155C-93B6-E3C7-0748-F252CCFEBCBC}"/>
              </a:ext>
            </a:extLst>
          </p:cNvPr>
          <p:cNvSpPr/>
          <p:nvPr/>
        </p:nvSpPr>
        <p:spPr>
          <a:xfrm>
            <a:off x="5483919" y="3664310"/>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43DE36E5-58C5-895C-0233-F66745AA5282}"/>
              </a:ext>
            </a:extLst>
          </p:cNvPr>
          <p:cNvSpPr/>
          <p:nvPr/>
        </p:nvSpPr>
        <p:spPr>
          <a:xfrm>
            <a:off x="7732524" y="370681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49D5E286-1116-91B7-39F9-86C9554E6A0D}"/>
              </a:ext>
            </a:extLst>
          </p:cNvPr>
          <p:cNvSpPr/>
          <p:nvPr/>
        </p:nvSpPr>
        <p:spPr>
          <a:xfrm>
            <a:off x="10189974" y="370681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55C5AE3C-6974-7C21-3DAF-17A881F90442}"/>
              </a:ext>
            </a:extLst>
          </p:cNvPr>
          <p:cNvSpPr txBox="1"/>
          <p:nvPr/>
        </p:nvSpPr>
        <p:spPr>
          <a:xfrm>
            <a:off x="4449342" y="1416036"/>
            <a:ext cx="5042698" cy="1862048"/>
          </a:xfrm>
          <a:prstGeom prst="rect">
            <a:avLst/>
          </a:prstGeom>
          <a:noFill/>
        </p:spPr>
        <p:txBody>
          <a:bodyPr wrap="square" rtlCol="0">
            <a:spAutoFit/>
          </a:bodyPr>
          <a:lstStyle/>
          <a:p>
            <a:pPr algn="just">
              <a:defRPr/>
            </a:pPr>
            <a:endParaRPr lang="fr-FR" sz="2000" b="1" dirty="0"/>
          </a:p>
          <a:p>
            <a:pPr marL="342900" indent="-342900" algn="just">
              <a:buFont typeface="Wingdings" panose="05000000000000000000" pitchFamily="2" charset="2"/>
              <a:buChar char="Ø"/>
            </a:pPr>
            <a:r>
              <a:rPr lang="fr-FR" sz="2000" b="1" i="0" dirty="0">
                <a:effectLst/>
                <a:latin typeface="Roboto" panose="02000000000000000000" pitchFamily="2" charset="0"/>
              </a:rPr>
              <a:t>Optimisation des hyperparamètres</a:t>
            </a:r>
          </a:p>
          <a:p>
            <a:pPr algn="just"/>
            <a:endParaRPr lang="fr-FR" sz="2000" b="1" dirty="0">
              <a:latin typeface="Roboto" panose="02000000000000000000" pitchFamily="2" charset="0"/>
            </a:endParaRPr>
          </a:p>
          <a:p>
            <a:pPr marL="285750" indent="-285750" algn="just">
              <a:buFont typeface="Wingdings" panose="05000000000000000000" pitchFamily="2" charset="2"/>
              <a:buChar char="Ø"/>
              <a:defRPr/>
            </a:pPr>
            <a:r>
              <a:rPr lang="fr-FR" sz="2000" b="1" dirty="0">
                <a:solidFill>
                  <a:schemeClr val="tx1"/>
                </a:solidFill>
                <a:latin typeface="Roboto" panose="02000000000000000000" pitchFamily="2" charset="0"/>
              </a:rPr>
              <a:t>Importance des features</a:t>
            </a:r>
          </a:p>
          <a:p>
            <a:pPr marL="285750" indent="-285750" algn="just">
              <a:buFont typeface="Wingdings" panose="05000000000000000000" pitchFamily="2" charset="2"/>
              <a:buChar char="Ø"/>
              <a:defRPr/>
            </a:pPr>
            <a:endParaRPr lang="fr-FR" sz="20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39" name="TextBox 38">
            <a:extLst>
              <a:ext uri="{FF2B5EF4-FFF2-40B4-BE49-F238E27FC236}">
                <a16:creationId xmlns:a16="http://schemas.microsoft.com/office/drawing/2014/main" id="{64EAB9DE-67C4-3E17-CC26-8DA88BD4D804}"/>
              </a:ext>
            </a:extLst>
          </p:cNvPr>
          <p:cNvSpPr txBox="1"/>
          <p:nvPr/>
        </p:nvSpPr>
        <p:spPr>
          <a:xfrm>
            <a:off x="745547"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noProof="0" dirty="0">
                <a:solidFill>
                  <a:srgbClr val="FFFFFF"/>
                </a:solidFill>
                <a:latin typeface="Open Sans" panose="020B0606030504020204" pitchFamily="34" charset="0"/>
              </a:rPr>
              <a:t>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2B862B85-F2ED-AAC2-4E16-05A871DFCA44}"/>
              </a:ext>
            </a:extLst>
          </p:cNvPr>
          <p:cNvSpPr txBox="1"/>
          <p:nvPr/>
        </p:nvSpPr>
        <p:spPr>
          <a:xfrm>
            <a:off x="5467267" y="3738520"/>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6" name="TextBox 45">
            <a:extLst>
              <a:ext uri="{FF2B5EF4-FFF2-40B4-BE49-F238E27FC236}">
                <a16:creationId xmlns:a16="http://schemas.microsoft.com/office/drawing/2014/main" id="{AA82F6F4-A156-F3E0-19A0-5CA4DFD55639}"/>
              </a:ext>
            </a:extLst>
          </p:cNvPr>
          <p:cNvSpPr txBox="1"/>
          <p:nvPr/>
        </p:nvSpPr>
        <p:spPr>
          <a:xfrm>
            <a:off x="10196901"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3</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3" name="Group 52">
            <a:extLst>
              <a:ext uri="{FF2B5EF4-FFF2-40B4-BE49-F238E27FC236}">
                <a16:creationId xmlns:a16="http://schemas.microsoft.com/office/drawing/2014/main" id="{585BFFD9-22A8-7763-5B70-757B6618C48E}"/>
              </a:ext>
            </a:extLst>
          </p:cNvPr>
          <p:cNvGrpSpPr/>
          <p:nvPr/>
        </p:nvGrpSpPr>
        <p:grpSpPr>
          <a:xfrm>
            <a:off x="5434171" y="4445644"/>
            <a:ext cx="699988" cy="413374"/>
            <a:chOff x="2700338" y="8651875"/>
            <a:chExt cx="6545262" cy="6543675"/>
          </a:xfrm>
          <a:solidFill>
            <a:schemeClr val="tx1"/>
          </a:solidFill>
        </p:grpSpPr>
        <p:sp>
          <p:nvSpPr>
            <p:cNvPr id="54" name="Freeform 18">
              <a:extLst>
                <a:ext uri="{FF2B5EF4-FFF2-40B4-BE49-F238E27FC236}">
                  <a16:creationId xmlns:a16="http://schemas.microsoft.com/office/drawing/2014/main" id="{A9C480D9-D5A0-7D2C-B010-DD84147F4C4B}"/>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19">
              <a:extLst>
                <a:ext uri="{FF2B5EF4-FFF2-40B4-BE49-F238E27FC236}">
                  <a16:creationId xmlns:a16="http://schemas.microsoft.com/office/drawing/2014/main" id="{38F6D1A3-1C7E-046C-A3A1-33C5DE77A6B7}"/>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20">
              <a:extLst>
                <a:ext uri="{FF2B5EF4-FFF2-40B4-BE49-F238E27FC236}">
                  <a16:creationId xmlns:a16="http://schemas.microsoft.com/office/drawing/2014/main" id="{EA324462-EE7B-46E9-D909-0D7E25E67671}"/>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1">
              <a:extLst>
                <a:ext uri="{FF2B5EF4-FFF2-40B4-BE49-F238E27FC236}">
                  <a16:creationId xmlns:a16="http://schemas.microsoft.com/office/drawing/2014/main" id="{870A3432-7B93-25D8-902F-E4A378E8DAE0}"/>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9" name="Group 58">
            <a:extLst>
              <a:ext uri="{FF2B5EF4-FFF2-40B4-BE49-F238E27FC236}">
                <a16:creationId xmlns:a16="http://schemas.microsoft.com/office/drawing/2014/main" id="{084FF479-5E5A-5A90-5365-485AFBACCCFA}"/>
              </a:ext>
            </a:extLst>
          </p:cNvPr>
          <p:cNvGrpSpPr/>
          <p:nvPr/>
        </p:nvGrpSpPr>
        <p:grpSpPr>
          <a:xfrm>
            <a:off x="210659" y="4604380"/>
            <a:ext cx="472807" cy="509275"/>
            <a:chOff x="7931851" y="2464731"/>
            <a:chExt cx="1002842" cy="1223210"/>
          </a:xfrm>
          <a:solidFill>
            <a:schemeClr val="tx1"/>
          </a:solidFill>
        </p:grpSpPr>
        <p:sp>
          <p:nvSpPr>
            <p:cNvPr id="60" name="Freeform 5">
              <a:extLst>
                <a:ext uri="{FF2B5EF4-FFF2-40B4-BE49-F238E27FC236}">
                  <a16:creationId xmlns:a16="http://schemas.microsoft.com/office/drawing/2014/main" id="{C349B2BE-2258-242B-C366-E61212DCABF6}"/>
                </a:ext>
              </a:extLst>
            </p:cNvPr>
            <p:cNvSpPr>
              <a:spLocks noEditPoints="1"/>
            </p:cNvSpPr>
            <p:nvPr/>
          </p:nvSpPr>
          <p:spPr bwMode="auto">
            <a:xfrm>
              <a:off x="8120806" y="2650831"/>
              <a:ext cx="623981" cy="1037110"/>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61" name="Freeform 6">
              <a:extLst>
                <a:ext uri="{FF2B5EF4-FFF2-40B4-BE49-F238E27FC236}">
                  <a16:creationId xmlns:a16="http://schemas.microsoft.com/office/drawing/2014/main" id="{21A14700-6A4B-420B-1684-390E500D40B2}"/>
                </a:ext>
              </a:extLst>
            </p:cNvPr>
            <p:cNvSpPr>
              <a:spLocks noEditPoints="1"/>
            </p:cNvSpPr>
            <p:nvPr/>
          </p:nvSpPr>
          <p:spPr bwMode="auto">
            <a:xfrm>
              <a:off x="8193151" y="2944496"/>
              <a:ext cx="44264" cy="75201"/>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Freeform 7">
              <a:extLst>
                <a:ext uri="{FF2B5EF4-FFF2-40B4-BE49-F238E27FC236}">
                  <a16:creationId xmlns:a16="http://schemas.microsoft.com/office/drawing/2014/main" id="{49C8E536-5DE6-0487-F1DE-BE1E2CD01F44}"/>
                </a:ext>
              </a:extLst>
            </p:cNvPr>
            <p:cNvSpPr>
              <a:spLocks noEditPoints="1"/>
            </p:cNvSpPr>
            <p:nvPr/>
          </p:nvSpPr>
          <p:spPr bwMode="auto">
            <a:xfrm>
              <a:off x="8215045" y="3044923"/>
              <a:ext cx="160397" cy="25749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3" name="Freeform 8">
              <a:extLst>
                <a:ext uri="{FF2B5EF4-FFF2-40B4-BE49-F238E27FC236}">
                  <a16:creationId xmlns:a16="http://schemas.microsoft.com/office/drawing/2014/main" id="{2CE4FF45-8992-3B53-3E76-CFDD05419AA8}"/>
                </a:ext>
              </a:extLst>
            </p:cNvPr>
            <p:cNvSpPr>
              <a:spLocks noEditPoints="1"/>
            </p:cNvSpPr>
            <p:nvPr/>
          </p:nvSpPr>
          <p:spPr bwMode="auto">
            <a:xfrm>
              <a:off x="8585816" y="3030644"/>
              <a:ext cx="71870" cy="8900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Freeform 9">
              <a:extLst>
                <a:ext uri="{FF2B5EF4-FFF2-40B4-BE49-F238E27FC236}">
                  <a16:creationId xmlns:a16="http://schemas.microsoft.com/office/drawing/2014/main" id="{65AEB3B4-9C84-5211-6164-0410B115C8BE}"/>
                </a:ext>
              </a:extLst>
            </p:cNvPr>
            <p:cNvSpPr>
              <a:spLocks noEditPoints="1"/>
            </p:cNvSpPr>
            <p:nvPr/>
          </p:nvSpPr>
          <p:spPr bwMode="auto">
            <a:xfrm>
              <a:off x="8413044" y="2724603"/>
              <a:ext cx="259397" cy="28271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0">
              <a:extLst>
                <a:ext uri="{FF2B5EF4-FFF2-40B4-BE49-F238E27FC236}">
                  <a16:creationId xmlns:a16="http://schemas.microsoft.com/office/drawing/2014/main" id="{0F4FB314-FFDD-5A29-20E4-C1A486C9E04C}"/>
                </a:ext>
              </a:extLst>
            </p:cNvPr>
            <p:cNvSpPr>
              <a:spLocks noEditPoints="1"/>
            </p:cNvSpPr>
            <p:nvPr/>
          </p:nvSpPr>
          <p:spPr bwMode="auto">
            <a:xfrm>
              <a:off x="8413044" y="2464731"/>
              <a:ext cx="39980" cy="152306"/>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Freeform 11">
              <a:extLst>
                <a:ext uri="{FF2B5EF4-FFF2-40B4-BE49-F238E27FC236}">
                  <a16:creationId xmlns:a16="http://schemas.microsoft.com/office/drawing/2014/main" id="{7355C695-B656-4664-9BDC-C2AA1EAD2330}"/>
                </a:ext>
              </a:extLst>
            </p:cNvPr>
            <p:cNvSpPr>
              <a:spLocks noEditPoints="1"/>
            </p:cNvSpPr>
            <p:nvPr/>
          </p:nvSpPr>
          <p:spPr bwMode="auto">
            <a:xfrm>
              <a:off x="8169830" y="2526606"/>
              <a:ext cx="101379" cy="14088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7" name="Freeform 12">
              <a:extLst>
                <a:ext uri="{FF2B5EF4-FFF2-40B4-BE49-F238E27FC236}">
                  <a16:creationId xmlns:a16="http://schemas.microsoft.com/office/drawing/2014/main" id="{D43A2EFA-1977-8AC3-0093-C2E22AFE4EA7}"/>
                </a:ext>
              </a:extLst>
            </p:cNvPr>
            <p:cNvSpPr>
              <a:spLocks noEditPoints="1"/>
            </p:cNvSpPr>
            <p:nvPr/>
          </p:nvSpPr>
          <p:spPr bwMode="auto">
            <a:xfrm>
              <a:off x="8730507" y="3132975"/>
              <a:ext cx="142311" cy="99951"/>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13">
              <a:extLst>
                <a:ext uri="{FF2B5EF4-FFF2-40B4-BE49-F238E27FC236}">
                  <a16:creationId xmlns:a16="http://schemas.microsoft.com/office/drawing/2014/main" id="{A5A58211-0136-136E-C7C8-FE65D1862DF0}"/>
                </a:ext>
              </a:extLst>
            </p:cNvPr>
            <p:cNvSpPr>
              <a:spLocks noEditPoints="1"/>
            </p:cNvSpPr>
            <p:nvPr/>
          </p:nvSpPr>
          <p:spPr bwMode="auto">
            <a:xfrm>
              <a:off x="7993726" y="2704613"/>
              <a:ext cx="142311" cy="98999"/>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4">
              <a:extLst>
                <a:ext uri="{FF2B5EF4-FFF2-40B4-BE49-F238E27FC236}">
                  <a16:creationId xmlns:a16="http://schemas.microsoft.com/office/drawing/2014/main" id="{50B9E057-BA8C-87B0-48AF-2F5850264572}"/>
                </a:ext>
              </a:extLst>
            </p:cNvPr>
            <p:cNvSpPr>
              <a:spLocks noEditPoints="1"/>
            </p:cNvSpPr>
            <p:nvPr/>
          </p:nvSpPr>
          <p:spPr bwMode="auto">
            <a:xfrm>
              <a:off x="8782387" y="2949255"/>
              <a:ext cx="152306" cy="40457"/>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15">
              <a:extLst>
                <a:ext uri="{FF2B5EF4-FFF2-40B4-BE49-F238E27FC236}">
                  <a16:creationId xmlns:a16="http://schemas.microsoft.com/office/drawing/2014/main" id="{DB8351D8-6E98-F06F-44D4-053861A84265}"/>
                </a:ext>
              </a:extLst>
            </p:cNvPr>
            <p:cNvSpPr>
              <a:spLocks noEditPoints="1"/>
            </p:cNvSpPr>
            <p:nvPr/>
          </p:nvSpPr>
          <p:spPr bwMode="auto">
            <a:xfrm>
              <a:off x="7931851" y="2949255"/>
              <a:ext cx="151355" cy="40457"/>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1" name="Freeform 16">
              <a:extLst>
                <a:ext uri="{FF2B5EF4-FFF2-40B4-BE49-F238E27FC236}">
                  <a16:creationId xmlns:a16="http://schemas.microsoft.com/office/drawing/2014/main" id="{4C4456AD-2986-76DB-8FA5-21BE033E419A}"/>
                </a:ext>
              </a:extLst>
            </p:cNvPr>
            <p:cNvSpPr>
              <a:spLocks noEditPoints="1"/>
            </p:cNvSpPr>
            <p:nvPr/>
          </p:nvSpPr>
          <p:spPr bwMode="auto">
            <a:xfrm>
              <a:off x="8730507" y="2704613"/>
              <a:ext cx="142311" cy="98999"/>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2" name="Freeform 17">
              <a:extLst>
                <a:ext uri="{FF2B5EF4-FFF2-40B4-BE49-F238E27FC236}">
                  <a16:creationId xmlns:a16="http://schemas.microsoft.com/office/drawing/2014/main" id="{D61B4FF8-C302-035F-5307-D6261E9F8C17}"/>
                </a:ext>
              </a:extLst>
            </p:cNvPr>
            <p:cNvSpPr>
              <a:spLocks noEditPoints="1"/>
            </p:cNvSpPr>
            <p:nvPr/>
          </p:nvSpPr>
          <p:spPr bwMode="auto">
            <a:xfrm>
              <a:off x="7993726" y="3132975"/>
              <a:ext cx="142311" cy="99951"/>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3" name="Freeform 18">
              <a:extLst>
                <a:ext uri="{FF2B5EF4-FFF2-40B4-BE49-F238E27FC236}">
                  <a16:creationId xmlns:a16="http://schemas.microsoft.com/office/drawing/2014/main" id="{94C5F25F-4314-7FF7-49CF-E3E4316EAD2F}"/>
                </a:ext>
              </a:extLst>
            </p:cNvPr>
            <p:cNvSpPr>
              <a:spLocks noEditPoints="1"/>
            </p:cNvSpPr>
            <p:nvPr/>
          </p:nvSpPr>
          <p:spPr bwMode="auto">
            <a:xfrm>
              <a:off x="8595336" y="2526606"/>
              <a:ext cx="101379" cy="14088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70A1E290-45B2-8914-A3EC-65D3E8145AC2}"/>
              </a:ext>
            </a:extLst>
          </p:cNvPr>
          <p:cNvGrpSpPr/>
          <p:nvPr/>
        </p:nvGrpSpPr>
        <p:grpSpPr>
          <a:xfrm>
            <a:off x="11329749" y="4538763"/>
            <a:ext cx="647466" cy="568377"/>
            <a:chOff x="5995988" y="2712903"/>
            <a:chExt cx="2457450" cy="2587625"/>
          </a:xfrm>
          <a:solidFill>
            <a:schemeClr val="tx1"/>
          </a:solidFill>
        </p:grpSpPr>
        <p:sp>
          <p:nvSpPr>
            <p:cNvPr id="91" name="Freeform 6">
              <a:extLst>
                <a:ext uri="{FF2B5EF4-FFF2-40B4-BE49-F238E27FC236}">
                  <a16:creationId xmlns:a16="http://schemas.microsoft.com/office/drawing/2014/main" id="{D6BEF8CC-34E8-64D3-DA6A-95A4346AE76D}"/>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2" name="Freeform 7">
              <a:extLst>
                <a:ext uri="{FF2B5EF4-FFF2-40B4-BE49-F238E27FC236}">
                  <a16:creationId xmlns:a16="http://schemas.microsoft.com/office/drawing/2014/main" id="{E09FFD60-A92D-D79F-A56F-D4CA428AB344}"/>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3" name="Freeform 8">
              <a:extLst>
                <a:ext uri="{FF2B5EF4-FFF2-40B4-BE49-F238E27FC236}">
                  <a16:creationId xmlns:a16="http://schemas.microsoft.com/office/drawing/2014/main" id="{135A2D6B-1D73-55AC-AF7D-A0A903CF4B4D}"/>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6" name="Rectangle à coins arrondis 75">
            <a:extLst>
              <a:ext uri="{FF2B5EF4-FFF2-40B4-BE49-F238E27FC236}">
                <a16:creationId xmlns:a16="http://schemas.microsoft.com/office/drawing/2014/main" id="{8CF8CBF1-FCFA-A5BE-2E0C-480D3B1FDE5F}"/>
              </a:ext>
            </a:extLst>
          </p:cNvPr>
          <p:cNvSpPr/>
          <p:nvPr/>
        </p:nvSpPr>
        <p:spPr>
          <a:xfrm flipH="1">
            <a:off x="5086483" y="566088"/>
            <a:ext cx="2646041"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solidFill>
                  <a:schemeClr val="bg1"/>
                </a:solidFill>
                <a:latin typeface="Roboto" panose="02000000000000000000" pitchFamily="2" charset="0"/>
              </a:rPr>
              <a:t>ElasticNet</a:t>
            </a:r>
          </a:p>
        </p:txBody>
      </p:sp>
      <p:sp>
        <p:nvSpPr>
          <p:cNvPr id="77" name="Rectangle à coins arrondis 76">
            <a:extLst>
              <a:ext uri="{FF2B5EF4-FFF2-40B4-BE49-F238E27FC236}">
                <a16:creationId xmlns:a16="http://schemas.microsoft.com/office/drawing/2014/main" id="{9A675DBD-20DE-14E8-4683-F2ED0E7BB0E2}"/>
              </a:ext>
            </a:extLst>
          </p:cNvPr>
          <p:cNvSpPr/>
          <p:nvPr/>
        </p:nvSpPr>
        <p:spPr>
          <a:xfrm flipH="1">
            <a:off x="795886" y="4681861"/>
            <a:ext cx="4525044"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Ø"/>
            </a:pPr>
            <a:r>
              <a:rPr lang="fr-FR" sz="2000" b="1">
                <a:latin typeface="Roboto" panose="02000000000000000000" pitchFamily="2" charset="0"/>
              </a:rPr>
              <a:t>DecisionTree</a:t>
            </a:r>
            <a:endParaRPr lang="fr-FR" sz="2000" b="1" dirty="0">
              <a:latin typeface="Roboto" panose="02000000000000000000" pitchFamily="2" charset="0"/>
            </a:endParaRPr>
          </a:p>
        </p:txBody>
      </p:sp>
      <p:sp>
        <p:nvSpPr>
          <p:cNvPr id="81" name="Rectangle à coins arrondis 80">
            <a:extLst>
              <a:ext uri="{FF2B5EF4-FFF2-40B4-BE49-F238E27FC236}">
                <a16:creationId xmlns:a16="http://schemas.microsoft.com/office/drawing/2014/main" id="{8E5F9BFB-30C6-A387-9615-BDD72742A106}"/>
              </a:ext>
            </a:extLst>
          </p:cNvPr>
          <p:cNvSpPr/>
          <p:nvPr/>
        </p:nvSpPr>
        <p:spPr>
          <a:xfrm flipH="1">
            <a:off x="7654332" y="4777733"/>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err="1">
                <a:solidFill>
                  <a:schemeClr val="bg1"/>
                </a:solidFill>
                <a:latin typeface="Roboto" panose="02000000000000000000" pitchFamily="2" charset="0"/>
              </a:rPr>
              <a:t>RandomForest</a:t>
            </a:r>
            <a:endParaRPr lang="fr-FR" sz="2000" b="1" dirty="0">
              <a:solidFill>
                <a:schemeClr val="bg1"/>
              </a:solidFill>
              <a:latin typeface="Roboto" panose="02000000000000000000" pitchFamily="2" charset="0"/>
            </a:endParaRPr>
          </a:p>
        </p:txBody>
      </p:sp>
      <p:sp>
        <p:nvSpPr>
          <p:cNvPr id="3" name="ZoneTexte 2">
            <a:extLst>
              <a:ext uri="{FF2B5EF4-FFF2-40B4-BE49-F238E27FC236}">
                <a16:creationId xmlns:a16="http://schemas.microsoft.com/office/drawing/2014/main" id="{D1E927D9-7C17-FED7-D442-628C5D75ADF0}"/>
              </a:ext>
            </a:extLst>
          </p:cNvPr>
          <p:cNvSpPr txBox="1"/>
          <p:nvPr/>
        </p:nvSpPr>
        <p:spPr>
          <a:xfrm>
            <a:off x="342187" y="5614463"/>
            <a:ext cx="4420817" cy="369332"/>
          </a:xfrm>
          <a:prstGeom prst="rect">
            <a:avLst/>
          </a:prstGeom>
          <a:noFill/>
        </p:spPr>
        <p:txBody>
          <a:bodyPr wrap="square" rtlCol="0">
            <a:spAutoFit/>
          </a:bodyPr>
          <a:lstStyle/>
          <a:p>
            <a:pPr marL="342900" indent="-342900" algn="just">
              <a:buFont typeface="Wingdings" panose="05000000000000000000" pitchFamily="2" charset="2"/>
              <a:buChar char="Ø"/>
            </a:pPr>
            <a:r>
              <a:rPr lang="fr-FR" sz="1800" b="1" i="0">
                <a:effectLst/>
                <a:latin typeface="Roboto" panose="02000000000000000000" pitchFamily="2" charset="0"/>
              </a:rPr>
              <a:t>Optimisation des hyperparamètres</a:t>
            </a:r>
            <a:endParaRPr lang="fr-FR" sz="1800" b="1" i="0" dirty="0">
              <a:effectLst/>
              <a:latin typeface="Roboto" panose="02000000000000000000" pitchFamily="2" charset="0"/>
            </a:endParaRPr>
          </a:p>
        </p:txBody>
      </p:sp>
      <p:sp>
        <p:nvSpPr>
          <p:cNvPr id="4" name="ZoneTexte 3">
            <a:extLst>
              <a:ext uri="{FF2B5EF4-FFF2-40B4-BE49-F238E27FC236}">
                <a16:creationId xmlns:a16="http://schemas.microsoft.com/office/drawing/2014/main" id="{F388A47F-C272-4B3E-D4BF-1DF5296E64C9}"/>
              </a:ext>
            </a:extLst>
          </p:cNvPr>
          <p:cNvSpPr txBox="1"/>
          <p:nvPr/>
        </p:nvSpPr>
        <p:spPr>
          <a:xfrm>
            <a:off x="7321674" y="5579131"/>
            <a:ext cx="4420817" cy="369332"/>
          </a:xfrm>
          <a:prstGeom prst="rect">
            <a:avLst/>
          </a:prstGeom>
          <a:noFill/>
        </p:spPr>
        <p:txBody>
          <a:bodyPr wrap="square" rtlCol="0">
            <a:spAutoFit/>
          </a:bodyPr>
          <a:lstStyle/>
          <a:p>
            <a:pPr marL="342900" indent="-342900" algn="just">
              <a:buFont typeface="Wingdings" panose="05000000000000000000" pitchFamily="2" charset="2"/>
              <a:buChar char="Ø"/>
            </a:pPr>
            <a:r>
              <a:rPr lang="fr-FR" sz="1800" b="1" i="0">
                <a:effectLst/>
                <a:latin typeface="Roboto" panose="02000000000000000000" pitchFamily="2" charset="0"/>
              </a:rPr>
              <a:t>Optimisation des hyperparamètres</a:t>
            </a:r>
            <a:endParaRPr lang="fr-FR" sz="1800" b="1" i="0" dirty="0">
              <a:effectLst/>
              <a:latin typeface="Roboto" panose="02000000000000000000" pitchFamily="2" charset="0"/>
            </a:endParaRPr>
          </a:p>
        </p:txBody>
      </p:sp>
    </p:spTree>
    <p:extLst>
      <p:ext uri="{BB962C8B-B14F-4D97-AF65-F5344CB8AC3E}">
        <p14:creationId xmlns:p14="http://schemas.microsoft.com/office/powerpoint/2010/main" val="1611642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CA2125-A839-8542-2408-37B79C9646F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3FA81CD-DA94-1D86-D92D-61AC91E8B018}"/>
              </a:ext>
            </a:extLst>
          </p:cNvPr>
          <p:cNvSpPr txBox="1"/>
          <p:nvPr/>
        </p:nvSpPr>
        <p:spPr>
          <a:xfrm>
            <a:off x="1042567" y="23981"/>
            <a:ext cx="9673702" cy="1600438"/>
          </a:xfrm>
          <a:prstGeom prst="rect">
            <a:avLst/>
          </a:prstGeom>
          <a:noFill/>
        </p:spPr>
        <p:txBody>
          <a:bodyPr wrap="square" rtlCol="0">
            <a:spAutoFit/>
          </a:bodyPr>
          <a:lstStyle/>
          <a:p>
            <a:pPr algn="ctr">
              <a:defRPr/>
            </a:pPr>
            <a:endParaRPr lang="fr-FR" sz="5000" b="1" dirty="0">
              <a:latin typeface="Noto Sans" panose="020B0502040504020204" pitchFamily="34"/>
              <a:ea typeface="Noto Sans" panose="020B0502040504020204" pitchFamily="34"/>
              <a:cs typeface="Noto Sans" panose="020B0502040504020204" pitchFamily="34"/>
            </a:endParaRPr>
          </a:p>
          <a:p>
            <a:pPr algn="ctr"/>
            <a:endParaRPr lang="fr-FR" sz="4800" b="1" dirty="0"/>
          </a:p>
        </p:txBody>
      </p:sp>
      <p:sp>
        <p:nvSpPr>
          <p:cNvPr id="2" name="Rectangle 1">
            <a:extLst>
              <a:ext uri="{FF2B5EF4-FFF2-40B4-BE49-F238E27FC236}">
                <a16:creationId xmlns:a16="http://schemas.microsoft.com/office/drawing/2014/main" id="{C63716A3-1625-4673-D693-5025FB1D19D2}"/>
              </a:ext>
            </a:extLst>
          </p:cNvPr>
          <p:cNvSpPr/>
          <p:nvPr/>
        </p:nvSpPr>
        <p:spPr>
          <a:xfrm>
            <a:off x="0" y="390525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0B3524B9-6D54-9A36-4E3D-A3A23902B52A}"/>
              </a:ext>
            </a:extLst>
          </p:cNvPr>
          <p:cNvSpPr/>
          <p:nvPr/>
        </p:nvSpPr>
        <p:spPr>
          <a:xfrm>
            <a:off x="735880" y="3712275"/>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815B7E55-82FD-798F-F093-6C4F8CF60CE0}"/>
              </a:ext>
            </a:extLst>
          </p:cNvPr>
          <p:cNvSpPr/>
          <p:nvPr/>
        </p:nvSpPr>
        <p:spPr>
          <a:xfrm>
            <a:off x="3331974" y="370681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895D87A3-79CB-C7D4-44E2-37B65D7E40A3}"/>
              </a:ext>
            </a:extLst>
          </p:cNvPr>
          <p:cNvSpPr/>
          <p:nvPr/>
        </p:nvSpPr>
        <p:spPr>
          <a:xfrm>
            <a:off x="5483919" y="3664310"/>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61280228-2EA6-75AA-E18F-7A6EBF04CFE6}"/>
              </a:ext>
            </a:extLst>
          </p:cNvPr>
          <p:cNvSpPr/>
          <p:nvPr/>
        </p:nvSpPr>
        <p:spPr>
          <a:xfrm>
            <a:off x="7732524" y="370681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C9EF502A-0B0A-91FF-BDA1-70379184B64B}"/>
              </a:ext>
            </a:extLst>
          </p:cNvPr>
          <p:cNvSpPr/>
          <p:nvPr/>
        </p:nvSpPr>
        <p:spPr>
          <a:xfrm>
            <a:off x="10189974" y="370681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B2FEAC98-5BA9-D02C-9712-A03ECF57E0AA}"/>
              </a:ext>
            </a:extLst>
          </p:cNvPr>
          <p:cNvSpPr txBox="1"/>
          <p:nvPr/>
        </p:nvSpPr>
        <p:spPr>
          <a:xfrm>
            <a:off x="29365" y="1600474"/>
            <a:ext cx="5042698" cy="1246495"/>
          </a:xfrm>
          <a:prstGeom prst="rect">
            <a:avLst/>
          </a:prstGeom>
          <a:noFill/>
        </p:spPr>
        <p:txBody>
          <a:bodyPr wrap="square" rtlCol="0">
            <a:spAutoFit/>
          </a:bodyPr>
          <a:lstStyle/>
          <a:p>
            <a:pPr algn="just">
              <a:defRPr/>
            </a:pPr>
            <a:endParaRPr lang="fr-FR" sz="2000" b="1" dirty="0"/>
          </a:p>
          <a:p>
            <a:pPr marL="342900" indent="-342900" algn="just">
              <a:buFont typeface="Wingdings" panose="05000000000000000000" pitchFamily="2" charset="2"/>
              <a:buChar char="Ø"/>
            </a:pPr>
            <a:r>
              <a:rPr lang="fr-FR" sz="2000" b="1" i="0" dirty="0">
                <a:effectLst/>
                <a:latin typeface="Roboto" panose="02000000000000000000" pitchFamily="2" charset="0"/>
              </a:rPr>
              <a:t>Optimisation des hyperparamètres</a:t>
            </a:r>
            <a:endParaRPr lang="fr-FR" sz="2000" b="1" dirty="0">
              <a:solidFill>
                <a:schemeClr val="tx1"/>
              </a:solidFill>
              <a:latin typeface="Roboto" panose="02000000000000000000" pitchFamily="2" charset="0"/>
            </a:endParaRPr>
          </a:p>
          <a:p>
            <a:pPr marL="285750" indent="-285750" algn="just">
              <a:buFont typeface="Wingdings" panose="05000000000000000000" pitchFamily="2" charset="2"/>
              <a:buChar char="Ø"/>
              <a:defRPr/>
            </a:pPr>
            <a:endParaRPr lang="fr-FR" sz="20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39" name="TextBox 38">
            <a:extLst>
              <a:ext uri="{FF2B5EF4-FFF2-40B4-BE49-F238E27FC236}">
                <a16:creationId xmlns:a16="http://schemas.microsoft.com/office/drawing/2014/main" id="{E8D1B27F-FB45-DE03-FAF0-B5410E2C502D}"/>
              </a:ext>
            </a:extLst>
          </p:cNvPr>
          <p:cNvSpPr txBox="1"/>
          <p:nvPr/>
        </p:nvSpPr>
        <p:spPr>
          <a:xfrm>
            <a:off x="745547"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noProof="0" dirty="0">
                <a:solidFill>
                  <a:srgbClr val="FFFFFF"/>
                </a:solidFill>
                <a:latin typeface="Open Sans" panose="020B0606030504020204" pitchFamily="34" charset="0"/>
              </a:rPr>
              <a:t>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B2DCC5DA-9E2F-9D51-C7E2-3B0D4189D349}"/>
              </a:ext>
            </a:extLst>
          </p:cNvPr>
          <p:cNvSpPr txBox="1"/>
          <p:nvPr/>
        </p:nvSpPr>
        <p:spPr>
          <a:xfrm>
            <a:off x="5467267" y="3738520"/>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6" name="TextBox 45">
            <a:extLst>
              <a:ext uri="{FF2B5EF4-FFF2-40B4-BE49-F238E27FC236}">
                <a16:creationId xmlns:a16="http://schemas.microsoft.com/office/drawing/2014/main" id="{6FAFCBF8-B7B5-8615-E907-C148C027B26C}"/>
              </a:ext>
            </a:extLst>
          </p:cNvPr>
          <p:cNvSpPr txBox="1"/>
          <p:nvPr/>
        </p:nvSpPr>
        <p:spPr>
          <a:xfrm>
            <a:off x="10196901"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3</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9" name="Group 58">
            <a:extLst>
              <a:ext uri="{FF2B5EF4-FFF2-40B4-BE49-F238E27FC236}">
                <a16:creationId xmlns:a16="http://schemas.microsoft.com/office/drawing/2014/main" id="{A1A4B46B-4447-496F-9574-1535CC73E703}"/>
              </a:ext>
            </a:extLst>
          </p:cNvPr>
          <p:cNvGrpSpPr/>
          <p:nvPr/>
        </p:nvGrpSpPr>
        <p:grpSpPr>
          <a:xfrm>
            <a:off x="201122" y="4731542"/>
            <a:ext cx="472807" cy="509275"/>
            <a:chOff x="7931851" y="2464731"/>
            <a:chExt cx="1002842" cy="1223210"/>
          </a:xfrm>
          <a:solidFill>
            <a:schemeClr val="tx1"/>
          </a:solidFill>
        </p:grpSpPr>
        <p:sp>
          <p:nvSpPr>
            <p:cNvPr id="60" name="Freeform 5">
              <a:extLst>
                <a:ext uri="{FF2B5EF4-FFF2-40B4-BE49-F238E27FC236}">
                  <a16:creationId xmlns:a16="http://schemas.microsoft.com/office/drawing/2014/main" id="{5D5992B2-0137-202E-6EC7-90B715CA733F}"/>
                </a:ext>
              </a:extLst>
            </p:cNvPr>
            <p:cNvSpPr>
              <a:spLocks noEditPoints="1"/>
            </p:cNvSpPr>
            <p:nvPr/>
          </p:nvSpPr>
          <p:spPr bwMode="auto">
            <a:xfrm>
              <a:off x="8120806" y="2650831"/>
              <a:ext cx="623981" cy="1037110"/>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61" name="Freeform 6">
              <a:extLst>
                <a:ext uri="{FF2B5EF4-FFF2-40B4-BE49-F238E27FC236}">
                  <a16:creationId xmlns:a16="http://schemas.microsoft.com/office/drawing/2014/main" id="{B941D9F5-4D9A-28E2-B893-19C3F070B329}"/>
                </a:ext>
              </a:extLst>
            </p:cNvPr>
            <p:cNvSpPr>
              <a:spLocks noEditPoints="1"/>
            </p:cNvSpPr>
            <p:nvPr/>
          </p:nvSpPr>
          <p:spPr bwMode="auto">
            <a:xfrm>
              <a:off x="8193151" y="2944496"/>
              <a:ext cx="44264" cy="75201"/>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Freeform 7">
              <a:extLst>
                <a:ext uri="{FF2B5EF4-FFF2-40B4-BE49-F238E27FC236}">
                  <a16:creationId xmlns:a16="http://schemas.microsoft.com/office/drawing/2014/main" id="{3765324D-F20F-61FB-5183-2654BF3E7118}"/>
                </a:ext>
              </a:extLst>
            </p:cNvPr>
            <p:cNvSpPr>
              <a:spLocks noEditPoints="1"/>
            </p:cNvSpPr>
            <p:nvPr/>
          </p:nvSpPr>
          <p:spPr bwMode="auto">
            <a:xfrm>
              <a:off x="8215045" y="3044923"/>
              <a:ext cx="160397" cy="25749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3" name="Freeform 8">
              <a:extLst>
                <a:ext uri="{FF2B5EF4-FFF2-40B4-BE49-F238E27FC236}">
                  <a16:creationId xmlns:a16="http://schemas.microsoft.com/office/drawing/2014/main" id="{34734EBA-F877-AF4C-472D-6CD913977495}"/>
                </a:ext>
              </a:extLst>
            </p:cNvPr>
            <p:cNvSpPr>
              <a:spLocks noEditPoints="1"/>
            </p:cNvSpPr>
            <p:nvPr/>
          </p:nvSpPr>
          <p:spPr bwMode="auto">
            <a:xfrm>
              <a:off x="8585816" y="3030644"/>
              <a:ext cx="71870" cy="8900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Freeform 9">
              <a:extLst>
                <a:ext uri="{FF2B5EF4-FFF2-40B4-BE49-F238E27FC236}">
                  <a16:creationId xmlns:a16="http://schemas.microsoft.com/office/drawing/2014/main" id="{0BC5C681-3FBC-EF56-0862-DC0C550A05B0}"/>
                </a:ext>
              </a:extLst>
            </p:cNvPr>
            <p:cNvSpPr>
              <a:spLocks noEditPoints="1"/>
            </p:cNvSpPr>
            <p:nvPr/>
          </p:nvSpPr>
          <p:spPr bwMode="auto">
            <a:xfrm>
              <a:off x="8413044" y="2724603"/>
              <a:ext cx="259397" cy="28271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0">
              <a:extLst>
                <a:ext uri="{FF2B5EF4-FFF2-40B4-BE49-F238E27FC236}">
                  <a16:creationId xmlns:a16="http://schemas.microsoft.com/office/drawing/2014/main" id="{D912A053-83AA-867C-C6F4-82F43BC85960}"/>
                </a:ext>
              </a:extLst>
            </p:cNvPr>
            <p:cNvSpPr>
              <a:spLocks noEditPoints="1"/>
            </p:cNvSpPr>
            <p:nvPr/>
          </p:nvSpPr>
          <p:spPr bwMode="auto">
            <a:xfrm>
              <a:off x="8413044" y="2464731"/>
              <a:ext cx="39980" cy="152306"/>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Freeform 11">
              <a:extLst>
                <a:ext uri="{FF2B5EF4-FFF2-40B4-BE49-F238E27FC236}">
                  <a16:creationId xmlns:a16="http://schemas.microsoft.com/office/drawing/2014/main" id="{5EBD2D90-3C5A-8436-9A1F-D77749C1D1B6}"/>
                </a:ext>
              </a:extLst>
            </p:cNvPr>
            <p:cNvSpPr>
              <a:spLocks noEditPoints="1"/>
            </p:cNvSpPr>
            <p:nvPr/>
          </p:nvSpPr>
          <p:spPr bwMode="auto">
            <a:xfrm>
              <a:off x="8169830" y="2526606"/>
              <a:ext cx="101379" cy="14088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7" name="Freeform 12">
              <a:extLst>
                <a:ext uri="{FF2B5EF4-FFF2-40B4-BE49-F238E27FC236}">
                  <a16:creationId xmlns:a16="http://schemas.microsoft.com/office/drawing/2014/main" id="{E091E87C-913F-A2E3-4863-CD3C6E7EDA54}"/>
                </a:ext>
              </a:extLst>
            </p:cNvPr>
            <p:cNvSpPr>
              <a:spLocks noEditPoints="1"/>
            </p:cNvSpPr>
            <p:nvPr/>
          </p:nvSpPr>
          <p:spPr bwMode="auto">
            <a:xfrm>
              <a:off x="8730507" y="3132975"/>
              <a:ext cx="142311" cy="99951"/>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13">
              <a:extLst>
                <a:ext uri="{FF2B5EF4-FFF2-40B4-BE49-F238E27FC236}">
                  <a16:creationId xmlns:a16="http://schemas.microsoft.com/office/drawing/2014/main" id="{5749EB96-80CA-C8DD-1BDD-B0253FAD126D}"/>
                </a:ext>
              </a:extLst>
            </p:cNvPr>
            <p:cNvSpPr>
              <a:spLocks noEditPoints="1"/>
            </p:cNvSpPr>
            <p:nvPr/>
          </p:nvSpPr>
          <p:spPr bwMode="auto">
            <a:xfrm>
              <a:off x="7993726" y="2704613"/>
              <a:ext cx="142311" cy="98999"/>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4">
              <a:extLst>
                <a:ext uri="{FF2B5EF4-FFF2-40B4-BE49-F238E27FC236}">
                  <a16:creationId xmlns:a16="http://schemas.microsoft.com/office/drawing/2014/main" id="{FC019630-5E69-4DE4-6F9D-7074CD13A0C3}"/>
                </a:ext>
              </a:extLst>
            </p:cNvPr>
            <p:cNvSpPr>
              <a:spLocks noEditPoints="1"/>
            </p:cNvSpPr>
            <p:nvPr/>
          </p:nvSpPr>
          <p:spPr bwMode="auto">
            <a:xfrm>
              <a:off x="8782387" y="2949255"/>
              <a:ext cx="152306" cy="40457"/>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0" name="Freeform 15">
              <a:extLst>
                <a:ext uri="{FF2B5EF4-FFF2-40B4-BE49-F238E27FC236}">
                  <a16:creationId xmlns:a16="http://schemas.microsoft.com/office/drawing/2014/main" id="{E7D027F4-2226-BE1E-F62F-CD726EEBE090}"/>
                </a:ext>
              </a:extLst>
            </p:cNvPr>
            <p:cNvSpPr>
              <a:spLocks noEditPoints="1"/>
            </p:cNvSpPr>
            <p:nvPr/>
          </p:nvSpPr>
          <p:spPr bwMode="auto">
            <a:xfrm>
              <a:off x="7931851" y="2949255"/>
              <a:ext cx="151355" cy="40457"/>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1" name="Freeform 16">
              <a:extLst>
                <a:ext uri="{FF2B5EF4-FFF2-40B4-BE49-F238E27FC236}">
                  <a16:creationId xmlns:a16="http://schemas.microsoft.com/office/drawing/2014/main" id="{93323FB3-AF4D-A760-D142-6CEE4E8B939C}"/>
                </a:ext>
              </a:extLst>
            </p:cNvPr>
            <p:cNvSpPr>
              <a:spLocks noEditPoints="1"/>
            </p:cNvSpPr>
            <p:nvPr/>
          </p:nvSpPr>
          <p:spPr bwMode="auto">
            <a:xfrm>
              <a:off x="8730507" y="2704613"/>
              <a:ext cx="142311" cy="98999"/>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2" name="Freeform 17">
              <a:extLst>
                <a:ext uri="{FF2B5EF4-FFF2-40B4-BE49-F238E27FC236}">
                  <a16:creationId xmlns:a16="http://schemas.microsoft.com/office/drawing/2014/main" id="{D2E00B8D-2CB9-DA2B-457C-DDA62761293E}"/>
                </a:ext>
              </a:extLst>
            </p:cNvPr>
            <p:cNvSpPr>
              <a:spLocks noEditPoints="1"/>
            </p:cNvSpPr>
            <p:nvPr/>
          </p:nvSpPr>
          <p:spPr bwMode="auto">
            <a:xfrm>
              <a:off x="7993726" y="3132975"/>
              <a:ext cx="142311" cy="99951"/>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76" name="Rectangle à coins arrondis 75">
            <a:extLst>
              <a:ext uri="{FF2B5EF4-FFF2-40B4-BE49-F238E27FC236}">
                <a16:creationId xmlns:a16="http://schemas.microsoft.com/office/drawing/2014/main" id="{D2442401-C285-E232-AD90-5F0376BF202F}"/>
              </a:ext>
            </a:extLst>
          </p:cNvPr>
          <p:cNvSpPr/>
          <p:nvPr/>
        </p:nvSpPr>
        <p:spPr>
          <a:xfrm flipH="1">
            <a:off x="210659" y="659393"/>
            <a:ext cx="2646041"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latin typeface="Roboto" panose="02000000000000000000" pitchFamily="2" charset="0"/>
              </a:rPr>
              <a:t>        </a:t>
            </a:r>
            <a:r>
              <a:rPr lang="fr-FR" sz="2000" b="1" dirty="0" err="1">
                <a:latin typeface="Roboto" panose="02000000000000000000" pitchFamily="2" charset="0"/>
              </a:rPr>
              <a:t>XGBoost</a:t>
            </a:r>
            <a:endParaRPr lang="fr-FR" sz="2000" b="1" dirty="0">
              <a:solidFill>
                <a:schemeClr val="bg1"/>
              </a:solidFill>
              <a:latin typeface="Roboto" panose="02000000000000000000" pitchFamily="2" charset="0"/>
            </a:endParaRPr>
          </a:p>
        </p:txBody>
      </p:sp>
      <p:sp>
        <p:nvSpPr>
          <p:cNvPr id="82" name="Rectangle à coins arrondis 81">
            <a:extLst>
              <a:ext uri="{FF2B5EF4-FFF2-40B4-BE49-F238E27FC236}">
                <a16:creationId xmlns:a16="http://schemas.microsoft.com/office/drawing/2014/main" id="{A3E506C8-5A32-37F8-0C88-867846270DD3}"/>
              </a:ext>
            </a:extLst>
          </p:cNvPr>
          <p:cNvSpPr/>
          <p:nvPr/>
        </p:nvSpPr>
        <p:spPr>
          <a:xfrm flipH="1">
            <a:off x="8403848" y="698430"/>
            <a:ext cx="3338643"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solidFill>
                  <a:schemeClr val="bg1"/>
                </a:solidFill>
                <a:latin typeface="Roboto" panose="02000000000000000000" pitchFamily="2" charset="0"/>
              </a:rPr>
              <a:t>Support Vector Regressor</a:t>
            </a:r>
          </a:p>
        </p:txBody>
      </p:sp>
      <p:sp>
        <p:nvSpPr>
          <p:cNvPr id="83" name="TextBox 34">
            <a:extLst>
              <a:ext uri="{FF2B5EF4-FFF2-40B4-BE49-F238E27FC236}">
                <a16:creationId xmlns:a16="http://schemas.microsoft.com/office/drawing/2014/main" id="{C23C0AC4-F0A3-0421-1D09-092CBA13EDD8}"/>
              </a:ext>
            </a:extLst>
          </p:cNvPr>
          <p:cNvSpPr txBox="1"/>
          <p:nvPr/>
        </p:nvSpPr>
        <p:spPr>
          <a:xfrm>
            <a:off x="7296768" y="1429735"/>
            <a:ext cx="4865867" cy="2646878"/>
          </a:xfrm>
          <a:prstGeom prst="rect">
            <a:avLst/>
          </a:prstGeom>
          <a:noFill/>
        </p:spPr>
        <p:txBody>
          <a:bodyPr wrap="square" rtlCol="0">
            <a:spAutoFit/>
          </a:bodyPr>
          <a:lstStyle/>
          <a:p>
            <a:r>
              <a:rPr lang="fr-FR" b="0" i="0" dirty="0">
                <a:effectLst/>
                <a:latin typeface="times" panose="02020603050405020304" pitchFamily="18" charset="0"/>
              </a:rPr>
              <a:t>Le Support Vector Regressor (SVR) est un algorithme d'apprentissage supervisé utilisé pour la régression. Contrairement aux méthodes traditionnelles, SVR vise à minimiser le risque structurel plutôt que l'erreur de prédiction</a:t>
            </a:r>
          </a:p>
          <a:p>
            <a:endParaRPr lang="fr-SN" sz="1600" b="1" dirty="0"/>
          </a:p>
          <a:p>
            <a:pPr marL="342900" indent="-342900" algn="just">
              <a:buFont typeface="Wingdings" panose="05000000000000000000" pitchFamily="2" charset="2"/>
              <a:buChar char="Ø"/>
            </a:pPr>
            <a:r>
              <a:rPr lang="fr-FR" sz="2000" b="1" i="0" dirty="0">
                <a:effectLst/>
                <a:latin typeface="Roboto" panose="02000000000000000000" pitchFamily="2" charset="0"/>
              </a:rPr>
              <a:t>Optimisation des hyperparamètres</a:t>
            </a:r>
          </a:p>
          <a:p>
            <a:pPr algn="just"/>
            <a:endParaRPr lang="fr-FR" sz="2000" b="1" i="0" dirty="0">
              <a:effectLst/>
              <a:latin typeface="Roboto" panose="02000000000000000000" pitchFamily="2" charset="0"/>
            </a:endParaRPr>
          </a:p>
          <a:p>
            <a:pPr algn="just"/>
            <a:endParaRPr lang="fr-FR" sz="2000" b="1" dirty="0">
              <a:latin typeface="Roboto" panose="02000000000000000000" pitchFamily="2" charset="0"/>
            </a:endParaRPr>
          </a:p>
        </p:txBody>
      </p:sp>
      <p:sp>
        <p:nvSpPr>
          <p:cNvPr id="6" name="ZoneTexte 5">
            <a:extLst>
              <a:ext uri="{FF2B5EF4-FFF2-40B4-BE49-F238E27FC236}">
                <a16:creationId xmlns:a16="http://schemas.microsoft.com/office/drawing/2014/main" id="{3315FC7B-D273-EA4C-9878-EFE885977B55}"/>
              </a:ext>
            </a:extLst>
          </p:cNvPr>
          <p:cNvSpPr txBox="1"/>
          <p:nvPr/>
        </p:nvSpPr>
        <p:spPr>
          <a:xfrm>
            <a:off x="745547" y="5653106"/>
            <a:ext cx="8236670" cy="646331"/>
          </a:xfrm>
          <a:prstGeom prst="rect">
            <a:avLst/>
          </a:prstGeom>
          <a:noFill/>
        </p:spPr>
        <p:txBody>
          <a:bodyPr wrap="square" rtlCol="0">
            <a:spAutoFit/>
          </a:bodyPr>
          <a:lstStyle/>
          <a:p>
            <a:r>
              <a:rPr lang="fr-FR" b="0" i="0" dirty="0">
                <a:effectLst/>
                <a:latin typeface="times" panose="02020603050405020304" pitchFamily="18" charset="0"/>
              </a:rPr>
              <a:t>Le modèle de SVR a un coefficient de détermination aussi bien sur le test que sur le train proche de 1. Ce qui veut dire qu'il explique bien la variance.</a:t>
            </a:r>
            <a:endParaRPr lang="fr-FR" dirty="0"/>
          </a:p>
        </p:txBody>
      </p:sp>
      <p:sp>
        <p:nvSpPr>
          <p:cNvPr id="7" name="ZoneTexte 6">
            <a:extLst>
              <a:ext uri="{FF2B5EF4-FFF2-40B4-BE49-F238E27FC236}">
                <a16:creationId xmlns:a16="http://schemas.microsoft.com/office/drawing/2014/main" id="{D8AFF3DC-B949-ACAA-234C-476B3AA7EA6F}"/>
              </a:ext>
            </a:extLst>
          </p:cNvPr>
          <p:cNvSpPr txBox="1"/>
          <p:nvPr/>
        </p:nvSpPr>
        <p:spPr>
          <a:xfrm>
            <a:off x="864668" y="4550829"/>
            <a:ext cx="10914378" cy="923330"/>
          </a:xfrm>
          <a:prstGeom prst="rect">
            <a:avLst/>
          </a:prstGeom>
          <a:noFill/>
        </p:spPr>
        <p:txBody>
          <a:bodyPr wrap="square" rtlCol="0">
            <a:spAutoFit/>
          </a:bodyPr>
          <a:lstStyle/>
          <a:p>
            <a:r>
              <a:rPr lang="fr-FR" b="0" i="0" dirty="0">
                <a:effectLst/>
                <a:latin typeface="times" panose="02020603050405020304" pitchFamily="18" charset="0"/>
              </a:rPr>
              <a:t>Pour le </a:t>
            </a:r>
            <a:r>
              <a:rPr lang="fr-FR" b="0" i="0" dirty="0" err="1">
                <a:effectLst/>
                <a:latin typeface="times" panose="02020603050405020304" pitchFamily="18" charset="0"/>
              </a:rPr>
              <a:t>modele</a:t>
            </a:r>
            <a:r>
              <a:rPr lang="fr-FR" b="0" i="0" dirty="0">
                <a:effectLst/>
                <a:latin typeface="times" panose="02020603050405020304" pitchFamily="18" charset="0"/>
              </a:rPr>
              <a:t> </a:t>
            </a:r>
            <a:r>
              <a:rPr lang="fr-FR" sz="1800" b="1" dirty="0" err="1">
                <a:latin typeface="Roboto" panose="02000000000000000000" pitchFamily="2" charset="0"/>
              </a:rPr>
              <a:t>XGBoost</a:t>
            </a:r>
            <a:r>
              <a:rPr lang="fr-FR" sz="1800" b="1" dirty="0">
                <a:latin typeface="Roboto" panose="02000000000000000000" pitchFamily="2" charset="0"/>
              </a:rPr>
              <a:t>, </a:t>
            </a:r>
            <a:r>
              <a:rPr lang="fr-FR" dirty="0">
                <a:latin typeface="times" panose="02020603050405020304" pitchFamily="18" charset="0"/>
              </a:rPr>
              <a:t>le </a:t>
            </a:r>
            <a:r>
              <a:rPr lang="fr-FR" b="0" i="0" dirty="0">
                <a:effectLst/>
                <a:latin typeface="times" panose="02020603050405020304" pitchFamily="18" charset="0"/>
              </a:rPr>
              <a:t>coefficient de détermination (r2_score) est proche de 1 pour l'ensemble d'entraînement, ce qui suggère que le modèle explique bien la variance des données d'entraînement. Cependant, il est légèrement inférieur pour l'ensemble de test</a:t>
            </a:r>
            <a:endParaRPr lang="fr-FR" dirty="0"/>
          </a:p>
        </p:txBody>
      </p:sp>
      <p:grpSp>
        <p:nvGrpSpPr>
          <p:cNvPr id="8" name="Group 89">
            <a:extLst>
              <a:ext uri="{FF2B5EF4-FFF2-40B4-BE49-F238E27FC236}">
                <a16:creationId xmlns:a16="http://schemas.microsoft.com/office/drawing/2014/main" id="{C2EE2A7F-41F7-EC65-639A-8CA0C8757C61}"/>
              </a:ext>
            </a:extLst>
          </p:cNvPr>
          <p:cNvGrpSpPr/>
          <p:nvPr/>
        </p:nvGrpSpPr>
        <p:grpSpPr>
          <a:xfrm>
            <a:off x="86528" y="5709484"/>
            <a:ext cx="647466" cy="568377"/>
            <a:chOff x="5995988" y="2712903"/>
            <a:chExt cx="2457450" cy="2587625"/>
          </a:xfrm>
          <a:solidFill>
            <a:schemeClr val="tx1"/>
          </a:solidFill>
        </p:grpSpPr>
        <p:sp>
          <p:nvSpPr>
            <p:cNvPr id="9" name="Freeform 6">
              <a:extLst>
                <a:ext uri="{FF2B5EF4-FFF2-40B4-BE49-F238E27FC236}">
                  <a16:creationId xmlns:a16="http://schemas.microsoft.com/office/drawing/2014/main" id="{852BD620-782A-EB49-5A44-051E5BC9321A}"/>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Freeform 7">
              <a:extLst>
                <a:ext uri="{FF2B5EF4-FFF2-40B4-BE49-F238E27FC236}">
                  <a16:creationId xmlns:a16="http://schemas.microsoft.com/office/drawing/2014/main" id="{A2E8A1BA-CF68-E12C-CB26-07CE2A24E1BB}"/>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 name="Freeform 8">
              <a:extLst>
                <a:ext uri="{FF2B5EF4-FFF2-40B4-BE49-F238E27FC236}">
                  <a16:creationId xmlns:a16="http://schemas.microsoft.com/office/drawing/2014/main" id="{4032FEC8-F80D-CBB1-7EA7-29667F901351}"/>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779510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A8E326-BE28-8A11-057F-D32A2FA6473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0C094AB-BCE3-83C1-0DFC-535698E97D9E}"/>
              </a:ext>
            </a:extLst>
          </p:cNvPr>
          <p:cNvSpPr txBox="1"/>
          <p:nvPr/>
        </p:nvSpPr>
        <p:spPr>
          <a:xfrm>
            <a:off x="1338427" y="-81469"/>
            <a:ext cx="9673702" cy="523220"/>
          </a:xfrm>
          <a:prstGeom prst="rect">
            <a:avLst/>
          </a:prstGeom>
          <a:noFill/>
        </p:spPr>
        <p:txBody>
          <a:bodyPr wrap="square" rtlCol="0">
            <a:spAutoFit/>
          </a:bodyPr>
          <a:lstStyle/>
          <a:p>
            <a:pPr lvl="0" algn="ctr">
              <a:defRPr/>
            </a:pPr>
            <a:r>
              <a:rPr kumimoji="0" lang="fr-FR"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Comparaison des différents modèles</a:t>
            </a:r>
            <a:endParaRPr kumimoji="0" lang="en-US"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13" name="Group 12">
            <a:extLst>
              <a:ext uri="{FF2B5EF4-FFF2-40B4-BE49-F238E27FC236}">
                <a16:creationId xmlns:a16="http://schemas.microsoft.com/office/drawing/2014/main" id="{284972D2-E455-938F-7975-CAD511463656}"/>
              </a:ext>
            </a:extLst>
          </p:cNvPr>
          <p:cNvGrpSpPr/>
          <p:nvPr/>
        </p:nvGrpSpPr>
        <p:grpSpPr>
          <a:xfrm>
            <a:off x="538048" y="1976033"/>
            <a:ext cx="11115904" cy="3899611"/>
            <a:chOff x="4297744" y="2162898"/>
            <a:chExt cx="3256747" cy="2875194"/>
          </a:xfrm>
        </p:grpSpPr>
        <p:sp>
          <p:nvSpPr>
            <p:cNvPr id="18" name="Rectangle 17">
              <a:extLst>
                <a:ext uri="{FF2B5EF4-FFF2-40B4-BE49-F238E27FC236}">
                  <a16:creationId xmlns:a16="http://schemas.microsoft.com/office/drawing/2014/main" id="{ABDCF709-A304-4021-B2A1-DFE927E7FE18}"/>
                </a:ext>
              </a:extLst>
            </p:cNvPr>
            <p:cNvSpPr/>
            <p:nvPr/>
          </p:nvSpPr>
          <p:spPr>
            <a:xfrm>
              <a:off x="7420343" y="2345072"/>
              <a:ext cx="85750" cy="96817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3816D8C8-4D47-51A2-1060-A39DB1509ECB}"/>
                </a:ext>
              </a:extLst>
            </p:cNvPr>
            <p:cNvGrpSpPr/>
            <p:nvPr/>
          </p:nvGrpSpPr>
          <p:grpSpPr>
            <a:xfrm rot="10800000">
              <a:off x="5803223" y="2947950"/>
              <a:ext cx="1751268" cy="2090142"/>
              <a:chOff x="6927746" y="2029260"/>
              <a:chExt cx="1751268" cy="2090142"/>
            </a:xfrm>
          </p:grpSpPr>
          <p:sp>
            <p:nvSpPr>
              <p:cNvPr id="15" name="Rectangle 14">
                <a:extLst>
                  <a:ext uri="{FF2B5EF4-FFF2-40B4-BE49-F238E27FC236}">
                    <a16:creationId xmlns:a16="http://schemas.microsoft.com/office/drawing/2014/main" id="{ED364DC6-798C-1F3F-AD89-81DDF5C629A1}"/>
                  </a:ext>
                </a:extLst>
              </p:cNvPr>
              <p:cNvSpPr/>
              <p:nvPr/>
            </p:nvSpPr>
            <p:spPr>
              <a:xfrm rot="16200000">
                <a:off x="7741802" y="1408387"/>
                <a:ext cx="257305" cy="16171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Arrow: Left 1">
                <a:extLst>
                  <a:ext uri="{FF2B5EF4-FFF2-40B4-BE49-F238E27FC236}">
                    <a16:creationId xmlns:a16="http://schemas.microsoft.com/office/drawing/2014/main" id="{087A15DD-6409-D61E-4FEF-3ABC284F4088}"/>
                  </a:ext>
                </a:extLst>
              </p:cNvPr>
              <p:cNvSpPr/>
              <p:nvPr/>
            </p:nvSpPr>
            <p:spPr>
              <a:xfrm rot="5400000" flipH="1">
                <a:off x="5967510" y="2989496"/>
                <a:ext cx="2090142" cy="16967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CDE17EEA-7731-8947-7C8C-AE7EFFA57D6C}"/>
                </a:ext>
              </a:extLst>
            </p:cNvPr>
            <p:cNvGrpSpPr/>
            <p:nvPr/>
          </p:nvGrpSpPr>
          <p:grpSpPr>
            <a:xfrm rot="16200000">
              <a:off x="4414547" y="3381719"/>
              <a:ext cx="1605412" cy="1707333"/>
              <a:chOff x="6838502" y="2030148"/>
              <a:chExt cx="1605412" cy="1707333"/>
            </a:xfrm>
          </p:grpSpPr>
          <p:sp>
            <p:nvSpPr>
              <p:cNvPr id="11" name="Rectangle 10">
                <a:extLst>
                  <a:ext uri="{FF2B5EF4-FFF2-40B4-BE49-F238E27FC236}">
                    <a16:creationId xmlns:a16="http://schemas.microsoft.com/office/drawing/2014/main" id="{E3C69F50-1159-A516-3A90-032A6331E858}"/>
                  </a:ext>
                </a:extLst>
              </p:cNvPr>
              <p:cNvSpPr/>
              <p:nvPr/>
            </p:nvSpPr>
            <p:spPr>
              <a:xfrm rot="16200000">
                <a:off x="7734977" y="1402955"/>
                <a:ext cx="81743" cy="13361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row: Left 1">
                <a:extLst>
                  <a:ext uri="{FF2B5EF4-FFF2-40B4-BE49-F238E27FC236}">
                    <a16:creationId xmlns:a16="http://schemas.microsoft.com/office/drawing/2014/main" id="{B2F3AED0-E4A2-A576-F620-124D6A6A9B63}"/>
                  </a:ext>
                </a:extLst>
              </p:cNvPr>
              <p:cNvSpPr/>
              <p:nvPr/>
            </p:nvSpPr>
            <p:spPr>
              <a:xfrm rot="5400000" flipH="1">
                <a:off x="6181098" y="2687552"/>
                <a:ext cx="1707333" cy="392526"/>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10" name="Arrow: Left 1">
              <a:extLst>
                <a:ext uri="{FF2B5EF4-FFF2-40B4-BE49-F238E27FC236}">
                  <a16:creationId xmlns:a16="http://schemas.microsoft.com/office/drawing/2014/main" id="{88176B1F-342D-5B83-F387-EA959333E3BB}"/>
                </a:ext>
              </a:extLst>
            </p:cNvPr>
            <p:cNvSpPr/>
            <p:nvPr/>
          </p:nvSpPr>
          <p:spPr>
            <a:xfrm rot="5400000" flipH="1">
              <a:off x="3511873" y="2948769"/>
              <a:ext cx="1756651" cy="18491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39" name="Rectangle 38">
            <a:extLst>
              <a:ext uri="{FF2B5EF4-FFF2-40B4-BE49-F238E27FC236}">
                <a16:creationId xmlns:a16="http://schemas.microsoft.com/office/drawing/2014/main" id="{C2298123-DBA2-5CEE-D968-A752B41E4518}"/>
              </a:ext>
            </a:extLst>
          </p:cNvPr>
          <p:cNvSpPr/>
          <p:nvPr/>
        </p:nvSpPr>
        <p:spPr>
          <a:xfrm>
            <a:off x="614285" y="982356"/>
            <a:ext cx="6022489" cy="1201604"/>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9B515F09-BF36-F89C-5272-5D8051CFEF9C}"/>
              </a:ext>
            </a:extLst>
          </p:cNvPr>
          <p:cNvSpPr/>
          <p:nvPr/>
        </p:nvSpPr>
        <p:spPr>
          <a:xfrm rot="5400000">
            <a:off x="6890951" y="1490039"/>
            <a:ext cx="103216" cy="7046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1CC9EE1C-4FBD-DA4F-2939-DC9AC0BCD830}"/>
              </a:ext>
            </a:extLst>
          </p:cNvPr>
          <p:cNvSpPr/>
          <p:nvPr/>
        </p:nvSpPr>
        <p:spPr>
          <a:xfrm>
            <a:off x="7294880" y="931727"/>
            <a:ext cx="4897120" cy="124963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89F447D-CE49-9826-B23E-34997D89C98A}"/>
              </a:ext>
            </a:extLst>
          </p:cNvPr>
          <p:cNvSpPr/>
          <p:nvPr/>
        </p:nvSpPr>
        <p:spPr>
          <a:xfrm rot="5400000">
            <a:off x="6914218" y="1225914"/>
            <a:ext cx="103217" cy="6581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ZoneTexte 7">
            <a:extLst>
              <a:ext uri="{FF2B5EF4-FFF2-40B4-BE49-F238E27FC236}">
                <a16:creationId xmlns:a16="http://schemas.microsoft.com/office/drawing/2014/main" id="{EB725DE5-F388-15D2-389E-9F78B07D8C8B}"/>
              </a:ext>
            </a:extLst>
          </p:cNvPr>
          <p:cNvSpPr txBox="1"/>
          <p:nvPr/>
        </p:nvSpPr>
        <p:spPr>
          <a:xfrm>
            <a:off x="1578077" y="3065782"/>
            <a:ext cx="8609095" cy="1015663"/>
          </a:xfrm>
          <a:prstGeom prst="rect">
            <a:avLst/>
          </a:prstGeom>
          <a:noFill/>
        </p:spPr>
        <p:txBody>
          <a:bodyPr wrap="square" rtlCol="0">
            <a:spAutoFit/>
          </a:bodyPr>
          <a:lstStyle/>
          <a:p>
            <a:r>
              <a:rPr lang="fr-FR" sz="2000" b="0" i="0" dirty="0">
                <a:effectLst/>
                <a:latin typeface="times" panose="02020603050405020304" pitchFamily="18" charset="0"/>
              </a:rPr>
              <a:t>La comparaison de ces modèles nous permet de conclure que le </a:t>
            </a:r>
            <a:r>
              <a:rPr lang="fr-FR" sz="2000" b="0" i="0" dirty="0" err="1">
                <a:effectLst/>
                <a:latin typeface="times" panose="02020603050405020304" pitchFamily="18" charset="0"/>
              </a:rPr>
              <a:t>xgboost</a:t>
            </a:r>
            <a:r>
              <a:rPr lang="fr-FR" sz="2000" b="0" i="0" dirty="0">
                <a:effectLst/>
                <a:latin typeface="times" panose="02020603050405020304" pitchFamily="18" charset="0"/>
              </a:rPr>
              <a:t> est le meilleur modèle en terme de variance expliquée et de pourcentage d'erreur tant sur le jeu de données test que celui d'entrainement</a:t>
            </a:r>
            <a:endParaRPr lang="fr-FR" sz="2000" dirty="0"/>
          </a:p>
        </p:txBody>
      </p:sp>
      <p:sp>
        <p:nvSpPr>
          <p:cNvPr id="21" name="ZoneTexte 20">
            <a:extLst>
              <a:ext uri="{FF2B5EF4-FFF2-40B4-BE49-F238E27FC236}">
                <a16:creationId xmlns:a16="http://schemas.microsoft.com/office/drawing/2014/main" id="{A33B14D6-5B63-6A57-6D5A-ADF6957E2ECD}"/>
              </a:ext>
            </a:extLst>
          </p:cNvPr>
          <p:cNvSpPr txBox="1"/>
          <p:nvPr/>
        </p:nvSpPr>
        <p:spPr>
          <a:xfrm>
            <a:off x="7516330" y="1293918"/>
            <a:ext cx="4897120" cy="707886"/>
          </a:xfrm>
          <a:prstGeom prst="rect">
            <a:avLst/>
          </a:prstGeom>
          <a:noFill/>
        </p:spPr>
        <p:txBody>
          <a:bodyPr wrap="square" rtlCol="0">
            <a:spAutoFit/>
          </a:bodyPr>
          <a:lstStyle/>
          <a:p>
            <a:r>
              <a:rPr lang="fr-FR" sz="2000" b="1" dirty="0"/>
              <a:t>SVR, XGBOOST, Random Forest, DecisionTree</a:t>
            </a:r>
          </a:p>
        </p:txBody>
      </p:sp>
      <p:sp>
        <p:nvSpPr>
          <p:cNvPr id="24" name="ZoneTexte 23">
            <a:extLst>
              <a:ext uri="{FF2B5EF4-FFF2-40B4-BE49-F238E27FC236}">
                <a16:creationId xmlns:a16="http://schemas.microsoft.com/office/drawing/2014/main" id="{D5448ED4-2526-C605-0A05-B91151E34E47}"/>
              </a:ext>
            </a:extLst>
          </p:cNvPr>
          <p:cNvSpPr txBox="1"/>
          <p:nvPr/>
        </p:nvSpPr>
        <p:spPr>
          <a:xfrm>
            <a:off x="1041788" y="1233119"/>
            <a:ext cx="4897120" cy="400110"/>
          </a:xfrm>
          <a:prstGeom prst="rect">
            <a:avLst/>
          </a:prstGeom>
          <a:noFill/>
        </p:spPr>
        <p:txBody>
          <a:bodyPr wrap="square" rtlCol="0">
            <a:spAutoFit/>
          </a:bodyPr>
          <a:lstStyle/>
          <a:p>
            <a:r>
              <a:rPr lang="fr-FR" sz="2000" b="1" dirty="0"/>
              <a:t>LinearRegression, ElasticNet,</a:t>
            </a:r>
          </a:p>
        </p:txBody>
      </p:sp>
    </p:spTree>
    <p:extLst>
      <p:ext uri="{BB962C8B-B14F-4D97-AF65-F5344CB8AC3E}">
        <p14:creationId xmlns:p14="http://schemas.microsoft.com/office/powerpoint/2010/main" val="31526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Rectangle 1"/>
          <p:cNvSpPr/>
          <p:nvPr/>
        </p:nvSpPr>
        <p:spPr>
          <a:xfrm>
            <a:off x="3873357" y="0"/>
            <a:ext cx="7870004" cy="1818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b="1" dirty="0">
              <a:solidFill>
                <a:schemeClr val="bg1"/>
              </a:solidFill>
              <a:latin typeface="Arial Black" panose="020B0A04020102020204" pitchFamily="34" charset="0"/>
            </a:endParaRPr>
          </a:p>
          <a:p>
            <a:pPr algn="ctr"/>
            <a:endParaRPr lang="fr-FR" sz="3200" b="1" dirty="0">
              <a:solidFill>
                <a:schemeClr val="bg1"/>
              </a:solidFill>
              <a:latin typeface="Arial Black" panose="020B0A04020102020204" pitchFamily="34" charset="0"/>
            </a:endParaRPr>
          </a:p>
          <a:p>
            <a:pPr algn="ctr"/>
            <a:r>
              <a:rPr lang="fr-FR" sz="3200" b="1" dirty="0">
                <a:solidFill>
                  <a:schemeClr val="bg1"/>
                </a:solidFill>
                <a:latin typeface="Arial Black" panose="020B0A04020102020204" pitchFamily="34" charset="0"/>
              </a:rPr>
              <a:t>Thème</a:t>
            </a:r>
          </a:p>
          <a:p>
            <a:pPr algn="ctr"/>
            <a:endParaRPr lang="fr-FR" sz="3600" b="1" dirty="0">
              <a:solidFill>
                <a:schemeClr val="bg1"/>
              </a:solidFill>
              <a:latin typeface="Arial Black" panose="020B0A04020102020204" pitchFamily="34" charset="0"/>
            </a:endParaRPr>
          </a:p>
          <a:p>
            <a:pPr algn="ctr"/>
            <a:r>
              <a:rPr lang="fr-FR" sz="2000" b="1" dirty="0">
                <a:solidFill>
                  <a:schemeClr val="bg1"/>
                </a:solidFill>
                <a:latin typeface="Arial Black" panose="020B0A04020102020204" pitchFamily="34" charset="0"/>
              </a:rPr>
              <a:t>Présentation d’un modèle de prédiction pour  consommation d’énergie</a:t>
            </a:r>
          </a:p>
          <a:p>
            <a:pPr algn="ctr"/>
            <a:r>
              <a:rPr lang="fr-FR" sz="2000" b="1" dirty="0">
                <a:solidFill>
                  <a:schemeClr val="bg1"/>
                </a:solidFill>
                <a:latin typeface="Arial Black" panose="020B0A04020102020204" pitchFamily="34" charset="0"/>
              </a:rPr>
              <a:t>Cas d’Etude : Ville de Seattle en 2016</a:t>
            </a:r>
          </a:p>
        </p:txBody>
      </p:sp>
    </p:spTree>
    <p:extLst>
      <p:ext uri="{BB962C8B-B14F-4D97-AF65-F5344CB8AC3E}">
        <p14:creationId xmlns:p14="http://schemas.microsoft.com/office/powerpoint/2010/main" val="2780150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BC3118-9A37-38E6-79C2-A34B9FB5C4A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4EA3855-C53C-40DB-1229-C357072CB845}"/>
              </a:ext>
            </a:extLst>
          </p:cNvPr>
          <p:cNvSpPr txBox="1"/>
          <p:nvPr/>
        </p:nvSpPr>
        <p:spPr>
          <a:xfrm>
            <a:off x="2741054" y="-73377"/>
            <a:ext cx="6274359" cy="2369880"/>
          </a:xfrm>
          <a:prstGeom prst="rect">
            <a:avLst/>
          </a:prstGeom>
          <a:noFill/>
        </p:spPr>
        <p:txBody>
          <a:bodyPr wrap="square" rtlCol="0">
            <a:spAutoFit/>
          </a:bodyPr>
          <a:lstStyle/>
          <a:p>
            <a:pPr algn="ctr">
              <a:defRPr/>
            </a:pPr>
            <a:r>
              <a:rPr lang="fr-FR" sz="5000" b="1" dirty="0">
                <a:latin typeface="Noto Sans" panose="020B0502040504020204" pitchFamily="34"/>
                <a:ea typeface="Noto Sans" panose="020B0502040504020204" pitchFamily="34"/>
                <a:cs typeface="Noto Sans" panose="020B0502040504020204" pitchFamily="34"/>
              </a:rPr>
              <a:t>Modélisation avec EnergyStarSCORE</a:t>
            </a:r>
          </a:p>
          <a:p>
            <a:pPr algn="ctr"/>
            <a:endParaRPr lang="fr-FR" sz="4800" b="1" dirty="0"/>
          </a:p>
        </p:txBody>
      </p:sp>
      <p:sp>
        <p:nvSpPr>
          <p:cNvPr id="2" name="Rectangle 1">
            <a:extLst>
              <a:ext uri="{FF2B5EF4-FFF2-40B4-BE49-F238E27FC236}">
                <a16:creationId xmlns:a16="http://schemas.microsoft.com/office/drawing/2014/main" id="{95CE4952-2259-E8BC-6523-3D86492A7F6D}"/>
              </a:ext>
            </a:extLst>
          </p:cNvPr>
          <p:cNvSpPr/>
          <p:nvPr/>
        </p:nvSpPr>
        <p:spPr>
          <a:xfrm>
            <a:off x="0" y="390525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95035403-4583-E383-1CA8-F7A67D336C86}"/>
              </a:ext>
            </a:extLst>
          </p:cNvPr>
          <p:cNvSpPr/>
          <p:nvPr/>
        </p:nvSpPr>
        <p:spPr>
          <a:xfrm>
            <a:off x="735880" y="3712275"/>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A9F58918-AADF-E189-BE1D-7561BD7ED79B}"/>
              </a:ext>
            </a:extLst>
          </p:cNvPr>
          <p:cNvSpPr/>
          <p:nvPr/>
        </p:nvSpPr>
        <p:spPr>
          <a:xfrm>
            <a:off x="3331974" y="370681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F32BFED-6412-BA3C-E998-F2375911F78E}"/>
              </a:ext>
            </a:extLst>
          </p:cNvPr>
          <p:cNvSpPr/>
          <p:nvPr/>
        </p:nvSpPr>
        <p:spPr>
          <a:xfrm>
            <a:off x="5483919" y="3664310"/>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73DDDE23-FB57-B03A-83AB-71F8FC814869}"/>
              </a:ext>
            </a:extLst>
          </p:cNvPr>
          <p:cNvSpPr/>
          <p:nvPr/>
        </p:nvSpPr>
        <p:spPr>
          <a:xfrm>
            <a:off x="7732524" y="370681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E788AAF5-7D8F-EB7B-5208-93AF6C8181CD}"/>
              </a:ext>
            </a:extLst>
          </p:cNvPr>
          <p:cNvSpPr/>
          <p:nvPr/>
        </p:nvSpPr>
        <p:spPr>
          <a:xfrm>
            <a:off x="10189974" y="370681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62179C2B-6FB7-DB63-4881-9642C6E170D2}"/>
              </a:ext>
            </a:extLst>
          </p:cNvPr>
          <p:cNvSpPr txBox="1"/>
          <p:nvPr/>
        </p:nvSpPr>
        <p:spPr>
          <a:xfrm>
            <a:off x="29365" y="1600474"/>
            <a:ext cx="5871184" cy="2477601"/>
          </a:xfrm>
          <a:prstGeom prst="rect">
            <a:avLst/>
          </a:prstGeom>
          <a:noFill/>
        </p:spPr>
        <p:txBody>
          <a:bodyPr wrap="square" rtlCol="0">
            <a:spAutoFit/>
          </a:bodyPr>
          <a:lstStyle/>
          <a:p>
            <a:pPr algn="just">
              <a:defRPr/>
            </a:pPr>
            <a:endParaRPr lang="fr-FR" sz="2000" b="1" dirty="0"/>
          </a:p>
          <a:p>
            <a:pPr marL="342900" indent="-342900">
              <a:buFont typeface="Wingdings" panose="05000000000000000000" pitchFamily="2" charset="2"/>
              <a:buChar char="Ø"/>
              <a:defRPr/>
            </a:pPr>
            <a:r>
              <a:rPr lang="fr-FR" sz="2000" b="0" i="0" dirty="0">
                <a:effectLst/>
                <a:latin typeface="times" panose="02020603050405020304" pitchFamily="18" charset="0"/>
              </a:rPr>
              <a:t>Nous avons entrainé notre modèle en tenant compte de la présence de </a:t>
            </a:r>
            <a:r>
              <a:rPr lang="fr-FR" sz="2000" dirty="0">
                <a:latin typeface="times" panose="02020603050405020304" pitchFamily="18" charset="0"/>
              </a:rPr>
              <a:t>ENERGYSTARScore</a:t>
            </a:r>
            <a:r>
              <a:rPr lang="fr-FR" sz="2000" b="0" i="0" dirty="0">
                <a:effectLst/>
                <a:latin typeface="times" panose="02020603050405020304" pitchFamily="18" charset="0"/>
              </a:rPr>
              <a:t> mais également en ne sélectionnant que les 10 variables qui apportent assez dans la détermination de notre variable cible </a:t>
            </a:r>
            <a:endParaRPr lang="fr-FR" sz="2000" b="1" dirty="0">
              <a:latin typeface="Roboto" panose="02000000000000000000" pitchFamily="2" charset="0"/>
            </a:endParaRPr>
          </a:p>
          <a:p>
            <a:pPr marL="285750" indent="-285750" algn="just">
              <a:buFont typeface="Wingdings" panose="05000000000000000000" pitchFamily="2" charset="2"/>
              <a:buChar char="Ø"/>
              <a:defRPr/>
            </a:pPr>
            <a:endParaRPr lang="fr-FR" sz="20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39" name="TextBox 38">
            <a:extLst>
              <a:ext uri="{FF2B5EF4-FFF2-40B4-BE49-F238E27FC236}">
                <a16:creationId xmlns:a16="http://schemas.microsoft.com/office/drawing/2014/main" id="{D26ED1ED-F66D-4F9E-2F2C-769ABE2602F8}"/>
              </a:ext>
            </a:extLst>
          </p:cNvPr>
          <p:cNvSpPr txBox="1"/>
          <p:nvPr/>
        </p:nvSpPr>
        <p:spPr>
          <a:xfrm>
            <a:off x="745547"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noProof="0" dirty="0">
                <a:solidFill>
                  <a:srgbClr val="FFFFFF"/>
                </a:solidFill>
                <a:latin typeface="Open Sans" panose="020B0606030504020204" pitchFamily="34" charset="0"/>
              </a:rPr>
              <a:t>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0AD3C1B7-04B2-9232-06EA-2A796B68FD07}"/>
              </a:ext>
            </a:extLst>
          </p:cNvPr>
          <p:cNvSpPr txBox="1"/>
          <p:nvPr/>
        </p:nvSpPr>
        <p:spPr>
          <a:xfrm>
            <a:off x="5467267" y="3738520"/>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6" name="TextBox 45">
            <a:extLst>
              <a:ext uri="{FF2B5EF4-FFF2-40B4-BE49-F238E27FC236}">
                <a16:creationId xmlns:a16="http://schemas.microsoft.com/office/drawing/2014/main" id="{A36E0B90-794E-0E8D-A737-0C8724FCDF27}"/>
              </a:ext>
            </a:extLst>
          </p:cNvPr>
          <p:cNvSpPr txBox="1"/>
          <p:nvPr/>
        </p:nvSpPr>
        <p:spPr>
          <a:xfrm>
            <a:off x="10196901"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3</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3" name="Group 52">
            <a:extLst>
              <a:ext uri="{FF2B5EF4-FFF2-40B4-BE49-F238E27FC236}">
                <a16:creationId xmlns:a16="http://schemas.microsoft.com/office/drawing/2014/main" id="{A084B035-C94E-8490-E443-A7B5ED1C1517}"/>
              </a:ext>
            </a:extLst>
          </p:cNvPr>
          <p:cNvGrpSpPr/>
          <p:nvPr/>
        </p:nvGrpSpPr>
        <p:grpSpPr>
          <a:xfrm>
            <a:off x="5434171" y="4445644"/>
            <a:ext cx="699988" cy="413374"/>
            <a:chOff x="2700338" y="8651875"/>
            <a:chExt cx="6545262" cy="6543675"/>
          </a:xfrm>
          <a:solidFill>
            <a:schemeClr val="tx1"/>
          </a:solidFill>
        </p:grpSpPr>
        <p:sp>
          <p:nvSpPr>
            <p:cNvPr id="54" name="Freeform 18">
              <a:extLst>
                <a:ext uri="{FF2B5EF4-FFF2-40B4-BE49-F238E27FC236}">
                  <a16:creationId xmlns:a16="http://schemas.microsoft.com/office/drawing/2014/main" id="{05376046-F990-2ADF-B515-E4C4316DA0B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19">
              <a:extLst>
                <a:ext uri="{FF2B5EF4-FFF2-40B4-BE49-F238E27FC236}">
                  <a16:creationId xmlns:a16="http://schemas.microsoft.com/office/drawing/2014/main" id="{4AB946DD-DF2B-2FB8-AA38-F9157496956D}"/>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20">
              <a:extLst>
                <a:ext uri="{FF2B5EF4-FFF2-40B4-BE49-F238E27FC236}">
                  <a16:creationId xmlns:a16="http://schemas.microsoft.com/office/drawing/2014/main" id="{3C947A29-F479-4BDF-2A94-FFB77602760D}"/>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1">
              <a:extLst>
                <a:ext uri="{FF2B5EF4-FFF2-40B4-BE49-F238E27FC236}">
                  <a16:creationId xmlns:a16="http://schemas.microsoft.com/office/drawing/2014/main" id="{717D8C69-3A82-BA21-C0AC-EC0751785A38}"/>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9" name="Group 58">
            <a:extLst>
              <a:ext uri="{FF2B5EF4-FFF2-40B4-BE49-F238E27FC236}">
                <a16:creationId xmlns:a16="http://schemas.microsoft.com/office/drawing/2014/main" id="{A5C9420C-BC2E-9B2B-9CA5-9E4F13C220D7}"/>
              </a:ext>
            </a:extLst>
          </p:cNvPr>
          <p:cNvGrpSpPr/>
          <p:nvPr/>
        </p:nvGrpSpPr>
        <p:grpSpPr>
          <a:xfrm>
            <a:off x="210659" y="4604380"/>
            <a:ext cx="472807" cy="509275"/>
            <a:chOff x="7931851" y="2464731"/>
            <a:chExt cx="1002842" cy="1223210"/>
          </a:xfrm>
          <a:solidFill>
            <a:schemeClr val="tx1"/>
          </a:solidFill>
        </p:grpSpPr>
        <p:sp>
          <p:nvSpPr>
            <p:cNvPr id="60" name="Freeform 5">
              <a:extLst>
                <a:ext uri="{FF2B5EF4-FFF2-40B4-BE49-F238E27FC236}">
                  <a16:creationId xmlns:a16="http://schemas.microsoft.com/office/drawing/2014/main" id="{4416458B-8E9D-4CF8-8592-FC0234FE5B8C}"/>
                </a:ext>
              </a:extLst>
            </p:cNvPr>
            <p:cNvSpPr>
              <a:spLocks noEditPoints="1"/>
            </p:cNvSpPr>
            <p:nvPr/>
          </p:nvSpPr>
          <p:spPr bwMode="auto">
            <a:xfrm>
              <a:off x="8120806" y="2650831"/>
              <a:ext cx="623981" cy="1037110"/>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61" name="Freeform 6">
              <a:extLst>
                <a:ext uri="{FF2B5EF4-FFF2-40B4-BE49-F238E27FC236}">
                  <a16:creationId xmlns:a16="http://schemas.microsoft.com/office/drawing/2014/main" id="{9F9E0699-3EE5-8942-182B-099D6F31057E}"/>
                </a:ext>
              </a:extLst>
            </p:cNvPr>
            <p:cNvSpPr>
              <a:spLocks noEditPoints="1"/>
            </p:cNvSpPr>
            <p:nvPr/>
          </p:nvSpPr>
          <p:spPr bwMode="auto">
            <a:xfrm>
              <a:off x="8193151" y="2944496"/>
              <a:ext cx="44264" cy="75201"/>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Freeform 7">
              <a:extLst>
                <a:ext uri="{FF2B5EF4-FFF2-40B4-BE49-F238E27FC236}">
                  <a16:creationId xmlns:a16="http://schemas.microsoft.com/office/drawing/2014/main" id="{D4202E92-1CD4-468C-2CB5-AE2559A1F456}"/>
                </a:ext>
              </a:extLst>
            </p:cNvPr>
            <p:cNvSpPr>
              <a:spLocks noEditPoints="1"/>
            </p:cNvSpPr>
            <p:nvPr/>
          </p:nvSpPr>
          <p:spPr bwMode="auto">
            <a:xfrm>
              <a:off x="8215045" y="3044923"/>
              <a:ext cx="160397" cy="25749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3" name="Freeform 8">
              <a:extLst>
                <a:ext uri="{FF2B5EF4-FFF2-40B4-BE49-F238E27FC236}">
                  <a16:creationId xmlns:a16="http://schemas.microsoft.com/office/drawing/2014/main" id="{15608034-E45C-7D95-E362-2B999A6DD12D}"/>
                </a:ext>
              </a:extLst>
            </p:cNvPr>
            <p:cNvSpPr>
              <a:spLocks noEditPoints="1"/>
            </p:cNvSpPr>
            <p:nvPr/>
          </p:nvSpPr>
          <p:spPr bwMode="auto">
            <a:xfrm>
              <a:off x="8585816" y="3030644"/>
              <a:ext cx="71870" cy="8900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Freeform 9">
              <a:extLst>
                <a:ext uri="{FF2B5EF4-FFF2-40B4-BE49-F238E27FC236}">
                  <a16:creationId xmlns:a16="http://schemas.microsoft.com/office/drawing/2014/main" id="{AF683274-0A47-34EB-7BE5-476283ECE80D}"/>
                </a:ext>
              </a:extLst>
            </p:cNvPr>
            <p:cNvSpPr>
              <a:spLocks noEditPoints="1"/>
            </p:cNvSpPr>
            <p:nvPr/>
          </p:nvSpPr>
          <p:spPr bwMode="auto">
            <a:xfrm>
              <a:off x="8413044" y="2724603"/>
              <a:ext cx="259397" cy="28271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0">
              <a:extLst>
                <a:ext uri="{FF2B5EF4-FFF2-40B4-BE49-F238E27FC236}">
                  <a16:creationId xmlns:a16="http://schemas.microsoft.com/office/drawing/2014/main" id="{6973B0BD-ED34-B59F-4180-5D5132FE8BE1}"/>
                </a:ext>
              </a:extLst>
            </p:cNvPr>
            <p:cNvSpPr>
              <a:spLocks noEditPoints="1"/>
            </p:cNvSpPr>
            <p:nvPr/>
          </p:nvSpPr>
          <p:spPr bwMode="auto">
            <a:xfrm>
              <a:off x="8413044" y="2464731"/>
              <a:ext cx="39980" cy="152306"/>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Freeform 11">
              <a:extLst>
                <a:ext uri="{FF2B5EF4-FFF2-40B4-BE49-F238E27FC236}">
                  <a16:creationId xmlns:a16="http://schemas.microsoft.com/office/drawing/2014/main" id="{9B0B60E3-6BC3-6C1C-9C2C-CBF88A6DEECC}"/>
                </a:ext>
              </a:extLst>
            </p:cNvPr>
            <p:cNvSpPr>
              <a:spLocks noEditPoints="1"/>
            </p:cNvSpPr>
            <p:nvPr/>
          </p:nvSpPr>
          <p:spPr bwMode="auto">
            <a:xfrm>
              <a:off x="8169830" y="2526606"/>
              <a:ext cx="101379" cy="14088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7" name="Freeform 12">
              <a:extLst>
                <a:ext uri="{FF2B5EF4-FFF2-40B4-BE49-F238E27FC236}">
                  <a16:creationId xmlns:a16="http://schemas.microsoft.com/office/drawing/2014/main" id="{311F8EA9-64F8-D942-833E-F8973F5BDFCC}"/>
                </a:ext>
              </a:extLst>
            </p:cNvPr>
            <p:cNvSpPr>
              <a:spLocks noEditPoints="1"/>
            </p:cNvSpPr>
            <p:nvPr/>
          </p:nvSpPr>
          <p:spPr bwMode="auto">
            <a:xfrm>
              <a:off x="8730507" y="3132975"/>
              <a:ext cx="142311" cy="99951"/>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13">
              <a:extLst>
                <a:ext uri="{FF2B5EF4-FFF2-40B4-BE49-F238E27FC236}">
                  <a16:creationId xmlns:a16="http://schemas.microsoft.com/office/drawing/2014/main" id="{3C1F39BC-81F8-E960-E5EB-5FF5C7A78F8D}"/>
                </a:ext>
              </a:extLst>
            </p:cNvPr>
            <p:cNvSpPr>
              <a:spLocks noEditPoints="1"/>
            </p:cNvSpPr>
            <p:nvPr/>
          </p:nvSpPr>
          <p:spPr bwMode="auto">
            <a:xfrm>
              <a:off x="7993726" y="2704613"/>
              <a:ext cx="142311" cy="98999"/>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4">
              <a:extLst>
                <a:ext uri="{FF2B5EF4-FFF2-40B4-BE49-F238E27FC236}">
                  <a16:creationId xmlns:a16="http://schemas.microsoft.com/office/drawing/2014/main" id="{9C564AF6-B191-705B-7CEB-682F577ECE96}"/>
                </a:ext>
              </a:extLst>
            </p:cNvPr>
            <p:cNvSpPr>
              <a:spLocks noEditPoints="1"/>
            </p:cNvSpPr>
            <p:nvPr/>
          </p:nvSpPr>
          <p:spPr bwMode="auto">
            <a:xfrm>
              <a:off x="8782387" y="2949255"/>
              <a:ext cx="152306" cy="40457"/>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15">
              <a:extLst>
                <a:ext uri="{FF2B5EF4-FFF2-40B4-BE49-F238E27FC236}">
                  <a16:creationId xmlns:a16="http://schemas.microsoft.com/office/drawing/2014/main" id="{71370C21-998D-A449-BE38-F178BEA60D8F}"/>
                </a:ext>
              </a:extLst>
            </p:cNvPr>
            <p:cNvSpPr>
              <a:spLocks noEditPoints="1"/>
            </p:cNvSpPr>
            <p:nvPr/>
          </p:nvSpPr>
          <p:spPr bwMode="auto">
            <a:xfrm>
              <a:off x="7931851" y="2949255"/>
              <a:ext cx="151355" cy="40457"/>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1" name="Freeform 16">
              <a:extLst>
                <a:ext uri="{FF2B5EF4-FFF2-40B4-BE49-F238E27FC236}">
                  <a16:creationId xmlns:a16="http://schemas.microsoft.com/office/drawing/2014/main" id="{73D0F64B-5D59-24A5-1037-1FF988ACFABA}"/>
                </a:ext>
              </a:extLst>
            </p:cNvPr>
            <p:cNvSpPr>
              <a:spLocks noEditPoints="1"/>
            </p:cNvSpPr>
            <p:nvPr/>
          </p:nvSpPr>
          <p:spPr bwMode="auto">
            <a:xfrm>
              <a:off x="8730507" y="2704613"/>
              <a:ext cx="142311" cy="98999"/>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2" name="Freeform 17">
              <a:extLst>
                <a:ext uri="{FF2B5EF4-FFF2-40B4-BE49-F238E27FC236}">
                  <a16:creationId xmlns:a16="http://schemas.microsoft.com/office/drawing/2014/main" id="{C1937B15-C513-C5D5-E092-68B0B2E885DD}"/>
                </a:ext>
              </a:extLst>
            </p:cNvPr>
            <p:cNvSpPr>
              <a:spLocks noEditPoints="1"/>
            </p:cNvSpPr>
            <p:nvPr/>
          </p:nvSpPr>
          <p:spPr bwMode="auto">
            <a:xfrm>
              <a:off x="7993726" y="3132975"/>
              <a:ext cx="142311" cy="99951"/>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3" name="Freeform 18">
              <a:extLst>
                <a:ext uri="{FF2B5EF4-FFF2-40B4-BE49-F238E27FC236}">
                  <a16:creationId xmlns:a16="http://schemas.microsoft.com/office/drawing/2014/main" id="{DDC925D0-C95D-6E9B-6106-53DA39CBC4C3}"/>
                </a:ext>
              </a:extLst>
            </p:cNvPr>
            <p:cNvSpPr>
              <a:spLocks noEditPoints="1"/>
            </p:cNvSpPr>
            <p:nvPr/>
          </p:nvSpPr>
          <p:spPr bwMode="auto">
            <a:xfrm>
              <a:off x="8595336" y="2526606"/>
              <a:ext cx="101379" cy="14088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8FDAA26A-0B3E-C65D-9837-76E4240915B3}"/>
              </a:ext>
            </a:extLst>
          </p:cNvPr>
          <p:cNvGrpSpPr/>
          <p:nvPr/>
        </p:nvGrpSpPr>
        <p:grpSpPr>
          <a:xfrm>
            <a:off x="11329749" y="4538763"/>
            <a:ext cx="647466" cy="568377"/>
            <a:chOff x="5995988" y="2712903"/>
            <a:chExt cx="2457450" cy="2587625"/>
          </a:xfrm>
          <a:solidFill>
            <a:schemeClr val="tx1"/>
          </a:solidFill>
        </p:grpSpPr>
        <p:sp>
          <p:nvSpPr>
            <p:cNvPr id="91" name="Freeform 6">
              <a:extLst>
                <a:ext uri="{FF2B5EF4-FFF2-40B4-BE49-F238E27FC236}">
                  <a16:creationId xmlns:a16="http://schemas.microsoft.com/office/drawing/2014/main" id="{57924092-28DD-65C7-2813-81A0F7825E6B}"/>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2" name="Freeform 7">
              <a:extLst>
                <a:ext uri="{FF2B5EF4-FFF2-40B4-BE49-F238E27FC236}">
                  <a16:creationId xmlns:a16="http://schemas.microsoft.com/office/drawing/2014/main" id="{A8498671-751F-11E8-3543-7F286398543E}"/>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3" name="Freeform 8">
              <a:extLst>
                <a:ext uri="{FF2B5EF4-FFF2-40B4-BE49-F238E27FC236}">
                  <a16:creationId xmlns:a16="http://schemas.microsoft.com/office/drawing/2014/main" id="{7D0D5A87-CDA5-3D0A-2E32-711670788ED5}"/>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6" name="Rectangle à coins arrondis 75">
            <a:extLst>
              <a:ext uri="{FF2B5EF4-FFF2-40B4-BE49-F238E27FC236}">
                <a16:creationId xmlns:a16="http://schemas.microsoft.com/office/drawing/2014/main" id="{8D65E7C0-9298-5ED6-B90B-05D0CF479B2E}"/>
              </a:ext>
            </a:extLst>
          </p:cNvPr>
          <p:cNvSpPr/>
          <p:nvPr/>
        </p:nvSpPr>
        <p:spPr>
          <a:xfrm flipH="1">
            <a:off x="48002" y="1208921"/>
            <a:ext cx="2646041"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solidFill>
                  <a:schemeClr val="bg1"/>
                </a:solidFill>
                <a:latin typeface="Roboto" panose="02000000000000000000" pitchFamily="2" charset="0"/>
              </a:rPr>
              <a:t>LinearRegression</a:t>
            </a:r>
            <a:endParaRPr lang="fr-SN" sz="2000" b="1" dirty="0">
              <a:solidFill>
                <a:schemeClr val="bg1"/>
              </a:solidFill>
              <a:latin typeface="Roboto" panose="02000000000000000000" pitchFamily="2" charset="0"/>
            </a:endParaRPr>
          </a:p>
        </p:txBody>
      </p:sp>
      <p:sp>
        <p:nvSpPr>
          <p:cNvPr id="77" name="Rectangle à coins arrondis 76">
            <a:extLst>
              <a:ext uri="{FF2B5EF4-FFF2-40B4-BE49-F238E27FC236}">
                <a16:creationId xmlns:a16="http://schemas.microsoft.com/office/drawing/2014/main" id="{7546E8C3-7C14-416E-B71A-02851F29F485}"/>
              </a:ext>
            </a:extLst>
          </p:cNvPr>
          <p:cNvSpPr/>
          <p:nvPr/>
        </p:nvSpPr>
        <p:spPr>
          <a:xfrm flipH="1">
            <a:off x="778527" y="4464078"/>
            <a:ext cx="4525044"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err="1">
                <a:solidFill>
                  <a:schemeClr val="bg1"/>
                </a:solidFill>
                <a:latin typeface="Roboto" panose="02000000000000000000" pitchFamily="2" charset="0"/>
              </a:rPr>
              <a:t>XGBoost</a:t>
            </a:r>
            <a:endParaRPr lang="fr-FR" sz="2000" b="1" dirty="0">
              <a:solidFill>
                <a:schemeClr val="bg1"/>
              </a:solidFill>
              <a:latin typeface="Roboto" panose="02000000000000000000" pitchFamily="2" charset="0"/>
            </a:endParaRPr>
          </a:p>
        </p:txBody>
      </p:sp>
      <p:sp>
        <p:nvSpPr>
          <p:cNvPr id="81" name="Rectangle à coins arrondis 80">
            <a:extLst>
              <a:ext uri="{FF2B5EF4-FFF2-40B4-BE49-F238E27FC236}">
                <a16:creationId xmlns:a16="http://schemas.microsoft.com/office/drawing/2014/main" id="{B8CDCC56-8B9C-8221-C9C0-81B87E0A1F66}"/>
              </a:ext>
            </a:extLst>
          </p:cNvPr>
          <p:cNvSpPr/>
          <p:nvPr/>
        </p:nvSpPr>
        <p:spPr>
          <a:xfrm flipH="1">
            <a:off x="7662697" y="4582896"/>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err="1">
                <a:solidFill>
                  <a:schemeClr val="bg1"/>
                </a:solidFill>
                <a:latin typeface="Roboto" panose="02000000000000000000" pitchFamily="2" charset="0"/>
              </a:rPr>
              <a:t>Decision</a:t>
            </a:r>
            <a:r>
              <a:rPr lang="fr-FR" sz="2000" b="1" dirty="0">
                <a:solidFill>
                  <a:schemeClr val="bg1"/>
                </a:solidFill>
                <a:latin typeface="Roboto" panose="02000000000000000000" pitchFamily="2" charset="0"/>
              </a:rPr>
              <a:t> </a:t>
            </a:r>
            <a:r>
              <a:rPr lang="fr-FR" sz="2000" b="1" dirty="0" err="1">
                <a:solidFill>
                  <a:schemeClr val="bg1"/>
                </a:solidFill>
                <a:latin typeface="Roboto" panose="02000000000000000000" pitchFamily="2" charset="0"/>
              </a:rPr>
              <a:t>Tree</a:t>
            </a:r>
            <a:endParaRPr lang="fr-FR" sz="2000" b="1" dirty="0">
              <a:solidFill>
                <a:schemeClr val="bg1"/>
              </a:solidFill>
              <a:latin typeface="Roboto" panose="02000000000000000000" pitchFamily="2" charset="0"/>
            </a:endParaRPr>
          </a:p>
        </p:txBody>
      </p:sp>
      <p:sp>
        <p:nvSpPr>
          <p:cNvPr id="83" name="TextBox 34">
            <a:extLst>
              <a:ext uri="{FF2B5EF4-FFF2-40B4-BE49-F238E27FC236}">
                <a16:creationId xmlns:a16="http://schemas.microsoft.com/office/drawing/2014/main" id="{DFED1AD5-2749-055E-D87E-5EC5EB1D08A1}"/>
              </a:ext>
            </a:extLst>
          </p:cNvPr>
          <p:cNvSpPr txBox="1"/>
          <p:nvPr/>
        </p:nvSpPr>
        <p:spPr>
          <a:xfrm>
            <a:off x="7754387" y="1564101"/>
            <a:ext cx="4253282" cy="1877437"/>
          </a:xfrm>
          <a:prstGeom prst="rect">
            <a:avLst/>
          </a:prstGeom>
          <a:noFill/>
        </p:spPr>
        <p:txBody>
          <a:bodyPr wrap="square" rtlCol="0">
            <a:spAutoFit/>
          </a:bodyPr>
          <a:lstStyle/>
          <a:p>
            <a:endParaRPr lang="fr-SN" sz="1600" b="1" dirty="0"/>
          </a:p>
          <a:p>
            <a:pPr marL="342900" indent="-342900">
              <a:buFont typeface="Wingdings" panose="05000000000000000000" pitchFamily="2" charset="2"/>
              <a:buChar char="Ø"/>
            </a:pPr>
            <a:r>
              <a:rPr lang="fr-FR" sz="2000" b="0" i="0" dirty="0">
                <a:effectLst/>
                <a:latin typeface="times" panose="02020603050405020304" pitchFamily="18" charset="0"/>
              </a:rPr>
              <a:t>En intégrant l'</a:t>
            </a:r>
            <a:r>
              <a:rPr lang="fr-FR" sz="2000" b="0" i="0" dirty="0" err="1">
                <a:effectLst/>
                <a:latin typeface="times" panose="02020603050405020304" pitchFamily="18" charset="0"/>
              </a:rPr>
              <a:t>EnergyStarScore</a:t>
            </a:r>
            <a:r>
              <a:rPr lang="fr-FR" sz="2000" b="0" i="0" dirty="0">
                <a:effectLst/>
                <a:latin typeface="times" panose="02020603050405020304" pitchFamily="18" charset="0"/>
              </a:rPr>
              <a:t>, la performance de ce modèle s'améliore nettement à mesure qu'on utilise toutes les variables </a:t>
            </a:r>
            <a:endParaRPr lang="fr-FR" sz="2000" b="0" i="0" dirty="0">
              <a:solidFill>
                <a:srgbClr val="0000FF"/>
              </a:solidFill>
              <a:effectLst/>
              <a:latin typeface="Roboto" panose="02000000000000000000" pitchFamily="2" charset="0"/>
            </a:endParaRPr>
          </a:p>
          <a:p>
            <a:endParaRPr lang="fr-SN" sz="2000" b="1" dirty="0"/>
          </a:p>
        </p:txBody>
      </p:sp>
      <p:sp>
        <p:nvSpPr>
          <p:cNvPr id="3" name="ZoneTexte 2">
            <a:extLst>
              <a:ext uri="{FF2B5EF4-FFF2-40B4-BE49-F238E27FC236}">
                <a16:creationId xmlns:a16="http://schemas.microsoft.com/office/drawing/2014/main" id="{D055D780-28A5-87E3-608A-CFFEA2A2031A}"/>
              </a:ext>
            </a:extLst>
          </p:cNvPr>
          <p:cNvSpPr txBox="1"/>
          <p:nvPr/>
        </p:nvSpPr>
        <p:spPr>
          <a:xfrm>
            <a:off x="333853" y="5340050"/>
            <a:ext cx="5372677" cy="1015663"/>
          </a:xfrm>
          <a:prstGeom prst="rect">
            <a:avLst/>
          </a:prstGeom>
          <a:noFill/>
        </p:spPr>
        <p:txBody>
          <a:bodyPr wrap="square" rtlCol="0">
            <a:spAutoFit/>
          </a:bodyPr>
          <a:lstStyle/>
          <a:p>
            <a:pPr marL="342900" indent="-342900">
              <a:buFont typeface="Wingdings" panose="05000000000000000000" pitchFamily="2" charset="2"/>
              <a:buChar char="Ø"/>
            </a:pPr>
            <a:r>
              <a:rPr lang="fr-FR" sz="2000" b="0" i="0" dirty="0">
                <a:effectLst/>
                <a:latin typeface="times" panose="02020603050405020304" pitchFamily="18" charset="0"/>
              </a:rPr>
              <a:t>l'intégration de l'</a:t>
            </a:r>
            <a:r>
              <a:rPr lang="fr-FR" sz="2000" b="0" i="0" dirty="0" err="1">
                <a:effectLst/>
                <a:latin typeface="times" panose="02020603050405020304" pitchFamily="18" charset="0"/>
              </a:rPr>
              <a:t>EnergyStarScore</a:t>
            </a:r>
            <a:r>
              <a:rPr lang="fr-FR" sz="2000" b="0" i="0" dirty="0">
                <a:effectLst/>
                <a:latin typeface="times" panose="02020603050405020304" pitchFamily="18" charset="0"/>
              </a:rPr>
              <a:t> a augmenté la performance de notre modèle mais avec un risque de </a:t>
            </a:r>
            <a:r>
              <a:rPr lang="fr-FR" sz="2000" b="0" i="0" dirty="0" err="1">
                <a:effectLst/>
                <a:latin typeface="times" panose="02020603050405020304" pitchFamily="18" charset="0"/>
              </a:rPr>
              <a:t>surraprentissage</a:t>
            </a:r>
            <a:r>
              <a:rPr lang="fr-FR" sz="2000" b="0" i="0" dirty="0">
                <a:effectLst/>
                <a:latin typeface="times" panose="02020603050405020304" pitchFamily="18" charset="0"/>
              </a:rPr>
              <a:t>.</a:t>
            </a:r>
            <a:endParaRPr lang="fr-FR" sz="2000" b="1" dirty="0">
              <a:latin typeface="Roboto" panose="02000000000000000000" pitchFamily="2" charset="0"/>
            </a:endParaRPr>
          </a:p>
        </p:txBody>
      </p:sp>
      <p:sp>
        <p:nvSpPr>
          <p:cNvPr id="4" name="ZoneTexte 3">
            <a:extLst>
              <a:ext uri="{FF2B5EF4-FFF2-40B4-BE49-F238E27FC236}">
                <a16:creationId xmlns:a16="http://schemas.microsoft.com/office/drawing/2014/main" id="{11CC7C1F-7CDD-386D-D05A-BFD23336A45F}"/>
              </a:ext>
            </a:extLst>
          </p:cNvPr>
          <p:cNvSpPr txBox="1"/>
          <p:nvPr/>
        </p:nvSpPr>
        <p:spPr>
          <a:xfrm>
            <a:off x="6643689" y="5405158"/>
            <a:ext cx="5483614" cy="1015663"/>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panose="02020603050405020304" pitchFamily="18" charset="0"/>
              </a:rPr>
              <a:t>nous allons tester le modèle avec </a:t>
            </a:r>
            <a:r>
              <a:rPr lang="fr-FR" sz="2000" dirty="0" err="1">
                <a:latin typeface="times" panose="02020603050405020304" pitchFamily="18" charset="0"/>
              </a:rPr>
              <a:t>EnergyStar</a:t>
            </a:r>
            <a:r>
              <a:rPr lang="fr-FR" sz="2000" dirty="0">
                <a:latin typeface="times" panose="02020603050405020304" pitchFamily="18" charset="0"/>
              </a:rPr>
              <a:t> Score et sélectionner celui avec les 10 variables assurant une bonne performance du modèle.</a:t>
            </a:r>
          </a:p>
        </p:txBody>
      </p:sp>
    </p:spTree>
    <p:extLst>
      <p:ext uri="{BB962C8B-B14F-4D97-AF65-F5344CB8AC3E}">
        <p14:creationId xmlns:p14="http://schemas.microsoft.com/office/powerpoint/2010/main" val="3971299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DAFF37-ABA0-8C2C-BE9A-4EE093DC6BD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F72D0B6-8883-05A3-633F-3EB20B67DADE}"/>
              </a:ext>
            </a:extLst>
          </p:cNvPr>
          <p:cNvSpPr txBox="1"/>
          <p:nvPr/>
        </p:nvSpPr>
        <p:spPr>
          <a:xfrm>
            <a:off x="1338427" y="-81469"/>
            <a:ext cx="9673702" cy="523220"/>
          </a:xfrm>
          <a:prstGeom prst="rect">
            <a:avLst/>
          </a:prstGeom>
          <a:noFill/>
        </p:spPr>
        <p:txBody>
          <a:bodyPr wrap="square" rtlCol="0">
            <a:spAutoFit/>
          </a:bodyPr>
          <a:lstStyle/>
          <a:p>
            <a:pPr lvl="0" algn="ctr">
              <a:defRPr/>
            </a:pPr>
            <a:r>
              <a:rPr kumimoji="0" lang="fr-FR"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Choix du meilleur modèle</a:t>
            </a:r>
            <a:endParaRPr kumimoji="0" lang="en-US"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13" name="Group 12">
            <a:extLst>
              <a:ext uri="{FF2B5EF4-FFF2-40B4-BE49-F238E27FC236}">
                <a16:creationId xmlns:a16="http://schemas.microsoft.com/office/drawing/2014/main" id="{D9C3C5C0-D630-DCEB-F38B-86FF5D88C050}"/>
              </a:ext>
            </a:extLst>
          </p:cNvPr>
          <p:cNvGrpSpPr/>
          <p:nvPr/>
        </p:nvGrpSpPr>
        <p:grpSpPr>
          <a:xfrm>
            <a:off x="538048" y="1976033"/>
            <a:ext cx="11115904" cy="3899611"/>
            <a:chOff x="4297744" y="2162898"/>
            <a:chExt cx="3256747" cy="2875194"/>
          </a:xfrm>
        </p:grpSpPr>
        <p:sp>
          <p:nvSpPr>
            <p:cNvPr id="18" name="Rectangle 17">
              <a:extLst>
                <a:ext uri="{FF2B5EF4-FFF2-40B4-BE49-F238E27FC236}">
                  <a16:creationId xmlns:a16="http://schemas.microsoft.com/office/drawing/2014/main" id="{DEDA315C-E08A-868E-7763-AE08C49877EB}"/>
                </a:ext>
              </a:extLst>
            </p:cNvPr>
            <p:cNvSpPr/>
            <p:nvPr/>
          </p:nvSpPr>
          <p:spPr>
            <a:xfrm>
              <a:off x="7420343" y="2345072"/>
              <a:ext cx="85750" cy="96817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Arrow: Left 1">
              <a:extLst>
                <a:ext uri="{FF2B5EF4-FFF2-40B4-BE49-F238E27FC236}">
                  <a16:creationId xmlns:a16="http://schemas.microsoft.com/office/drawing/2014/main" id="{ACD2FED3-3069-7E1E-922B-3740CC635240}"/>
                </a:ext>
              </a:extLst>
            </p:cNvPr>
            <p:cNvSpPr/>
            <p:nvPr/>
          </p:nvSpPr>
          <p:spPr>
            <a:xfrm rot="16200000" flipH="1">
              <a:off x="6424585" y="3908186"/>
              <a:ext cx="2090142" cy="16967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438A647-9122-DE24-8261-F7DE9E992495}"/>
                </a:ext>
              </a:extLst>
            </p:cNvPr>
            <p:cNvSpPr/>
            <p:nvPr/>
          </p:nvSpPr>
          <p:spPr>
            <a:xfrm rot="10800000">
              <a:off x="4363587" y="3432680"/>
              <a:ext cx="81743" cy="13361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Arrow: Left 1">
              <a:extLst>
                <a:ext uri="{FF2B5EF4-FFF2-40B4-BE49-F238E27FC236}">
                  <a16:creationId xmlns:a16="http://schemas.microsoft.com/office/drawing/2014/main" id="{78309FA2-967D-F290-2AD6-203C6C0BA747}"/>
                </a:ext>
              </a:extLst>
            </p:cNvPr>
            <p:cNvSpPr/>
            <p:nvPr/>
          </p:nvSpPr>
          <p:spPr>
            <a:xfrm rot="5400000" flipH="1">
              <a:off x="3511873" y="2948769"/>
              <a:ext cx="1756651" cy="18491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1" name="Rectangle 40">
            <a:extLst>
              <a:ext uri="{FF2B5EF4-FFF2-40B4-BE49-F238E27FC236}">
                <a16:creationId xmlns:a16="http://schemas.microsoft.com/office/drawing/2014/main" id="{A6260325-2C7F-A12D-FA24-7C2267213481}"/>
              </a:ext>
            </a:extLst>
          </p:cNvPr>
          <p:cNvSpPr/>
          <p:nvPr/>
        </p:nvSpPr>
        <p:spPr>
          <a:xfrm rot="5400000" flipH="1">
            <a:off x="11334045" y="1602762"/>
            <a:ext cx="103218" cy="7046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B4E94359-9C63-EC95-B24A-1AC9C6A763F6}"/>
              </a:ext>
            </a:extLst>
          </p:cNvPr>
          <p:cNvSpPr/>
          <p:nvPr/>
        </p:nvSpPr>
        <p:spPr>
          <a:xfrm>
            <a:off x="0" y="441751"/>
            <a:ext cx="4897120" cy="124963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42316B6A-3C2D-77C4-330C-ADA15B6E629E}"/>
              </a:ext>
            </a:extLst>
          </p:cNvPr>
          <p:cNvSpPr/>
          <p:nvPr/>
        </p:nvSpPr>
        <p:spPr>
          <a:xfrm rot="5400000">
            <a:off x="11334046" y="1832523"/>
            <a:ext cx="103217" cy="6581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ZoneTexte 7">
            <a:extLst>
              <a:ext uri="{FF2B5EF4-FFF2-40B4-BE49-F238E27FC236}">
                <a16:creationId xmlns:a16="http://schemas.microsoft.com/office/drawing/2014/main" id="{603CB3A0-DBD9-AE4F-DE6E-CA423AFAC869}"/>
              </a:ext>
            </a:extLst>
          </p:cNvPr>
          <p:cNvSpPr txBox="1"/>
          <p:nvPr/>
        </p:nvSpPr>
        <p:spPr>
          <a:xfrm>
            <a:off x="1303367" y="1742267"/>
            <a:ext cx="9810707" cy="4401205"/>
          </a:xfrm>
          <a:prstGeom prst="rect">
            <a:avLst/>
          </a:prstGeom>
          <a:noFill/>
        </p:spPr>
        <p:txBody>
          <a:bodyPr wrap="square" rtlCol="0">
            <a:spAutoFit/>
          </a:bodyPr>
          <a:lstStyle/>
          <a:p>
            <a:pPr marL="342900" indent="-342900">
              <a:buFont typeface="Wingdings" panose="05000000000000000000" pitchFamily="2" charset="2"/>
              <a:buChar char="Ø"/>
            </a:pPr>
            <a:r>
              <a:rPr lang="fr-FR" sz="2000" b="0" i="0" dirty="0">
                <a:effectLst/>
                <a:latin typeface="times" panose="02020603050405020304" pitchFamily="18" charset="0"/>
              </a:rPr>
              <a:t>Les trois modèles évalués présentent des performances variées. La Régression Linéaire montre une bonne capacité à expliquer la variance des données, avec des résultats cohérents sur les ensembles d'entraînement et de test, bien que légèrement inférieurs à ceux des modèles à base d'arbres</a:t>
            </a:r>
          </a:p>
          <a:p>
            <a:endParaRPr lang="fr-FR" sz="2000" b="0" i="0" dirty="0">
              <a:effectLst/>
              <a:latin typeface="times" panose="02020603050405020304" pitchFamily="18" charset="0"/>
            </a:endParaRPr>
          </a:p>
          <a:p>
            <a:pPr marL="342900" indent="-342900">
              <a:buFont typeface="Wingdings" panose="05000000000000000000" pitchFamily="2" charset="2"/>
              <a:buChar char="Ø"/>
            </a:pPr>
            <a:r>
              <a:rPr lang="fr-FR" sz="2000" b="0" i="0" dirty="0">
                <a:effectLst/>
                <a:latin typeface="times" panose="02020603050405020304" pitchFamily="18" charset="0"/>
              </a:rPr>
              <a:t>Le Meilleur Modèle </a:t>
            </a:r>
            <a:r>
              <a:rPr lang="fr-FR" sz="2000" b="0" i="0" dirty="0" err="1">
                <a:effectLst/>
                <a:latin typeface="times" panose="02020603050405020304" pitchFamily="18" charset="0"/>
              </a:rPr>
              <a:t>Decision</a:t>
            </a:r>
            <a:r>
              <a:rPr lang="fr-FR" sz="2000" b="0" i="0" dirty="0">
                <a:effectLst/>
                <a:latin typeface="times" panose="02020603050405020304" pitchFamily="18" charset="0"/>
              </a:rPr>
              <a:t> </a:t>
            </a:r>
            <a:r>
              <a:rPr lang="fr-FR" sz="2000" b="0" i="0" dirty="0" err="1">
                <a:effectLst/>
                <a:latin typeface="times" panose="02020603050405020304" pitchFamily="18" charset="0"/>
              </a:rPr>
              <a:t>Tree</a:t>
            </a:r>
            <a:r>
              <a:rPr lang="fr-FR" sz="2000" b="0" i="0" dirty="0">
                <a:effectLst/>
                <a:latin typeface="times" panose="02020603050405020304" pitchFamily="18" charset="0"/>
              </a:rPr>
              <a:t> avec RFE affiche de très bonnes performances sur l'ensemble d'entraînement, mais semble souffrir d'un certain </a:t>
            </a:r>
            <a:r>
              <a:rPr lang="fr-FR" sz="2000" b="0" i="0" dirty="0" err="1">
                <a:effectLst/>
                <a:latin typeface="times" panose="02020603050405020304" pitchFamily="18" charset="0"/>
              </a:rPr>
              <a:t>sur-ajustement</a:t>
            </a:r>
            <a:r>
              <a:rPr lang="fr-FR" sz="2000" b="0" i="0" dirty="0">
                <a:effectLst/>
                <a:latin typeface="times" panose="02020603050405020304" pitchFamily="18" charset="0"/>
              </a:rPr>
              <a:t>, ce qui se traduit par des performances relativement moins bonnes sur l'ensemble de test. </a:t>
            </a:r>
          </a:p>
          <a:p>
            <a:endParaRPr lang="fr-FR" sz="2000" b="0" i="0" dirty="0">
              <a:effectLst/>
              <a:latin typeface="times" panose="02020603050405020304" pitchFamily="18" charset="0"/>
            </a:endParaRPr>
          </a:p>
          <a:p>
            <a:pPr marL="342900" indent="-342900">
              <a:buFont typeface="Wingdings" panose="05000000000000000000" pitchFamily="2" charset="2"/>
              <a:buChar char="Ø"/>
            </a:pPr>
            <a:r>
              <a:rPr lang="fr-FR" sz="2000" b="0" i="0" dirty="0">
                <a:effectLst/>
                <a:latin typeface="times" panose="02020603050405020304" pitchFamily="18" charset="0"/>
              </a:rPr>
              <a:t>En revanche, le Meilleur Modèle </a:t>
            </a:r>
            <a:r>
              <a:rPr lang="fr-FR" sz="2000" b="0" i="0" dirty="0" err="1">
                <a:effectLst/>
                <a:latin typeface="times" panose="02020603050405020304" pitchFamily="18" charset="0"/>
              </a:rPr>
              <a:t>XGBoost</a:t>
            </a:r>
            <a:r>
              <a:rPr lang="fr-FR" sz="2000" b="0" i="0" dirty="0">
                <a:effectLst/>
                <a:latin typeface="times" panose="02020603050405020304" pitchFamily="18" charset="0"/>
              </a:rPr>
              <a:t> avec RFE se distingue par des performances exceptionnelles sur les deux ensembles, avec une capacité de généralisation élevée et des erreurs de prédiction minimales. Ainsi, le modèle </a:t>
            </a:r>
            <a:r>
              <a:rPr lang="fr-FR" sz="2000" b="0" i="0" dirty="0" err="1">
                <a:effectLst/>
                <a:latin typeface="times" panose="02020603050405020304" pitchFamily="18" charset="0"/>
              </a:rPr>
              <a:t>XGBoost</a:t>
            </a:r>
            <a:r>
              <a:rPr lang="fr-FR" sz="2000" b="0" i="0" dirty="0">
                <a:effectLst/>
                <a:latin typeface="times" panose="02020603050405020304" pitchFamily="18" charset="0"/>
              </a:rPr>
              <a:t> semble être le choix le plus prometteur pour cette tâche de prédiction, offrant un équilibre optimal entre précision et généralisation.</a:t>
            </a:r>
            <a:endParaRPr lang="fr-FR" sz="2000" dirty="0"/>
          </a:p>
        </p:txBody>
      </p:sp>
      <p:sp>
        <p:nvSpPr>
          <p:cNvPr id="21" name="ZoneTexte 20">
            <a:extLst>
              <a:ext uri="{FF2B5EF4-FFF2-40B4-BE49-F238E27FC236}">
                <a16:creationId xmlns:a16="http://schemas.microsoft.com/office/drawing/2014/main" id="{5AFF07A3-15C3-8686-0BAF-91D00FA0267F}"/>
              </a:ext>
            </a:extLst>
          </p:cNvPr>
          <p:cNvSpPr txBox="1"/>
          <p:nvPr/>
        </p:nvSpPr>
        <p:spPr>
          <a:xfrm>
            <a:off x="4399" y="891954"/>
            <a:ext cx="4897120" cy="400110"/>
          </a:xfrm>
          <a:prstGeom prst="rect">
            <a:avLst/>
          </a:prstGeom>
          <a:noFill/>
        </p:spPr>
        <p:txBody>
          <a:bodyPr wrap="square" rtlCol="0">
            <a:spAutoFit/>
          </a:bodyPr>
          <a:lstStyle/>
          <a:p>
            <a:r>
              <a:rPr lang="fr-FR" sz="2000" b="1" dirty="0"/>
              <a:t>LinearRegression, XGBOOST, DecisionTree</a:t>
            </a:r>
          </a:p>
        </p:txBody>
      </p:sp>
    </p:spTree>
    <p:extLst>
      <p:ext uri="{BB962C8B-B14F-4D97-AF65-F5344CB8AC3E}">
        <p14:creationId xmlns:p14="http://schemas.microsoft.com/office/powerpoint/2010/main" val="143211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58B38F-54C1-0F68-9D31-779C7A3AD245}"/>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04E0B93E-4CF4-EB2E-C1A5-0B858E646DB2}"/>
              </a:ext>
            </a:extLst>
          </p:cNvPr>
          <p:cNvSpPr/>
          <p:nvPr/>
        </p:nvSpPr>
        <p:spPr>
          <a:xfrm flipH="1">
            <a:off x="7698657" y="714847"/>
            <a:ext cx="4423991" cy="65437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F6DB3C7-6F1E-A229-28AF-B4A9A9FD8244}"/>
              </a:ext>
            </a:extLst>
          </p:cNvPr>
          <p:cNvSpPr/>
          <p:nvPr/>
        </p:nvSpPr>
        <p:spPr>
          <a:xfrm>
            <a:off x="67091" y="725549"/>
            <a:ext cx="4030249" cy="6543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3CB0FE6-CE67-7BE7-2AF8-CDAE8ADD6727}"/>
              </a:ext>
            </a:extLst>
          </p:cNvPr>
          <p:cNvSpPr txBox="1"/>
          <p:nvPr/>
        </p:nvSpPr>
        <p:spPr>
          <a:xfrm>
            <a:off x="696529" y="139725"/>
            <a:ext cx="10764138" cy="523220"/>
          </a:xfrm>
          <a:prstGeom prst="rect">
            <a:avLst/>
          </a:prstGeom>
          <a:noFill/>
        </p:spPr>
        <p:txBody>
          <a:bodyPr wrap="square" rtlCol="0">
            <a:spAutoFit/>
          </a:bodyPr>
          <a:lstStyle/>
          <a:p>
            <a:pPr algn="just"/>
            <a:r>
              <a:rPr lang="fr-FR" sz="2800" b="1" i="0" dirty="0">
                <a:solidFill>
                  <a:srgbClr val="000000"/>
                </a:solidFill>
                <a:effectLst/>
                <a:latin typeface="Georgia" panose="02040502050405020303" pitchFamily="18" charset="0"/>
              </a:rPr>
              <a:t>Meilleur Modèle en considérant les deux approches</a:t>
            </a:r>
          </a:p>
        </p:txBody>
      </p:sp>
      <p:sp>
        <p:nvSpPr>
          <p:cNvPr id="47" name="TextBox 46">
            <a:extLst>
              <a:ext uri="{FF2B5EF4-FFF2-40B4-BE49-F238E27FC236}">
                <a16:creationId xmlns:a16="http://schemas.microsoft.com/office/drawing/2014/main" id="{72FF4D94-A9BC-6859-C79A-904069784B45}"/>
              </a:ext>
            </a:extLst>
          </p:cNvPr>
          <p:cNvSpPr txBox="1"/>
          <p:nvPr/>
        </p:nvSpPr>
        <p:spPr>
          <a:xfrm>
            <a:off x="67091" y="1769242"/>
            <a:ext cx="4971132" cy="2585323"/>
          </a:xfrm>
          <a:prstGeom prst="rect">
            <a:avLst/>
          </a:prstGeom>
          <a:noFill/>
        </p:spPr>
        <p:txBody>
          <a:bodyPr wrap="square" rtlCol="0">
            <a:spAutoFit/>
          </a:bodyPr>
          <a:lstStyle/>
          <a:p>
            <a:pPr lvl="0" algn="just">
              <a:defRPr/>
            </a:pPr>
            <a:r>
              <a:rPr lang="fr-FR" b="1" dirty="0">
                <a:effectLst/>
                <a:latin typeface="times" panose="02020603050405020304" pitchFamily="18" charset="0"/>
              </a:rPr>
              <a:t>Le Meilleur Modèle sans la variable ENERGY affiche des performances remarquables sur les ensembles d'entraînement et de test, avec un coefficient de détermination (R²) élevé de 0.969 sur l'ensemble d'entraînement et 0.901 sur l'ensemble de test. Les erreurs moyennes absolues et quadratiques sont également très faibles, ce qui indique une capacité élevée du modèle à prédire les valeurs cibles</a:t>
            </a:r>
            <a:r>
              <a:rPr lang="fr-FR" sz="1600" b="1" dirty="0">
                <a:effectLst/>
                <a:latin typeface="times" panose="02020603050405020304" pitchFamily="18" charset="0"/>
              </a:rPr>
              <a:t>.</a:t>
            </a:r>
            <a:endParaRPr kumimoji="0" lang="en-GB" sz="1500" b="1"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57" name="TextBox 56">
            <a:extLst>
              <a:ext uri="{FF2B5EF4-FFF2-40B4-BE49-F238E27FC236}">
                <a16:creationId xmlns:a16="http://schemas.microsoft.com/office/drawing/2014/main" id="{412A89D3-E871-B153-5886-56A6562CDDC1}"/>
              </a:ext>
            </a:extLst>
          </p:cNvPr>
          <p:cNvSpPr txBox="1"/>
          <p:nvPr/>
        </p:nvSpPr>
        <p:spPr>
          <a:xfrm>
            <a:off x="67091" y="829681"/>
            <a:ext cx="4030249" cy="646331"/>
          </a:xfrm>
          <a:prstGeom prst="rect">
            <a:avLst/>
          </a:prstGeom>
          <a:noFill/>
        </p:spPr>
        <p:txBody>
          <a:bodyPr wrap="square" rtlCol="0">
            <a:spAutoFit/>
          </a:bodyPr>
          <a:lstStyle/>
          <a:p>
            <a:pPr lvl="0" algn="just">
              <a:defRPr/>
            </a:pPr>
            <a:r>
              <a:rPr lang="fr-FR" b="1" dirty="0">
                <a:solidFill>
                  <a:schemeClr val="bg1"/>
                </a:solidFill>
                <a:latin typeface="Noto Sans" panose="020B0502040504020204" pitchFamily="34"/>
                <a:ea typeface="Noto Sans" panose="020B0502040504020204" pitchFamily="34"/>
                <a:cs typeface="Noto Sans" panose="020B0502040504020204" pitchFamily="34"/>
              </a:rPr>
              <a:t>Meilleur Modèle avec SANS ENERGY</a:t>
            </a:r>
            <a:endParaRPr kumimoji="0" lang="en-GB"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9" name="TextBox 58">
            <a:extLst>
              <a:ext uri="{FF2B5EF4-FFF2-40B4-BE49-F238E27FC236}">
                <a16:creationId xmlns:a16="http://schemas.microsoft.com/office/drawing/2014/main" id="{5719F002-418F-5719-C065-799474AD75E8}"/>
              </a:ext>
            </a:extLst>
          </p:cNvPr>
          <p:cNvSpPr txBox="1"/>
          <p:nvPr/>
        </p:nvSpPr>
        <p:spPr>
          <a:xfrm>
            <a:off x="7755050" y="857368"/>
            <a:ext cx="4367598" cy="369332"/>
          </a:xfrm>
          <a:prstGeom prst="rect">
            <a:avLst/>
          </a:prstGeom>
          <a:noFill/>
        </p:spPr>
        <p:txBody>
          <a:bodyPr wrap="square" rtlCol="0">
            <a:spAutoFit/>
          </a:bodyPr>
          <a:lstStyle/>
          <a:p>
            <a:pPr lvl="0" algn="just">
              <a:defRPr/>
            </a:pPr>
            <a:r>
              <a:rPr lang="fr-FR" b="1" dirty="0">
                <a:solidFill>
                  <a:schemeClr val="bg1"/>
                </a:solidFill>
                <a:latin typeface="Noto Sans" panose="020B0502040504020204" pitchFamily="34"/>
                <a:ea typeface="Noto Sans" panose="020B0502040504020204" pitchFamily="34"/>
                <a:cs typeface="Noto Sans" panose="020B0502040504020204" pitchFamily="34"/>
              </a:rPr>
              <a:t>Meilleur Modèle avec ENERGY et RFE</a:t>
            </a:r>
            <a:endParaRPr kumimoji="0" lang="en-GB"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1" name="TextBox 30">
            <a:extLst>
              <a:ext uri="{FF2B5EF4-FFF2-40B4-BE49-F238E27FC236}">
                <a16:creationId xmlns:a16="http://schemas.microsoft.com/office/drawing/2014/main" id="{BB4CDEEA-ED41-8175-ABCE-0AB184E0A755}"/>
              </a:ext>
            </a:extLst>
          </p:cNvPr>
          <p:cNvSpPr txBox="1"/>
          <p:nvPr/>
        </p:nvSpPr>
        <p:spPr>
          <a:xfrm>
            <a:off x="7880735" y="1610386"/>
            <a:ext cx="4116227" cy="258532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b="1" i="0" dirty="0">
                <a:effectLst/>
                <a:latin typeface="times" panose="02020603050405020304" pitchFamily="18" charset="0"/>
              </a:rPr>
              <a:t>Le Meilleur Modèle avec ENERGY et RFE présente des performances légèrement supérieures avec un R² de 0.999 sur l'ensemble d'entraînement et de 0.911 sur l'ensemble de test. Les erreurs moyennes absolues et quadratiques sont également très faibles, ce qui témoigne de la puissance prédictive du modèle</a:t>
            </a:r>
            <a:r>
              <a:rPr lang="fr-FR" sz="1600" b="0" i="0" dirty="0">
                <a:effectLst/>
                <a:latin typeface="times" panose="02020603050405020304" pitchFamily="18" charset="0"/>
              </a:rPr>
              <a:t>. </a:t>
            </a:r>
            <a:endParaRPr lang="en-GB" sz="1500" b="1" dirty="0">
              <a:latin typeface="Open Sans" panose="020B0606030504020204" pitchFamily="34" charset="0"/>
            </a:endParaRPr>
          </a:p>
        </p:txBody>
      </p:sp>
      <p:sp>
        <p:nvSpPr>
          <p:cNvPr id="34" name="Arrow: Left 1">
            <a:extLst>
              <a:ext uri="{FF2B5EF4-FFF2-40B4-BE49-F238E27FC236}">
                <a16:creationId xmlns:a16="http://schemas.microsoft.com/office/drawing/2014/main" id="{BDB96FEC-79EE-61E2-3153-9B52897C86C4}"/>
              </a:ext>
            </a:extLst>
          </p:cNvPr>
          <p:cNvSpPr/>
          <p:nvPr/>
        </p:nvSpPr>
        <p:spPr>
          <a:xfrm rot="19008898" flipH="1">
            <a:off x="5764055" y="2942299"/>
            <a:ext cx="2390909" cy="973398"/>
          </a:xfrm>
          <a:custGeom>
            <a:avLst/>
            <a:gdLst>
              <a:gd name="connsiteX0" fmla="*/ 0 w 2216226"/>
              <a:gd name="connsiteY0" fmla="*/ 548879 h 1097758"/>
              <a:gd name="connsiteX1" fmla="*/ 859007 w 2216226"/>
              <a:gd name="connsiteY1" fmla="*/ 0 h 1097758"/>
              <a:gd name="connsiteX2" fmla="*/ 859007 w 2216226"/>
              <a:gd name="connsiteY2" fmla="*/ 226725 h 1097758"/>
              <a:gd name="connsiteX3" fmla="*/ 2216226 w 2216226"/>
              <a:gd name="connsiteY3" fmla="*/ 226725 h 1097758"/>
              <a:gd name="connsiteX4" fmla="*/ 2216226 w 2216226"/>
              <a:gd name="connsiteY4" fmla="*/ 871033 h 1097758"/>
              <a:gd name="connsiteX5" fmla="*/ 859007 w 2216226"/>
              <a:gd name="connsiteY5" fmla="*/ 871033 h 1097758"/>
              <a:gd name="connsiteX6" fmla="*/ 859007 w 2216226"/>
              <a:gd name="connsiteY6" fmla="*/ 1097758 h 1097758"/>
              <a:gd name="connsiteX7" fmla="*/ 0 w 2216226"/>
              <a:gd name="connsiteY7" fmla="*/ 548879 h 1097758"/>
              <a:gd name="connsiteX0" fmla="*/ 0 w 2908212"/>
              <a:gd name="connsiteY0" fmla="*/ 548879 h 1097758"/>
              <a:gd name="connsiteX1" fmla="*/ 859007 w 2908212"/>
              <a:gd name="connsiteY1" fmla="*/ 0 h 1097758"/>
              <a:gd name="connsiteX2" fmla="*/ 859007 w 2908212"/>
              <a:gd name="connsiteY2" fmla="*/ 226725 h 1097758"/>
              <a:gd name="connsiteX3" fmla="*/ 2908212 w 2908212"/>
              <a:gd name="connsiteY3" fmla="*/ 221698 h 1097758"/>
              <a:gd name="connsiteX4" fmla="*/ 2216226 w 2908212"/>
              <a:gd name="connsiteY4" fmla="*/ 871033 h 1097758"/>
              <a:gd name="connsiteX5" fmla="*/ 859007 w 2908212"/>
              <a:gd name="connsiteY5" fmla="*/ 871033 h 1097758"/>
              <a:gd name="connsiteX6" fmla="*/ 859007 w 2908212"/>
              <a:gd name="connsiteY6" fmla="*/ 1097758 h 1097758"/>
              <a:gd name="connsiteX7" fmla="*/ 0 w 2908212"/>
              <a:gd name="connsiteY7" fmla="*/ 548879 h 109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8212" h="1097758">
                <a:moveTo>
                  <a:pt x="0" y="548879"/>
                </a:moveTo>
                <a:lnTo>
                  <a:pt x="859007" y="0"/>
                </a:lnTo>
                <a:lnTo>
                  <a:pt x="859007" y="226725"/>
                </a:lnTo>
                <a:lnTo>
                  <a:pt x="2908212" y="221698"/>
                </a:lnTo>
                <a:lnTo>
                  <a:pt x="2216226" y="871033"/>
                </a:lnTo>
                <a:lnTo>
                  <a:pt x="859007" y="871033"/>
                </a:lnTo>
                <a:lnTo>
                  <a:pt x="859007" y="1097758"/>
                </a:lnTo>
                <a:lnTo>
                  <a:pt x="0" y="5488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Left 1">
            <a:extLst>
              <a:ext uri="{FF2B5EF4-FFF2-40B4-BE49-F238E27FC236}">
                <a16:creationId xmlns:a16="http://schemas.microsoft.com/office/drawing/2014/main" id="{072D68CC-58FD-58E9-83C5-47E19525E44F}"/>
              </a:ext>
            </a:extLst>
          </p:cNvPr>
          <p:cNvSpPr/>
          <p:nvPr/>
        </p:nvSpPr>
        <p:spPr>
          <a:xfrm rot="2591102">
            <a:off x="4816127" y="2848266"/>
            <a:ext cx="1877291" cy="1161467"/>
          </a:xfrm>
          <a:custGeom>
            <a:avLst/>
            <a:gdLst>
              <a:gd name="connsiteX0" fmla="*/ 0 w 2216226"/>
              <a:gd name="connsiteY0" fmla="*/ 548879 h 1097758"/>
              <a:gd name="connsiteX1" fmla="*/ 859007 w 2216226"/>
              <a:gd name="connsiteY1" fmla="*/ 0 h 1097758"/>
              <a:gd name="connsiteX2" fmla="*/ 859007 w 2216226"/>
              <a:gd name="connsiteY2" fmla="*/ 226725 h 1097758"/>
              <a:gd name="connsiteX3" fmla="*/ 2216226 w 2216226"/>
              <a:gd name="connsiteY3" fmla="*/ 226725 h 1097758"/>
              <a:gd name="connsiteX4" fmla="*/ 2216226 w 2216226"/>
              <a:gd name="connsiteY4" fmla="*/ 871033 h 1097758"/>
              <a:gd name="connsiteX5" fmla="*/ 859007 w 2216226"/>
              <a:gd name="connsiteY5" fmla="*/ 871033 h 1097758"/>
              <a:gd name="connsiteX6" fmla="*/ 859007 w 2216226"/>
              <a:gd name="connsiteY6" fmla="*/ 1097758 h 1097758"/>
              <a:gd name="connsiteX7" fmla="*/ 0 w 2216226"/>
              <a:gd name="connsiteY7" fmla="*/ 548879 h 1097758"/>
              <a:gd name="connsiteX0" fmla="*/ 0 w 2908212"/>
              <a:gd name="connsiteY0" fmla="*/ 548879 h 1097758"/>
              <a:gd name="connsiteX1" fmla="*/ 859007 w 2908212"/>
              <a:gd name="connsiteY1" fmla="*/ 0 h 1097758"/>
              <a:gd name="connsiteX2" fmla="*/ 859007 w 2908212"/>
              <a:gd name="connsiteY2" fmla="*/ 226725 h 1097758"/>
              <a:gd name="connsiteX3" fmla="*/ 2908212 w 2908212"/>
              <a:gd name="connsiteY3" fmla="*/ 221698 h 1097758"/>
              <a:gd name="connsiteX4" fmla="*/ 2216226 w 2908212"/>
              <a:gd name="connsiteY4" fmla="*/ 871033 h 1097758"/>
              <a:gd name="connsiteX5" fmla="*/ 859007 w 2908212"/>
              <a:gd name="connsiteY5" fmla="*/ 871033 h 1097758"/>
              <a:gd name="connsiteX6" fmla="*/ 859007 w 2908212"/>
              <a:gd name="connsiteY6" fmla="*/ 1097758 h 1097758"/>
              <a:gd name="connsiteX7" fmla="*/ 0 w 2908212"/>
              <a:gd name="connsiteY7" fmla="*/ 548879 h 109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8212" h="1097758">
                <a:moveTo>
                  <a:pt x="0" y="548879"/>
                </a:moveTo>
                <a:lnTo>
                  <a:pt x="859007" y="0"/>
                </a:lnTo>
                <a:lnTo>
                  <a:pt x="859007" y="226725"/>
                </a:lnTo>
                <a:lnTo>
                  <a:pt x="2908212" y="221698"/>
                </a:lnTo>
                <a:lnTo>
                  <a:pt x="2216226" y="871033"/>
                </a:lnTo>
                <a:lnTo>
                  <a:pt x="859007" y="871033"/>
                </a:lnTo>
                <a:lnTo>
                  <a:pt x="859007" y="1097758"/>
                </a:lnTo>
                <a:lnTo>
                  <a:pt x="0" y="54887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7676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t="-17000" b="-17000"/>
          </a:stretch>
        </a:blipFill>
        <a:effectLst/>
      </p:bgPr>
    </p:bg>
    <p:spTree>
      <p:nvGrpSpPr>
        <p:cNvPr id="1" name="">
          <a:extLst>
            <a:ext uri="{FF2B5EF4-FFF2-40B4-BE49-F238E27FC236}">
              <a16:creationId xmlns:a16="http://schemas.microsoft.com/office/drawing/2014/main" id="{0A97BA7C-3420-E050-C3C7-09966587E3FE}"/>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B121F6D4-2168-A0AF-E387-4907DFD5F4DA}"/>
              </a:ext>
            </a:extLst>
          </p:cNvPr>
          <p:cNvSpPr txBox="1"/>
          <p:nvPr/>
        </p:nvSpPr>
        <p:spPr>
          <a:xfrm>
            <a:off x="0" y="232071"/>
            <a:ext cx="11177107"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noProof="0" dirty="0">
                <a:ln>
                  <a:noFill/>
                </a:ln>
                <a:solidFill>
                  <a:srgbClr val="282F39"/>
                </a:solidFill>
                <a:effectLst/>
                <a:uLnTx/>
                <a:uFillTx/>
                <a:latin typeface="Noto Sans" panose="020B0502040504020204"/>
                <a:ea typeface="+mn-ea"/>
                <a:cs typeface="+mn-cs"/>
              </a:rPr>
              <a:t>Conclusion </a:t>
            </a:r>
            <a:endParaRPr kumimoji="0" lang="en-US" sz="6600" b="1" i="0" u="none" strike="noStrike" kern="1200" cap="none" spc="0" normalizeH="0" baseline="0" noProof="0" dirty="0">
              <a:ln>
                <a:noFill/>
              </a:ln>
              <a:solidFill>
                <a:srgbClr val="282F39"/>
              </a:solidFill>
              <a:effectLst/>
              <a:uLnTx/>
              <a:uFillTx/>
              <a:latin typeface="Noto Sans" panose="020B0502040504020204"/>
              <a:ea typeface="+mn-ea"/>
              <a:cs typeface="+mn-cs"/>
            </a:endParaRPr>
          </a:p>
        </p:txBody>
      </p:sp>
      <p:sp>
        <p:nvSpPr>
          <p:cNvPr id="4" name="ZoneTexte 3">
            <a:extLst>
              <a:ext uri="{FF2B5EF4-FFF2-40B4-BE49-F238E27FC236}">
                <a16:creationId xmlns:a16="http://schemas.microsoft.com/office/drawing/2014/main" id="{95B2EB37-1644-DB25-4A60-7EDE4D948F9B}"/>
              </a:ext>
            </a:extLst>
          </p:cNvPr>
          <p:cNvSpPr txBox="1"/>
          <p:nvPr/>
        </p:nvSpPr>
        <p:spPr>
          <a:xfrm>
            <a:off x="1057602" y="1885951"/>
            <a:ext cx="10286674" cy="1938992"/>
          </a:xfrm>
          <a:prstGeom prst="rect">
            <a:avLst/>
          </a:prstGeom>
          <a:noFill/>
        </p:spPr>
        <p:txBody>
          <a:bodyPr wrap="square" rtlCol="0">
            <a:spAutoFit/>
          </a:bodyPr>
          <a:lstStyle/>
          <a:p>
            <a:r>
              <a:rPr lang="fr-FR" sz="2400" b="1" dirty="0">
                <a:latin typeface="times" panose="02020603050405020304" pitchFamily="18" charset="0"/>
              </a:rPr>
              <a:t>B</a:t>
            </a:r>
            <a:r>
              <a:rPr lang="fr-FR" sz="2400" b="1" i="0" dirty="0">
                <a:effectLst/>
                <a:latin typeface="times" panose="02020603050405020304" pitchFamily="18" charset="0"/>
              </a:rPr>
              <a:t>ien que les deux modèles soient performants, le Meilleur Modèle avec ENERGY et RFE semble légèrement plus précis, offrant des performances supérieures sur les ensembles de test. Cependant, il est important de prendre en compte d'autres facteurs tels que la complexité du modèle et la facilité d'interprétation lors du choix du modèle final</a:t>
            </a:r>
            <a:endParaRPr lang="fr-FR" sz="2400" b="1" dirty="0"/>
          </a:p>
        </p:txBody>
      </p:sp>
      <p:grpSp>
        <p:nvGrpSpPr>
          <p:cNvPr id="5" name="Group 89">
            <a:extLst>
              <a:ext uri="{FF2B5EF4-FFF2-40B4-BE49-F238E27FC236}">
                <a16:creationId xmlns:a16="http://schemas.microsoft.com/office/drawing/2014/main" id="{0E8D7C9B-CCC2-26EA-3692-C6E8AD318E4A}"/>
              </a:ext>
            </a:extLst>
          </p:cNvPr>
          <p:cNvGrpSpPr/>
          <p:nvPr/>
        </p:nvGrpSpPr>
        <p:grpSpPr>
          <a:xfrm>
            <a:off x="200258" y="1708984"/>
            <a:ext cx="647466" cy="568377"/>
            <a:chOff x="5995988" y="2712903"/>
            <a:chExt cx="2457450" cy="2587625"/>
          </a:xfrm>
          <a:solidFill>
            <a:schemeClr val="tx1"/>
          </a:solidFill>
        </p:grpSpPr>
        <p:sp>
          <p:nvSpPr>
            <p:cNvPr id="6" name="Freeform 6">
              <a:extLst>
                <a:ext uri="{FF2B5EF4-FFF2-40B4-BE49-F238E27FC236}">
                  <a16:creationId xmlns:a16="http://schemas.microsoft.com/office/drawing/2014/main" id="{55E5B645-7A3E-2764-0303-8C759AD01C04}"/>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FF39E6C4-207A-8DBA-F2FE-552DB2AC5641}"/>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9D0286AA-FAAB-71D7-1871-275A9E3689DA}"/>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94193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5F9E255-61F9-4DFF-8290-1A613DA1B5BB}"/>
              </a:ext>
            </a:extLst>
          </p:cNvPr>
          <p:cNvSpPr/>
          <p:nvPr/>
        </p:nvSpPr>
        <p:spPr>
          <a:xfrm>
            <a:off x="1546818" y="5633437"/>
            <a:ext cx="3766861" cy="239629"/>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591D7154-7104-477A-A267-29B7F59277CF}"/>
              </a:ext>
            </a:extLst>
          </p:cNvPr>
          <p:cNvGrpSpPr/>
          <p:nvPr/>
        </p:nvGrpSpPr>
        <p:grpSpPr>
          <a:xfrm>
            <a:off x="881274" y="1540761"/>
            <a:ext cx="3359467" cy="4325468"/>
            <a:chOff x="2050732" y="1266266"/>
            <a:chExt cx="3359467" cy="4325468"/>
          </a:xfrm>
        </p:grpSpPr>
        <p:grpSp>
          <p:nvGrpSpPr>
            <p:cNvPr id="15" name="Group 14">
              <a:extLst>
                <a:ext uri="{FF2B5EF4-FFF2-40B4-BE49-F238E27FC236}">
                  <a16:creationId xmlns:a16="http://schemas.microsoft.com/office/drawing/2014/main" id="{48B83C53-B05F-482A-82A1-BE0464743B39}"/>
                </a:ext>
              </a:extLst>
            </p:cNvPr>
            <p:cNvGrpSpPr/>
            <p:nvPr/>
          </p:nvGrpSpPr>
          <p:grpSpPr>
            <a:xfrm>
              <a:off x="2050732" y="1266266"/>
              <a:ext cx="3359467" cy="4325468"/>
              <a:chOff x="5230813" y="2312988"/>
              <a:chExt cx="1733550" cy="2232025"/>
            </a:xfrm>
          </p:grpSpPr>
          <p:sp>
            <p:nvSpPr>
              <p:cNvPr id="16" name="Freeform 6">
                <a:extLst>
                  <a:ext uri="{FF2B5EF4-FFF2-40B4-BE49-F238E27FC236}">
                    <a16:creationId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 name="Straight Connector 2">
              <a:extLst>
                <a:ext uri="{FF2B5EF4-FFF2-40B4-BE49-F238E27FC236}">
                  <a16:creationId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CC228256-7909-4687-AC06-DF201365974E}"/>
              </a:ext>
            </a:extLst>
          </p:cNvPr>
          <p:cNvGrpSpPr/>
          <p:nvPr/>
        </p:nvGrpSpPr>
        <p:grpSpPr>
          <a:xfrm>
            <a:off x="5350137" y="1276994"/>
            <a:ext cx="785149" cy="741059"/>
            <a:chOff x="6493081" y="1742364"/>
            <a:chExt cx="660464" cy="657690"/>
          </a:xfrm>
        </p:grpSpPr>
        <p:sp>
          <p:nvSpPr>
            <p:cNvPr id="21" name="Oval 20">
              <a:extLst>
                <a:ext uri="{FF2B5EF4-FFF2-40B4-BE49-F238E27FC236}">
                  <a16:creationId xmlns:a16="http://schemas.microsoft.com/office/drawing/2014/main"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Rounded Corners 23">
              <a:extLst>
                <a:ext uri="{FF2B5EF4-FFF2-40B4-BE49-F238E27FC236}">
                  <a16:creationId xmlns:a16="http://schemas.microsoft.com/office/drawing/2014/main"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8AB3D930-A7D4-4663-A05F-C9537F60E040}"/>
              </a:ext>
            </a:extLst>
          </p:cNvPr>
          <p:cNvGrpSpPr/>
          <p:nvPr/>
        </p:nvGrpSpPr>
        <p:grpSpPr>
          <a:xfrm>
            <a:off x="5389555" y="2820136"/>
            <a:ext cx="785149" cy="720770"/>
            <a:chOff x="6493081" y="1742364"/>
            <a:chExt cx="660464" cy="657690"/>
          </a:xfrm>
        </p:grpSpPr>
        <p:sp>
          <p:nvSpPr>
            <p:cNvPr id="37" name="Oval 36">
              <a:extLst>
                <a:ext uri="{FF2B5EF4-FFF2-40B4-BE49-F238E27FC236}">
                  <a16:creationId xmlns:a16="http://schemas.microsoft.com/office/drawing/2014/main" id="{381A3CC3-9084-4055-83FC-96BF2EA2F94A}"/>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Rounded Corners 37">
              <a:extLst>
                <a:ext uri="{FF2B5EF4-FFF2-40B4-BE49-F238E27FC236}">
                  <a16:creationId xmlns:a16="http://schemas.microsoft.com/office/drawing/2014/main" id="{25F0C388-90EA-40B3-9ABD-D116082A68AF}"/>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D574F9C-332C-40AC-9D37-30731DDBFFEC}"/>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95080828-2C0C-49AD-BAB5-3A3969C24F8D}"/>
              </a:ext>
            </a:extLst>
          </p:cNvPr>
          <p:cNvSpPr txBox="1"/>
          <p:nvPr/>
        </p:nvSpPr>
        <p:spPr>
          <a:xfrm>
            <a:off x="697568" y="190792"/>
            <a:ext cx="8047864" cy="861774"/>
          </a:xfrm>
          <a:prstGeom prst="rect">
            <a:avLst/>
          </a:prstGeom>
          <a:noFill/>
        </p:spPr>
        <p:txBody>
          <a:bodyPr wrap="square" rtlCol="0">
            <a:spAutoFit/>
          </a:bodyPr>
          <a:lstStyle/>
          <a:p>
            <a:pPr lvl="0" algn="ctr">
              <a:defRPr/>
            </a:pPr>
            <a:r>
              <a:rPr lang="en-GB" sz="5000" b="1" dirty="0">
                <a:latin typeface="Noto Sans" panose="020B0502040504020204" pitchFamily="34"/>
                <a:ea typeface="Noto Sans" panose="020B0502040504020204" pitchFamily="34"/>
                <a:cs typeface="Noto Sans" panose="020B0502040504020204" pitchFamily="34"/>
              </a:rPr>
              <a:t>Objectifs spécifiques</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26A3202A-290F-40F8-B2BF-8600143622AC}"/>
              </a:ext>
            </a:extLst>
          </p:cNvPr>
          <p:cNvSpPr txBox="1"/>
          <p:nvPr/>
        </p:nvSpPr>
        <p:spPr>
          <a:xfrm>
            <a:off x="6286560" y="1474685"/>
            <a:ext cx="2006702" cy="461665"/>
          </a:xfrm>
          <a:prstGeom prst="rect">
            <a:avLst/>
          </a:prstGeom>
          <a:noFill/>
        </p:spPr>
        <p:txBody>
          <a:bodyPr wrap="square" rtlCol="0">
            <a:spAutoFit/>
          </a:bodyPr>
          <a:lstStyle/>
          <a:p>
            <a:pPr lvl="0">
              <a:defRPr/>
            </a:pPr>
            <a:r>
              <a:rPr lang="en-US" sz="2400" b="1" dirty="0"/>
              <a:t>1</a:t>
            </a:r>
            <a:endParaRPr lang="en-GB" sz="2400" b="1" dirty="0">
              <a:latin typeface="Noto Sans" panose="020B0502040504020204" pitchFamily="34"/>
              <a:ea typeface="Noto Sans" panose="020B0502040504020204" pitchFamily="34"/>
              <a:cs typeface="Noto Sans" panose="020B0502040504020204" pitchFamily="34"/>
            </a:endParaRPr>
          </a:p>
        </p:txBody>
      </p:sp>
      <p:sp>
        <p:nvSpPr>
          <p:cNvPr id="49" name="TextBox 48">
            <a:extLst>
              <a:ext uri="{FF2B5EF4-FFF2-40B4-BE49-F238E27FC236}">
                <a16:creationId xmlns:a16="http://schemas.microsoft.com/office/drawing/2014/main" id="{E5F7063C-F4D4-4AA3-AB81-0A82327D4988}"/>
              </a:ext>
            </a:extLst>
          </p:cNvPr>
          <p:cNvSpPr txBox="1"/>
          <p:nvPr/>
        </p:nvSpPr>
        <p:spPr>
          <a:xfrm>
            <a:off x="6243673" y="2903354"/>
            <a:ext cx="2060590" cy="461665"/>
          </a:xfrm>
          <a:prstGeom prst="rect">
            <a:avLst/>
          </a:prstGeom>
          <a:noFill/>
        </p:spPr>
        <p:txBody>
          <a:bodyPr wrap="square" rtlCol="0">
            <a:spAutoFit/>
          </a:bodyPr>
          <a:lstStyle/>
          <a:p>
            <a:pPr lvl="0">
              <a:defRPr/>
            </a:pPr>
            <a:r>
              <a:rPr lang="fr-SN" sz="2400" b="1" dirty="0">
                <a:latin typeface="Noto Sans" panose="020B0502040504020204" pitchFamily="34"/>
                <a:ea typeface="Noto Sans" panose="020B0502040504020204" pitchFamily="34"/>
                <a:cs typeface="Noto Sans" panose="020B0502040504020204" pitchFamily="34"/>
              </a:rPr>
              <a:t>2</a:t>
            </a:r>
            <a:endParaRPr lang="en-GB" sz="2400" b="1" dirty="0">
              <a:latin typeface="Noto Sans" panose="020B0502040504020204" pitchFamily="34"/>
              <a:ea typeface="Noto Sans" panose="020B0502040504020204" pitchFamily="34"/>
              <a:cs typeface="Noto Sans" panose="020B0502040504020204" pitchFamily="34"/>
            </a:endParaRPr>
          </a:p>
        </p:txBody>
      </p:sp>
      <p:grpSp>
        <p:nvGrpSpPr>
          <p:cNvPr id="45" name="Group 35">
            <a:extLst>
              <a:ext uri="{FF2B5EF4-FFF2-40B4-BE49-F238E27FC236}">
                <a16:creationId xmlns:a16="http://schemas.microsoft.com/office/drawing/2014/main" id="{8AB3D930-A7D4-4663-A05F-C9537F60E040}"/>
              </a:ext>
            </a:extLst>
          </p:cNvPr>
          <p:cNvGrpSpPr/>
          <p:nvPr/>
        </p:nvGrpSpPr>
        <p:grpSpPr>
          <a:xfrm>
            <a:off x="5412306" y="4552150"/>
            <a:ext cx="785149" cy="720770"/>
            <a:chOff x="6493081" y="1742364"/>
            <a:chExt cx="660464" cy="657690"/>
          </a:xfrm>
        </p:grpSpPr>
        <p:sp>
          <p:nvSpPr>
            <p:cNvPr id="50" name="Oval 36">
              <a:extLst>
                <a:ext uri="{FF2B5EF4-FFF2-40B4-BE49-F238E27FC236}">
                  <a16:creationId xmlns:a16="http://schemas.microsoft.com/office/drawing/2014/main" id="{381A3CC3-9084-4055-83FC-96BF2EA2F94A}"/>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Rounded Corners 37">
              <a:extLst>
                <a:ext uri="{FF2B5EF4-FFF2-40B4-BE49-F238E27FC236}">
                  <a16:creationId xmlns:a16="http://schemas.microsoft.com/office/drawing/2014/main" id="{25F0C388-90EA-40B3-9ABD-D116082A68AF}"/>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38">
              <a:extLst>
                <a:ext uri="{FF2B5EF4-FFF2-40B4-BE49-F238E27FC236}">
                  <a16:creationId xmlns:a16="http://schemas.microsoft.com/office/drawing/2014/main" id="{4D574F9C-332C-40AC-9D37-30731DDBFFEC}"/>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48">
            <a:extLst>
              <a:ext uri="{FF2B5EF4-FFF2-40B4-BE49-F238E27FC236}">
                <a16:creationId xmlns:a16="http://schemas.microsoft.com/office/drawing/2014/main" id="{E5F7063C-F4D4-4AA3-AB81-0A82327D4988}"/>
              </a:ext>
            </a:extLst>
          </p:cNvPr>
          <p:cNvSpPr txBox="1"/>
          <p:nvPr/>
        </p:nvSpPr>
        <p:spPr>
          <a:xfrm>
            <a:off x="6932562" y="1474685"/>
            <a:ext cx="3625739" cy="461665"/>
          </a:xfrm>
          <a:prstGeom prst="rect">
            <a:avLst/>
          </a:prstGeom>
          <a:noFill/>
        </p:spPr>
        <p:txBody>
          <a:bodyPr wrap="square" rtlCol="0">
            <a:spAutoFit/>
          </a:bodyPr>
          <a:lstStyle/>
          <a:p>
            <a:pPr lvl="0">
              <a:defRPr/>
            </a:pPr>
            <a:r>
              <a:rPr lang="en-US" sz="2400" b="1" dirty="0">
                <a:latin typeface="Noto Sans" panose="020B0502040504020204" pitchFamily="34"/>
                <a:ea typeface="Noto Sans" panose="020B0502040504020204" pitchFamily="34"/>
                <a:cs typeface="Noto Sans" panose="020B0502040504020204" pitchFamily="34"/>
              </a:rPr>
              <a:t>Analyse exploratoire</a:t>
            </a:r>
            <a:endParaRPr lang="en-GB" sz="2400" b="1" dirty="0">
              <a:latin typeface="Noto Sans" panose="020B0502040504020204" pitchFamily="34"/>
              <a:ea typeface="Noto Sans" panose="020B0502040504020204" pitchFamily="34"/>
              <a:cs typeface="Noto Sans" panose="020B0502040504020204" pitchFamily="34"/>
            </a:endParaRPr>
          </a:p>
        </p:txBody>
      </p:sp>
      <p:sp>
        <p:nvSpPr>
          <p:cNvPr id="62" name="TextBox 48">
            <a:extLst>
              <a:ext uri="{FF2B5EF4-FFF2-40B4-BE49-F238E27FC236}">
                <a16:creationId xmlns:a16="http://schemas.microsoft.com/office/drawing/2014/main" id="{E5F7063C-F4D4-4AA3-AB81-0A82327D4988}"/>
              </a:ext>
            </a:extLst>
          </p:cNvPr>
          <p:cNvSpPr txBox="1"/>
          <p:nvPr/>
        </p:nvSpPr>
        <p:spPr>
          <a:xfrm>
            <a:off x="6368783" y="4584990"/>
            <a:ext cx="1842256" cy="461665"/>
          </a:xfrm>
          <a:prstGeom prst="rect">
            <a:avLst/>
          </a:prstGeom>
          <a:noFill/>
        </p:spPr>
        <p:txBody>
          <a:bodyPr wrap="square" rtlCol="0">
            <a:spAutoFit/>
          </a:bodyPr>
          <a:lstStyle/>
          <a:p>
            <a:pPr lvl="0">
              <a:defRPr/>
            </a:pPr>
            <a:r>
              <a:rPr lang="fr-SN" sz="2400" b="1" dirty="0">
                <a:latin typeface="Noto Sans" panose="020B0502040504020204" pitchFamily="34"/>
                <a:ea typeface="Noto Sans" panose="020B0502040504020204" pitchFamily="34"/>
                <a:cs typeface="Noto Sans" panose="020B0502040504020204" pitchFamily="34"/>
              </a:rPr>
              <a:t>3</a:t>
            </a:r>
            <a:endParaRPr lang="en-GB" sz="2400" b="1" dirty="0">
              <a:latin typeface="Noto Sans" panose="020B0502040504020204" pitchFamily="34"/>
              <a:ea typeface="Noto Sans" panose="020B0502040504020204" pitchFamily="34"/>
              <a:cs typeface="Noto Sans" panose="020B0502040504020204" pitchFamily="34"/>
            </a:endParaRPr>
          </a:p>
        </p:txBody>
      </p:sp>
      <p:sp>
        <p:nvSpPr>
          <p:cNvPr id="63" name="TextBox 48">
            <a:extLst>
              <a:ext uri="{FF2B5EF4-FFF2-40B4-BE49-F238E27FC236}">
                <a16:creationId xmlns:a16="http://schemas.microsoft.com/office/drawing/2014/main" id="{E5F7063C-F4D4-4AA3-AB81-0A82327D4988}"/>
              </a:ext>
            </a:extLst>
          </p:cNvPr>
          <p:cNvSpPr txBox="1"/>
          <p:nvPr/>
        </p:nvSpPr>
        <p:spPr>
          <a:xfrm>
            <a:off x="6827839" y="2925488"/>
            <a:ext cx="2647421" cy="461665"/>
          </a:xfrm>
          <a:prstGeom prst="rect">
            <a:avLst/>
          </a:prstGeom>
          <a:noFill/>
        </p:spPr>
        <p:txBody>
          <a:bodyPr wrap="square" rtlCol="0">
            <a:spAutoFit/>
          </a:bodyPr>
          <a:lstStyle/>
          <a:p>
            <a:pPr lvl="0">
              <a:defRPr/>
            </a:pPr>
            <a:r>
              <a:rPr lang="en-US" sz="2400" b="1" dirty="0">
                <a:latin typeface="Noto Sans" panose="020B0502040504020204" pitchFamily="34"/>
                <a:ea typeface="Noto Sans" panose="020B0502040504020204" pitchFamily="34"/>
                <a:cs typeface="Noto Sans" panose="020B0502040504020204" pitchFamily="34"/>
              </a:rPr>
              <a:t>Modelisation</a:t>
            </a:r>
            <a:endParaRPr lang="en-GB" sz="2400" b="1" dirty="0">
              <a:latin typeface="Noto Sans" panose="020B0502040504020204" pitchFamily="34"/>
              <a:ea typeface="Noto Sans" panose="020B0502040504020204" pitchFamily="34"/>
              <a:cs typeface="Noto Sans" panose="020B0502040504020204" pitchFamily="34"/>
            </a:endParaRPr>
          </a:p>
        </p:txBody>
      </p:sp>
      <p:sp>
        <p:nvSpPr>
          <p:cNvPr id="4" name="ZoneTexte 3">
            <a:extLst>
              <a:ext uri="{FF2B5EF4-FFF2-40B4-BE49-F238E27FC236}">
                <a16:creationId xmlns:a16="http://schemas.microsoft.com/office/drawing/2014/main" id="{E4519076-E68A-7AD3-D5FA-655C87FEE0D3}"/>
              </a:ext>
            </a:extLst>
          </p:cNvPr>
          <p:cNvSpPr txBox="1"/>
          <p:nvPr/>
        </p:nvSpPr>
        <p:spPr>
          <a:xfrm>
            <a:off x="6793973" y="4568314"/>
            <a:ext cx="5362575" cy="830997"/>
          </a:xfrm>
          <a:prstGeom prst="rect">
            <a:avLst/>
          </a:prstGeom>
          <a:noFill/>
        </p:spPr>
        <p:txBody>
          <a:bodyPr wrap="square" rtlCol="0">
            <a:spAutoFit/>
          </a:bodyPr>
          <a:lstStyle/>
          <a:p>
            <a:pPr>
              <a:defRPr/>
            </a:pPr>
            <a:r>
              <a:rPr lang="fr-FR" sz="2400" b="1" dirty="0">
                <a:latin typeface="Noto Sans" panose="020B0502040504020204" pitchFamily="34"/>
                <a:ea typeface="Noto Sans" panose="020B0502040504020204" pitchFamily="34"/>
                <a:cs typeface="Noto Sans" panose="020B0502040504020204" pitchFamily="34"/>
              </a:rPr>
              <a:t>Prédiction de la consommation d’energie</a:t>
            </a:r>
          </a:p>
        </p:txBody>
      </p:sp>
    </p:spTree>
    <p:extLst>
      <p:ext uri="{BB962C8B-B14F-4D97-AF65-F5344CB8AC3E}">
        <p14:creationId xmlns:p14="http://schemas.microsoft.com/office/powerpoint/2010/main" val="3112377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t="-17000" b="-17000"/>
          </a:stretch>
        </a:blipFill>
        <a:effectLst/>
      </p:bgPr>
    </p:bg>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C3CB4FB1-C7C9-4391-B3E0-A411058401FA}"/>
              </a:ext>
            </a:extLst>
          </p:cNvPr>
          <p:cNvSpPr txBox="1"/>
          <p:nvPr/>
        </p:nvSpPr>
        <p:spPr>
          <a:xfrm>
            <a:off x="169073" y="220270"/>
            <a:ext cx="11177107"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rgbClr val="282F39"/>
                </a:solidFill>
                <a:effectLst/>
                <a:uLnTx/>
                <a:uFillTx/>
                <a:latin typeface="Noto Sans" panose="020B0502040504020204"/>
                <a:ea typeface="+mn-ea"/>
                <a:cs typeface="+mn-cs"/>
              </a:rPr>
              <a:t>Préliminaire</a:t>
            </a:r>
            <a:r>
              <a:rPr lang="en-US" sz="6600" b="1" dirty="0">
                <a:solidFill>
                  <a:srgbClr val="282F39"/>
                </a:solidFill>
                <a:latin typeface="Noto Sans" panose="020B0502040504020204"/>
              </a:rPr>
              <a:t>s</a:t>
            </a:r>
            <a:r>
              <a:rPr kumimoji="0" lang="en-US" sz="6600" b="1" i="0" u="none" strike="noStrike" kern="1200" cap="none" spc="0" normalizeH="0" noProof="0" dirty="0">
                <a:ln>
                  <a:noFill/>
                </a:ln>
                <a:solidFill>
                  <a:srgbClr val="282F39"/>
                </a:solidFill>
                <a:effectLst/>
                <a:uLnTx/>
                <a:uFillTx/>
                <a:latin typeface="Noto Sans" panose="020B0502040504020204"/>
                <a:ea typeface="+mn-ea"/>
                <a:cs typeface="+mn-cs"/>
              </a:rPr>
              <a:t> </a:t>
            </a:r>
            <a:endParaRPr kumimoji="0" lang="en-US" sz="6600" b="1" i="0" u="none" strike="noStrike" kern="1200" cap="none" spc="0" normalizeH="0" baseline="0" noProof="0" dirty="0">
              <a:ln>
                <a:noFill/>
              </a:ln>
              <a:solidFill>
                <a:srgbClr val="282F39"/>
              </a:solidFill>
              <a:effectLst/>
              <a:uLnTx/>
              <a:uFillTx/>
              <a:latin typeface="Noto Sans" panose="020B0502040504020204"/>
              <a:ea typeface="+mn-ea"/>
              <a:cs typeface="+mn-cs"/>
            </a:endParaRPr>
          </a:p>
        </p:txBody>
      </p:sp>
      <p:grpSp>
        <p:nvGrpSpPr>
          <p:cNvPr id="5" name="Group 4">
            <a:extLst>
              <a:ext uri="{FF2B5EF4-FFF2-40B4-BE49-F238E27FC236}">
                <a16:creationId xmlns:a16="http://schemas.microsoft.com/office/drawing/2014/main" id="{6AD476D2-78F9-4AF8-B52B-F84A73F608EB}"/>
              </a:ext>
            </a:extLst>
          </p:cNvPr>
          <p:cNvGrpSpPr/>
          <p:nvPr/>
        </p:nvGrpSpPr>
        <p:grpSpPr>
          <a:xfrm>
            <a:off x="778987" y="903200"/>
            <a:ext cx="3241040" cy="1560882"/>
            <a:chOff x="2311400" y="2108200"/>
            <a:chExt cx="5848350" cy="2463800"/>
          </a:xfrm>
          <a:solidFill>
            <a:schemeClr val="accent4"/>
          </a:solidFill>
        </p:grpSpPr>
        <p:sp>
          <p:nvSpPr>
            <p:cNvPr id="23" name="Freeform: Shape 22">
              <a:extLst>
                <a:ext uri="{FF2B5EF4-FFF2-40B4-BE49-F238E27FC236}">
                  <a16:creationId xmlns:a16="http://schemas.microsoft.com/office/drawing/2014/main" id="{E98422C0-5581-4031-B5E3-52A89629AA90}"/>
                </a:ext>
              </a:extLst>
            </p:cNvPr>
            <p:cNvSpPr/>
            <p:nvPr/>
          </p:nvSpPr>
          <p:spPr>
            <a:xfrm>
              <a:off x="2311400" y="2108200"/>
              <a:ext cx="2463800" cy="2463800"/>
            </a:xfrm>
            <a:custGeom>
              <a:avLst/>
              <a:gdLst>
                <a:gd name="connsiteX0" fmla="*/ 1155700 w 2311400"/>
                <a:gd name="connsiteY0" fmla="*/ 414867 h 2311400"/>
                <a:gd name="connsiteX1" fmla="*/ 414867 w 2311400"/>
                <a:gd name="connsiteY1" fmla="*/ 1155700 h 2311400"/>
                <a:gd name="connsiteX2" fmla="*/ 1155700 w 2311400"/>
                <a:gd name="connsiteY2" fmla="*/ 1896533 h 2311400"/>
                <a:gd name="connsiteX3" fmla="*/ 1896533 w 2311400"/>
                <a:gd name="connsiteY3" fmla="*/ 1155700 h 2311400"/>
                <a:gd name="connsiteX4" fmla="*/ 1155700 w 2311400"/>
                <a:gd name="connsiteY4" fmla="*/ 414867 h 2311400"/>
                <a:gd name="connsiteX5" fmla="*/ 1155700 w 2311400"/>
                <a:gd name="connsiteY5" fmla="*/ 0 h 2311400"/>
                <a:gd name="connsiteX6" fmla="*/ 2311400 w 2311400"/>
                <a:gd name="connsiteY6" fmla="*/ 1155700 h 2311400"/>
                <a:gd name="connsiteX7" fmla="*/ 1155700 w 2311400"/>
                <a:gd name="connsiteY7" fmla="*/ 2311400 h 2311400"/>
                <a:gd name="connsiteX8" fmla="*/ 0 w 2311400"/>
                <a:gd name="connsiteY8" fmla="*/ 1155700 h 2311400"/>
                <a:gd name="connsiteX9" fmla="*/ 1155700 w 2311400"/>
                <a:gd name="connsiteY9" fmla="*/ 0 h 23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400" h="2311400">
                  <a:moveTo>
                    <a:pt x="1155700" y="414867"/>
                  </a:moveTo>
                  <a:cubicBezTo>
                    <a:pt x="746549" y="414867"/>
                    <a:pt x="414867" y="746549"/>
                    <a:pt x="414867" y="1155700"/>
                  </a:cubicBezTo>
                  <a:cubicBezTo>
                    <a:pt x="414867" y="1564851"/>
                    <a:pt x="746549" y="1896533"/>
                    <a:pt x="1155700" y="1896533"/>
                  </a:cubicBezTo>
                  <a:cubicBezTo>
                    <a:pt x="1564851" y="1896533"/>
                    <a:pt x="1896533" y="1564851"/>
                    <a:pt x="1896533" y="1155700"/>
                  </a:cubicBezTo>
                  <a:cubicBezTo>
                    <a:pt x="1896533" y="746549"/>
                    <a:pt x="1564851" y="414867"/>
                    <a:pt x="1155700" y="414867"/>
                  </a:cubicBezTo>
                  <a:close/>
                  <a:moveTo>
                    <a:pt x="1155700" y="0"/>
                  </a:moveTo>
                  <a:cubicBezTo>
                    <a:pt x="1793975" y="0"/>
                    <a:pt x="2311400" y="517425"/>
                    <a:pt x="2311400" y="1155700"/>
                  </a:cubicBezTo>
                  <a:cubicBezTo>
                    <a:pt x="2311400" y="1793975"/>
                    <a:pt x="1793975" y="2311400"/>
                    <a:pt x="1155700" y="2311400"/>
                  </a:cubicBezTo>
                  <a:cubicBezTo>
                    <a:pt x="517425" y="2311400"/>
                    <a:pt x="0" y="1793975"/>
                    <a:pt x="0" y="1155700"/>
                  </a:cubicBezTo>
                  <a:cubicBezTo>
                    <a:pt x="0" y="517425"/>
                    <a:pt x="517425" y="0"/>
                    <a:pt x="1155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8B4923FF-5180-4548-966D-8C7D30A909D2}"/>
                </a:ext>
              </a:extLst>
            </p:cNvPr>
            <p:cNvSpPr/>
            <p:nvPr/>
          </p:nvSpPr>
          <p:spPr>
            <a:xfrm>
              <a:off x="4445000" y="3056599"/>
              <a:ext cx="3714750" cy="567002"/>
            </a:xfrm>
            <a:prstGeom prst="roundRect">
              <a:avLst>
                <a:gd name="adj" fmla="val 258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Rounded Corners 25">
              <a:extLst>
                <a:ext uri="{FF2B5EF4-FFF2-40B4-BE49-F238E27FC236}">
                  <a16:creationId xmlns:a16="http://schemas.microsoft.com/office/drawing/2014/main" id="{EBA7F69E-0EF9-4729-81B9-C5D202F37C1D}"/>
                </a:ext>
              </a:extLst>
            </p:cNvPr>
            <p:cNvSpPr/>
            <p:nvPr/>
          </p:nvSpPr>
          <p:spPr>
            <a:xfrm rot="5400000">
              <a:off x="6941609" y="3617450"/>
              <a:ext cx="1238250" cy="518451"/>
            </a:xfrm>
            <a:prstGeom prst="roundRect">
              <a:avLst>
                <a:gd name="adj" fmla="val 258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Rounded Corners 26">
              <a:extLst>
                <a:ext uri="{FF2B5EF4-FFF2-40B4-BE49-F238E27FC236}">
                  <a16:creationId xmlns:a16="http://schemas.microsoft.com/office/drawing/2014/main" id="{995BA211-E138-472A-B48C-A491750C5FB4}"/>
                </a:ext>
              </a:extLst>
            </p:cNvPr>
            <p:cNvSpPr/>
            <p:nvPr/>
          </p:nvSpPr>
          <p:spPr>
            <a:xfrm rot="5400000">
              <a:off x="6246284" y="3372976"/>
              <a:ext cx="927099" cy="518451"/>
            </a:xfrm>
            <a:prstGeom prst="roundRect">
              <a:avLst>
                <a:gd name="adj" fmla="val 258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2" name="TextBox 41">
            <a:extLst>
              <a:ext uri="{FF2B5EF4-FFF2-40B4-BE49-F238E27FC236}">
                <a16:creationId xmlns:a16="http://schemas.microsoft.com/office/drawing/2014/main" id="{7E02CA8A-71FD-4DEA-A6D0-63CFD873ABBF}"/>
              </a:ext>
            </a:extLst>
          </p:cNvPr>
          <p:cNvSpPr txBox="1"/>
          <p:nvPr/>
        </p:nvSpPr>
        <p:spPr>
          <a:xfrm>
            <a:off x="1171795" y="2834043"/>
            <a:ext cx="3802118" cy="2092881"/>
          </a:xfrm>
          <a:prstGeom prst="rect">
            <a:avLst/>
          </a:prstGeom>
          <a:noFill/>
        </p:spPr>
        <p:txBody>
          <a:bodyPr wrap="square" rtlCol="0">
            <a:spAutoFit/>
          </a:bodyPr>
          <a:lstStyle/>
          <a:p>
            <a:pPr marL="342900" indent="-342900">
              <a:buFont typeface="Wingdings" panose="05000000000000000000" pitchFamily="2" charset="2"/>
              <a:buChar char="Ø"/>
              <a:defRPr/>
            </a:pPr>
            <a:r>
              <a:rPr lang="fr-FR" sz="2400" b="1" dirty="0"/>
              <a:t>Définition du répertoire du projet </a:t>
            </a:r>
          </a:p>
          <a:p>
            <a:pPr>
              <a:defRPr/>
            </a:pPr>
            <a:endParaRPr lang="fr-FR" sz="2000" b="1" dirty="0"/>
          </a:p>
          <a:p>
            <a:pPr marL="342900" indent="-342900">
              <a:buFont typeface="Wingdings" panose="05000000000000000000" pitchFamily="2" charset="2"/>
              <a:buChar char="Ø"/>
              <a:defRPr/>
            </a:pPr>
            <a:r>
              <a:rPr lang="fr-FR" sz="2400" b="1" dirty="0"/>
              <a:t>Définition du répertoire des données</a:t>
            </a:r>
          </a:p>
          <a:p>
            <a:pPr>
              <a:defRPr/>
            </a:pPr>
            <a:endParaRPr lang="fr-FR" sz="1400" b="1" dirty="0">
              <a:solidFill>
                <a:schemeClr val="bg1"/>
              </a:solidFill>
            </a:endParaRPr>
          </a:p>
        </p:txBody>
      </p:sp>
      <p:sp>
        <p:nvSpPr>
          <p:cNvPr id="43" name="Oval 42">
            <a:extLst>
              <a:ext uri="{FF2B5EF4-FFF2-40B4-BE49-F238E27FC236}">
                <a16:creationId xmlns:a16="http://schemas.microsoft.com/office/drawing/2014/main" id="{6C82803C-02B3-45D7-B2EA-36A2DE17A2BD}"/>
              </a:ext>
            </a:extLst>
          </p:cNvPr>
          <p:cNvSpPr/>
          <p:nvPr/>
        </p:nvSpPr>
        <p:spPr>
          <a:xfrm>
            <a:off x="2144376" y="4794211"/>
            <a:ext cx="609452" cy="6094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53" name="TextBox 52">
            <a:extLst>
              <a:ext uri="{FF2B5EF4-FFF2-40B4-BE49-F238E27FC236}">
                <a16:creationId xmlns:a16="http://schemas.microsoft.com/office/drawing/2014/main" id="{D87839CE-A77A-40F8-BA9A-45737519407A}"/>
              </a:ext>
            </a:extLst>
          </p:cNvPr>
          <p:cNvSpPr txBox="1"/>
          <p:nvPr/>
        </p:nvSpPr>
        <p:spPr>
          <a:xfrm>
            <a:off x="6872288" y="3234152"/>
            <a:ext cx="4638671" cy="1107996"/>
          </a:xfrm>
          <a:prstGeom prst="rect">
            <a:avLst/>
          </a:prstGeom>
          <a:noFill/>
        </p:spPr>
        <p:txBody>
          <a:bodyPr wrap="square" rtlCol="0">
            <a:spAutoFit/>
          </a:bodyPr>
          <a:lstStyle/>
          <a:p>
            <a:pPr algn="ctr"/>
            <a:r>
              <a:rPr lang="fr-FR" sz="2400" b="1" dirty="0">
                <a:solidFill>
                  <a:schemeClr val="bg1"/>
                </a:solidFill>
              </a:rPr>
              <a:t> </a:t>
            </a:r>
            <a:r>
              <a:rPr lang="fr-FR" sz="2400" b="1" dirty="0"/>
              <a:t>Importation des Bibliothèques</a:t>
            </a:r>
          </a:p>
          <a:p>
            <a:endParaRPr lang="fr-FR" b="1" dirty="0"/>
          </a:p>
          <a:p>
            <a:endParaRPr lang="en-US" sz="2400" dirty="0"/>
          </a:p>
        </p:txBody>
      </p:sp>
      <p:sp>
        <p:nvSpPr>
          <p:cNvPr id="55" name="Oval 54">
            <a:extLst>
              <a:ext uri="{FF2B5EF4-FFF2-40B4-BE49-F238E27FC236}">
                <a16:creationId xmlns:a16="http://schemas.microsoft.com/office/drawing/2014/main" id="{6BADD0D4-DB3F-40BD-9946-F760FFA62288}"/>
              </a:ext>
            </a:extLst>
          </p:cNvPr>
          <p:cNvSpPr/>
          <p:nvPr/>
        </p:nvSpPr>
        <p:spPr>
          <a:xfrm>
            <a:off x="9339728" y="4533318"/>
            <a:ext cx="609452" cy="6094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grpSp>
        <p:nvGrpSpPr>
          <p:cNvPr id="17" name="Group 8">
            <a:extLst>
              <a:ext uri="{FF2B5EF4-FFF2-40B4-BE49-F238E27FC236}">
                <a16:creationId xmlns:a16="http://schemas.microsoft.com/office/drawing/2014/main" id="{6706EBB1-9133-4E15-A28C-81BEA5D9FE0E}"/>
              </a:ext>
            </a:extLst>
          </p:cNvPr>
          <p:cNvGrpSpPr/>
          <p:nvPr/>
        </p:nvGrpSpPr>
        <p:grpSpPr>
          <a:xfrm>
            <a:off x="1171795" y="1108875"/>
            <a:ext cx="614627" cy="1026792"/>
            <a:chOff x="9116774" y="2220674"/>
            <a:chExt cx="1043226" cy="2385435"/>
          </a:xfrm>
          <a:solidFill>
            <a:schemeClr val="tx1"/>
          </a:solidFill>
        </p:grpSpPr>
        <p:sp>
          <p:nvSpPr>
            <p:cNvPr id="18" name="Oval 5">
              <a:extLst>
                <a:ext uri="{FF2B5EF4-FFF2-40B4-BE49-F238E27FC236}">
                  <a16:creationId xmlns:a16="http://schemas.microsoft.com/office/drawing/2014/main" id="{9F9ED9FE-6D80-4507-A302-A1EBAEACEE3B}"/>
                </a:ext>
              </a:extLst>
            </p:cNvPr>
            <p:cNvSpPr/>
            <p:nvPr/>
          </p:nvSpPr>
          <p:spPr>
            <a:xfrm>
              <a:off x="9116774" y="2220674"/>
              <a:ext cx="1043226" cy="10432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34">
              <a:extLst>
                <a:ext uri="{FF2B5EF4-FFF2-40B4-BE49-F238E27FC236}">
                  <a16:creationId xmlns:a16="http://schemas.microsoft.com/office/drawing/2014/main" id="{5B44BAA1-D4CF-4DB2-97E1-827EC73225A2}"/>
                </a:ext>
              </a:extLst>
            </p:cNvPr>
            <p:cNvSpPr/>
            <p:nvPr/>
          </p:nvSpPr>
          <p:spPr>
            <a:xfrm>
              <a:off x="9544968" y="2964466"/>
              <a:ext cx="520700" cy="1641643"/>
            </a:xfrm>
            <a:custGeom>
              <a:avLst/>
              <a:gdLst>
                <a:gd name="connsiteX0" fmla="*/ 0 w 520700"/>
                <a:gd name="connsiteY0" fmla="*/ 0 h 1641643"/>
                <a:gd name="connsiteX1" fmla="*/ 194730 w 520700"/>
                <a:gd name="connsiteY1" fmla="*/ 0 h 1641643"/>
                <a:gd name="connsiteX2" fmla="*/ 377825 w 520700"/>
                <a:gd name="connsiteY2" fmla="*/ 189445 h 1641643"/>
                <a:gd name="connsiteX3" fmla="*/ 520700 w 520700"/>
                <a:gd name="connsiteY3" fmla="*/ 1468073 h 1641643"/>
                <a:gd name="connsiteX4" fmla="*/ 347130 w 520700"/>
                <a:gd name="connsiteY4" fmla="*/ 1641643 h 1641643"/>
                <a:gd name="connsiteX5" fmla="*/ 0 w 520700"/>
                <a:gd name="connsiteY5" fmla="*/ 1641643 h 164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700" h="1641643">
                  <a:moveTo>
                    <a:pt x="0" y="0"/>
                  </a:moveTo>
                  <a:lnTo>
                    <a:pt x="194730" y="0"/>
                  </a:lnTo>
                  <a:cubicBezTo>
                    <a:pt x="290590" y="0"/>
                    <a:pt x="377825" y="93585"/>
                    <a:pt x="377825" y="189445"/>
                  </a:cubicBezTo>
                  <a:lnTo>
                    <a:pt x="520700" y="1468073"/>
                  </a:lnTo>
                  <a:cubicBezTo>
                    <a:pt x="520700" y="1563933"/>
                    <a:pt x="442990" y="1641643"/>
                    <a:pt x="347130" y="1641643"/>
                  </a:cubicBezTo>
                  <a:lnTo>
                    <a:pt x="0" y="16416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35">
              <a:extLst>
                <a:ext uri="{FF2B5EF4-FFF2-40B4-BE49-F238E27FC236}">
                  <a16:creationId xmlns:a16="http://schemas.microsoft.com/office/drawing/2014/main" id="{242248F9-23AD-483E-8CA7-F81B165F1AF1}"/>
                </a:ext>
              </a:extLst>
            </p:cNvPr>
            <p:cNvSpPr/>
            <p:nvPr/>
          </p:nvSpPr>
          <p:spPr>
            <a:xfrm flipH="1">
              <a:off x="9207500" y="2964466"/>
              <a:ext cx="520700" cy="1641643"/>
            </a:xfrm>
            <a:custGeom>
              <a:avLst/>
              <a:gdLst>
                <a:gd name="connsiteX0" fmla="*/ 0 w 520700"/>
                <a:gd name="connsiteY0" fmla="*/ 0 h 1641643"/>
                <a:gd name="connsiteX1" fmla="*/ 194730 w 520700"/>
                <a:gd name="connsiteY1" fmla="*/ 0 h 1641643"/>
                <a:gd name="connsiteX2" fmla="*/ 377825 w 520700"/>
                <a:gd name="connsiteY2" fmla="*/ 189445 h 1641643"/>
                <a:gd name="connsiteX3" fmla="*/ 520700 w 520700"/>
                <a:gd name="connsiteY3" fmla="*/ 1468073 h 1641643"/>
                <a:gd name="connsiteX4" fmla="*/ 347130 w 520700"/>
                <a:gd name="connsiteY4" fmla="*/ 1641643 h 1641643"/>
                <a:gd name="connsiteX5" fmla="*/ 0 w 520700"/>
                <a:gd name="connsiteY5" fmla="*/ 1641643 h 164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700" h="1641643">
                  <a:moveTo>
                    <a:pt x="0" y="0"/>
                  </a:moveTo>
                  <a:lnTo>
                    <a:pt x="194730" y="0"/>
                  </a:lnTo>
                  <a:cubicBezTo>
                    <a:pt x="290590" y="0"/>
                    <a:pt x="377825" y="93585"/>
                    <a:pt x="377825" y="189445"/>
                  </a:cubicBezTo>
                  <a:lnTo>
                    <a:pt x="520700" y="1468073"/>
                  </a:lnTo>
                  <a:cubicBezTo>
                    <a:pt x="520700" y="1563933"/>
                    <a:pt x="442990" y="1641643"/>
                    <a:pt x="347130" y="1641643"/>
                  </a:cubicBezTo>
                  <a:lnTo>
                    <a:pt x="0" y="16416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 name="ZoneTexte 1">
            <a:extLst>
              <a:ext uri="{FF2B5EF4-FFF2-40B4-BE49-F238E27FC236}">
                <a16:creationId xmlns:a16="http://schemas.microsoft.com/office/drawing/2014/main" id="{DE27BE7A-7ED6-24BD-B45C-AC1EA9824313}"/>
              </a:ext>
            </a:extLst>
          </p:cNvPr>
          <p:cNvSpPr txBox="1"/>
          <p:nvPr/>
        </p:nvSpPr>
        <p:spPr>
          <a:xfrm>
            <a:off x="5069495" y="1590303"/>
            <a:ext cx="4972814" cy="800219"/>
          </a:xfrm>
          <a:prstGeom prst="rect">
            <a:avLst/>
          </a:prstGeom>
          <a:noFill/>
        </p:spPr>
        <p:txBody>
          <a:bodyPr wrap="square" rtlCol="0">
            <a:spAutoFit/>
          </a:bodyPr>
          <a:lstStyle/>
          <a:p>
            <a:r>
              <a:rPr lang="fr-FR" sz="2800" b="1" dirty="0"/>
              <a:t>L’environnement de travail</a:t>
            </a:r>
          </a:p>
          <a:p>
            <a:endParaRPr lang="fr-FR" dirty="0"/>
          </a:p>
        </p:txBody>
      </p:sp>
    </p:spTree>
    <p:extLst>
      <p:ext uri="{BB962C8B-B14F-4D97-AF65-F5344CB8AC3E}">
        <p14:creationId xmlns:p14="http://schemas.microsoft.com/office/powerpoint/2010/main" val="59967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17000" b="-17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202749" y="21788"/>
            <a:ext cx="9673702"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latin typeface="Noto Sans" panose="020B0502040504020204" pitchFamily="34"/>
                <a:ea typeface="Noto Sans" panose="020B0502040504020204" pitchFamily="34"/>
                <a:cs typeface="Noto Sans" panose="020B0502040504020204" pitchFamily="34"/>
              </a:rPr>
              <a:t>Visualisation du jeu de données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8" name="Cube 7">
            <a:extLst>
              <a:ext uri="{FF2B5EF4-FFF2-40B4-BE49-F238E27FC236}">
                <a16:creationId xmlns:a16="http://schemas.microsoft.com/office/drawing/2014/main" id="{42DC10DD-DF35-412C-9E3F-E754C8AA514C}"/>
              </a:ext>
            </a:extLst>
          </p:cNvPr>
          <p:cNvSpPr/>
          <p:nvPr/>
        </p:nvSpPr>
        <p:spPr>
          <a:xfrm flipH="1" flipV="1">
            <a:off x="6520074" y="2143759"/>
            <a:ext cx="957685" cy="761457"/>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Cube 6">
            <a:extLst>
              <a:ext uri="{FF2B5EF4-FFF2-40B4-BE49-F238E27FC236}">
                <a16:creationId xmlns:a16="http://schemas.microsoft.com/office/drawing/2014/main" id="{FA8437F8-2490-4CBA-A06F-F04929A72E68}"/>
              </a:ext>
            </a:extLst>
          </p:cNvPr>
          <p:cNvSpPr/>
          <p:nvPr/>
        </p:nvSpPr>
        <p:spPr>
          <a:xfrm flipH="1" flipV="1">
            <a:off x="5539730" y="2143759"/>
            <a:ext cx="999740" cy="791966"/>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ube 5">
            <a:extLst>
              <a:ext uri="{FF2B5EF4-FFF2-40B4-BE49-F238E27FC236}">
                <a16:creationId xmlns:a16="http://schemas.microsoft.com/office/drawing/2014/main" id="{49EB2A66-881B-4BC6-BC76-3C57F769DE86}"/>
              </a:ext>
            </a:extLst>
          </p:cNvPr>
          <p:cNvSpPr/>
          <p:nvPr/>
        </p:nvSpPr>
        <p:spPr>
          <a:xfrm flipH="1" flipV="1">
            <a:off x="4428650" y="2143759"/>
            <a:ext cx="1111080" cy="807619"/>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Cube 1">
            <a:extLst>
              <a:ext uri="{FF2B5EF4-FFF2-40B4-BE49-F238E27FC236}">
                <a16:creationId xmlns:a16="http://schemas.microsoft.com/office/drawing/2014/main" id="{68CF68A0-FF38-47A1-81F9-AC65E7AED1C9}"/>
              </a:ext>
            </a:extLst>
          </p:cNvPr>
          <p:cNvSpPr/>
          <p:nvPr/>
        </p:nvSpPr>
        <p:spPr>
          <a:xfrm flipH="1" flipV="1">
            <a:off x="3420518" y="2141056"/>
            <a:ext cx="1008132" cy="856632"/>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Cube 10">
            <a:extLst>
              <a:ext uri="{FF2B5EF4-FFF2-40B4-BE49-F238E27FC236}">
                <a16:creationId xmlns:a16="http://schemas.microsoft.com/office/drawing/2014/main" id="{05F8CFB0-1734-419B-8BCE-3E39BD209178}"/>
              </a:ext>
            </a:extLst>
          </p:cNvPr>
          <p:cNvSpPr/>
          <p:nvPr/>
        </p:nvSpPr>
        <p:spPr>
          <a:xfrm flipH="1" flipV="1">
            <a:off x="6516376" y="2905216"/>
            <a:ext cx="975466" cy="721784"/>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Cube 9">
            <a:extLst>
              <a:ext uri="{FF2B5EF4-FFF2-40B4-BE49-F238E27FC236}">
                <a16:creationId xmlns:a16="http://schemas.microsoft.com/office/drawing/2014/main" id="{6CD4DFB5-AA04-4B2F-95EB-4FDAEBF71248}"/>
              </a:ext>
            </a:extLst>
          </p:cNvPr>
          <p:cNvSpPr/>
          <p:nvPr/>
        </p:nvSpPr>
        <p:spPr>
          <a:xfrm flipH="1" flipV="1">
            <a:off x="5539729" y="2913655"/>
            <a:ext cx="985187" cy="753017"/>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Cube 8">
            <a:extLst>
              <a:ext uri="{FF2B5EF4-FFF2-40B4-BE49-F238E27FC236}">
                <a16:creationId xmlns:a16="http://schemas.microsoft.com/office/drawing/2014/main" id="{6F87FEAD-1981-4A40-9773-853256443AF6}"/>
              </a:ext>
            </a:extLst>
          </p:cNvPr>
          <p:cNvSpPr/>
          <p:nvPr/>
        </p:nvSpPr>
        <p:spPr>
          <a:xfrm flipH="1" flipV="1">
            <a:off x="4482420" y="2942613"/>
            <a:ext cx="992874" cy="694277"/>
          </a:xfrm>
          <a:prstGeom prst="cube">
            <a:avLst>
              <a:gd name="adj" fmla="val 331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Cube 12">
            <a:extLst>
              <a:ext uri="{FF2B5EF4-FFF2-40B4-BE49-F238E27FC236}">
                <a16:creationId xmlns:a16="http://schemas.microsoft.com/office/drawing/2014/main" id="{B7ACA1AB-A3A7-4D88-B352-E920A5A83814}"/>
              </a:ext>
            </a:extLst>
          </p:cNvPr>
          <p:cNvSpPr/>
          <p:nvPr/>
        </p:nvSpPr>
        <p:spPr>
          <a:xfrm flipH="1" flipV="1">
            <a:off x="3420519" y="2950920"/>
            <a:ext cx="1022249" cy="748047"/>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Cube 18">
            <a:extLst>
              <a:ext uri="{FF2B5EF4-FFF2-40B4-BE49-F238E27FC236}">
                <a16:creationId xmlns:a16="http://schemas.microsoft.com/office/drawing/2014/main" id="{B66A6CC5-0E74-4A2C-A79F-847F7152F4F6}"/>
              </a:ext>
            </a:extLst>
          </p:cNvPr>
          <p:cNvSpPr/>
          <p:nvPr/>
        </p:nvSpPr>
        <p:spPr>
          <a:xfrm flipH="1" flipV="1">
            <a:off x="6488283" y="3627000"/>
            <a:ext cx="1032251" cy="844368"/>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Cube 19">
            <a:extLst>
              <a:ext uri="{FF2B5EF4-FFF2-40B4-BE49-F238E27FC236}">
                <a16:creationId xmlns:a16="http://schemas.microsoft.com/office/drawing/2014/main" id="{FD3775D1-FDEE-430E-93E4-559A7D3A4AEF}"/>
              </a:ext>
            </a:extLst>
          </p:cNvPr>
          <p:cNvSpPr/>
          <p:nvPr/>
        </p:nvSpPr>
        <p:spPr>
          <a:xfrm flipH="1" flipV="1">
            <a:off x="5503986" y="3650974"/>
            <a:ext cx="1012390" cy="828715"/>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Cube 20">
            <a:extLst>
              <a:ext uri="{FF2B5EF4-FFF2-40B4-BE49-F238E27FC236}">
                <a16:creationId xmlns:a16="http://schemas.microsoft.com/office/drawing/2014/main" id="{BE30A5F0-70C9-4A09-9516-DF072D60B9C3}"/>
              </a:ext>
            </a:extLst>
          </p:cNvPr>
          <p:cNvSpPr/>
          <p:nvPr/>
        </p:nvSpPr>
        <p:spPr>
          <a:xfrm flipH="1" flipV="1">
            <a:off x="4442769" y="3654858"/>
            <a:ext cx="1079088" cy="824830"/>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Cube 21">
            <a:extLst>
              <a:ext uri="{FF2B5EF4-FFF2-40B4-BE49-F238E27FC236}">
                <a16:creationId xmlns:a16="http://schemas.microsoft.com/office/drawing/2014/main" id="{96E1A1A7-4C08-4D0B-80E7-9A6DE792CE37}"/>
              </a:ext>
            </a:extLst>
          </p:cNvPr>
          <p:cNvSpPr/>
          <p:nvPr/>
        </p:nvSpPr>
        <p:spPr>
          <a:xfrm flipH="1" flipV="1">
            <a:off x="3438610" y="3699656"/>
            <a:ext cx="989375" cy="780031"/>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Freeform 5">
            <a:extLst>
              <a:ext uri="{FF2B5EF4-FFF2-40B4-BE49-F238E27FC236}">
                <a16:creationId xmlns:a16="http://schemas.microsoft.com/office/drawing/2014/main" id="{F3D775D3-3DF8-4CBE-BB17-26C406F3B4F3}"/>
              </a:ext>
            </a:extLst>
          </p:cNvPr>
          <p:cNvSpPr>
            <a:spLocks/>
          </p:cNvSpPr>
          <p:nvPr/>
        </p:nvSpPr>
        <p:spPr bwMode="auto">
          <a:xfrm rot="3121638">
            <a:off x="3993427" y="3679111"/>
            <a:ext cx="1720235" cy="1529880"/>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DFC38C51-7F43-4793-AB7D-5AA8F30C956C}"/>
              </a:ext>
            </a:extLst>
          </p:cNvPr>
          <p:cNvSpPr/>
          <p:nvPr/>
        </p:nvSpPr>
        <p:spPr>
          <a:xfrm>
            <a:off x="1" y="1656081"/>
            <a:ext cx="3356082" cy="3495040"/>
          </a:xfrm>
          <a:prstGeom prst="rect">
            <a:avLst/>
          </a:prstGeom>
          <a:blipFill dpi="0" rotWithShape="1">
            <a:blip r:embed="rId3">
              <a:alphaModFix amt="8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6D636053-2BB2-4C73-A042-D28E2652FB4C}"/>
              </a:ext>
            </a:extLst>
          </p:cNvPr>
          <p:cNvSpPr/>
          <p:nvPr/>
        </p:nvSpPr>
        <p:spPr>
          <a:xfrm>
            <a:off x="0" y="1656081"/>
            <a:ext cx="124771" cy="3495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5C57DC64-1D77-4717-B607-73514187F2E8}"/>
              </a:ext>
            </a:extLst>
          </p:cNvPr>
          <p:cNvSpPr txBox="1"/>
          <p:nvPr/>
        </p:nvSpPr>
        <p:spPr>
          <a:xfrm>
            <a:off x="182410" y="2330916"/>
            <a:ext cx="3268256" cy="1631216"/>
          </a:xfrm>
          <a:prstGeom prst="rect">
            <a:avLst/>
          </a:prstGeom>
          <a:noFill/>
        </p:spPr>
        <p:txBody>
          <a:bodyPr wrap="square" rtlCol="0">
            <a:spAutoFit/>
          </a:bodyPr>
          <a:lstStyle/>
          <a:p>
            <a:pPr lvl="0" algn="just">
              <a:defRPr/>
            </a:pPr>
            <a:r>
              <a:rPr lang="en-GB" sz="2000" b="1" dirty="0">
                <a:latin typeface="Noto Sans" panose="020B0502040504020204" pitchFamily="34"/>
                <a:ea typeface="Noto Sans" panose="020B0502040504020204" pitchFamily="34"/>
                <a:cs typeface="Noto Sans" panose="020B0502040504020204" pitchFamily="34"/>
              </a:rPr>
              <a:t>Information sur la base</a:t>
            </a:r>
          </a:p>
          <a:p>
            <a:pPr lvl="0" algn="just">
              <a:defRPr/>
            </a:pPr>
            <a:endParaRPr lang="en-GB" sz="2000" b="1" dirty="0">
              <a:latin typeface="Noto Sans" panose="020B0502040504020204" pitchFamily="34"/>
              <a:ea typeface="Noto Sans" panose="020B0502040504020204" pitchFamily="34"/>
              <a:cs typeface="Noto Sans" panose="020B0502040504020204" pitchFamily="34"/>
            </a:endParaRPr>
          </a:p>
          <a:p>
            <a:pPr lvl="0" algn="just">
              <a:defRPr/>
            </a:pPr>
            <a:endParaRPr lang="en-GB" sz="2000" b="1" dirty="0">
              <a:latin typeface="Noto Sans" panose="020B0502040504020204" pitchFamily="34"/>
              <a:ea typeface="Noto Sans" panose="020B0502040504020204" pitchFamily="34"/>
              <a:cs typeface="Noto Sans" panose="020B0502040504020204" pitchFamily="34"/>
            </a:endParaRPr>
          </a:p>
          <a:p>
            <a:pPr lvl="0" algn="just">
              <a:defRPr/>
            </a:pPr>
            <a:r>
              <a:rPr lang="en-GB" sz="2000" b="1" dirty="0">
                <a:latin typeface="Noto Sans" panose="020B0502040504020204" pitchFamily="34"/>
                <a:ea typeface="Noto Sans" panose="020B0502040504020204" pitchFamily="34"/>
                <a:cs typeface="Noto Sans" panose="020B0502040504020204" pitchFamily="34"/>
              </a:rPr>
              <a:t>3376 lignes (modalités)</a:t>
            </a:r>
          </a:p>
          <a:p>
            <a:pPr lvl="0" algn="just">
              <a:defRPr/>
            </a:pPr>
            <a:r>
              <a:rPr lang="en-GB" sz="2000" b="1" dirty="0">
                <a:latin typeface="Noto Sans" panose="020B0502040504020204" pitchFamily="34"/>
                <a:ea typeface="Noto Sans" panose="020B0502040504020204" pitchFamily="34"/>
                <a:cs typeface="Noto Sans" panose="020B0502040504020204" pitchFamily="34"/>
              </a:rPr>
              <a:t>46 colonnes (variables)</a:t>
            </a:r>
          </a:p>
        </p:txBody>
      </p:sp>
      <p:sp>
        <p:nvSpPr>
          <p:cNvPr id="23" name="Rectangle 22">
            <a:extLst>
              <a:ext uri="{FF2B5EF4-FFF2-40B4-BE49-F238E27FC236}">
                <a16:creationId xmlns:a16="http://schemas.microsoft.com/office/drawing/2014/main" id="{DFC38C51-7F43-4793-AB7D-5AA8F30C956C}"/>
              </a:ext>
            </a:extLst>
          </p:cNvPr>
          <p:cNvSpPr/>
          <p:nvPr/>
        </p:nvSpPr>
        <p:spPr>
          <a:xfrm>
            <a:off x="7881457" y="2265418"/>
            <a:ext cx="4084320" cy="2428502"/>
          </a:xfrm>
          <a:prstGeom prst="rect">
            <a:avLst/>
          </a:prstGeom>
          <a:blipFill dpi="0" rotWithShape="1">
            <a:blip r:embed="rId3">
              <a:alphaModFix amt="8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6D636053-2BB2-4C73-A042-D28E2652FB4C}"/>
              </a:ext>
            </a:extLst>
          </p:cNvPr>
          <p:cNvSpPr/>
          <p:nvPr/>
        </p:nvSpPr>
        <p:spPr>
          <a:xfrm>
            <a:off x="7881963" y="2289060"/>
            <a:ext cx="140487" cy="24048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Rectangle à coins arrondis 28"/>
          <p:cNvSpPr/>
          <p:nvPr/>
        </p:nvSpPr>
        <p:spPr>
          <a:xfrm flipH="1">
            <a:off x="8691067" y="1882944"/>
            <a:ext cx="2454143"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SN" b="1" dirty="0"/>
              <a:t>Données manquantes</a:t>
            </a:r>
          </a:p>
        </p:txBody>
      </p:sp>
      <p:sp>
        <p:nvSpPr>
          <p:cNvPr id="31" name="TextBox 30">
            <a:extLst>
              <a:ext uri="{FF2B5EF4-FFF2-40B4-BE49-F238E27FC236}">
                <a16:creationId xmlns:a16="http://schemas.microsoft.com/office/drawing/2014/main" id="{EC140A3C-972E-4E16-BF62-96E3E4F20234}"/>
              </a:ext>
            </a:extLst>
          </p:cNvPr>
          <p:cNvSpPr txBox="1"/>
          <p:nvPr/>
        </p:nvSpPr>
        <p:spPr>
          <a:xfrm>
            <a:off x="8022450" y="2464006"/>
            <a:ext cx="3908266" cy="2262158"/>
          </a:xfrm>
          <a:prstGeom prst="rect">
            <a:avLst/>
          </a:prstGeom>
          <a:noFill/>
        </p:spPr>
        <p:txBody>
          <a:bodyPr wrap="square" rtlCol="0">
            <a:spAutoFit/>
          </a:bodyPr>
          <a:lstStyle/>
          <a:p>
            <a:pPr marL="342900" lvl="0" indent="-342900">
              <a:buAutoNum type="arabicPeriod"/>
              <a:defRPr/>
            </a:pPr>
            <a:r>
              <a:rPr lang="fr-SN" b="1" dirty="0"/>
              <a:t>Une visualisation sous forme de diagramme à barres de la vacuité du DataFrame donné.</a:t>
            </a:r>
          </a:p>
          <a:p>
            <a:pPr marL="342900" lvl="0" indent="-342900">
              <a:buAutoNum type="arabicPeriod"/>
              <a:defRPr/>
            </a:pPr>
            <a:endParaRPr kumimoji="0" lang="fr-SN" sz="1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a:p>
            <a:pPr marL="342900" lvl="0" indent="-342900">
              <a:buAutoNum type="arabicPeriod"/>
              <a:defRPr/>
            </a:pPr>
            <a:r>
              <a:rPr kumimoji="0" lang="en-GB" sz="1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lang="fr-SN" b="1" dirty="0"/>
              <a:t>Une visualisation matricielle de la vacuité du DataFrame donné (permet de repérer des motifs dans le complément de données).</a:t>
            </a:r>
            <a:endParaRPr kumimoji="0" lang="en-GB" sz="1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75092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042567" y="23981"/>
            <a:ext cx="9673702" cy="830997"/>
          </a:xfrm>
          <a:prstGeom prst="rect">
            <a:avLst/>
          </a:prstGeom>
          <a:noFill/>
        </p:spPr>
        <p:txBody>
          <a:bodyPr wrap="square" rtlCol="0">
            <a:spAutoFit/>
          </a:bodyPr>
          <a:lstStyle/>
          <a:p>
            <a:pPr algn="ctr"/>
            <a:r>
              <a:rPr lang="fr-FR" sz="4800" b="1" dirty="0"/>
              <a:t>PRÉPARATION</a:t>
            </a:r>
          </a:p>
        </p:txBody>
      </p:sp>
      <p:sp>
        <p:nvSpPr>
          <p:cNvPr id="2" name="Rectangle 1">
            <a:extLst>
              <a:ext uri="{FF2B5EF4-FFF2-40B4-BE49-F238E27FC236}">
                <a16:creationId xmlns:a16="http://schemas.microsoft.com/office/drawing/2014/main" id="{A840493D-ED03-4C28-ACEE-38D98F2CE078}"/>
              </a:ext>
            </a:extLst>
          </p:cNvPr>
          <p:cNvSpPr/>
          <p:nvPr/>
        </p:nvSpPr>
        <p:spPr>
          <a:xfrm>
            <a:off x="0" y="390525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1BB39A9F-E556-4742-91F3-57522BEE03C7}"/>
              </a:ext>
            </a:extLst>
          </p:cNvPr>
          <p:cNvSpPr/>
          <p:nvPr/>
        </p:nvSpPr>
        <p:spPr>
          <a:xfrm>
            <a:off x="735880" y="3712275"/>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DF591DA5-BEDB-402C-86C9-F3E4F94BF22F}"/>
              </a:ext>
            </a:extLst>
          </p:cNvPr>
          <p:cNvSpPr/>
          <p:nvPr/>
        </p:nvSpPr>
        <p:spPr>
          <a:xfrm>
            <a:off x="3331974" y="370681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ABA6FC83-E462-4892-847C-3365DC9EB610}"/>
              </a:ext>
            </a:extLst>
          </p:cNvPr>
          <p:cNvSpPr/>
          <p:nvPr/>
        </p:nvSpPr>
        <p:spPr>
          <a:xfrm>
            <a:off x="5483919" y="3664310"/>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5B3B0292-E90E-45F5-91ED-FC7AE600C01F}"/>
              </a:ext>
            </a:extLst>
          </p:cNvPr>
          <p:cNvSpPr/>
          <p:nvPr/>
        </p:nvSpPr>
        <p:spPr>
          <a:xfrm>
            <a:off x="7732524" y="370681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2B9300BF-75C1-46B4-A2E9-097AB3616AD6}"/>
              </a:ext>
            </a:extLst>
          </p:cNvPr>
          <p:cNvSpPr/>
          <p:nvPr/>
        </p:nvSpPr>
        <p:spPr>
          <a:xfrm>
            <a:off x="10189974" y="370681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0C6D2D17-B294-49A8-B855-3D01106315F6}"/>
              </a:ext>
            </a:extLst>
          </p:cNvPr>
          <p:cNvSpPr txBox="1"/>
          <p:nvPr/>
        </p:nvSpPr>
        <p:spPr>
          <a:xfrm>
            <a:off x="-45863" y="1274307"/>
            <a:ext cx="3340599" cy="2169825"/>
          </a:xfrm>
          <a:prstGeom prst="rect">
            <a:avLst/>
          </a:prstGeom>
          <a:noFill/>
        </p:spPr>
        <p:txBody>
          <a:bodyPr wrap="square" rtlCol="0">
            <a:spAutoFit/>
          </a:bodyPr>
          <a:lstStyle/>
          <a:p>
            <a:pPr algn="just">
              <a:defRPr/>
            </a:pPr>
            <a:endParaRPr lang="fr-FR" sz="2000" b="1" dirty="0"/>
          </a:p>
          <a:p>
            <a:pPr marL="342900" indent="-342900" algn="just">
              <a:buFont typeface="Wingdings" panose="05000000000000000000" pitchFamily="2" charset="2"/>
              <a:buChar char="Ø"/>
              <a:defRPr/>
            </a:pPr>
            <a:r>
              <a:rPr lang="fr-FR" sz="2000" b="1" dirty="0"/>
              <a:t>Variable à une modalité</a:t>
            </a:r>
          </a:p>
          <a:p>
            <a:pPr marL="342900" indent="-342900" algn="just">
              <a:buFont typeface="Wingdings" panose="05000000000000000000" pitchFamily="2" charset="2"/>
              <a:buChar char="Ø"/>
              <a:defRPr/>
            </a:pPr>
            <a:r>
              <a:rPr lang="fr-SN" sz="2000" b="1" dirty="0"/>
              <a:t>Variable à taux de NA élevé</a:t>
            </a:r>
          </a:p>
          <a:p>
            <a:pPr marL="342900" indent="-342900" algn="just">
              <a:buFont typeface="Wingdings" panose="05000000000000000000" pitchFamily="2" charset="2"/>
              <a:buChar char="Ø"/>
              <a:defRPr/>
            </a:pPr>
            <a:r>
              <a:rPr lang="fr-FR" sz="2000" b="1" dirty="0"/>
              <a:t>Variables ID et Code</a:t>
            </a:r>
          </a:p>
          <a:p>
            <a:pPr marL="285750" indent="-285750" algn="just">
              <a:buFont typeface="Wingdings" panose="05000000000000000000" pitchFamily="2" charset="2"/>
              <a:buChar char="Ø"/>
              <a:defRPr/>
            </a:pPr>
            <a:r>
              <a:rPr lang="fr-FR" b="1" dirty="0"/>
              <a:t>  </a:t>
            </a:r>
            <a:r>
              <a:rPr lang="fr-FR" sz="2000" b="1" dirty="0"/>
              <a:t>Autres variables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35" name="TextBox 34">
            <a:extLst>
              <a:ext uri="{FF2B5EF4-FFF2-40B4-BE49-F238E27FC236}">
                <a16:creationId xmlns:a16="http://schemas.microsoft.com/office/drawing/2014/main" id="{9FAF0F6A-4BF2-4B76-A7B1-14C5E5D3314E}"/>
              </a:ext>
            </a:extLst>
          </p:cNvPr>
          <p:cNvSpPr txBox="1"/>
          <p:nvPr/>
        </p:nvSpPr>
        <p:spPr>
          <a:xfrm>
            <a:off x="1624436" y="5138192"/>
            <a:ext cx="2827741" cy="677108"/>
          </a:xfrm>
          <a:prstGeom prst="rect">
            <a:avLst/>
          </a:prstGeom>
          <a:noFill/>
        </p:spPr>
        <p:txBody>
          <a:bodyPr wrap="square" rtlCol="0">
            <a:spAutoFit/>
          </a:bodyPr>
          <a:lstStyle/>
          <a:p>
            <a:endParaRPr lang="fr-FR" b="1" dirty="0"/>
          </a:p>
          <a:p>
            <a:pPr marL="342900" indent="-342900">
              <a:buFont typeface="Wingdings" panose="05000000000000000000" pitchFamily="2" charset="2"/>
              <a:buChar char="Ø"/>
            </a:pPr>
            <a:r>
              <a:rPr lang="fr-FR" sz="2000" b="1" dirty="0"/>
              <a:t>SiteEnergyUse(</a:t>
            </a:r>
            <a:r>
              <a:rPr lang="fr-FR" sz="2000" b="1" dirty="0" err="1"/>
              <a:t>kBtu</a:t>
            </a:r>
            <a:r>
              <a:rPr lang="fr-FR" sz="2000" b="1" dirty="0"/>
              <a:t>)</a:t>
            </a:r>
          </a:p>
        </p:txBody>
      </p:sp>
      <p:sp>
        <p:nvSpPr>
          <p:cNvPr id="39" name="TextBox 38">
            <a:extLst>
              <a:ext uri="{FF2B5EF4-FFF2-40B4-BE49-F238E27FC236}">
                <a16:creationId xmlns:a16="http://schemas.microsoft.com/office/drawing/2014/main" id="{430529B4-EFC8-4092-845B-A63565AEE513}"/>
              </a:ext>
            </a:extLst>
          </p:cNvPr>
          <p:cNvSpPr txBox="1"/>
          <p:nvPr/>
        </p:nvSpPr>
        <p:spPr>
          <a:xfrm>
            <a:off x="745547"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noProof="0" dirty="0">
                <a:solidFill>
                  <a:srgbClr val="FFFFFF"/>
                </a:solidFill>
                <a:latin typeface="Open Sans" panose="020B0606030504020204" pitchFamily="34" charset="0"/>
              </a:rPr>
              <a:t>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52CBCC2A-1053-45D9-8BB8-25FBF08A77B6}"/>
              </a:ext>
            </a:extLst>
          </p:cNvPr>
          <p:cNvSpPr txBox="1"/>
          <p:nvPr/>
        </p:nvSpPr>
        <p:spPr>
          <a:xfrm>
            <a:off x="5467267" y="3738520"/>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6" name="TextBox 45">
            <a:extLst>
              <a:ext uri="{FF2B5EF4-FFF2-40B4-BE49-F238E27FC236}">
                <a16:creationId xmlns:a16="http://schemas.microsoft.com/office/drawing/2014/main" id="{3DBC438E-173F-4C54-9771-7B7D411FC014}"/>
              </a:ext>
            </a:extLst>
          </p:cNvPr>
          <p:cNvSpPr txBox="1"/>
          <p:nvPr/>
        </p:nvSpPr>
        <p:spPr>
          <a:xfrm>
            <a:off x="10196901"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3</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3" name="Group 52">
            <a:extLst>
              <a:ext uri="{FF2B5EF4-FFF2-40B4-BE49-F238E27FC236}">
                <a16:creationId xmlns:a16="http://schemas.microsoft.com/office/drawing/2014/main" id="{0BCDFE16-E570-4AE9-8C9F-057C3139967D}"/>
              </a:ext>
            </a:extLst>
          </p:cNvPr>
          <p:cNvGrpSpPr/>
          <p:nvPr/>
        </p:nvGrpSpPr>
        <p:grpSpPr>
          <a:xfrm>
            <a:off x="5434171" y="4445644"/>
            <a:ext cx="699988" cy="413374"/>
            <a:chOff x="2700338" y="8651875"/>
            <a:chExt cx="6545262" cy="6543675"/>
          </a:xfrm>
          <a:solidFill>
            <a:schemeClr val="tx1"/>
          </a:solidFill>
        </p:grpSpPr>
        <p:sp>
          <p:nvSpPr>
            <p:cNvPr id="54" name="Freeform 18">
              <a:extLst>
                <a:ext uri="{FF2B5EF4-FFF2-40B4-BE49-F238E27FC236}">
                  <a16:creationId xmlns:a16="http://schemas.microsoft.com/office/drawing/2014/main" id="{0D3C4FD6-9395-4418-9818-4FED7DA0A8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19">
              <a:extLst>
                <a:ext uri="{FF2B5EF4-FFF2-40B4-BE49-F238E27FC236}">
                  <a16:creationId xmlns:a16="http://schemas.microsoft.com/office/drawing/2014/main" id="{06F13E1F-61CC-4F1B-9AA1-A1DC863A1BB4}"/>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20">
              <a:extLst>
                <a:ext uri="{FF2B5EF4-FFF2-40B4-BE49-F238E27FC236}">
                  <a16:creationId xmlns:a16="http://schemas.microsoft.com/office/drawing/2014/main" id="{390E6116-B7A4-4E1D-A3FB-18BC9A4A343B}"/>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1">
              <a:extLst>
                <a:ext uri="{FF2B5EF4-FFF2-40B4-BE49-F238E27FC236}">
                  <a16:creationId xmlns:a16="http://schemas.microsoft.com/office/drawing/2014/main" id="{CE62C7A7-B49A-47C4-BCF0-111D593F2A25}"/>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9" name="Group 58">
            <a:extLst>
              <a:ext uri="{FF2B5EF4-FFF2-40B4-BE49-F238E27FC236}">
                <a16:creationId xmlns:a16="http://schemas.microsoft.com/office/drawing/2014/main" id="{903A0901-A81B-4E6C-A11D-468C1F785881}"/>
              </a:ext>
            </a:extLst>
          </p:cNvPr>
          <p:cNvGrpSpPr/>
          <p:nvPr/>
        </p:nvGrpSpPr>
        <p:grpSpPr>
          <a:xfrm>
            <a:off x="806163" y="4503631"/>
            <a:ext cx="472807" cy="509275"/>
            <a:chOff x="7931851" y="2464731"/>
            <a:chExt cx="1002842" cy="1223210"/>
          </a:xfrm>
          <a:solidFill>
            <a:schemeClr val="tx1"/>
          </a:solidFill>
        </p:grpSpPr>
        <p:sp>
          <p:nvSpPr>
            <p:cNvPr id="60" name="Freeform 5">
              <a:extLst>
                <a:ext uri="{FF2B5EF4-FFF2-40B4-BE49-F238E27FC236}">
                  <a16:creationId xmlns:a16="http://schemas.microsoft.com/office/drawing/2014/main" id="{8B7396AB-1A53-44C2-A10B-CE3D5486600B}"/>
                </a:ext>
              </a:extLst>
            </p:cNvPr>
            <p:cNvSpPr>
              <a:spLocks noEditPoints="1"/>
            </p:cNvSpPr>
            <p:nvPr/>
          </p:nvSpPr>
          <p:spPr bwMode="auto">
            <a:xfrm>
              <a:off x="8120806" y="2650831"/>
              <a:ext cx="623981" cy="1037110"/>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61" name="Freeform 6">
              <a:extLst>
                <a:ext uri="{FF2B5EF4-FFF2-40B4-BE49-F238E27FC236}">
                  <a16:creationId xmlns:a16="http://schemas.microsoft.com/office/drawing/2014/main" id="{F61465E4-E99D-45F6-874E-993662E5A5E7}"/>
                </a:ext>
              </a:extLst>
            </p:cNvPr>
            <p:cNvSpPr>
              <a:spLocks noEditPoints="1"/>
            </p:cNvSpPr>
            <p:nvPr/>
          </p:nvSpPr>
          <p:spPr bwMode="auto">
            <a:xfrm>
              <a:off x="8193151" y="2944496"/>
              <a:ext cx="44264" cy="75201"/>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Freeform 7">
              <a:extLst>
                <a:ext uri="{FF2B5EF4-FFF2-40B4-BE49-F238E27FC236}">
                  <a16:creationId xmlns:a16="http://schemas.microsoft.com/office/drawing/2014/main" id="{BEBBAC99-18C6-46D7-89D9-4ACAB0B023C0}"/>
                </a:ext>
              </a:extLst>
            </p:cNvPr>
            <p:cNvSpPr>
              <a:spLocks noEditPoints="1"/>
            </p:cNvSpPr>
            <p:nvPr/>
          </p:nvSpPr>
          <p:spPr bwMode="auto">
            <a:xfrm>
              <a:off x="8215045" y="3044923"/>
              <a:ext cx="160397" cy="25749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3" name="Freeform 8">
              <a:extLst>
                <a:ext uri="{FF2B5EF4-FFF2-40B4-BE49-F238E27FC236}">
                  <a16:creationId xmlns:a16="http://schemas.microsoft.com/office/drawing/2014/main" id="{D0E393A3-CB2D-40B8-A86E-FCF311972565}"/>
                </a:ext>
              </a:extLst>
            </p:cNvPr>
            <p:cNvSpPr>
              <a:spLocks noEditPoints="1"/>
            </p:cNvSpPr>
            <p:nvPr/>
          </p:nvSpPr>
          <p:spPr bwMode="auto">
            <a:xfrm>
              <a:off x="8585816" y="3030644"/>
              <a:ext cx="71870" cy="8900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Freeform 9">
              <a:extLst>
                <a:ext uri="{FF2B5EF4-FFF2-40B4-BE49-F238E27FC236}">
                  <a16:creationId xmlns:a16="http://schemas.microsoft.com/office/drawing/2014/main" id="{99A29F46-5FA8-464B-BC2A-F7C11D93A9C3}"/>
                </a:ext>
              </a:extLst>
            </p:cNvPr>
            <p:cNvSpPr>
              <a:spLocks noEditPoints="1"/>
            </p:cNvSpPr>
            <p:nvPr/>
          </p:nvSpPr>
          <p:spPr bwMode="auto">
            <a:xfrm>
              <a:off x="8413044" y="2724603"/>
              <a:ext cx="259397" cy="28271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0">
              <a:extLst>
                <a:ext uri="{FF2B5EF4-FFF2-40B4-BE49-F238E27FC236}">
                  <a16:creationId xmlns:a16="http://schemas.microsoft.com/office/drawing/2014/main" id="{0A1FA990-F864-4A35-9069-23FD82247B5C}"/>
                </a:ext>
              </a:extLst>
            </p:cNvPr>
            <p:cNvSpPr>
              <a:spLocks noEditPoints="1"/>
            </p:cNvSpPr>
            <p:nvPr/>
          </p:nvSpPr>
          <p:spPr bwMode="auto">
            <a:xfrm>
              <a:off x="8413044" y="2464731"/>
              <a:ext cx="39980" cy="152306"/>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Freeform 11">
              <a:extLst>
                <a:ext uri="{FF2B5EF4-FFF2-40B4-BE49-F238E27FC236}">
                  <a16:creationId xmlns:a16="http://schemas.microsoft.com/office/drawing/2014/main" id="{EB8750D4-6DDE-414D-AEAB-917CB3D58BBA}"/>
                </a:ext>
              </a:extLst>
            </p:cNvPr>
            <p:cNvSpPr>
              <a:spLocks noEditPoints="1"/>
            </p:cNvSpPr>
            <p:nvPr/>
          </p:nvSpPr>
          <p:spPr bwMode="auto">
            <a:xfrm>
              <a:off x="8169830" y="2526606"/>
              <a:ext cx="101379" cy="14088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7" name="Freeform 12">
              <a:extLst>
                <a:ext uri="{FF2B5EF4-FFF2-40B4-BE49-F238E27FC236}">
                  <a16:creationId xmlns:a16="http://schemas.microsoft.com/office/drawing/2014/main" id="{0E72F140-EE42-4846-97EE-BF52E45C2DBD}"/>
                </a:ext>
              </a:extLst>
            </p:cNvPr>
            <p:cNvSpPr>
              <a:spLocks noEditPoints="1"/>
            </p:cNvSpPr>
            <p:nvPr/>
          </p:nvSpPr>
          <p:spPr bwMode="auto">
            <a:xfrm>
              <a:off x="8730507" y="3132975"/>
              <a:ext cx="142311" cy="99951"/>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13">
              <a:extLst>
                <a:ext uri="{FF2B5EF4-FFF2-40B4-BE49-F238E27FC236}">
                  <a16:creationId xmlns:a16="http://schemas.microsoft.com/office/drawing/2014/main" id="{893869F7-E4BE-449B-8275-34F5EB50A2B2}"/>
                </a:ext>
              </a:extLst>
            </p:cNvPr>
            <p:cNvSpPr>
              <a:spLocks noEditPoints="1"/>
            </p:cNvSpPr>
            <p:nvPr/>
          </p:nvSpPr>
          <p:spPr bwMode="auto">
            <a:xfrm>
              <a:off x="7993726" y="2704613"/>
              <a:ext cx="142311" cy="98999"/>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4">
              <a:extLst>
                <a:ext uri="{FF2B5EF4-FFF2-40B4-BE49-F238E27FC236}">
                  <a16:creationId xmlns:a16="http://schemas.microsoft.com/office/drawing/2014/main" id="{DCE693AB-5CD5-4C0D-9F67-C81836DE185E}"/>
                </a:ext>
              </a:extLst>
            </p:cNvPr>
            <p:cNvSpPr>
              <a:spLocks noEditPoints="1"/>
            </p:cNvSpPr>
            <p:nvPr/>
          </p:nvSpPr>
          <p:spPr bwMode="auto">
            <a:xfrm>
              <a:off x="8782387" y="2949255"/>
              <a:ext cx="152306" cy="40457"/>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15">
              <a:extLst>
                <a:ext uri="{FF2B5EF4-FFF2-40B4-BE49-F238E27FC236}">
                  <a16:creationId xmlns:a16="http://schemas.microsoft.com/office/drawing/2014/main" id="{72C52DB7-FFCD-431E-8675-3BEFA904C931}"/>
                </a:ext>
              </a:extLst>
            </p:cNvPr>
            <p:cNvSpPr>
              <a:spLocks noEditPoints="1"/>
            </p:cNvSpPr>
            <p:nvPr/>
          </p:nvSpPr>
          <p:spPr bwMode="auto">
            <a:xfrm>
              <a:off x="7931851" y="2949255"/>
              <a:ext cx="151355" cy="40457"/>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1" name="Freeform 16">
              <a:extLst>
                <a:ext uri="{FF2B5EF4-FFF2-40B4-BE49-F238E27FC236}">
                  <a16:creationId xmlns:a16="http://schemas.microsoft.com/office/drawing/2014/main" id="{A198F91A-16B8-4D80-A754-8AD875024B9D}"/>
                </a:ext>
              </a:extLst>
            </p:cNvPr>
            <p:cNvSpPr>
              <a:spLocks noEditPoints="1"/>
            </p:cNvSpPr>
            <p:nvPr/>
          </p:nvSpPr>
          <p:spPr bwMode="auto">
            <a:xfrm>
              <a:off x="8730507" y="2704613"/>
              <a:ext cx="142311" cy="98999"/>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2" name="Freeform 17">
              <a:extLst>
                <a:ext uri="{FF2B5EF4-FFF2-40B4-BE49-F238E27FC236}">
                  <a16:creationId xmlns:a16="http://schemas.microsoft.com/office/drawing/2014/main" id="{2DBB8FB5-F55E-421F-8945-ED906760EA19}"/>
                </a:ext>
              </a:extLst>
            </p:cNvPr>
            <p:cNvSpPr>
              <a:spLocks noEditPoints="1"/>
            </p:cNvSpPr>
            <p:nvPr/>
          </p:nvSpPr>
          <p:spPr bwMode="auto">
            <a:xfrm>
              <a:off x="7993726" y="3132975"/>
              <a:ext cx="142311" cy="99951"/>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3" name="Freeform 18">
              <a:extLst>
                <a:ext uri="{FF2B5EF4-FFF2-40B4-BE49-F238E27FC236}">
                  <a16:creationId xmlns:a16="http://schemas.microsoft.com/office/drawing/2014/main" id="{82766AD7-E196-4E65-BDB2-CBBB473BE978}"/>
                </a:ext>
              </a:extLst>
            </p:cNvPr>
            <p:cNvSpPr>
              <a:spLocks noEditPoints="1"/>
            </p:cNvSpPr>
            <p:nvPr/>
          </p:nvSpPr>
          <p:spPr bwMode="auto">
            <a:xfrm>
              <a:off x="8595336" y="2526606"/>
              <a:ext cx="101379" cy="14088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98D9EA13-35E9-46D6-B272-795A162362F6}"/>
              </a:ext>
            </a:extLst>
          </p:cNvPr>
          <p:cNvGrpSpPr/>
          <p:nvPr/>
        </p:nvGrpSpPr>
        <p:grpSpPr>
          <a:xfrm>
            <a:off x="10185906" y="4451051"/>
            <a:ext cx="647466" cy="568377"/>
            <a:chOff x="5995988" y="2712903"/>
            <a:chExt cx="2457450" cy="2587625"/>
          </a:xfrm>
          <a:solidFill>
            <a:schemeClr val="tx1"/>
          </a:solidFill>
        </p:grpSpPr>
        <p:sp>
          <p:nvSpPr>
            <p:cNvPr id="91" name="Freeform 6">
              <a:extLst>
                <a:ext uri="{FF2B5EF4-FFF2-40B4-BE49-F238E27FC236}">
                  <a16:creationId xmlns:a16="http://schemas.microsoft.com/office/drawing/2014/main" id="{AD5A5BD1-8711-4CF5-9CCC-00D6761BC993}"/>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2" name="Freeform 7">
              <a:extLst>
                <a:ext uri="{FF2B5EF4-FFF2-40B4-BE49-F238E27FC236}">
                  <a16:creationId xmlns:a16="http://schemas.microsoft.com/office/drawing/2014/main" id="{608E731D-284E-4074-B955-D799B2491D49}"/>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3" name="Freeform 8">
              <a:extLst>
                <a:ext uri="{FF2B5EF4-FFF2-40B4-BE49-F238E27FC236}">
                  <a16:creationId xmlns:a16="http://schemas.microsoft.com/office/drawing/2014/main" id="{559FE5F2-F487-4EAF-9988-43A152F11757}"/>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6" name="Rectangle à coins arrondis 75"/>
          <p:cNvSpPr/>
          <p:nvPr/>
        </p:nvSpPr>
        <p:spPr>
          <a:xfrm flipH="1">
            <a:off x="48002" y="768460"/>
            <a:ext cx="2646041"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t>Variable à supprimer</a:t>
            </a:r>
            <a:endParaRPr lang="fr-SN" b="1" dirty="0"/>
          </a:p>
        </p:txBody>
      </p:sp>
      <p:sp>
        <p:nvSpPr>
          <p:cNvPr id="77" name="Rectangle à coins arrondis 76"/>
          <p:cNvSpPr/>
          <p:nvPr/>
        </p:nvSpPr>
        <p:spPr>
          <a:xfrm flipH="1">
            <a:off x="1540295" y="4455669"/>
            <a:ext cx="3594304"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SN" b="1" dirty="0"/>
              <a:t>Précision de la variable à prédire</a:t>
            </a:r>
          </a:p>
        </p:txBody>
      </p:sp>
      <p:sp>
        <p:nvSpPr>
          <p:cNvPr id="78" name="Rectangle à coins arrondis 77"/>
          <p:cNvSpPr/>
          <p:nvPr/>
        </p:nvSpPr>
        <p:spPr>
          <a:xfrm flipH="1">
            <a:off x="3898276" y="780671"/>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Traitement des valeurs manquantes</a:t>
            </a:r>
          </a:p>
        </p:txBody>
      </p:sp>
      <p:sp>
        <p:nvSpPr>
          <p:cNvPr id="80" name="TextBox 34">
            <a:extLst>
              <a:ext uri="{FF2B5EF4-FFF2-40B4-BE49-F238E27FC236}">
                <a16:creationId xmlns:a16="http://schemas.microsoft.com/office/drawing/2014/main" id="{9FAF0F6A-4BF2-4B76-A7B1-14C5E5D3314E}"/>
              </a:ext>
            </a:extLst>
          </p:cNvPr>
          <p:cNvSpPr txBox="1"/>
          <p:nvPr/>
        </p:nvSpPr>
        <p:spPr>
          <a:xfrm>
            <a:off x="3898276" y="1569559"/>
            <a:ext cx="3882748" cy="1631216"/>
          </a:xfrm>
          <a:prstGeom prst="rect">
            <a:avLst/>
          </a:prstGeom>
          <a:noFill/>
        </p:spPr>
        <p:txBody>
          <a:bodyPr wrap="square" rtlCol="0">
            <a:spAutoFit/>
          </a:bodyPr>
          <a:lstStyle/>
          <a:p>
            <a:pPr marL="342900" indent="-342900">
              <a:buFont typeface="Wingdings" panose="05000000000000000000" pitchFamily="2" charset="2"/>
              <a:buChar char="Ø"/>
            </a:pPr>
            <a:r>
              <a:rPr lang="fr-SN" sz="2000" b="1" dirty="0"/>
              <a:t>Suppression lorsque les valeurs manquantes sont très elevé</a:t>
            </a:r>
          </a:p>
          <a:p>
            <a:endParaRPr lang="fr-SN" sz="2000" b="1" dirty="0"/>
          </a:p>
          <a:p>
            <a:pPr marL="342900" indent="-342900">
              <a:buFont typeface="Wingdings" panose="05000000000000000000" pitchFamily="2" charset="2"/>
              <a:buChar char="Ø"/>
            </a:pPr>
            <a:r>
              <a:rPr lang="fr-SN" sz="2000" b="1" dirty="0"/>
              <a:t>Appliquer des méthodes d’Imputation</a:t>
            </a:r>
          </a:p>
        </p:txBody>
      </p:sp>
      <p:sp>
        <p:nvSpPr>
          <p:cNvPr id="81" name="Rectangle à coins arrondis 80"/>
          <p:cNvSpPr/>
          <p:nvPr/>
        </p:nvSpPr>
        <p:spPr>
          <a:xfrm flipH="1">
            <a:off x="6287212" y="4419001"/>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Traitement des valeurs aberrantes</a:t>
            </a:r>
          </a:p>
        </p:txBody>
      </p:sp>
      <p:sp>
        <p:nvSpPr>
          <p:cNvPr id="74" name="TextBox 34">
            <a:extLst>
              <a:ext uri="{FF2B5EF4-FFF2-40B4-BE49-F238E27FC236}">
                <a16:creationId xmlns:a16="http://schemas.microsoft.com/office/drawing/2014/main" id="{9FAF0F6A-4BF2-4B76-A7B1-14C5E5D3314E}"/>
              </a:ext>
            </a:extLst>
          </p:cNvPr>
          <p:cNvSpPr txBox="1"/>
          <p:nvPr/>
        </p:nvSpPr>
        <p:spPr>
          <a:xfrm>
            <a:off x="6020239" y="4838324"/>
            <a:ext cx="5452624" cy="2154436"/>
          </a:xfrm>
          <a:prstGeom prst="rect">
            <a:avLst/>
          </a:prstGeom>
          <a:noFill/>
        </p:spPr>
        <p:txBody>
          <a:bodyPr wrap="square" rtlCol="0">
            <a:spAutoFit/>
          </a:bodyPr>
          <a:lstStyle/>
          <a:p>
            <a:endParaRPr lang="fr-SN" dirty="0"/>
          </a:p>
          <a:p>
            <a:pPr marL="342900" indent="-342900">
              <a:buFont typeface="Wingdings" panose="05000000000000000000" pitchFamily="2" charset="2"/>
              <a:buChar char="Ø"/>
            </a:pPr>
            <a:r>
              <a:rPr lang="fr-SN" b="1" dirty="0"/>
              <a:t> Boxplot pour la </a:t>
            </a:r>
            <a:r>
              <a:rPr lang="fr-SN" sz="2000" b="1" dirty="0"/>
              <a:t>visualisation des  valeurs  aberrantes.</a:t>
            </a:r>
          </a:p>
          <a:p>
            <a:endParaRPr lang="fr-FR" b="1" dirty="0"/>
          </a:p>
          <a:p>
            <a:pPr marL="342900" indent="-342900">
              <a:buFont typeface="Wingdings" panose="05000000000000000000" pitchFamily="2" charset="2"/>
              <a:buChar char="Ø"/>
            </a:pPr>
            <a:r>
              <a:rPr lang="fr-FR" sz="2000" b="1" dirty="0"/>
              <a:t>Utilisation de la méthode de Coulomb et McKay </a:t>
            </a:r>
          </a:p>
          <a:p>
            <a:endParaRPr lang="fr-SN" b="1" dirty="0"/>
          </a:p>
        </p:txBody>
      </p:sp>
      <p:sp>
        <p:nvSpPr>
          <p:cNvPr id="82" name="Rectangle à coins arrondis 81"/>
          <p:cNvSpPr/>
          <p:nvPr/>
        </p:nvSpPr>
        <p:spPr>
          <a:xfrm flipH="1">
            <a:off x="8392296" y="768619"/>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Gestions des variables catégorielles</a:t>
            </a:r>
          </a:p>
        </p:txBody>
      </p:sp>
      <p:sp>
        <p:nvSpPr>
          <p:cNvPr id="83" name="TextBox 34">
            <a:extLst>
              <a:ext uri="{FF2B5EF4-FFF2-40B4-BE49-F238E27FC236}">
                <a16:creationId xmlns:a16="http://schemas.microsoft.com/office/drawing/2014/main" id="{9FAF0F6A-4BF2-4B76-A7B1-14C5E5D3314E}"/>
              </a:ext>
            </a:extLst>
          </p:cNvPr>
          <p:cNvSpPr txBox="1"/>
          <p:nvPr/>
        </p:nvSpPr>
        <p:spPr>
          <a:xfrm>
            <a:off x="8095296" y="1577714"/>
            <a:ext cx="4253282" cy="1261884"/>
          </a:xfrm>
          <a:prstGeom prst="rect">
            <a:avLst/>
          </a:prstGeom>
          <a:noFill/>
        </p:spPr>
        <p:txBody>
          <a:bodyPr wrap="square" rtlCol="0">
            <a:spAutoFit/>
          </a:bodyPr>
          <a:lstStyle/>
          <a:p>
            <a:endParaRPr lang="fr-SN" sz="1600" b="1" dirty="0"/>
          </a:p>
          <a:p>
            <a:pPr marL="342900" indent="-342900">
              <a:buFont typeface="Wingdings" panose="05000000000000000000" pitchFamily="2" charset="2"/>
              <a:buChar char="Ø"/>
            </a:pPr>
            <a:r>
              <a:rPr lang="fr-SN" sz="2000" b="1" dirty="0"/>
              <a:t>Regroupement des modalités par classe</a:t>
            </a:r>
          </a:p>
          <a:p>
            <a:pPr marL="342900" indent="-342900">
              <a:buFont typeface="Wingdings" panose="05000000000000000000" pitchFamily="2" charset="2"/>
              <a:buChar char="Ø"/>
            </a:pPr>
            <a:r>
              <a:rPr lang="fr-SN" sz="2000" b="1" dirty="0"/>
              <a:t>Recodage de certaines variables</a:t>
            </a:r>
          </a:p>
        </p:txBody>
      </p:sp>
    </p:spTree>
    <p:extLst>
      <p:ext uri="{BB962C8B-B14F-4D97-AF65-F5344CB8AC3E}">
        <p14:creationId xmlns:p14="http://schemas.microsoft.com/office/powerpoint/2010/main" val="119361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CE75301D-8D72-4138-8F5D-E9E34FB49D51}"/>
              </a:ext>
            </a:extLst>
          </p:cNvPr>
          <p:cNvSpPr/>
          <p:nvPr/>
        </p:nvSpPr>
        <p:spPr>
          <a:xfrm>
            <a:off x="5172451" y="6589149"/>
            <a:ext cx="2812297" cy="17968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1310639" y="493148"/>
            <a:ext cx="10535920" cy="6096001"/>
            <a:chOff x="2244725" y="2692929"/>
            <a:chExt cx="3076575" cy="2457450"/>
          </a:xfrm>
        </p:grpSpPr>
        <p:sp>
          <p:nvSpPr>
            <p:cNvPr id="23" name="Freeform 14"/>
            <p:cNvSpPr>
              <a:spLocks/>
            </p:cNvSpPr>
            <p:nvPr/>
          </p:nvSpPr>
          <p:spPr bwMode="auto">
            <a:xfrm>
              <a:off x="2244725" y="4442354"/>
              <a:ext cx="3076575" cy="369888"/>
            </a:xfrm>
            <a:custGeom>
              <a:avLst/>
              <a:gdLst>
                <a:gd name="T0" fmla="*/ 373 w 966"/>
                <a:gd name="T1" fmla="*/ 116 h 116"/>
                <a:gd name="T2" fmla="*/ 145 w 966"/>
                <a:gd name="T3" fmla="*/ 116 h 116"/>
                <a:gd name="T4" fmla="*/ 36 w 966"/>
                <a:gd name="T5" fmla="*/ 116 h 116"/>
                <a:gd name="T6" fmla="*/ 2 w 966"/>
                <a:gd name="T7" fmla="*/ 89 h 116"/>
                <a:gd name="T8" fmla="*/ 0 w 966"/>
                <a:gd name="T9" fmla="*/ 75 h 116"/>
                <a:gd name="T10" fmla="*/ 0 w 966"/>
                <a:gd name="T11" fmla="*/ 0 h 116"/>
                <a:gd name="T12" fmla="*/ 943 w 966"/>
                <a:gd name="T13" fmla="*/ 0 h 116"/>
                <a:gd name="T14" fmla="*/ 966 w 966"/>
                <a:gd name="T15" fmla="*/ 0 h 116"/>
                <a:gd name="T16" fmla="*/ 966 w 966"/>
                <a:gd name="T17" fmla="*/ 79 h 116"/>
                <a:gd name="T18" fmla="*/ 928 w 966"/>
                <a:gd name="T19" fmla="*/ 116 h 116"/>
                <a:gd name="T20" fmla="*/ 600 w 966"/>
                <a:gd name="T21" fmla="*/ 116 h 116"/>
                <a:gd name="T22" fmla="*/ 592 w 966"/>
                <a:gd name="T23" fmla="*/ 116 h 116"/>
                <a:gd name="T24" fmla="*/ 585 w 966"/>
                <a:gd name="T25" fmla="*/ 116 h 116"/>
                <a:gd name="T26" fmla="*/ 383 w 966"/>
                <a:gd name="T27" fmla="*/ 116 h 116"/>
                <a:gd name="T28" fmla="*/ 373 w 966"/>
                <a:gd name="T2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6" h="116">
                  <a:moveTo>
                    <a:pt x="373" y="116"/>
                  </a:moveTo>
                  <a:cubicBezTo>
                    <a:pt x="297" y="116"/>
                    <a:pt x="221" y="116"/>
                    <a:pt x="145" y="116"/>
                  </a:cubicBezTo>
                  <a:cubicBezTo>
                    <a:pt x="109" y="116"/>
                    <a:pt x="72" y="116"/>
                    <a:pt x="36" y="116"/>
                  </a:cubicBezTo>
                  <a:cubicBezTo>
                    <a:pt x="21" y="116"/>
                    <a:pt x="5" y="104"/>
                    <a:pt x="2" y="89"/>
                  </a:cubicBezTo>
                  <a:cubicBezTo>
                    <a:pt x="0" y="84"/>
                    <a:pt x="0" y="80"/>
                    <a:pt x="0" y="75"/>
                  </a:cubicBezTo>
                  <a:cubicBezTo>
                    <a:pt x="0" y="52"/>
                    <a:pt x="0" y="0"/>
                    <a:pt x="0" y="0"/>
                  </a:cubicBezTo>
                  <a:cubicBezTo>
                    <a:pt x="0" y="0"/>
                    <a:pt x="631" y="0"/>
                    <a:pt x="943" y="0"/>
                  </a:cubicBezTo>
                  <a:cubicBezTo>
                    <a:pt x="950" y="0"/>
                    <a:pt x="959" y="0"/>
                    <a:pt x="966" y="0"/>
                  </a:cubicBezTo>
                  <a:cubicBezTo>
                    <a:pt x="966" y="0"/>
                    <a:pt x="966" y="56"/>
                    <a:pt x="966" y="79"/>
                  </a:cubicBezTo>
                  <a:cubicBezTo>
                    <a:pt x="966" y="100"/>
                    <a:pt x="949" y="116"/>
                    <a:pt x="928" y="116"/>
                  </a:cubicBezTo>
                  <a:cubicBezTo>
                    <a:pt x="819" y="116"/>
                    <a:pt x="709" y="116"/>
                    <a:pt x="600" y="116"/>
                  </a:cubicBezTo>
                  <a:cubicBezTo>
                    <a:pt x="598" y="116"/>
                    <a:pt x="595" y="116"/>
                    <a:pt x="592" y="116"/>
                  </a:cubicBezTo>
                  <a:cubicBezTo>
                    <a:pt x="590" y="116"/>
                    <a:pt x="587" y="116"/>
                    <a:pt x="585" y="116"/>
                  </a:cubicBezTo>
                  <a:cubicBezTo>
                    <a:pt x="517" y="116"/>
                    <a:pt x="450" y="116"/>
                    <a:pt x="383" y="116"/>
                  </a:cubicBezTo>
                  <a:lnTo>
                    <a:pt x="373" y="116"/>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5"/>
            <p:cNvSpPr>
              <a:spLocks noEditPoints="1"/>
            </p:cNvSpPr>
            <p:nvPr/>
          </p:nvSpPr>
          <p:spPr bwMode="auto">
            <a:xfrm>
              <a:off x="2244725" y="2692929"/>
              <a:ext cx="3076575" cy="1749425"/>
            </a:xfrm>
            <a:custGeom>
              <a:avLst/>
              <a:gdLst>
                <a:gd name="T0" fmla="*/ 966 w 966"/>
                <a:gd name="T1" fmla="*/ 549 h 549"/>
                <a:gd name="T2" fmla="*/ 943 w 966"/>
                <a:gd name="T3" fmla="*/ 549 h 549"/>
                <a:gd name="T4" fmla="*/ 0 w 966"/>
                <a:gd name="T5" fmla="*/ 549 h 549"/>
                <a:gd name="T6" fmla="*/ 0 w 966"/>
                <a:gd name="T7" fmla="*/ 108 h 549"/>
                <a:gd name="T8" fmla="*/ 1 w 966"/>
                <a:gd name="T9" fmla="*/ 39 h 549"/>
                <a:gd name="T10" fmla="*/ 14 w 966"/>
                <a:gd name="T11" fmla="*/ 9 h 549"/>
                <a:gd name="T12" fmla="*/ 39 w 966"/>
                <a:gd name="T13" fmla="*/ 1 h 549"/>
                <a:gd name="T14" fmla="*/ 806 w 966"/>
                <a:gd name="T15" fmla="*/ 1 h 549"/>
                <a:gd name="T16" fmla="*/ 926 w 966"/>
                <a:gd name="T17" fmla="*/ 1 h 549"/>
                <a:gd name="T18" fmla="*/ 966 w 966"/>
                <a:gd name="T19" fmla="*/ 41 h 549"/>
                <a:gd name="T20" fmla="*/ 966 w 966"/>
                <a:gd name="T21" fmla="*/ 549 h 549"/>
                <a:gd name="T22" fmla="*/ 483 w 966"/>
                <a:gd name="T23" fmla="*/ 511 h 549"/>
                <a:gd name="T24" fmla="*/ 923 w 966"/>
                <a:gd name="T25" fmla="*/ 511 h 549"/>
                <a:gd name="T26" fmla="*/ 928 w 966"/>
                <a:gd name="T27" fmla="*/ 506 h 549"/>
                <a:gd name="T28" fmla="*/ 928 w 966"/>
                <a:gd name="T29" fmla="*/ 45 h 549"/>
                <a:gd name="T30" fmla="*/ 922 w 966"/>
                <a:gd name="T31" fmla="*/ 38 h 549"/>
                <a:gd name="T32" fmla="*/ 44 w 966"/>
                <a:gd name="T33" fmla="*/ 38 h 549"/>
                <a:gd name="T34" fmla="*/ 38 w 966"/>
                <a:gd name="T35" fmla="*/ 45 h 549"/>
                <a:gd name="T36" fmla="*/ 38 w 966"/>
                <a:gd name="T37" fmla="*/ 505 h 549"/>
                <a:gd name="T38" fmla="*/ 44 w 966"/>
                <a:gd name="T39" fmla="*/ 511 h 549"/>
                <a:gd name="T40" fmla="*/ 483 w 966"/>
                <a:gd name="T41" fmla="*/ 51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6" h="549">
                  <a:moveTo>
                    <a:pt x="966" y="549"/>
                  </a:moveTo>
                  <a:cubicBezTo>
                    <a:pt x="959" y="549"/>
                    <a:pt x="950" y="549"/>
                    <a:pt x="943" y="549"/>
                  </a:cubicBezTo>
                  <a:cubicBezTo>
                    <a:pt x="631" y="549"/>
                    <a:pt x="0" y="549"/>
                    <a:pt x="0" y="549"/>
                  </a:cubicBezTo>
                  <a:cubicBezTo>
                    <a:pt x="0" y="549"/>
                    <a:pt x="0" y="254"/>
                    <a:pt x="0" y="108"/>
                  </a:cubicBezTo>
                  <a:cubicBezTo>
                    <a:pt x="0" y="85"/>
                    <a:pt x="1" y="62"/>
                    <a:pt x="1" y="39"/>
                  </a:cubicBezTo>
                  <a:cubicBezTo>
                    <a:pt x="2" y="27"/>
                    <a:pt x="4" y="17"/>
                    <a:pt x="14" y="9"/>
                  </a:cubicBezTo>
                  <a:cubicBezTo>
                    <a:pt x="21" y="3"/>
                    <a:pt x="30" y="1"/>
                    <a:pt x="39" y="1"/>
                  </a:cubicBezTo>
                  <a:cubicBezTo>
                    <a:pt x="295" y="1"/>
                    <a:pt x="550" y="1"/>
                    <a:pt x="806" y="1"/>
                  </a:cubicBezTo>
                  <a:cubicBezTo>
                    <a:pt x="846" y="1"/>
                    <a:pt x="886" y="2"/>
                    <a:pt x="926" y="1"/>
                  </a:cubicBezTo>
                  <a:cubicBezTo>
                    <a:pt x="949" y="0"/>
                    <a:pt x="966" y="19"/>
                    <a:pt x="966" y="41"/>
                  </a:cubicBezTo>
                  <a:cubicBezTo>
                    <a:pt x="966" y="209"/>
                    <a:pt x="966" y="549"/>
                    <a:pt x="966" y="549"/>
                  </a:cubicBezTo>
                  <a:close/>
                  <a:moveTo>
                    <a:pt x="483" y="511"/>
                  </a:moveTo>
                  <a:cubicBezTo>
                    <a:pt x="630" y="511"/>
                    <a:pt x="776" y="511"/>
                    <a:pt x="923" y="511"/>
                  </a:cubicBezTo>
                  <a:cubicBezTo>
                    <a:pt x="926" y="511"/>
                    <a:pt x="928" y="511"/>
                    <a:pt x="928" y="506"/>
                  </a:cubicBezTo>
                  <a:cubicBezTo>
                    <a:pt x="928" y="352"/>
                    <a:pt x="928" y="199"/>
                    <a:pt x="928" y="45"/>
                  </a:cubicBezTo>
                  <a:cubicBezTo>
                    <a:pt x="928" y="37"/>
                    <a:pt x="929" y="38"/>
                    <a:pt x="922" y="38"/>
                  </a:cubicBezTo>
                  <a:cubicBezTo>
                    <a:pt x="629" y="38"/>
                    <a:pt x="337" y="38"/>
                    <a:pt x="44" y="38"/>
                  </a:cubicBezTo>
                  <a:cubicBezTo>
                    <a:pt x="37" y="38"/>
                    <a:pt x="38" y="37"/>
                    <a:pt x="38" y="45"/>
                  </a:cubicBezTo>
                  <a:cubicBezTo>
                    <a:pt x="38" y="198"/>
                    <a:pt x="38" y="351"/>
                    <a:pt x="38" y="505"/>
                  </a:cubicBezTo>
                  <a:cubicBezTo>
                    <a:pt x="38" y="511"/>
                    <a:pt x="38" y="511"/>
                    <a:pt x="44" y="511"/>
                  </a:cubicBezTo>
                  <a:cubicBezTo>
                    <a:pt x="190" y="511"/>
                    <a:pt x="337" y="511"/>
                    <a:pt x="483" y="51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16"/>
            <p:cNvSpPr>
              <a:spLocks/>
            </p:cNvSpPr>
            <p:nvPr/>
          </p:nvSpPr>
          <p:spPr bwMode="auto">
            <a:xfrm>
              <a:off x="3251200" y="4894792"/>
              <a:ext cx="1060450" cy="249238"/>
            </a:xfrm>
            <a:custGeom>
              <a:avLst/>
              <a:gdLst>
                <a:gd name="T0" fmla="*/ 278 w 333"/>
                <a:gd name="T1" fmla="*/ 0 h 78"/>
                <a:gd name="T2" fmla="*/ 282 w 333"/>
                <a:gd name="T3" fmla="*/ 34 h 78"/>
                <a:gd name="T4" fmla="*/ 288 w 333"/>
                <a:gd name="T5" fmla="*/ 60 h 78"/>
                <a:gd name="T6" fmla="*/ 298 w 333"/>
                <a:gd name="T7" fmla="*/ 67 h 78"/>
                <a:gd name="T8" fmla="*/ 329 w 333"/>
                <a:gd name="T9" fmla="*/ 74 h 78"/>
                <a:gd name="T10" fmla="*/ 333 w 333"/>
                <a:gd name="T11" fmla="*/ 76 h 78"/>
                <a:gd name="T12" fmla="*/ 329 w 333"/>
                <a:gd name="T13" fmla="*/ 77 h 78"/>
                <a:gd name="T14" fmla="*/ 221 w 333"/>
                <a:gd name="T15" fmla="*/ 77 h 78"/>
                <a:gd name="T16" fmla="*/ 6 w 333"/>
                <a:gd name="T17" fmla="*/ 77 h 78"/>
                <a:gd name="T18" fmla="*/ 0 w 333"/>
                <a:gd name="T19" fmla="*/ 76 h 78"/>
                <a:gd name="T20" fmla="*/ 5 w 333"/>
                <a:gd name="T21" fmla="*/ 74 h 78"/>
                <a:gd name="T22" fmla="*/ 35 w 333"/>
                <a:gd name="T23" fmla="*/ 67 h 78"/>
                <a:gd name="T24" fmla="*/ 49 w 333"/>
                <a:gd name="T25" fmla="*/ 50 h 78"/>
                <a:gd name="T26" fmla="*/ 56 w 333"/>
                <a:gd name="T27" fmla="*/ 0 h 78"/>
                <a:gd name="T28" fmla="*/ 66 w 333"/>
                <a:gd name="T29" fmla="*/ 0 h 78"/>
                <a:gd name="T30" fmla="*/ 278 w 333"/>
                <a:gd name="T3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3" h="78">
                  <a:moveTo>
                    <a:pt x="278" y="0"/>
                  </a:moveTo>
                  <a:cubicBezTo>
                    <a:pt x="280" y="12"/>
                    <a:pt x="280" y="23"/>
                    <a:pt x="282" y="34"/>
                  </a:cubicBezTo>
                  <a:cubicBezTo>
                    <a:pt x="283" y="43"/>
                    <a:pt x="285" y="51"/>
                    <a:pt x="288" y="60"/>
                  </a:cubicBezTo>
                  <a:cubicBezTo>
                    <a:pt x="290" y="64"/>
                    <a:pt x="293" y="67"/>
                    <a:pt x="298" y="67"/>
                  </a:cubicBezTo>
                  <a:cubicBezTo>
                    <a:pt x="309" y="68"/>
                    <a:pt x="319" y="72"/>
                    <a:pt x="329" y="74"/>
                  </a:cubicBezTo>
                  <a:cubicBezTo>
                    <a:pt x="331" y="74"/>
                    <a:pt x="333" y="74"/>
                    <a:pt x="333" y="76"/>
                  </a:cubicBezTo>
                  <a:cubicBezTo>
                    <a:pt x="333" y="78"/>
                    <a:pt x="330" y="77"/>
                    <a:pt x="329" y="77"/>
                  </a:cubicBezTo>
                  <a:cubicBezTo>
                    <a:pt x="293" y="77"/>
                    <a:pt x="257" y="77"/>
                    <a:pt x="221" y="77"/>
                  </a:cubicBezTo>
                  <a:cubicBezTo>
                    <a:pt x="149" y="77"/>
                    <a:pt x="78" y="77"/>
                    <a:pt x="6" y="77"/>
                  </a:cubicBezTo>
                  <a:cubicBezTo>
                    <a:pt x="4" y="77"/>
                    <a:pt x="2" y="78"/>
                    <a:pt x="0" y="76"/>
                  </a:cubicBezTo>
                  <a:cubicBezTo>
                    <a:pt x="1" y="74"/>
                    <a:pt x="3" y="74"/>
                    <a:pt x="5" y="74"/>
                  </a:cubicBezTo>
                  <a:cubicBezTo>
                    <a:pt x="15" y="72"/>
                    <a:pt x="25" y="69"/>
                    <a:pt x="35" y="67"/>
                  </a:cubicBezTo>
                  <a:cubicBezTo>
                    <a:pt x="44" y="66"/>
                    <a:pt x="46" y="61"/>
                    <a:pt x="49" y="50"/>
                  </a:cubicBezTo>
                  <a:cubicBezTo>
                    <a:pt x="52" y="35"/>
                    <a:pt x="56" y="0"/>
                    <a:pt x="56" y="0"/>
                  </a:cubicBezTo>
                  <a:cubicBezTo>
                    <a:pt x="66" y="0"/>
                    <a:pt x="66" y="0"/>
                    <a:pt x="66" y="0"/>
                  </a:cubicBezTo>
                  <a:cubicBezTo>
                    <a:pt x="66" y="0"/>
                    <a:pt x="207" y="0"/>
                    <a:pt x="27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7"/>
            <p:cNvSpPr>
              <a:spLocks/>
            </p:cNvSpPr>
            <p:nvPr/>
          </p:nvSpPr>
          <p:spPr bwMode="auto">
            <a:xfrm>
              <a:off x="3429000" y="4812242"/>
              <a:ext cx="708025" cy="82550"/>
            </a:xfrm>
            <a:custGeom>
              <a:avLst/>
              <a:gdLst>
                <a:gd name="T0" fmla="*/ 222 w 222"/>
                <a:gd name="T1" fmla="*/ 26 h 26"/>
                <a:gd name="T2" fmla="*/ 10 w 222"/>
                <a:gd name="T3" fmla="*/ 26 h 26"/>
                <a:gd name="T4" fmla="*/ 0 w 222"/>
                <a:gd name="T5" fmla="*/ 26 h 26"/>
                <a:gd name="T6" fmla="*/ 1 w 222"/>
                <a:gd name="T7" fmla="*/ 0 h 26"/>
                <a:gd name="T8" fmla="*/ 11 w 222"/>
                <a:gd name="T9" fmla="*/ 0 h 26"/>
                <a:gd name="T10" fmla="*/ 213 w 222"/>
                <a:gd name="T11" fmla="*/ 0 h 26"/>
                <a:gd name="T12" fmla="*/ 220 w 222"/>
                <a:gd name="T13" fmla="*/ 0 h 26"/>
                <a:gd name="T14" fmla="*/ 222 w 22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6">
                  <a:moveTo>
                    <a:pt x="222" y="26"/>
                  </a:moveTo>
                  <a:cubicBezTo>
                    <a:pt x="151" y="26"/>
                    <a:pt x="10" y="26"/>
                    <a:pt x="10" y="26"/>
                  </a:cubicBezTo>
                  <a:cubicBezTo>
                    <a:pt x="0" y="26"/>
                    <a:pt x="0" y="26"/>
                    <a:pt x="0" y="26"/>
                  </a:cubicBezTo>
                  <a:cubicBezTo>
                    <a:pt x="0" y="17"/>
                    <a:pt x="1" y="9"/>
                    <a:pt x="1" y="0"/>
                  </a:cubicBezTo>
                  <a:cubicBezTo>
                    <a:pt x="11" y="0"/>
                    <a:pt x="11" y="0"/>
                    <a:pt x="11" y="0"/>
                  </a:cubicBezTo>
                  <a:cubicBezTo>
                    <a:pt x="11" y="0"/>
                    <a:pt x="145" y="0"/>
                    <a:pt x="213" y="0"/>
                  </a:cubicBezTo>
                  <a:cubicBezTo>
                    <a:pt x="215" y="0"/>
                    <a:pt x="218" y="0"/>
                    <a:pt x="220" y="0"/>
                  </a:cubicBezTo>
                  <a:lnTo>
                    <a:pt x="222" y="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18"/>
            <p:cNvSpPr>
              <a:spLocks/>
            </p:cNvSpPr>
            <p:nvPr/>
          </p:nvSpPr>
          <p:spPr bwMode="auto">
            <a:xfrm>
              <a:off x="3251200" y="5134504"/>
              <a:ext cx="1060450" cy="15875"/>
            </a:xfrm>
            <a:custGeom>
              <a:avLst/>
              <a:gdLst>
                <a:gd name="T0" fmla="*/ 167 w 333"/>
                <a:gd name="T1" fmla="*/ 2 h 5"/>
                <a:gd name="T2" fmla="*/ 331 w 333"/>
                <a:gd name="T3" fmla="*/ 2 h 5"/>
                <a:gd name="T4" fmla="*/ 333 w 333"/>
                <a:gd name="T5" fmla="*/ 3 h 5"/>
                <a:gd name="T6" fmla="*/ 331 w 333"/>
                <a:gd name="T7" fmla="*/ 5 h 5"/>
                <a:gd name="T8" fmla="*/ 324 w 333"/>
                <a:gd name="T9" fmla="*/ 5 h 5"/>
                <a:gd name="T10" fmla="*/ 6 w 333"/>
                <a:gd name="T11" fmla="*/ 5 h 5"/>
                <a:gd name="T12" fmla="*/ 0 w 333"/>
                <a:gd name="T13" fmla="*/ 3 h 5"/>
                <a:gd name="T14" fmla="*/ 6 w 333"/>
                <a:gd name="T15" fmla="*/ 2 h 5"/>
                <a:gd name="T16" fmla="*/ 167 w 333"/>
                <a:gd name="T17" fmla="*/ 2 h 5"/>
                <a:gd name="T18" fmla="*/ 167 w 333"/>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5">
                  <a:moveTo>
                    <a:pt x="167" y="2"/>
                  </a:moveTo>
                  <a:cubicBezTo>
                    <a:pt x="222" y="2"/>
                    <a:pt x="276" y="2"/>
                    <a:pt x="331" y="2"/>
                  </a:cubicBezTo>
                  <a:cubicBezTo>
                    <a:pt x="332" y="2"/>
                    <a:pt x="333" y="1"/>
                    <a:pt x="333" y="3"/>
                  </a:cubicBezTo>
                  <a:cubicBezTo>
                    <a:pt x="333" y="4"/>
                    <a:pt x="332" y="5"/>
                    <a:pt x="331" y="5"/>
                  </a:cubicBezTo>
                  <a:cubicBezTo>
                    <a:pt x="328" y="5"/>
                    <a:pt x="326" y="5"/>
                    <a:pt x="324" y="5"/>
                  </a:cubicBezTo>
                  <a:cubicBezTo>
                    <a:pt x="218" y="5"/>
                    <a:pt x="112" y="5"/>
                    <a:pt x="6" y="5"/>
                  </a:cubicBezTo>
                  <a:cubicBezTo>
                    <a:pt x="4" y="5"/>
                    <a:pt x="0" y="5"/>
                    <a:pt x="0" y="3"/>
                  </a:cubicBezTo>
                  <a:cubicBezTo>
                    <a:pt x="0" y="0"/>
                    <a:pt x="4" y="2"/>
                    <a:pt x="6" y="2"/>
                  </a:cubicBezTo>
                  <a:cubicBezTo>
                    <a:pt x="60" y="2"/>
                    <a:pt x="114" y="2"/>
                    <a:pt x="167" y="2"/>
                  </a:cubicBezTo>
                  <a:cubicBezTo>
                    <a:pt x="167" y="2"/>
                    <a:pt x="167" y="2"/>
                    <a:pt x="167" y="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à coins arrondis 3"/>
          <p:cNvSpPr/>
          <p:nvPr/>
        </p:nvSpPr>
        <p:spPr>
          <a:xfrm>
            <a:off x="3789680" y="111760"/>
            <a:ext cx="5567680" cy="3813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tx1"/>
                </a:solidFill>
              </a:rPr>
              <a:t>Statistique Descriptive</a:t>
            </a:r>
          </a:p>
        </p:txBody>
      </p:sp>
      <p:sp>
        <p:nvSpPr>
          <p:cNvPr id="3" name="ZoneTexte 2">
            <a:extLst>
              <a:ext uri="{FF2B5EF4-FFF2-40B4-BE49-F238E27FC236}">
                <a16:creationId xmlns:a16="http://schemas.microsoft.com/office/drawing/2014/main" id="{84B963CD-E1A9-0F8C-3D60-DFE4AFF8E235}"/>
              </a:ext>
            </a:extLst>
          </p:cNvPr>
          <p:cNvSpPr txBox="1"/>
          <p:nvPr/>
        </p:nvSpPr>
        <p:spPr>
          <a:xfrm>
            <a:off x="2457448" y="897466"/>
            <a:ext cx="6785610" cy="400110"/>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t>Les statisque sur la variable cible  SiteUseEnergy</a:t>
            </a:r>
          </a:p>
        </p:txBody>
      </p:sp>
      <p:sp>
        <p:nvSpPr>
          <p:cNvPr id="5" name="ZoneTexte 4">
            <a:extLst>
              <a:ext uri="{FF2B5EF4-FFF2-40B4-BE49-F238E27FC236}">
                <a16:creationId xmlns:a16="http://schemas.microsoft.com/office/drawing/2014/main" id="{9771E3EB-E915-EAB6-A917-4C0542AE717A}"/>
              </a:ext>
            </a:extLst>
          </p:cNvPr>
          <p:cNvSpPr txBox="1"/>
          <p:nvPr/>
        </p:nvSpPr>
        <p:spPr>
          <a:xfrm>
            <a:off x="2457448" y="1420660"/>
            <a:ext cx="6699885"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t>Voir la part de la consommation de Electricity et NaturalGas dans la consommation totale</a:t>
            </a:r>
          </a:p>
        </p:txBody>
      </p:sp>
      <p:sp>
        <p:nvSpPr>
          <p:cNvPr id="6" name="ZoneTexte 5">
            <a:extLst>
              <a:ext uri="{FF2B5EF4-FFF2-40B4-BE49-F238E27FC236}">
                <a16:creationId xmlns:a16="http://schemas.microsoft.com/office/drawing/2014/main" id="{1668B1E0-D97E-834F-CC39-0E5DDEEAEC83}"/>
              </a:ext>
            </a:extLst>
          </p:cNvPr>
          <p:cNvSpPr txBox="1"/>
          <p:nvPr/>
        </p:nvSpPr>
        <p:spPr>
          <a:xfrm>
            <a:off x="2457447" y="2207831"/>
            <a:ext cx="9229727"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t>Créer la variable nombres d’années(2016-Année de construction) qui représente l'âge des bâtiments et construction du nuage de points</a:t>
            </a:r>
          </a:p>
        </p:txBody>
      </p:sp>
      <p:sp>
        <p:nvSpPr>
          <p:cNvPr id="7" name="ZoneTexte 6">
            <a:extLst>
              <a:ext uri="{FF2B5EF4-FFF2-40B4-BE49-F238E27FC236}">
                <a16:creationId xmlns:a16="http://schemas.microsoft.com/office/drawing/2014/main" id="{70D28EB1-2DA4-D12C-CE8C-093A7A366154}"/>
              </a:ext>
            </a:extLst>
          </p:cNvPr>
          <p:cNvSpPr txBox="1"/>
          <p:nvPr/>
        </p:nvSpPr>
        <p:spPr>
          <a:xfrm>
            <a:off x="2298062" y="3058419"/>
            <a:ext cx="9389112"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t>Voir la répartition de la consommation selon les quartiers, la superficie et le nombre d’étage des bâtiments</a:t>
            </a:r>
          </a:p>
        </p:txBody>
      </p:sp>
      <p:sp>
        <p:nvSpPr>
          <p:cNvPr id="8" name="ZoneTexte 7">
            <a:extLst>
              <a:ext uri="{FF2B5EF4-FFF2-40B4-BE49-F238E27FC236}">
                <a16:creationId xmlns:a16="http://schemas.microsoft.com/office/drawing/2014/main" id="{1BE65CA5-0EF5-D290-8916-9FD0749EA1A5}"/>
              </a:ext>
            </a:extLst>
          </p:cNvPr>
          <p:cNvSpPr txBox="1"/>
          <p:nvPr/>
        </p:nvSpPr>
        <p:spPr>
          <a:xfrm>
            <a:off x="2298062" y="3820204"/>
            <a:ext cx="8129587"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t>Etude des corrélations entre les différentes variables pour voir quelles variables inclure dans notre modèle</a:t>
            </a:r>
          </a:p>
        </p:txBody>
      </p:sp>
    </p:spTree>
    <p:extLst>
      <p:ext uri="{BB962C8B-B14F-4D97-AF65-F5344CB8AC3E}">
        <p14:creationId xmlns:p14="http://schemas.microsoft.com/office/powerpoint/2010/main" val="53002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2976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4">
            <a:extLst>
              <a:ext uri="{FF2B5EF4-FFF2-40B4-BE49-F238E27FC236}">
                <a16:creationId xmlns:a16="http://schemas.microsoft.com/office/drawing/2014/main" id="{4D0430F7-2C1C-4DFF-8205-F243E893957B}"/>
              </a:ext>
            </a:extLst>
          </p:cNvPr>
          <p:cNvGrpSpPr>
            <a:grpSpLocks noChangeAspect="1"/>
          </p:cNvGrpSpPr>
          <p:nvPr/>
        </p:nvGrpSpPr>
        <p:grpSpPr bwMode="auto">
          <a:xfrm>
            <a:off x="329015" y="356837"/>
            <a:ext cx="11383070" cy="6135403"/>
            <a:chOff x="969" y="744"/>
            <a:chExt cx="5584" cy="3024"/>
          </a:xfrm>
          <a:solidFill>
            <a:schemeClr val="bg1">
              <a:lumMod val="50000"/>
              <a:alpha val="10000"/>
            </a:schemeClr>
          </a:solidFill>
        </p:grpSpPr>
        <p:sp>
          <p:nvSpPr>
            <p:cNvPr id="34" name="Freeform 5">
              <a:extLst>
                <a:ext uri="{FF2B5EF4-FFF2-40B4-BE49-F238E27FC236}">
                  <a16:creationId xmlns:a16="http://schemas.microsoft.com/office/drawing/2014/main" id="{D2676EEC-A8E0-462B-AFEF-79FEE8D7519B}"/>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Freeform 6">
              <a:extLst>
                <a:ext uri="{FF2B5EF4-FFF2-40B4-BE49-F238E27FC236}">
                  <a16:creationId xmlns:a16="http://schemas.microsoft.com/office/drawing/2014/main" id="{70859792-9D25-4216-81BE-8375EEA90B2E}"/>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6699AC3C-FE44-4341-B799-F20DE8937C2B}"/>
              </a:ext>
            </a:extLst>
          </p:cNvPr>
          <p:cNvSpPr txBox="1"/>
          <p:nvPr/>
        </p:nvSpPr>
        <p:spPr>
          <a:xfrm>
            <a:off x="865783" y="146663"/>
            <a:ext cx="10309534" cy="923330"/>
          </a:xfrm>
          <a:prstGeom prst="rect">
            <a:avLst/>
          </a:prstGeom>
          <a:noFill/>
        </p:spPr>
        <p:txBody>
          <a:bodyPr wrap="square" rtlCol="0">
            <a:spAutoFit/>
          </a:bodyPr>
          <a:lstStyle/>
          <a:p>
            <a:pPr lvl="0" algn="ctr">
              <a:defRPr/>
            </a:pPr>
            <a:r>
              <a:rPr lang="en-US" sz="5400" dirty="0"/>
              <a:t>Les statistiques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3" name="Group 2">
            <a:extLst>
              <a:ext uri="{FF2B5EF4-FFF2-40B4-BE49-F238E27FC236}">
                <a16:creationId xmlns:a16="http://schemas.microsoft.com/office/drawing/2014/main" id="{E7286D22-9DE8-4EF4-8B56-7E83C578F31F}"/>
              </a:ext>
            </a:extLst>
          </p:cNvPr>
          <p:cNvGrpSpPr/>
          <p:nvPr/>
        </p:nvGrpSpPr>
        <p:grpSpPr>
          <a:xfrm>
            <a:off x="1366329" y="2532159"/>
            <a:ext cx="9308442" cy="2119841"/>
            <a:chOff x="1195937" y="2330450"/>
            <a:chExt cx="9308442" cy="2119841"/>
          </a:xfrm>
          <a:gradFill>
            <a:gsLst>
              <a:gs pos="77000">
                <a:schemeClr val="accent4"/>
              </a:gs>
              <a:gs pos="37180">
                <a:schemeClr val="accent2"/>
              </a:gs>
              <a:gs pos="26000">
                <a:schemeClr val="accent2"/>
              </a:gs>
              <a:gs pos="15000">
                <a:schemeClr val="accent1"/>
              </a:gs>
              <a:gs pos="100000">
                <a:schemeClr val="accent6"/>
              </a:gs>
              <a:gs pos="50439">
                <a:schemeClr val="accent5"/>
              </a:gs>
              <a:gs pos="70000">
                <a:schemeClr val="accent4"/>
              </a:gs>
            </a:gsLst>
            <a:lin ang="0" scaled="0"/>
          </a:gradFill>
        </p:grpSpPr>
        <p:sp>
          <p:nvSpPr>
            <p:cNvPr id="7" name="Block Arc 6">
              <a:extLst>
                <a:ext uri="{FF2B5EF4-FFF2-40B4-BE49-F238E27FC236}">
                  <a16:creationId xmlns:a16="http://schemas.microsoft.com/office/drawing/2014/main" id="{B5FF9505-EFF1-453B-97EE-36B722B62691}"/>
                </a:ext>
              </a:extLst>
            </p:cNvPr>
            <p:cNvSpPr/>
            <p:nvPr/>
          </p:nvSpPr>
          <p:spPr>
            <a:xfrm>
              <a:off x="1195937" y="2343150"/>
              <a:ext cx="2088090" cy="2088091"/>
            </a:xfrm>
            <a:prstGeom prst="blockArc">
              <a:avLst>
                <a:gd name="adj1" fmla="val 1362"/>
                <a:gd name="adj2" fmla="val 10776871"/>
                <a:gd name="adj3" fmla="val 135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Block Arc 14">
              <a:extLst>
                <a:ext uri="{FF2B5EF4-FFF2-40B4-BE49-F238E27FC236}">
                  <a16:creationId xmlns:a16="http://schemas.microsoft.com/office/drawing/2014/main" id="{C08CC3C3-CFC4-436F-8DE1-872FAD37BCA3}"/>
                </a:ext>
              </a:extLst>
            </p:cNvPr>
            <p:cNvSpPr/>
            <p:nvPr/>
          </p:nvSpPr>
          <p:spPr>
            <a:xfrm rot="10800000">
              <a:off x="2999799" y="2362200"/>
              <a:ext cx="2088090" cy="2088091"/>
            </a:xfrm>
            <a:prstGeom prst="blockArc">
              <a:avLst>
                <a:gd name="adj1" fmla="val 1362"/>
                <a:gd name="adj2" fmla="val 10776871"/>
                <a:gd name="adj3" fmla="val 135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9" name="Block Arc 18">
              <a:extLst>
                <a:ext uri="{FF2B5EF4-FFF2-40B4-BE49-F238E27FC236}">
                  <a16:creationId xmlns:a16="http://schemas.microsoft.com/office/drawing/2014/main" id="{0ED5E047-8BAA-4B2C-A044-4D81951087A1}"/>
                </a:ext>
              </a:extLst>
            </p:cNvPr>
            <p:cNvSpPr/>
            <p:nvPr/>
          </p:nvSpPr>
          <p:spPr>
            <a:xfrm>
              <a:off x="4806113" y="2330450"/>
              <a:ext cx="2088090" cy="2088091"/>
            </a:xfrm>
            <a:prstGeom prst="blockArc">
              <a:avLst>
                <a:gd name="adj1" fmla="val 1362"/>
                <a:gd name="adj2" fmla="val 10776871"/>
                <a:gd name="adj3" fmla="val 135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0" name="Block Arc 19">
              <a:extLst>
                <a:ext uri="{FF2B5EF4-FFF2-40B4-BE49-F238E27FC236}">
                  <a16:creationId xmlns:a16="http://schemas.microsoft.com/office/drawing/2014/main" id="{230BC184-8FBA-4E6F-9EB7-F5AE6A963535}"/>
                </a:ext>
              </a:extLst>
            </p:cNvPr>
            <p:cNvSpPr/>
            <p:nvPr/>
          </p:nvSpPr>
          <p:spPr>
            <a:xfrm rot="10800000">
              <a:off x="6609975" y="2362200"/>
              <a:ext cx="2088090" cy="2088091"/>
            </a:xfrm>
            <a:prstGeom prst="blockArc">
              <a:avLst>
                <a:gd name="adj1" fmla="val 1362"/>
                <a:gd name="adj2" fmla="val 10776871"/>
                <a:gd name="adj3" fmla="val 135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Block Arc 20">
              <a:extLst>
                <a:ext uri="{FF2B5EF4-FFF2-40B4-BE49-F238E27FC236}">
                  <a16:creationId xmlns:a16="http://schemas.microsoft.com/office/drawing/2014/main" id="{D93A110D-D066-4ED3-B856-FE553DD645DD}"/>
                </a:ext>
              </a:extLst>
            </p:cNvPr>
            <p:cNvSpPr/>
            <p:nvPr/>
          </p:nvSpPr>
          <p:spPr>
            <a:xfrm>
              <a:off x="8416289" y="2330450"/>
              <a:ext cx="2088090" cy="2088091"/>
            </a:xfrm>
            <a:prstGeom prst="blockArc">
              <a:avLst>
                <a:gd name="adj1" fmla="val 1362"/>
                <a:gd name="adj2" fmla="val 10776871"/>
                <a:gd name="adj3" fmla="val 135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22" name="TextBox 21">
            <a:extLst>
              <a:ext uri="{FF2B5EF4-FFF2-40B4-BE49-F238E27FC236}">
                <a16:creationId xmlns:a16="http://schemas.microsoft.com/office/drawing/2014/main" id="{2E80B3B3-8BF0-4942-AE74-AEC342F37D9E}"/>
              </a:ext>
            </a:extLst>
          </p:cNvPr>
          <p:cNvSpPr txBox="1"/>
          <p:nvPr/>
        </p:nvSpPr>
        <p:spPr>
          <a:xfrm>
            <a:off x="1702616" y="3042600"/>
            <a:ext cx="1400362"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effectLst/>
                <a:uLnTx/>
                <a:uFillTx/>
                <a:latin typeface="Open Sans" panose="020B0606030504020204" pitchFamily="34" charset="0"/>
              </a:rPr>
              <a:t>01</a:t>
            </a:r>
            <a:endParaRPr kumimoji="0" lang="en-GB" sz="6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4" name="TextBox 23">
            <a:extLst>
              <a:ext uri="{FF2B5EF4-FFF2-40B4-BE49-F238E27FC236}">
                <a16:creationId xmlns:a16="http://schemas.microsoft.com/office/drawing/2014/main" id="{F37CF925-78CF-479D-B8A1-20288EB49DDF}"/>
              </a:ext>
            </a:extLst>
          </p:cNvPr>
          <p:cNvSpPr txBox="1"/>
          <p:nvPr/>
        </p:nvSpPr>
        <p:spPr>
          <a:xfrm>
            <a:off x="3454419" y="3088716"/>
            <a:ext cx="1400362"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C00000"/>
                </a:solidFill>
                <a:effectLst/>
                <a:uLnTx/>
                <a:uFillTx/>
                <a:latin typeface="Open Sans" panose="020B0606030504020204" pitchFamily="34" charset="0"/>
              </a:rPr>
              <a:t>02</a:t>
            </a:r>
            <a:endParaRPr kumimoji="0" lang="en-GB" sz="6500" b="1" i="0" u="none" strike="noStrike" kern="1200" cap="none" spc="0" normalizeH="0" baseline="0" noProof="0" dirty="0">
              <a:ln>
                <a:noFill/>
              </a:ln>
              <a:solidFill>
                <a:srgbClr val="C0000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5" name="TextBox 24">
            <a:extLst>
              <a:ext uri="{FF2B5EF4-FFF2-40B4-BE49-F238E27FC236}">
                <a16:creationId xmlns:a16="http://schemas.microsoft.com/office/drawing/2014/main" id="{EDAAFE08-A5B0-4C02-A6A8-B79929DAE499}"/>
              </a:ext>
            </a:extLst>
          </p:cNvPr>
          <p:cNvSpPr txBox="1"/>
          <p:nvPr/>
        </p:nvSpPr>
        <p:spPr>
          <a:xfrm>
            <a:off x="5306161" y="3088716"/>
            <a:ext cx="1400362"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002060"/>
                </a:solidFill>
                <a:effectLst/>
                <a:uLnTx/>
                <a:uFillTx/>
                <a:latin typeface="Open Sans" panose="020B0606030504020204" pitchFamily="34" charset="0"/>
              </a:rPr>
              <a:t>03</a:t>
            </a:r>
            <a:endParaRPr kumimoji="0" lang="en-GB" sz="6500" b="1" i="0" u="none" strike="noStrike" kern="1200" cap="none" spc="0" normalizeH="0" baseline="0" noProof="0" dirty="0">
              <a:ln>
                <a:noFill/>
              </a:ln>
              <a:solidFill>
                <a:srgbClr val="00206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2" name="TextBox 31">
            <a:extLst>
              <a:ext uri="{FF2B5EF4-FFF2-40B4-BE49-F238E27FC236}">
                <a16:creationId xmlns:a16="http://schemas.microsoft.com/office/drawing/2014/main" id="{A5C4E8A6-7921-4944-807C-D9C67259D1BE}"/>
              </a:ext>
            </a:extLst>
          </p:cNvPr>
          <p:cNvSpPr txBox="1"/>
          <p:nvPr/>
        </p:nvSpPr>
        <p:spPr>
          <a:xfrm>
            <a:off x="3423835" y="5868637"/>
            <a:ext cx="8429208" cy="707886"/>
          </a:xfrm>
          <a:prstGeom prst="rect">
            <a:avLst/>
          </a:prstGeom>
          <a:noFill/>
        </p:spPr>
        <p:txBody>
          <a:bodyPr wrap="square" rtlCol="0">
            <a:spAutoFit/>
          </a:bodyPr>
          <a:lstStyle/>
          <a:p>
            <a:pPr lvl="0">
              <a:defRPr/>
            </a:pPr>
            <a:r>
              <a:rPr lang="fr-SN" sz="2000" b="1" dirty="0">
                <a:solidFill>
                  <a:srgbClr val="00B050"/>
                </a:solidFill>
              </a:rPr>
              <a:t>Le test de Pearson nous indique une corrélation entre les deux variables ; </a:t>
            </a:r>
          </a:p>
          <a:p>
            <a:pPr lvl="0">
              <a:defRPr/>
            </a:pPr>
            <a:r>
              <a:rPr lang="fr-SN" sz="2000" b="1" dirty="0">
                <a:solidFill>
                  <a:srgbClr val="00B050"/>
                </a:solidFill>
              </a:rPr>
              <a:t>corrélation qui est faible d’après le coefficient obtenu.</a:t>
            </a:r>
            <a:endParaRPr kumimoji="0" lang="en-GB" sz="2000" b="1" i="0" u="none" strike="noStrike" kern="1200" cap="none" spc="0" normalizeH="0" baseline="0" noProof="0" dirty="0">
              <a:ln>
                <a:noFill/>
              </a:ln>
              <a:solidFill>
                <a:srgbClr val="00B05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8" name="TextBox 23">
            <a:extLst>
              <a:ext uri="{FF2B5EF4-FFF2-40B4-BE49-F238E27FC236}">
                <a16:creationId xmlns:a16="http://schemas.microsoft.com/office/drawing/2014/main" id="{F37CF925-78CF-479D-B8A1-20288EB49DDF}"/>
              </a:ext>
            </a:extLst>
          </p:cNvPr>
          <p:cNvSpPr txBox="1"/>
          <p:nvPr/>
        </p:nvSpPr>
        <p:spPr>
          <a:xfrm>
            <a:off x="7005034" y="3088715"/>
            <a:ext cx="1400362"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7030A0"/>
                </a:solidFill>
                <a:effectLst/>
                <a:uLnTx/>
                <a:uFillTx/>
                <a:latin typeface="Open Sans" panose="020B0606030504020204" pitchFamily="34" charset="0"/>
              </a:rPr>
              <a:t>04</a:t>
            </a:r>
            <a:endParaRPr kumimoji="0" lang="en-GB" sz="6500" b="1" i="0" u="none" strike="noStrike" kern="1200" cap="none" spc="0" normalizeH="0" baseline="0" noProof="0" dirty="0">
              <a:ln>
                <a:noFill/>
              </a:ln>
              <a:solidFill>
                <a:srgbClr val="7030A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21">
            <a:extLst>
              <a:ext uri="{FF2B5EF4-FFF2-40B4-BE49-F238E27FC236}">
                <a16:creationId xmlns:a16="http://schemas.microsoft.com/office/drawing/2014/main" id="{2E80B3B3-8BF0-4942-AE74-AEC342F37D9E}"/>
              </a:ext>
            </a:extLst>
          </p:cNvPr>
          <p:cNvSpPr txBox="1"/>
          <p:nvPr/>
        </p:nvSpPr>
        <p:spPr>
          <a:xfrm>
            <a:off x="8925408" y="3064105"/>
            <a:ext cx="1400362"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00B050"/>
                </a:solidFill>
                <a:effectLst/>
                <a:uLnTx/>
                <a:uFillTx/>
                <a:latin typeface="Open Sans" panose="020B0606030504020204" pitchFamily="34" charset="0"/>
              </a:rPr>
              <a:t>05</a:t>
            </a:r>
            <a:endParaRPr kumimoji="0" lang="en-GB" sz="6500" b="1" i="0" u="none" strike="noStrike" kern="1200" cap="none" spc="0" normalizeH="0" baseline="0" noProof="0" dirty="0">
              <a:ln>
                <a:noFill/>
              </a:ln>
              <a:solidFill>
                <a:srgbClr val="00B05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TextBox 27">
            <a:extLst>
              <a:ext uri="{FF2B5EF4-FFF2-40B4-BE49-F238E27FC236}">
                <a16:creationId xmlns:a16="http://schemas.microsoft.com/office/drawing/2014/main" id="{F3B309C9-7371-48A4-874A-0320AB7F3ABF}"/>
              </a:ext>
            </a:extLst>
          </p:cNvPr>
          <p:cNvSpPr txBox="1"/>
          <p:nvPr/>
        </p:nvSpPr>
        <p:spPr>
          <a:xfrm>
            <a:off x="343965" y="1946915"/>
            <a:ext cx="10831352" cy="707886"/>
          </a:xfrm>
          <a:prstGeom prst="rect">
            <a:avLst/>
          </a:prstGeom>
          <a:noFill/>
        </p:spPr>
        <p:txBody>
          <a:bodyPr wrap="square" rtlCol="0">
            <a:spAutoFit/>
          </a:bodyPr>
          <a:lstStyle/>
          <a:p>
            <a:pPr lvl="0" algn="ctr">
              <a:defRPr/>
            </a:pPr>
            <a:r>
              <a:rPr lang="fr-SN" sz="2000" b="1" dirty="0">
                <a:solidFill>
                  <a:srgbClr val="C00000"/>
                </a:solidFill>
              </a:rPr>
              <a:t>La part en pourcentage de la consommation d'électricité dans la consommation totale est : 73.66</a:t>
            </a:r>
          </a:p>
          <a:p>
            <a:pPr lvl="0" algn="ctr">
              <a:defRPr/>
            </a:pPr>
            <a:r>
              <a:rPr lang="fr-SN" sz="2000" b="1" dirty="0">
                <a:solidFill>
                  <a:srgbClr val="C00000"/>
                </a:solidFill>
              </a:rPr>
              <a:t>   La part en pourcentage de la consommation de gaz naturel dans la consommation totale est :25.63</a:t>
            </a:r>
            <a:endParaRPr kumimoji="0" lang="en-GB" sz="2000" b="1" i="0" u="none" strike="noStrike" kern="1200" cap="none" spc="0" normalizeH="0" baseline="0" noProof="0" dirty="0">
              <a:ln>
                <a:noFill/>
              </a:ln>
              <a:solidFill>
                <a:srgbClr val="C0000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7" name="TextBox 27">
            <a:extLst>
              <a:ext uri="{FF2B5EF4-FFF2-40B4-BE49-F238E27FC236}">
                <a16:creationId xmlns:a16="http://schemas.microsoft.com/office/drawing/2014/main" id="{F3B309C9-7371-48A4-874A-0320AB7F3ABF}"/>
              </a:ext>
            </a:extLst>
          </p:cNvPr>
          <p:cNvSpPr txBox="1"/>
          <p:nvPr/>
        </p:nvSpPr>
        <p:spPr>
          <a:xfrm>
            <a:off x="479916" y="5239993"/>
            <a:ext cx="10617078" cy="707886"/>
          </a:xfrm>
          <a:prstGeom prst="rect">
            <a:avLst/>
          </a:prstGeom>
          <a:noFill/>
        </p:spPr>
        <p:txBody>
          <a:bodyPr wrap="square" rtlCol="0">
            <a:spAutoFit/>
          </a:bodyPr>
          <a:lstStyle/>
          <a:p>
            <a:pPr lvl="0">
              <a:defRPr/>
            </a:pPr>
            <a:r>
              <a:rPr lang="fr-SN" sz="2000" b="1" dirty="0">
                <a:solidFill>
                  <a:srgbClr val="7030A0"/>
                </a:solidFill>
              </a:rPr>
              <a:t>Sur le graphique de régression et de nuage de point </a:t>
            </a:r>
          </a:p>
          <a:p>
            <a:pPr lvl="0">
              <a:defRPr/>
            </a:pPr>
            <a:r>
              <a:rPr lang="fr-SN" sz="2000" b="1" dirty="0">
                <a:solidFill>
                  <a:srgbClr val="7030A0"/>
                </a:solidFill>
              </a:rPr>
              <a:t>On remarque que les vieux bâtiments ont tendance à consommer moins d’énergie</a:t>
            </a:r>
            <a:r>
              <a:rPr lang="fr-SN" b="1" dirty="0">
                <a:solidFill>
                  <a:srgbClr val="7030A0"/>
                </a:solidFill>
              </a:rPr>
              <a:t>.</a:t>
            </a:r>
            <a:endParaRPr kumimoji="0" lang="en-GB" b="1" i="0" u="none" strike="noStrike" kern="1200" cap="none" spc="0" normalizeH="0" baseline="0" noProof="0" dirty="0">
              <a:ln>
                <a:noFill/>
              </a:ln>
              <a:solidFill>
                <a:srgbClr val="7030A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7">
            <a:extLst>
              <a:ext uri="{FF2B5EF4-FFF2-40B4-BE49-F238E27FC236}">
                <a16:creationId xmlns:a16="http://schemas.microsoft.com/office/drawing/2014/main" id="{F3B309C9-7371-48A4-874A-0320AB7F3ABF}"/>
              </a:ext>
            </a:extLst>
          </p:cNvPr>
          <p:cNvSpPr txBox="1"/>
          <p:nvPr/>
        </p:nvSpPr>
        <p:spPr>
          <a:xfrm>
            <a:off x="539467" y="1202674"/>
            <a:ext cx="9333196" cy="707886"/>
          </a:xfrm>
          <a:prstGeom prst="rect">
            <a:avLst/>
          </a:prstGeom>
          <a:noFill/>
        </p:spPr>
        <p:txBody>
          <a:bodyPr wrap="square" rtlCol="0">
            <a:spAutoFit/>
          </a:bodyPr>
          <a:lstStyle/>
          <a:p>
            <a:pPr lvl="0">
              <a:defRPr/>
            </a:pPr>
            <a:r>
              <a:rPr lang="fr-SN" sz="2000" b="1" dirty="0"/>
              <a:t>Le minimum en consommation de SiteEnergyUse(</a:t>
            </a:r>
            <a:r>
              <a:rPr lang="fr-SN" sz="2000" b="1" dirty="0" err="1"/>
              <a:t>kBtu</a:t>
            </a:r>
            <a:r>
              <a:rPr lang="fr-SN" sz="2000" b="1" dirty="0"/>
              <a:t>) est : 16808.90039</a:t>
            </a:r>
          </a:p>
          <a:p>
            <a:pPr lvl="0">
              <a:defRPr/>
            </a:pPr>
            <a:r>
              <a:rPr lang="fr-SN" sz="2000" b="1" dirty="0"/>
              <a:t>le maximum en consommation de SiteEnergyUse(</a:t>
            </a:r>
            <a:r>
              <a:rPr lang="fr-SN" sz="2000" b="1" dirty="0" err="1"/>
              <a:t>kBtu</a:t>
            </a:r>
            <a:r>
              <a:rPr lang="fr-SN" sz="2000" b="1" dirty="0"/>
              <a:t>) est : 274682208.0</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33" name="TextBox 31">
            <a:extLst>
              <a:ext uri="{FF2B5EF4-FFF2-40B4-BE49-F238E27FC236}">
                <a16:creationId xmlns:a16="http://schemas.microsoft.com/office/drawing/2014/main" id="{A5C4E8A6-7921-4944-807C-D9C67259D1BE}"/>
              </a:ext>
            </a:extLst>
          </p:cNvPr>
          <p:cNvSpPr txBox="1"/>
          <p:nvPr/>
        </p:nvSpPr>
        <p:spPr>
          <a:xfrm>
            <a:off x="-98179" y="4504821"/>
            <a:ext cx="9292574" cy="707886"/>
          </a:xfrm>
          <a:prstGeom prst="rect">
            <a:avLst/>
          </a:prstGeom>
          <a:noFill/>
        </p:spPr>
        <p:txBody>
          <a:bodyPr wrap="square" rtlCol="0">
            <a:spAutoFit/>
          </a:bodyPr>
          <a:lstStyle/>
          <a:p>
            <a:pPr lvl="0" algn="ctr">
              <a:defRPr/>
            </a:pPr>
            <a:r>
              <a:rPr lang="fr-SN" sz="2000" b="1" dirty="0">
                <a:solidFill>
                  <a:srgbClr val="002060"/>
                </a:solidFill>
              </a:rPr>
              <a:t>Le minimum de nombre d'année d'existence des immeubles est de : 1 an(s)</a:t>
            </a:r>
          </a:p>
          <a:p>
            <a:pPr lvl="0" algn="ctr">
              <a:defRPr/>
            </a:pPr>
            <a:r>
              <a:rPr lang="fr-SN" sz="2000" b="1" dirty="0">
                <a:solidFill>
                  <a:srgbClr val="002060"/>
                </a:solidFill>
              </a:rPr>
              <a:t>    Le maximum de nombre d'année d'existence des immeubles est de : 116 an(s</a:t>
            </a:r>
            <a:r>
              <a:rPr lang="fr-SN" sz="2000" b="1" dirty="0">
                <a:solidFill>
                  <a:srgbClr val="92D050"/>
                </a:solidFill>
              </a:rPr>
              <a:t>)</a:t>
            </a:r>
            <a:endParaRPr kumimoji="0" lang="en-GB" sz="2000" b="1" i="0" u="none" strike="noStrike" kern="1200" cap="none" spc="0" normalizeH="0" baseline="0" noProof="0" dirty="0">
              <a:ln>
                <a:noFill/>
              </a:ln>
              <a:solidFill>
                <a:srgbClr val="92D050"/>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9132863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1849</TotalTime>
  <Words>1603</Words>
  <Application>Microsoft Office PowerPoint</Application>
  <PresentationFormat>Grand écran</PresentationFormat>
  <Paragraphs>207</Paragraphs>
  <Slides>23</Slides>
  <Notes>3</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23</vt:i4>
      </vt:variant>
    </vt:vector>
  </HeadingPairs>
  <TitlesOfParts>
    <vt:vector size="35" baseType="lpstr">
      <vt:lpstr>Arial</vt:lpstr>
      <vt:lpstr>Arial Black</vt:lpstr>
      <vt:lpstr>Calibri</vt:lpstr>
      <vt:lpstr>Calibri Light</vt:lpstr>
      <vt:lpstr>Georgia</vt:lpstr>
      <vt:lpstr>Noto Sans</vt:lpstr>
      <vt:lpstr>Noto Sans Disp ExtBd</vt:lpstr>
      <vt:lpstr>Open Sans</vt:lpstr>
      <vt:lpstr>Roboto</vt:lpstr>
      <vt:lpstr>times</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List</dc:title>
  <dc:creator>DIAKITEMoussa DIAKITE</dc:creator>
  <cp:lastModifiedBy>DELL</cp:lastModifiedBy>
  <cp:revision>92</cp:revision>
  <dcterms:created xsi:type="dcterms:W3CDTF">2022-12-04T12:00:38Z</dcterms:created>
  <dcterms:modified xsi:type="dcterms:W3CDTF">2024-02-05T23:03:21Z</dcterms:modified>
</cp:coreProperties>
</file>