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56" r:id="rId4"/>
    <p:sldId id="257" r:id="rId5"/>
    <p:sldId id="258" r:id="rId6"/>
    <p:sldId id="281" r:id="rId7"/>
    <p:sldId id="259" r:id="rId8"/>
    <p:sldId id="267" r:id="rId9"/>
    <p:sldId id="26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62" r:id="rId22"/>
    <p:sldId id="268" r:id="rId23"/>
    <p:sldId id="269" r:id="rId24"/>
    <p:sldId id="270" r:id="rId25"/>
    <p:sldId id="271" r:id="rId26"/>
    <p:sldId id="275" r:id="rId27"/>
    <p:sldId id="278" r:id="rId2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61" autoAdjust="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4" d="100"/>
          <a:sy n="34" d="100"/>
        </p:scale>
        <p:origin x="31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3901238-A3CD-6140-FE7D-ADC1FB2DFB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1D3667-8BFB-CABF-98B6-B2B67F4EE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AA1023-3DB8-4974-E7D2-A1E28B5BB5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BD-D417-4431-A616-E721F119284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2B7BE78-C5E2-C6CD-FBB5-1685B9413E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3048F-5151-412C-9E2B-6203D82A6B1F}" type="datetimeFigureOut">
              <a:rPr lang="fr-FR" smtClean="0"/>
              <a:t>19/06/2025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772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E210D0-52A3-569B-04A1-51F0F00FE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3C347-C26E-41EB-B64A-355A9E3A8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446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9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6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7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A15EF6-3EA7-23E0-9DBD-DF6056FA5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B1B7E0A-A21B-6B15-3833-D850015B99AE}"/>
              </a:ext>
            </a:extLst>
          </p:cNvPr>
          <p:cNvSpPr txBox="1"/>
          <p:nvPr userDrawn="1"/>
        </p:nvSpPr>
        <p:spPr>
          <a:xfrm>
            <a:off x="14197757" y="7659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B5D66-BBA2-38CA-2C0F-8B11612E1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B006C30-87B1-64E2-0B68-AD4A9703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82" y="69446"/>
            <a:ext cx="11470105" cy="12043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AE63CD-9318-9F4C-0524-AB480A12A4EF}"/>
              </a:ext>
            </a:extLst>
          </p:cNvPr>
          <p:cNvSpPr txBox="1"/>
          <p:nvPr/>
        </p:nvSpPr>
        <p:spPr>
          <a:xfrm>
            <a:off x="472139" y="2538056"/>
            <a:ext cx="1368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Développement d’une application web de mise en relation entre </a:t>
            </a:r>
          </a:p>
          <a:p>
            <a:pPr algn="ctr"/>
            <a:r>
              <a:rPr lang="fr-FR" sz="4000" dirty="0"/>
              <a:t>recruteurs et chercheurs d’emploi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04A009-3B9A-E55A-4B1B-8CBA4B7E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5586761"/>
            <a:ext cx="3705727" cy="19082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01B5A2-27EC-F698-BCF4-02291A997A91}"/>
              </a:ext>
            </a:extLst>
          </p:cNvPr>
          <p:cNvSpPr txBox="1"/>
          <p:nvPr/>
        </p:nvSpPr>
        <p:spPr>
          <a:xfrm>
            <a:off x="5105972" y="1556088"/>
            <a:ext cx="40815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Montserrat" panose="00000500000000000000" pitchFamily="2" charset="0"/>
              </a:rPr>
              <a:t>Département d’informatique</a:t>
            </a:r>
            <a:endParaRPr lang="fr-FR" b="1" u="sng" dirty="0">
              <a:solidFill>
                <a:srgbClr val="003399"/>
              </a:solidFill>
              <a:latin typeface="Montserrat" panose="00000500000000000000" pitchFamily="2" charset="0"/>
            </a:endParaRPr>
          </a:p>
          <a:p>
            <a:pPr algn="ctr"/>
            <a:br>
              <a:rPr lang="fr-FR" b="1" u="sng" dirty="0">
                <a:solidFill>
                  <a:srgbClr val="003399"/>
                </a:solidFill>
                <a:latin typeface="Montserrat" panose="00000500000000000000" pitchFamily="2" charset="0"/>
              </a:rPr>
            </a:b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</a:rPr>
              <a:t>LST: génie informatique </a:t>
            </a:r>
          </a:p>
          <a:p>
            <a:endParaRPr lang="fr-FR" b="1" dirty="0">
              <a:latin typeface="Montserrat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D801F0-CFF1-E843-C0E4-1F373E775383}"/>
              </a:ext>
            </a:extLst>
          </p:cNvPr>
          <p:cNvSpPr txBox="1"/>
          <p:nvPr/>
        </p:nvSpPr>
        <p:spPr>
          <a:xfrm>
            <a:off x="842165" y="6007521"/>
            <a:ext cx="360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uLnTx/>
                <a:uFillTx/>
                <a:latin typeface="Montserrat" panose="00000500000000000000" pitchFamily="2" charset="0"/>
              </a:rPr>
              <a:t>Réalisé et soutenu par :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  EL MAHDI MAJDI</a:t>
            </a:r>
            <a:b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</a:b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 </a:t>
            </a:r>
            <a:r>
              <a:rPr lang="fi-FI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ABDERRAHIME ELKOURCHI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CD6B92-4982-15E6-71A1-E1818203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104" y="5586763"/>
            <a:ext cx="4780187" cy="19082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50FEDA-6E22-30A8-F428-1B6C45C1F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525" y="5586763"/>
            <a:ext cx="3706689" cy="19082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5A2C09E-4BD2-5062-961D-C540087747D2}"/>
              </a:ext>
            </a:extLst>
          </p:cNvPr>
          <p:cNvSpPr txBox="1"/>
          <p:nvPr/>
        </p:nvSpPr>
        <p:spPr>
          <a:xfrm>
            <a:off x="5269478" y="5869021"/>
            <a:ext cx="375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M" b="1" dirty="0">
                <a:solidFill>
                  <a:srgbClr val="003399"/>
                </a:solidFill>
                <a:latin typeface="Montserrat" panose="00000500000000000000" pitchFamily="2" charset="0"/>
                <a:cs typeface="Garamond"/>
              </a:rPr>
              <a:t>Devant le jury composé de :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R. BEN ABBOU (Président)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K. </a:t>
            </a:r>
            <a:r>
              <a:rPr lang="fr-FR" dirty="0">
                <a:latin typeface="Montserrat" panose="00000500000000000000" pitchFamily="2" charset="0"/>
              </a:rPr>
              <a:t>Zenkouar 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(Examinateur)</a:t>
            </a:r>
          </a:p>
          <a:p>
            <a:pPr algn="l"/>
            <a:r>
              <a:rPr lang="fr-FR" dirty="0">
                <a:latin typeface="Montserrat" panose="00000500000000000000" pitchFamily="2" charset="0"/>
              </a:rPr>
              <a:t> Pr. S. BOUSHABA(Encadrante)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55F8BAA-ED9F-1B1B-2B44-E9E1EB66A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126" y="1465453"/>
            <a:ext cx="8346147" cy="2438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E449724-AB69-FB65-1546-81852C6D4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956790-AFFC-0056-9C40-CB039112A70B}"/>
              </a:ext>
            </a:extLst>
          </p:cNvPr>
          <p:cNvSpPr txBox="1"/>
          <p:nvPr/>
        </p:nvSpPr>
        <p:spPr>
          <a:xfrm>
            <a:off x="10434002" y="6115239"/>
            <a:ext cx="31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  <a:sym typeface="Montserrat"/>
              </a:rPr>
              <a:t>Encadré par :</a:t>
            </a:r>
          </a:p>
          <a:p>
            <a:pPr indent="0"/>
            <a:r>
              <a:rPr lang="fr-FR" sz="1800" dirty="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  <a:sym typeface="Montserrat"/>
              </a:rPr>
              <a:t>Pr. A. BOUSHABA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753B38-4AD3-D2E1-1BF6-43C9DF4E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987" y="3727156"/>
            <a:ext cx="2126420" cy="18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 Candidat »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60" y="643677"/>
            <a:ext cx="9898879" cy="71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Entreprise »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37" y="851293"/>
            <a:ext cx="9659001" cy="70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18882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</a:t>
            </a:r>
            <a:r>
              <a:rPr lang="fr-FR" b="1" dirty="0">
                <a:latin typeface="Montserrat" panose="00000500000000000000" pitchFamily="2" charset="0"/>
              </a:rPr>
              <a:t>c</a:t>
            </a:r>
            <a:r>
              <a:rPr lang="fr-FR" sz="1800" b="1" dirty="0">
                <a:latin typeface="Montserrat" panose="00000500000000000000" pitchFamily="2" charset="0"/>
              </a:rPr>
              <a:t>lasse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3B469A3-0FAC-02E4-FC41-953EF83B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2703"/>
            <a:ext cx="14630401" cy="78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13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</a:t>
            </a:r>
            <a:r>
              <a:rPr lang="fr-FR" b="1" dirty="0">
                <a:latin typeface="Montserrat" panose="00000500000000000000" pitchFamily="2" charset="0"/>
              </a:rPr>
              <a:t>Diagramme 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d’activité : </a:t>
            </a:r>
          </a:p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Création d'un Compte Entreprise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85EF77-F061-12B6-2FA2-6FBCC972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44" y="860110"/>
            <a:ext cx="10390512" cy="72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14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304189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Publier offre d’emploi 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85EF77-F061-12B6-2FA2-6FBCC972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44" y="782707"/>
            <a:ext cx="10390512" cy="72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15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1800" b="1" dirty="0">
                <a:latin typeface="Montserrat" panose="00000500000000000000" pitchFamily="2" charset="0"/>
              </a:rPr>
              <a:t>C. </a:t>
            </a:r>
            <a:r>
              <a:rPr lang="fr-FR" b="1" dirty="0">
                <a:latin typeface="Montserrat" panose="00000500000000000000" pitchFamily="2" charset="0"/>
              </a:rPr>
              <a:t>Diagramme de séquence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: </a:t>
            </a:r>
          </a:p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Planifier un entretien 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61" y="1058056"/>
            <a:ext cx="9953370" cy="65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5550" y="1284004"/>
            <a:ext cx="9953370" cy="51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17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Valider un compte d’entreprise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793" y="1332262"/>
            <a:ext cx="11740814" cy="40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65227" y="653768"/>
            <a:ext cx="11699946" cy="67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Postuler offre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6839" y="980702"/>
            <a:ext cx="10716721" cy="58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AD879A05-ED42-4B36-21B3-49104564A06F}"/>
              </a:ext>
            </a:extLst>
          </p:cNvPr>
          <p:cNvSpPr/>
          <p:nvPr/>
        </p:nvSpPr>
        <p:spPr>
          <a:xfrm>
            <a:off x="4486403" y="520815"/>
            <a:ext cx="4531281" cy="545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294"/>
              </a:lnSpc>
              <a:buNone/>
            </a:pPr>
            <a:r>
              <a:rPr lang="en-US" sz="4000" b="1" dirty="0">
                <a:latin typeface="Montserrat" panose="00000500000000000000" pitchFamily="2" charset="0"/>
              </a:rPr>
              <a:t>Plan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37F1424-7F83-FB3C-AE49-8F129CA3C9BE}"/>
              </a:ext>
            </a:extLst>
          </p:cNvPr>
          <p:cNvSpPr/>
          <p:nvPr/>
        </p:nvSpPr>
        <p:spPr>
          <a:xfrm>
            <a:off x="5225664" y="1874246"/>
            <a:ext cx="2817971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en-US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E6F01F3-501B-E9CC-8234-7EB0FF08555D}"/>
              </a:ext>
            </a:extLst>
          </p:cNvPr>
          <p:cNvSpPr/>
          <p:nvPr/>
        </p:nvSpPr>
        <p:spPr>
          <a:xfrm>
            <a:off x="5225664" y="2562644"/>
            <a:ext cx="5107374" cy="325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7"/>
              </a:lnSpc>
            </a:pPr>
            <a:r>
              <a:rPr lang="fr-FR" b="1" dirty="0">
                <a:latin typeface="Montserrat" panose="00000500000000000000" pitchFamily="2" charset="0"/>
              </a:rPr>
              <a:t>P</a:t>
            </a:r>
            <a:r>
              <a:rPr lang="en" b="1" dirty="0">
                <a:latin typeface="Montserrat" panose="00000500000000000000" pitchFamily="2" charset="0"/>
              </a:rPr>
              <a:t>résentation de l’Entreprise</a:t>
            </a:r>
            <a:endParaRPr lang="fr-FR" b="1" dirty="0">
              <a:latin typeface="Montserrat" panose="00000500000000000000" pitchFamily="2" charset="0"/>
            </a:endParaRPr>
          </a:p>
          <a:p>
            <a:pPr marL="0" indent="0">
              <a:lnSpc>
                <a:spcPts val="2147"/>
              </a:lnSpc>
              <a:buNone/>
            </a:pPr>
            <a:endParaRPr lang="en-US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E4D5D484-6DB4-C4B4-62BF-F1ABC245703B}"/>
              </a:ext>
            </a:extLst>
          </p:cNvPr>
          <p:cNvSpPr/>
          <p:nvPr/>
        </p:nvSpPr>
        <p:spPr>
          <a:xfrm>
            <a:off x="5225664" y="3318002"/>
            <a:ext cx="3651766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Problématique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583B9D31-22C4-1B25-ACBD-13BAE2927392}"/>
              </a:ext>
            </a:extLst>
          </p:cNvPr>
          <p:cNvSpPr/>
          <p:nvPr/>
        </p:nvSpPr>
        <p:spPr>
          <a:xfrm>
            <a:off x="5225664" y="4706895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Conception de l'Application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7536470-D126-D295-93C3-3B578873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336" y="1774356"/>
            <a:ext cx="499915" cy="49991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12B617E-75FB-6F76-B3C6-0421AD5A9122}"/>
              </a:ext>
            </a:extLst>
          </p:cNvPr>
          <p:cNvSpPr txBox="1"/>
          <p:nvPr/>
        </p:nvSpPr>
        <p:spPr>
          <a:xfrm>
            <a:off x="4417473" y="184019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1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DFB7E2D-7890-847B-D59B-0F2CAC09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33" y="2503884"/>
            <a:ext cx="499915" cy="4999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9FA863E-E062-3FB0-E448-0B6B67ABD24C}"/>
              </a:ext>
            </a:extLst>
          </p:cNvPr>
          <p:cNvSpPr txBox="1"/>
          <p:nvPr/>
        </p:nvSpPr>
        <p:spPr>
          <a:xfrm>
            <a:off x="4394229" y="258689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FC9989-F304-2AC6-0E06-D1B49745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6" y="3236345"/>
            <a:ext cx="499915" cy="49991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EA4B60A-753B-DAB7-A277-143AB028A457}"/>
              </a:ext>
            </a:extLst>
          </p:cNvPr>
          <p:cNvSpPr txBox="1"/>
          <p:nvPr/>
        </p:nvSpPr>
        <p:spPr>
          <a:xfrm>
            <a:off x="4410593" y="32798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B8E41B55-FDF2-CF70-9793-4923264E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4672630"/>
            <a:ext cx="499915" cy="499915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16CB7BDD-1316-459B-C71F-C1B8724AFCC5}"/>
              </a:ext>
            </a:extLst>
          </p:cNvPr>
          <p:cNvSpPr txBox="1"/>
          <p:nvPr/>
        </p:nvSpPr>
        <p:spPr>
          <a:xfrm>
            <a:off x="4380552" y="47068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E44242-37CE-556F-8BDB-998028CCD594}"/>
              </a:ext>
            </a:extLst>
          </p:cNvPr>
          <p:cNvSpPr txBox="1"/>
          <p:nvPr/>
        </p:nvSpPr>
        <p:spPr>
          <a:xfrm>
            <a:off x="5225664" y="546268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Développement de l’Application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6307125-EEE2-F038-DF4E-5B18AE72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5" y="5385156"/>
            <a:ext cx="499915" cy="49991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5CEB17C5-7B61-4EC3-3E0E-F1148369DEAC}"/>
              </a:ext>
            </a:extLst>
          </p:cNvPr>
          <p:cNvSpPr txBox="1"/>
          <p:nvPr/>
        </p:nvSpPr>
        <p:spPr>
          <a:xfrm>
            <a:off x="4401392" y="54626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6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4325EA7-73E2-9819-0595-A598E186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4" y="6114463"/>
            <a:ext cx="499915" cy="49991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5BFAD79-418F-E48F-138B-AC546FF7967F}"/>
              </a:ext>
            </a:extLst>
          </p:cNvPr>
          <p:cNvSpPr txBox="1"/>
          <p:nvPr/>
        </p:nvSpPr>
        <p:spPr>
          <a:xfrm>
            <a:off x="4399373" y="61765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7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B16A10B-B0B2-437E-C3CA-8007496FE704}"/>
              </a:ext>
            </a:extLst>
          </p:cNvPr>
          <p:cNvSpPr txBox="1"/>
          <p:nvPr/>
        </p:nvSpPr>
        <p:spPr>
          <a:xfrm>
            <a:off x="5225664" y="617654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Réalisation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4A46426-442D-E761-2CEF-0AE1492F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86" y="6846924"/>
            <a:ext cx="499915" cy="49991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CF732AA6-ED67-9B2F-7540-FAF65A4EB131}"/>
              </a:ext>
            </a:extLst>
          </p:cNvPr>
          <p:cNvSpPr txBox="1"/>
          <p:nvPr/>
        </p:nvSpPr>
        <p:spPr>
          <a:xfrm>
            <a:off x="4417473" y="69272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DA4759D-06D7-FB74-5D5C-DEF037B59A30}"/>
              </a:ext>
            </a:extLst>
          </p:cNvPr>
          <p:cNvSpPr txBox="1"/>
          <p:nvPr/>
        </p:nvSpPr>
        <p:spPr>
          <a:xfrm>
            <a:off x="5225664" y="691221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4C74A5-0D7F-9836-8197-FC63EB108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943004C-FF0C-C760-A340-92404CBD1AE7}"/>
              </a:ext>
            </a:extLst>
          </p:cNvPr>
          <p:cNvSpPr/>
          <p:nvPr/>
        </p:nvSpPr>
        <p:spPr>
          <a:xfrm>
            <a:off x="5221621" y="3956026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Solutions proposées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9AC696-FF05-0F6F-B2FB-49D2E6BD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3904980"/>
            <a:ext cx="499915" cy="49991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4A91FD-D501-298B-A753-8AA26D00C211}"/>
              </a:ext>
            </a:extLst>
          </p:cNvPr>
          <p:cNvSpPr txBox="1"/>
          <p:nvPr/>
        </p:nvSpPr>
        <p:spPr>
          <a:xfrm>
            <a:off x="4376509" y="395602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7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09" y="1453359"/>
            <a:ext cx="13147016" cy="58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517696" y="695325"/>
            <a:ext cx="7564636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fr-FR" sz="4000" b="1" dirty="0">
                <a:latin typeface="Montserrat" panose="00000500000000000000" pitchFamily="2" charset="0"/>
              </a:rPr>
              <a:t>6.Développement de l’Application</a:t>
            </a:r>
          </a:p>
          <a:p>
            <a:pPr marL="0" indent="0">
              <a:lnSpc>
                <a:spcPts val="4970"/>
              </a:lnSpc>
              <a:buNone/>
            </a:pPr>
            <a:endParaRPr lang="en-US" sz="3976" b="1" dirty="0">
              <a:latin typeface="Montserrat" panose="00000500000000000000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9CFA77-E43F-A604-0977-03AFD0B7E7B2}"/>
              </a:ext>
            </a:extLst>
          </p:cNvPr>
          <p:cNvSpPr txBox="1"/>
          <p:nvPr/>
        </p:nvSpPr>
        <p:spPr>
          <a:xfrm>
            <a:off x="3031958" y="2005901"/>
            <a:ext cx="9833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Langages de programmation :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Frontend :</a:t>
            </a:r>
            <a:r>
              <a:rPr lang="fr-FR" dirty="0">
                <a:latin typeface="Montserrat" panose="00000500000000000000" pitchFamily="2" charset="0"/>
              </a:rPr>
              <a:t> HTML, CSS, JavaScript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7C900D9-78A9-8B21-876D-755D405D3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6" r="11212" b="25322"/>
          <a:stretch/>
        </p:blipFill>
        <p:spPr>
          <a:xfrm>
            <a:off x="3031958" y="3506712"/>
            <a:ext cx="2762211" cy="267083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16F531E-FCB9-B54C-2DFB-A28D91D3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811" y="3747398"/>
            <a:ext cx="2122451" cy="239524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145CA57-6A96-63A4-7EE3-9184998B3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004" y="4243982"/>
            <a:ext cx="1727523" cy="172752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6974D6-0432-EFCE-0572-9B55899EC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21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632569-3FF0-CBCB-BCA4-3BB8A3073744}"/>
              </a:ext>
            </a:extLst>
          </p:cNvPr>
          <p:cNvSpPr txBox="1"/>
          <p:nvPr/>
        </p:nvSpPr>
        <p:spPr>
          <a:xfrm>
            <a:off x="2747089" y="946484"/>
            <a:ext cx="81035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Backend :</a:t>
            </a:r>
            <a:r>
              <a:rPr lang="fr-FR" dirty="0">
                <a:latin typeface="Montserrat" panose="00000500000000000000" pitchFamily="2" charset="0"/>
              </a:rPr>
              <a:t> php 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Serveur et Base de données :</a:t>
            </a:r>
            <a:r>
              <a:rPr lang="fr-FR" dirty="0">
                <a:latin typeface="Montserrat" panose="00000500000000000000" pitchFamily="2" charset="0"/>
              </a:rPr>
              <a:t> Xamp, SQL (MySQL, phpmyadmin)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239A57B-28D6-A9BE-CDDA-3EEA64AC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123" y="2000463"/>
            <a:ext cx="3060153" cy="16022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C00FB4-582E-6D60-52B5-4F86FBE0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877" y="5129049"/>
            <a:ext cx="3324726" cy="17205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F74873-6C9E-2B67-A11D-D66DCFED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275" y="5039039"/>
            <a:ext cx="3068188" cy="18105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26ED5F-76B5-4279-3532-5729407B4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780" y="5039039"/>
            <a:ext cx="3810000" cy="2533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957AC3-14E1-D9D3-473C-97A7E7D2B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22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9F31096-E0D4-0217-ADAC-DD72E27F005E}"/>
              </a:ext>
            </a:extLst>
          </p:cNvPr>
          <p:cNvSpPr txBox="1"/>
          <p:nvPr/>
        </p:nvSpPr>
        <p:spPr>
          <a:xfrm>
            <a:off x="2101515" y="1419102"/>
            <a:ext cx="38747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Frameworks et bibliothèques 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Frontend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Bootstrap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Backend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Laravel</a:t>
            </a:r>
            <a:endParaRPr lang="fr-FR" dirty="0">
              <a:effectLst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521E91-9990-492E-B3E6-760F7494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68" y="4686839"/>
            <a:ext cx="3911263" cy="29357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32812F-8B1A-EF69-6A30-48233C7B9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6" b="27516"/>
          <a:stretch/>
        </p:blipFill>
        <p:spPr>
          <a:xfrm>
            <a:off x="5359568" y="2693677"/>
            <a:ext cx="3911263" cy="16981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EBFF0-5B09-C359-F79C-F51C0A05C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C8ECA9-2792-3A6E-AEBC-79A926008C8C}"/>
              </a:ext>
            </a:extLst>
          </p:cNvPr>
          <p:cNvSpPr txBox="1"/>
          <p:nvPr/>
        </p:nvSpPr>
        <p:spPr>
          <a:xfrm>
            <a:off x="2182762" y="1324757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Outils de gestion </a:t>
            </a: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des versions :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A8163F-C031-E59D-DE8D-C3604160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2212717"/>
            <a:ext cx="2381250" cy="2381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7F7A3B-EC78-C589-46BE-EB2BEEA1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84" y="4743852"/>
            <a:ext cx="5482432" cy="203215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B42ED7-C874-4BBC-B1A0-F6516A3E7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A8EC11-DD91-D28F-A3E5-E11385F43B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25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8A7613-A13A-AD5B-1D7E-DC608A971E4A}"/>
              </a:ext>
            </a:extLst>
          </p:cNvPr>
          <p:cNvSpPr txBox="1"/>
          <p:nvPr/>
        </p:nvSpPr>
        <p:spPr>
          <a:xfrm>
            <a:off x="1769807" y="914418"/>
            <a:ext cx="376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7. Réalisation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BF2CD2-D9BD-950E-8FD5-5C52043069C3}"/>
              </a:ext>
            </a:extLst>
          </p:cNvPr>
          <p:cNvSpPr txBox="1"/>
          <p:nvPr/>
        </p:nvSpPr>
        <p:spPr>
          <a:xfrm>
            <a:off x="1600200" y="2919045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http://job-souk.ma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0131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261CA0-AB9F-BE5A-5E89-B6B084CD967E}"/>
              </a:ext>
            </a:extLst>
          </p:cNvPr>
          <p:cNvSpPr txBox="1"/>
          <p:nvPr/>
        </p:nvSpPr>
        <p:spPr>
          <a:xfrm>
            <a:off x="1708030" y="930612"/>
            <a:ext cx="11214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8. 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416AC1-1658-6F3A-10A9-50BDEF2CD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466238-B275-E8DC-40F4-C2614B5E12A8}"/>
              </a:ext>
            </a:extLst>
          </p:cNvPr>
          <p:cNvSpPr txBox="1"/>
          <p:nvPr/>
        </p:nvSpPr>
        <p:spPr>
          <a:xfrm>
            <a:off x="1708030" y="2373267"/>
            <a:ext cx="1143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Intégration d’un système de mailing automatique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Système de chat interne et notifications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Développement d’un moteur de recherche avancé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Génération automatique de curriculum vitae (CV)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Implémentation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d’une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intelligence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artificielle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06B471-FBD2-FC79-128A-F561C7EAA830}"/>
              </a:ext>
            </a:extLst>
          </p:cNvPr>
          <p:cNvSpPr txBox="1"/>
          <p:nvPr/>
        </p:nvSpPr>
        <p:spPr>
          <a:xfrm>
            <a:off x="3579241" y="3760857"/>
            <a:ext cx="7471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Merci Pour Votre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7DF2BA-1678-5E12-FBA3-B25A7FA34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27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7" y="2287725"/>
            <a:ext cx="7477601" cy="1742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59"/>
              </a:lnSpc>
              <a:buNone/>
            </a:pP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399010" y="2994179"/>
            <a:ext cx="13616247" cy="34922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Ce projet a pour objectif de développer une application web visant à optimiser la mise en relation entre recruteurs et chercheurs d’emploi au Maroc. </a:t>
            </a:r>
          </a:p>
          <a:p>
            <a:pPr indent="0" algn="just" fontAlgn="base">
              <a:buNone/>
            </a:pPr>
            <a:endParaRPr lang="fr-FR" sz="2000" dirty="0">
              <a:latin typeface="Montserrat" panose="00000500000000000000" pitchFamily="2" charset="0"/>
            </a:endParaRP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Elle offre aux candidats la possibilité de consulter et de postuler facilement à des offres d’emploi, tandis que les entreprises peuvent publier et gérer leurs annonces à travers une interface simple, intuitive et conviviale.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 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Réalisée dans le cadre d’un stage, cette solution ambitionne de moderniser le processus de recrutement en s’appuyant sur des technologies web actuelles, adaptées aux besoins du marché local.</a:t>
            </a:r>
          </a:p>
          <a:p>
            <a:pPr algn="l" fontAlgn="base"/>
            <a:endParaRPr lang="fr-FR" b="0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51905" y="6537246"/>
            <a:ext cx="117991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Ia</a:t>
            </a:r>
            <a:endParaRPr lang="en-US" sz="1152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AE309B3-3011-8E39-738A-1DCC7823FA40}"/>
              </a:ext>
            </a:extLst>
          </p:cNvPr>
          <p:cNvSpPr txBox="1"/>
          <p:nvPr/>
        </p:nvSpPr>
        <p:spPr>
          <a:xfrm>
            <a:off x="833198" y="1524997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1. INTRODUCTION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577EA8-2AC4-23F4-C01E-3B8F160BB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6593" y="1134487"/>
            <a:ext cx="5887164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en-US" sz="4000" b="1" dirty="0">
                <a:latin typeface="Montserrat" panose="00000500000000000000" pitchFamily="2" charset="0"/>
              </a:rPr>
              <a:t>2.</a:t>
            </a:r>
            <a:r>
              <a:rPr lang="fr-FR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P</a:t>
            </a:r>
            <a:r>
              <a:rPr lang="en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résentation de Entreprise</a:t>
            </a:r>
            <a:endParaRPr lang="en-US" sz="4000" b="1" kern="0" spc="-17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517696" y="2544247"/>
            <a:ext cx="2836545" cy="4665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903833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289971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E3A274-F216-8F1C-8942-936F7D063240}"/>
              </a:ext>
            </a:extLst>
          </p:cNvPr>
          <p:cNvSpPr txBox="1"/>
          <p:nvPr/>
        </p:nvSpPr>
        <p:spPr>
          <a:xfrm>
            <a:off x="836594" y="2597289"/>
            <a:ext cx="9446396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Nom de l’établissement </a:t>
            </a:r>
            <a:r>
              <a:rPr lang="fr-FR" sz="2000" dirty="0">
                <a:latin typeface="Montserrat" panose="00000500000000000000" pitchFamily="2" charset="0"/>
              </a:rPr>
              <a:t>: École Polytechnique des Génies (EPG).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Domaine</a:t>
            </a:r>
            <a:r>
              <a:rPr lang="fr-FR" sz="2000" dirty="0">
                <a:latin typeface="Montserrat" panose="00000500000000000000" pitchFamily="2" charset="0"/>
              </a:rPr>
              <a:t> : Formation en informatique, ingénierie et nouvelles technologies.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Mission principale </a:t>
            </a:r>
            <a:r>
              <a:rPr lang="fr-FR" sz="2000" dirty="0">
                <a:latin typeface="Montserrat" panose="00000500000000000000" pitchFamily="2" charset="0"/>
              </a:rPr>
              <a:t>: Offrir un enseignement de qualité orienté vers la pratique et le développement de compétences professionnelles, et la participation active à des projets réels en développement web et mobile.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Équipe</a:t>
            </a:r>
            <a:r>
              <a:rPr lang="fr-FR" sz="2000" dirty="0">
                <a:latin typeface="Montserrat" panose="00000500000000000000" pitchFamily="2" charset="0"/>
              </a:rPr>
              <a:t> : Enseignants, formateurs techniques, et encadrants issus du monde professionnel.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Activités réalisées </a:t>
            </a:r>
            <a:r>
              <a:rPr lang="fr-FR" sz="2000" dirty="0">
                <a:latin typeface="Montserrat" panose="00000500000000000000" pitchFamily="2" charset="0"/>
              </a:rPr>
              <a:t>: Formations diplômantes, certifications internationales, projets de développement web et mobile, </a:t>
            </a:r>
            <a:r>
              <a:rPr lang="en-GB" sz="2000" dirty="0">
                <a:latin typeface="Montserrat" panose="00000500000000000000" pitchFamily="2" charset="0"/>
              </a:rPr>
              <a:t>encodement et </a:t>
            </a:r>
            <a:r>
              <a:rPr lang="fr-FR" sz="2000" dirty="0">
                <a:latin typeface="Montserrat" panose="00000500000000000000" pitchFamily="2" charset="0"/>
              </a:rPr>
              <a:t>accompagnement en stage.</a:t>
            </a:r>
            <a:endParaRPr lang="fr-MA" sz="2000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0CD1D5-ED52-0484-7FF4-906D1416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4948" y="3359553"/>
            <a:ext cx="2228858" cy="222885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436A95-4690-E572-29A6-D707EB637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3. Problématique</a:t>
            </a:r>
            <a:endParaRPr lang="en-US" sz="4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0757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Informations dispersées </a:t>
            </a:r>
            <a:r>
              <a:rPr lang="fr-FR" sz="2000" dirty="0">
                <a:latin typeface="Montserrat" panose="00000500000000000000" pitchFamily="2" charset="0"/>
              </a:rPr>
              <a:t>: Les données ne sont pas centralisées, ce qui complique l’accès rapide et la gestion efficace.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Risque de perte de données </a:t>
            </a:r>
            <a:r>
              <a:rPr lang="fr-FR" sz="2000" dirty="0">
                <a:latin typeface="Montserrat" panose="00000500000000000000" pitchFamily="2" charset="0"/>
              </a:rPr>
              <a:t>: L'absence de sauvegarde régulière ou de système sécurisé expose les informations à des pertes potentielles.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Absence de suivi </a:t>
            </a:r>
            <a:r>
              <a:rPr lang="fr-FR" sz="2000" dirty="0">
                <a:latin typeface="Montserrat" panose="00000500000000000000" pitchFamily="2" charset="0"/>
              </a:rPr>
              <a:t>: Il n’existe aucun mécanisme pour tracer les actions, les demandes ou l'évolution des processus.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Communication limitée </a:t>
            </a:r>
            <a:r>
              <a:rPr lang="fr-FR" sz="2000" dirty="0">
                <a:latin typeface="Montserrat" panose="00000500000000000000" pitchFamily="2" charset="0"/>
              </a:rPr>
              <a:t>: Les échanges entre les parties prenantes sont restreints, ce qui nuit à la coordination et à la réactivité.</a:t>
            </a:r>
            <a:endParaRPr lang="en-GB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5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4. </a:t>
            </a:r>
            <a:r>
              <a:rPr lang="fr-FR" sz="4000" b="1" kern="0" spc="-37" dirty="0">
                <a:solidFill>
                  <a:srgbClr val="000000"/>
                </a:solidFill>
                <a:latin typeface="Montserrat" pitchFamily="34" charset="0"/>
              </a:rPr>
              <a:t>Solutions proposées</a:t>
            </a:r>
            <a:endParaRPr lang="en-US" sz="4000" b="1" kern="0" spc="-37" dirty="0">
              <a:solidFill>
                <a:srgbClr val="000000"/>
              </a:solidFill>
              <a:latin typeface="Montserrat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220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Centraliser toutes les données liées aux offres, candidatures et profils dans une base unique.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Simplifier le processus de recrutement via une interface intuitive, accessible aux candidats comme aux entreprises.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Permettre un suivi en temps réel des candidatures.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Intégrer un système de messagerie directe entre recruteurs et candidats pour améliorer la communication.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Automatiser des tâches clés : planification des entretiens, validation des comptes, notifications.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Adapter la plateforme au contexte local marocain.</a:t>
            </a:r>
            <a:endParaRPr lang="en-US" altLang="en-US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6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85461" y="735089"/>
            <a:ext cx="6572012" cy="578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57"/>
              </a:lnSpc>
              <a:buNone/>
            </a:pP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5. </a:t>
            </a:r>
            <a:r>
              <a:rPr lang="en-US" sz="4000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Conception</a:t>
            </a: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l'Application</a:t>
            </a:r>
            <a:endParaRPr lang="en-US" sz="3646" dirty="0"/>
          </a:p>
        </p:txBody>
      </p:sp>
      <p:sp>
        <p:nvSpPr>
          <p:cNvPr id="10" name="Text 7"/>
          <p:cNvSpPr/>
          <p:nvPr/>
        </p:nvSpPr>
        <p:spPr>
          <a:xfrm>
            <a:off x="2361123" y="1587350"/>
            <a:ext cx="2365653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2400" b="1" dirty="0">
                <a:latin typeface="Montserrat" panose="00000500000000000000" pitchFamily="2" charset="0"/>
              </a:rPr>
              <a:t>A. Architecture générale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2361122" y="1998830"/>
            <a:ext cx="9381113" cy="916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fr-FR" dirty="0">
                <a:latin typeface="Montserrat" panose="00000500000000000000" pitchFamily="2" charset="0"/>
              </a:rPr>
              <a:t>Le modèle MVC (Modèle-Vue-Contrôleur)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75CFE8D-63D9-5054-B3AB-45BFD545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12" y="2457101"/>
            <a:ext cx="7440399" cy="48127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7EC1FC-2A05-BED6-6100-CE2A27C82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7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623585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cas </a:t>
            </a:r>
            <a:r>
              <a:rPr lang="fr-FR" b="1" dirty="0">
                <a:latin typeface="Montserrat" panose="00000500000000000000" pitchFamily="2" charset="0"/>
              </a:rPr>
              <a:t>d'utilisation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Content Placeholder 5" descr="Man with solid fill">
            <a:extLst>
              <a:ext uri="{FF2B5EF4-FFF2-40B4-BE49-F238E27FC236}">
                <a16:creationId xmlns:a16="http://schemas.microsoft.com/office/drawing/2014/main" id="{99FD82CD-E940-FE3B-BCED-2FD62C5A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62" y="1869047"/>
            <a:ext cx="3420063" cy="3520515"/>
          </a:xfrm>
          <a:prstGeom prst="rect">
            <a:avLst/>
          </a:prstGeom>
        </p:spPr>
      </p:pic>
      <p:pic>
        <p:nvPicPr>
          <p:cNvPr id="8" name="Content Placeholder 5" descr="Man with solid fill">
            <a:extLst>
              <a:ext uri="{FF2B5EF4-FFF2-40B4-BE49-F238E27FC236}">
                <a16:creationId xmlns:a16="http://schemas.microsoft.com/office/drawing/2014/main" id="{FD879F64-85D3-C55D-2F10-1AB075BB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4942" y="1869047"/>
            <a:ext cx="3520515" cy="3520515"/>
          </a:xfrm>
          <a:prstGeom prst="rect">
            <a:avLst/>
          </a:prstGeom>
        </p:spPr>
      </p:pic>
      <p:pic>
        <p:nvPicPr>
          <p:cNvPr id="9" name="Content Placeholder 5" descr="Man with solid fill">
            <a:extLst>
              <a:ext uri="{FF2B5EF4-FFF2-40B4-BE49-F238E27FC236}">
                <a16:creationId xmlns:a16="http://schemas.microsoft.com/office/drawing/2014/main" id="{B21CDEE4-A8AD-EDFA-B6F9-FC570081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223" y="1869046"/>
            <a:ext cx="3520515" cy="35205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DF655B-A2B2-4DBA-B24B-6645755F66D4}"/>
              </a:ext>
            </a:extLst>
          </p:cNvPr>
          <p:cNvSpPr txBox="1"/>
          <p:nvPr/>
        </p:nvSpPr>
        <p:spPr>
          <a:xfrm>
            <a:off x="1344809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Administrateur</a:t>
            </a:r>
            <a:endParaRPr lang="en-GB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E6863B-D760-376E-DF10-A36207404507}"/>
              </a:ext>
            </a:extLst>
          </p:cNvPr>
          <p:cNvSpPr txBox="1"/>
          <p:nvPr/>
        </p:nvSpPr>
        <p:spPr>
          <a:xfrm>
            <a:off x="6110654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Candidat</a:t>
            </a:r>
            <a:endParaRPr lang="en-GB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5149E69-7316-0EB4-293F-ADB96EE2650B}"/>
              </a:ext>
            </a:extLst>
          </p:cNvPr>
          <p:cNvSpPr txBox="1"/>
          <p:nvPr/>
        </p:nvSpPr>
        <p:spPr>
          <a:xfrm>
            <a:off x="10824161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b="1" dirty="0"/>
              <a:t>Entreprise</a:t>
            </a:r>
            <a:endParaRPr lang="fr-MA" sz="1800" b="1" dirty="0"/>
          </a:p>
        </p:txBody>
      </p:sp>
    </p:spTree>
    <p:extLst>
      <p:ext uri="{BB962C8B-B14F-4D97-AF65-F5344CB8AC3E}">
        <p14:creationId xmlns:p14="http://schemas.microsoft.com/office/powerpoint/2010/main" val="34135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Admin 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ED210-C5E0-7A96-C8DA-23D7EE60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8" y="858391"/>
            <a:ext cx="7174523" cy="7219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679</Words>
  <Application>Microsoft Office PowerPoint</Application>
  <PresentationFormat>Personnalisé</PresentationFormat>
  <Paragraphs>163</Paragraphs>
  <Slides>27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Montserrat</vt:lpstr>
      <vt:lpstr>Source Sans Pro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MAJDI EL MAHDI</cp:lastModifiedBy>
  <cp:revision>67</cp:revision>
  <dcterms:created xsi:type="dcterms:W3CDTF">2024-06-03T10:31:23Z</dcterms:created>
  <dcterms:modified xsi:type="dcterms:W3CDTF">2025-06-19T02:54:21Z</dcterms:modified>
</cp:coreProperties>
</file>