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4" r:id="rId2"/>
    <p:sldId id="265" r:id="rId3"/>
    <p:sldId id="256" r:id="rId4"/>
    <p:sldId id="257" r:id="rId5"/>
    <p:sldId id="258" r:id="rId6"/>
    <p:sldId id="281" r:id="rId7"/>
    <p:sldId id="259" r:id="rId8"/>
    <p:sldId id="293" r:id="rId9"/>
    <p:sldId id="267" r:id="rId10"/>
    <p:sldId id="26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62" r:id="rId23"/>
    <p:sldId id="268" r:id="rId24"/>
    <p:sldId id="269" r:id="rId25"/>
    <p:sldId id="270" r:id="rId26"/>
    <p:sldId id="271" r:id="rId27"/>
    <p:sldId id="275" r:id="rId28"/>
    <p:sldId id="278" r:id="rId2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61" autoAdjust="0"/>
  </p:normalViewPr>
  <p:slideViewPr>
    <p:cSldViewPr snapToGrid="0" snapToObjects="1">
      <p:cViewPr varScale="1">
        <p:scale>
          <a:sx n="55" d="100"/>
          <a:sy n="55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4" d="100"/>
          <a:sy n="34" d="100"/>
        </p:scale>
        <p:origin x="31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3901238-A3CD-6140-FE7D-ADC1FB2DFB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1D3667-8BFB-CABF-98B6-B2B67F4EEB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AA1023-3DB8-4974-E7D2-A1E28B5BB5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D7DBD-D417-4431-A616-E721F1192847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82B7BE78-C5E2-C6CD-FBB5-1685B9413E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3048F-5151-412C-9E2B-6203D82A6B1F}" type="datetimeFigureOut">
              <a:rPr lang="fr-FR" smtClean="0"/>
              <a:t>19/06/2025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7726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BE210D0-52A3-569B-04A1-51F0F00FE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3C347-C26E-41EB-B64A-355A9E3A8A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4465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95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67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70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9A15EF6-3EA7-23E0-9DBD-DF6056FA52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B1B7E0A-A21B-6B15-3833-D850015B99AE}"/>
              </a:ext>
            </a:extLst>
          </p:cNvPr>
          <p:cNvSpPr txBox="1"/>
          <p:nvPr userDrawn="1"/>
        </p:nvSpPr>
        <p:spPr>
          <a:xfrm>
            <a:off x="14197757" y="7659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B5D66-BBA2-38CA-2C0F-8B11612E1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D567-7D07-49A2-9D52-229A16D2F40D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B006C30-87B1-64E2-0B68-AD4A9703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82" y="69446"/>
            <a:ext cx="11470105" cy="120438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9AE63CD-9318-9F4C-0524-AB480A12A4EF}"/>
              </a:ext>
            </a:extLst>
          </p:cNvPr>
          <p:cNvSpPr txBox="1"/>
          <p:nvPr/>
        </p:nvSpPr>
        <p:spPr>
          <a:xfrm>
            <a:off x="472139" y="2538056"/>
            <a:ext cx="1368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/>
              <a:t>Développement d’une application web de mise en relation entre </a:t>
            </a:r>
          </a:p>
          <a:p>
            <a:pPr algn="ctr"/>
            <a:r>
              <a:rPr lang="fr-FR" sz="4000" dirty="0"/>
              <a:t>recruteurs et chercheurs d’emploi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04A009-3B9A-E55A-4B1B-8CBA4B7E7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" y="5586761"/>
            <a:ext cx="3705727" cy="190821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701B5A2-27EC-F698-BCF4-02291A997A91}"/>
              </a:ext>
            </a:extLst>
          </p:cNvPr>
          <p:cNvSpPr txBox="1"/>
          <p:nvPr/>
        </p:nvSpPr>
        <p:spPr>
          <a:xfrm>
            <a:off x="5105972" y="1556088"/>
            <a:ext cx="408156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latin typeface="Montserrat" panose="00000500000000000000" pitchFamily="2" charset="0"/>
              </a:rPr>
              <a:t>Département d’informatique</a:t>
            </a:r>
            <a:endParaRPr lang="fr-FR" b="1" u="sng" dirty="0">
              <a:solidFill>
                <a:srgbClr val="003399"/>
              </a:solidFill>
              <a:latin typeface="Montserrat" panose="00000500000000000000" pitchFamily="2" charset="0"/>
            </a:endParaRPr>
          </a:p>
          <a:p>
            <a:pPr algn="ctr"/>
            <a:br>
              <a:rPr lang="fr-FR" b="1" u="sng" dirty="0">
                <a:solidFill>
                  <a:srgbClr val="003399"/>
                </a:solidFill>
                <a:latin typeface="Montserrat" panose="00000500000000000000" pitchFamily="2" charset="0"/>
              </a:rPr>
            </a:br>
            <a:r>
              <a:rPr lang="fr-FR" b="1" dirty="0">
                <a:solidFill>
                  <a:srgbClr val="003399"/>
                </a:solidFill>
                <a:latin typeface="Montserrat" panose="00000500000000000000" pitchFamily="2" charset="0"/>
              </a:rPr>
              <a:t>LST: génie informatique </a:t>
            </a:r>
          </a:p>
          <a:p>
            <a:endParaRPr lang="fr-FR" b="1" dirty="0">
              <a:latin typeface="Montserrat" panose="000005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ED801F0-CFF1-E843-C0E4-1F373E775383}"/>
              </a:ext>
            </a:extLst>
          </p:cNvPr>
          <p:cNvSpPr txBox="1"/>
          <p:nvPr/>
        </p:nvSpPr>
        <p:spPr>
          <a:xfrm>
            <a:off x="842165" y="6007521"/>
            <a:ext cx="3602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uLnTx/>
                <a:uFillTx/>
                <a:latin typeface="Montserrat" panose="00000500000000000000" pitchFamily="2" charset="0"/>
              </a:rPr>
              <a:t>Réalisé et soutenu par :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Montserrat" panose="00000500000000000000" pitchFamily="2" charset="0"/>
              </a:rPr>
              <a:t> 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  EL MAHDI MAJDI</a:t>
            </a:r>
            <a:br>
              <a:rPr kumimoji="0" lang="fr-FR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Montserrat" panose="00000500000000000000" pitchFamily="2" charset="0"/>
              </a:rPr>
            </a:br>
            <a:r>
              <a:rPr kumimoji="0" lang="fr-FR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Montserrat" panose="00000500000000000000" pitchFamily="2" charset="0"/>
              </a:rPr>
              <a:t>  </a:t>
            </a:r>
            <a:r>
              <a:rPr lang="fi-FI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ABDERRAHIME ELKOURCHI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CD6B92-4982-15E6-71A1-E18182031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104" y="5586763"/>
            <a:ext cx="4780187" cy="190821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450FEDA-6E22-30A8-F428-1B6C45C1F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6525" y="5586763"/>
            <a:ext cx="3706689" cy="190821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5A2C09E-4BD2-5062-961D-C540087747D2}"/>
              </a:ext>
            </a:extLst>
          </p:cNvPr>
          <p:cNvSpPr txBox="1"/>
          <p:nvPr/>
        </p:nvSpPr>
        <p:spPr>
          <a:xfrm>
            <a:off x="5269478" y="5869021"/>
            <a:ext cx="3754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M" b="1" dirty="0">
                <a:solidFill>
                  <a:srgbClr val="003399"/>
                </a:solidFill>
                <a:latin typeface="Montserrat" panose="00000500000000000000" pitchFamily="2" charset="0"/>
                <a:cs typeface="Garamond"/>
              </a:rPr>
              <a:t>Devant le jury composé de :</a:t>
            </a:r>
          </a:p>
          <a:p>
            <a:pPr algn="l"/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 Pr. R. BEN ABBOU (Président)</a:t>
            </a:r>
          </a:p>
          <a:p>
            <a:pPr algn="l"/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 Pr. K. </a:t>
            </a:r>
            <a:r>
              <a:rPr lang="fr-FR" dirty="0">
                <a:latin typeface="Montserrat" panose="00000500000000000000" pitchFamily="2" charset="0"/>
              </a:rPr>
              <a:t>Zenkouar </a:t>
            </a:r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(Examinateur)</a:t>
            </a:r>
          </a:p>
          <a:p>
            <a:pPr algn="l"/>
            <a:r>
              <a:rPr lang="fr-FR" dirty="0">
                <a:latin typeface="Montserrat" panose="00000500000000000000" pitchFamily="2" charset="0"/>
              </a:rPr>
              <a:t> Pr. S. BOUSHABA(Encadrante)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55F8BAA-ED9F-1B1B-2B44-E9E1EB66A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2126" y="1465453"/>
            <a:ext cx="8346147" cy="24386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E449724-AB69-FB65-1546-81852C6D4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956790-AFFC-0056-9C40-CB039112A70B}"/>
              </a:ext>
            </a:extLst>
          </p:cNvPr>
          <p:cNvSpPr txBox="1"/>
          <p:nvPr/>
        </p:nvSpPr>
        <p:spPr>
          <a:xfrm>
            <a:off x="10434002" y="6115239"/>
            <a:ext cx="310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fr-FR" b="1" dirty="0">
                <a:solidFill>
                  <a:srgbClr val="003399"/>
                </a:solidFill>
                <a:latin typeface="Montserrat" panose="00000500000000000000" pitchFamily="2" charset="0"/>
                <a:sym typeface="Montserrat"/>
              </a:rPr>
              <a:t>Encadré par :</a:t>
            </a:r>
          </a:p>
          <a:p>
            <a:pPr indent="0"/>
            <a:r>
              <a:rPr lang="fr-FR" sz="1800" dirty="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  <a:sym typeface="Montserrat"/>
              </a:rPr>
              <a:t>Pr. A. BOUSHABA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753B38-4AD3-D2E1-1BF6-43C9DF4E3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1987" y="3727156"/>
            <a:ext cx="2126420" cy="18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9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94F699B-D147-3085-EF97-410674555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10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3D8607-D475-4528-05E3-72490D89D549}"/>
              </a:ext>
            </a:extLst>
          </p:cNvPr>
          <p:cNvSpPr txBox="1"/>
          <p:nvPr/>
        </p:nvSpPr>
        <p:spPr>
          <a:xfrm>
            <a:off x="3569676" y="182012"/>
            <a:ext cx="717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Diagramme de cas d’utilisation « Admin 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ED210-C5E0-7A96-C8DA-23D7EE60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08068" y="740344"/>
            <a:ext cx="7304347" cy="7347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94F699B-D147-3085-EF97-410674555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11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3D8607-D475-4528-05E3-72490D89D549}"/>
              </a:ext>
            </a:extLst>
          </p:cNvPr>
          <p:cNvSpPr txBox="1"/>
          <p:nvPr/>
        </p:nvSpPr>
        <p:spPr>
          <a:xfrm>
            <a:off x="3569676" y="182012"/>
            <a:ext cx="717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Diagramme de cas d’utilisation «  Candidat »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8EDCFD8-A48E-D6CB-91B7-CDC2F8AE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42836" y="777804"/>
            <a:ext cx="10387167" cy="726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1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94F699B-D147-3085-EF97-410674555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12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3D8607-D475-4528-05E3-72490D89D549}"/>
              </a:ext>
            </a:extLst>
          </p:cNvPr>
          <p:cNvSpPr txBox="1"/>
          <p:nvPr/>
        </p:nvSpPr>
        <p:spPr>
          <a:xfrm>
            <a:off x="3569676" y="182012"/>
            <a:ext cx="717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Diagramme de cas d’utilisation « Entreprise »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8EDCFD8-A48E-D6CB-91B7-CDC2F8AE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25835" y="933130"/>
            <a:ext cx="8178730" cy="713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4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13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118882"/>
            <a:ext cx="7877908" cy="370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B</a:t>
            </a:r>
            <a:r>
              <a:rPr lang="fr-FR" sz="1800" b="1" dirty="0">
                <a:latin typeface="Montserrat" panose="00000500000000000000" pitchFamily="2" charset="0"/>
              </a:rPr>
              <a:t>. Diagramme de </a:t>
            </a:r>
            <a:r>
              <a:rPr lang="fr-FR" b="1" dirty="0">
                <a:latin typeface="Montserrat" panose="00000500000000000000" pitchFamily="2" charset="0"/>
              </a:rPr>
              <a:t>c</a:t>
            </a:r>
            <a:r>
              <a:rPr lang="fr-FR" sz="1800" b="1" dirty="0">
                <a:latin typeface="Montserrat" panose="00000500000000000000" pitchFamily="2" charset="0"/>
              </a:rPr>
              <a:t>lasse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3B469A3-0FAC-02E4-FC41-953EF83B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2703"/>
            <a:ext cx="14630401" cy="782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2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14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194543"/>
            <a:ext cx="7877908" cy="66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B</a:t>
            </a:r>
            <a:r>
              <a:rPr lang="fr-FR" sz="1800" b="1" dirty="0">
                <a:latin typeface="Montserrat" panose="00000500000000000000" pitchFamily="2" charset="0"/>
              </a:rPr>
              <a:t>. </a:t>
            </a:r>
            <a:r>
              <a:rPr lang="fr-FR" b="1" dirty="0">
                <a:latin typeface="Montserrat" panose="00000500000000000000" pitchFamily="2" charset="0"/>
              </a:rPr>
              <a:t>Diagramme </a:t>
            </a:r>
            <a:r>
              <a:rPr lang="fr-FR" b="1" dirty="0">
                <a:latin typeface="Montserrat" panose="00000500000000000000" pitchFamily="2" charset="0"/>
                <a:sym typeface="Arial"/>
              </a:rPr>
              <a:t>d’activité : </a:t>
            </a:r>
          </a:p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Création d'un Compte Entreprise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85EF77-F061-12B6-2FA2-6FBCC9726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44" y="860110"/>
            <a:ext cx="10390512" cy="728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2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15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304189"/>
            <a:ext cx="7877908" cy="370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Publier offre d’emploi 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596FE9D2-DB4B-2E21-26C2-E738FA8A5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80" y="1171662"/>
            <a:ext cx="12649640" cy="58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16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194543"/>
            <a:ext cx="7877908" cy="66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sz="1800" b="1" dirty="0">
                <a:latin typeface="Montserrat" panose="00000500000000000000" pitchFamily="2" charset="0"/>
              </a:rPr>
              <a:t>C. </a:t>
            </a:r>
            <a:r>
              <a:rPr lang="fr-FR" b="1" dirty="0">
                <a:latin typeface="Montserrat" panose="00000500000000000000" pitchFamily="2" charset="0"/>
              </a:rPr>
              <a:t>Diagramme de séquence</a:t>
            </a:r>
            <a:r>
              <a:rPr lang="fr-FR" b="1" dirty="0">
                <a:latin typeface="Montserrat" panose="00000500000000000000" pitchFamily="2" charset="0"/>
                <a:sym typeface="Arial"/>
              </a:rPr>
              <a:t>: </a:t>
            </a:r>
          </a:p>
          <a:p>
            <a:pPr>
              <a:lnSpc>
                <a:spcPts val="2278"/>
              </a:lnSpc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Planifier un entretien 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61" y="1058056"/>
            <a:ext cx="9953370" cy="656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9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17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85550" y="1284004"/>
            <a:ext cx="9953370" cy="511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7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18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235569" y="182209"/>
            <a:ext cx="7877908" cy="369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78"/>
              </a:lnSpc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Valider un compte d’entreprise</a:t>
            </a:r>
            <a:endParaRPr lang="en-GB" b="1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44793" y="1332262"/>
            <a:ext cx="11740814" cy="403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5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19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65227" y="653768"/>
            <a:ext cx="11699946" cy="678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>
            <a:extLst>
              <a:ext uri="{FF2B5EF4-FFF2-40B4-BE49-F238E27FC236}">
                <a16:creationId xmlns:a16="http://schemas.microsoft.com/office/drawing/2014/main" id="{AD879A05-ED42-4B36-21B3-49104564A06F}"/>
              </a:ext>
            </a:extLst>
          </p:cNvPr>
          <p:cNvSpPr/>
          <p:nvPr/>
        </p:nvSpPr>
        <p:spPr>
          <a:xfrm>
            <a:off x="4486403" y="520815"/>
            <a:ext cx="4531281" cy="545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294"/>
              </a:lnSpc>
              <a:buNone/>
            </a:pPr>
            <a:r>
              <a:rPr lang="en-US" sz="4000" b="1" dirty="0">
                <a:latin typeface="Montserrat" panose="00000500000000000000" pitchFamily="2" charset="0"/>
              </a:rPr>
              <a:t>Plan</a:t>
            </a: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337F1424-7F83-FB3C-AE49-8F129CA3C9BE}"/>
              </a:ext>
            </a:extLst>
          </p:cNvPr>
          <p:cNvSpPr/>
          <p:nvPr/>
        </p:nvSpPr>
        <p:spPr>
          <a:xfrm>
            <a:off x="5225664" y="1874246"/>
            <a:ext cx="2817971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7"/>
              </a:lnSpc>
              <a:buNone/>
            </a:pPr>
            <a:r>
              <a:rPr lang="en-US" b="1" kern="0" spc="-1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</a:t>
            </a:r>
            <a:endParaRPr lang="en-US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5E6F01F3-501B-E9CC-8234-7EB0FF08555D}"/>
              </a:ext>
            </a:extLst>
          </p:cNvPr>
          <p:cNvSpPr/>
          <p:nvPr/>
        </p:nvSpPr>
        <p:spPr>
          <a:xfrm>
            <a:off x="5225664" y="2562644"/>
            <a:ext cx="5107374" cy="3259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47"/>
              </a:lnSpc>
            </a:pPr>
            <a:r>
              <a:rPr lang="fr-FR" b="1" dirty="0">
                <a:latin typeface="Montserrat" panose="00000500000000000000" pitchFamily="2" charset="0"/>
              </a:rPr>
              <a:t>P</a:t>
            </a:r>
            <a:r>
              <a:rPr lang="en" b="1" dirty="0">
                <a:latin typeface="Montserrat" panose="00000500000000000000" pitchFamily="2" charset="0"/>
              </a:rPr>
              <a:t>résentation de l’Entreprise</a:t>
            </a:r>
            <a:endParaRPr lang="fr-FR" b="1" dirty="0">
              <a:latin typeface="Montserrat" panose="00000500000000000000" pitchFamily="2" charset="0"/>
            </a:endParaRPr>
          </a:p>
          <a:p>
            <a:pPr marL="0" indent="0">
              <a:lnSpc>
                <a:spcPts val="2147"/>
              </a:lnSpc>
              <a:buNone/>
            </a:pPr>
            <a:endParaRPr lang="en-US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E4D5D484-6DB4-C4B4-62BF-F1ABC245703B}"/>
              </a:ext>
            </a:extLst>
          </p:cNvPr>
          <p:cNvSpPr/>
          <p:nvPr/>
        </p:nvSpPr>
        <p:spPr>
          <a:xfrm>
            <a:off x="5225664" y="3318002"/>
            <a:ext cx="3651766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7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Problématique</a:t>
            </a:r>
            <a:endParaRPr lang="en-US" b="1" dirty="0">
              <a:latin typeface="Montserrat" panose="00000500000000000000" pitchFamily="2" charset="0"/>
            </a:endParaRPr>
          </a:p>
        </p:txBody>
      </p:sp>
      <p:sp>
        <p:nvSpPr>
          <p:cNvPr id="16" name="Text 9">
            <a:extLst>
              <a:ext uri="{FF2B5EF4-FFF2-40B4-BE49-F238E27FC236}">
                <a16:creationId xmlns:a16="http://schemas.microsoft.com/office/drawing/2014/main" id="{583B9D31-22C4-1B25-ACBD-13BAE2927392}"/>
              </a:ext>
            </a:extLst>
          </p:cNvPr>
          <p:cNvSpPr/>
          <p:nvPr/>
        </p:nvSpPr>
        <p:spPr>
          <a:xfrm>
            <a:off x="5225664" y="4706895"/>
            <a:ext cx="3643313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7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Conception de l'Application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7536470-D126-D295-93C3-3B578873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336" y="1774356"/>
            <a:ext cx="499915" cy="499915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412B617E-75FB-6F76-B3C6-0421AD5A9122}"/>
              </a:ext>
            </a:extLst>
          </p:cNvPr>
          <p:cNvSpPr txBox="1"/>
          <p:nvPr/>
        </p:nvSpPr>
        <p:spPr>
          <a:xfrm>
            <a:off x="4417473" y="184019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1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9DFB7E2D-7890-847B-D59B-0F2CAC09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733" y="2503884"/>
            <a:ext cx="499915" cy="499915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9FA863E-E062-3FB0-E448-0B6B67ABD24C}"/>
              </a:ext>
            </a:extLst>
          </p:cNvPr>
          <p:cNvSpPr txBox="1"/>
          <p:nvPr/>
        </p:nvSpPr>
        <p:spPr>
          <a:xfrm>
            <a:off x="4394229" y="258689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2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2FC9989-F304-2AC6-0E06-D1B497459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6" y="3236345"/>
            <a:ext cx="499915" cy="499915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BEA4B60A-753B-DAB7-A277-143AB028A457}"/>
              </a:ext>
            </a:extLst>
          </p:cNvPr>
          <p:cNvSpPr txBox="1"/>
          <p:nvPr/>
        </p:nvSpPr>
        <p:spPr>
          <a:xfrm>
            <a:off x="4410593" y="32798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3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B8E41B55-FDF2-CF70-9793-4923264E2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3" y="4672630"/>
            <a:ext cx="499915" cy="499915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16CB7BDD-1316-459B-C71F-C1B8724AFCC5}"/>
              </a:ext>
            </a:extLst>
          </p:cNvPr>
          <p:cNvSpPr txBox="1"/>
          <p:nvPr/>
        </p:nvSpPr>
        <p:spPr>
          <a:xfrm>
            <a:off x="4380552" y="47068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6E44242-37CE-556F-8BDB-998028CCD594}"/>
              </a:ext>
            </a:extLst>
          </p:cNvPr>
          <p:cNvSpPr txBox="1"/>
          <p:nvPr/>
        </p:nvSpPr>
        <p:spPr>
          <a:xfrm>
            <a:off x="5225664" y="5462680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Développement de l’Application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46307125-EEE2-F038-DF4E-5B18AE72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5" y="5385156"/>
            <a:ext cx="499915" cy="499915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5CEB17C5-7B61-4EC3-3E0E-F1148369DEAC}"/>
              </a:ext>
            </a:extLst>
          </p:cNvPr>
          <p:cNvSpPr txBox="1"/>
          <p:nvPr/>
        </p:nvSpPr>
        <p:spPr>
          <a:xfrm>
            <a:off x="4401392" y="54626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6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4325EA7-73E2-9819-0595-A598E186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4" y="6114463"/>
            <a:ext cx="499915" cy="499915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D5BFAD79-418F-E48F-138B-AC546FF7967F}"/>
              </a:ext>
            </a:extLst>
          </p:cNvPr>
          <p:cNvSpPr txBox="1"/>
          <p:nvPr/>
        </p:nvSpPr>
        <p:spPr>
          <a:xfrm>
            <a:off x="4399373" y="617654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7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B16A10B-B0B2-437E-C3CA-8007496FE704}"/>
              </a:ext>
            </a:extLst>
          </p:cNvPr>
          <p:cNvSpPr txBox="1"/>
          <p:nvPr/>
        </p:nvSpPr>
        <p:spPr>
          <a:xfrm>
            <a:off x="5225664" y="6176543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latin typeface="Montserrat" panose="00000500000000000000" pitchFamily="2" charset="0"/>
              </a:rPr>
              <a:t>Démonstration</a:t>
            </a:r>
            <a:endParaRPr lang="fr-FR" b="1" dirty="0">
              <a:latin typeface="Montserrat" panose="00000500000000000000" pitchFamily="2" charset="0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A4A46426-442D-E761-2CEF-0AE1492F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86" y="6846924"/>
            <a:ext cx="499915" cy="499915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CF732AA6-ED67-9B2F-7540-FAF65A4EB131}"/>
              </a:ext>
            </a:extLst>
          </p:cNvPr>
          <p:cNvSpPr txBox="1"/>
          <p:nvPr/>
        </p:nvSpPr>
        <p:spPr>
          <a:xfrm>
            <a:off x="4417473" y="692727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8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DA4759D-06D7-FB74-5D5C-DEF037B59A30}"/>
              </a:ext>
            </a:extLst>
          </p:cNvPr>
          <p:cNvSpPr txBox="1"/>
          <p:nvPr/>
        </p:nvSpPr>
        <p:spPr>
          <a:xfrm>
            <a:off x="5225664" y="6912215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Conclusion et perspectives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84C74A5-0D7F-9836-8197-FC63EB1088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943004C-FF0C-C760-A340-92404CBD1AE7}"/>
              </a:ext>
            </a:extLst>
          </p:cNvPr>
          <p:cNvSpPr/>
          <p:nvPr/>
        </p:nvSpPr>
        <p:spPr>
          <a:xfrm>
            <a:off x="5221621" y="3956026"/>
            <a:ext cx="3643313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7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Solutions proposées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69AC696-FF05-0F6F-B2FB-49D2E6BD4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3" y="3904980"/>
            <a:ext cx="499915" cy="49991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94A91FD-D501-298B-A753-8AA26D00C211}"/>
              </a:ext>
            </a:extLst>
          </p:cNvPr>
          <p:cNvSpPr txBox="1"/>
          <p:nvPr/>
        </p:nvSpPr>
        <p:spPr>
          <a:xfrm>
            <a:off x="4376509" y="395602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076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20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235569" y="182209"/>
            <a:ext cx="7877908" cy="369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78"/>
              </a:lnSpc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Postuler offre</a:t>
            </a:r>
            <a:endParaRPr lang="en-GB" b="1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56839" y="980702"/>
            <a:ext cx="10716721" cy="58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21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6909" y="1453359"/>
            <a:ext cx="13147016" cy="582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6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2517696" y="695325"/>
            <a:ext cx="7564636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970"/>
              </a:lnSpc>
            </a:pPr>
            <a:r>
              <a:rPr lang="fr-FR" sz="4000" b="1" dirty="0">
                <a:latin typeface="Montserrat" panose="00000500000000000000" pitchFamily="2" charset="0"/>
              </a:rPr>
              <a:t>6.Développement de l’Application</a:t>
            </a:r>
          </a:p>
          <a:p>
            <a:pPr marL="0" indent="0">
              <a:lnSpc>
                <a:spcPts val="4970"/>
              </a:lnSpc>
              <a:buNone/>
            </a:pPr>
            <a:endParaRPr lang="en-US" sz="3976" b="1" dirty="0">
              <a:latin typeface="Montserrat" panose="00000500000000000000" pitchFamily="2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69CFA77-E43F-A604-0977-03AFD0B7E7B2}"/>
              </a:ext>
            </a:extLst>
          </p:cNvPr>
          <p:cNvSpPr txBox="1"/>
          <p:nvPr/>
        </p:nvSpPr>
        <p:spPr>
          <a:xfrm>
            <a:off x="3031958" y="2005901"/>
            <a:ext cx="98338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Langages de programmation :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Frontend :</a:t>
            </a:r>
            <a:r>
              <a:rPr lang="fr-FR" dirty="0">
                <a:latin typeface="Montserrat" panose="00000500000000000000" pitchFamily="2" charset="0"/>
              </a:rPr>
              <a:t> HTML, CSS, JavaScript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07C900D9-78A9-8B21-876D-755D405D3B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86" r="11212" b="25322"/>
          <a:stretch/>
        </p:blipFill>
        <p:spPr>
          <a:xfrm>
            <a:off x="3031958" y="3506712"/>
            <a:ext cx="2762211" cy="267083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16F531E-FCB9-B54C-2DFB-A28D91D32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811" y="3747398"/>
            <a:ext cx="2122451" cy="239524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145CA57-6A96-63A4-7EE3-9184998B3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6004" y="4243982"/>
            <a:ext cx="1727523" cy="172752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D6974D6-0432-EFCE-0572-9B55899EC6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22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D632569-3FF0-CBCB-BCA4-3BB8A3073744}"/>
              </a:ext>
            </a:extLst>
          </p:cNvPr>
          <p:cNvSpPr txBox="1"/>
          <p:nvPr/>
        </p:nvSpPr>
        <p:spPr>
          <a:xfrm>
            <a:off x="2747089" y="946484"/>
            <a:ext cx="81035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Backend :</a:t>
            </a:r>
            <a:r>
              <a:rPr lang="fr-FR" dirty="0">
                <a:latin typeface="Montserrat" panose="00000500000000000000" pitchFamily="2" charset="0"/>
              </a:rPr>
              <a:t> php 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Serveur et Base de données :</a:t>
            </a:r>
            <a:r>
              <a:rPr lang="fr-FR" dirty="0">
                <a:latin typeface="Montserrat" panose="00000500000000000000" pitchFamily="2" charset="0"/>
              </a:rPr>
              <a:t> Xamp, SQL (MySQL, phpmyadmin)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F239A57B-28D6-A9BE-CDDA-3EEA64AC1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5123" y="2000463"/>
            <a:ext cx="3060153" cy="160229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C00FB4-582E-6D60-52B5-4F86FBE0F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877" y="5129049"/>
            <a:ext cx="3324726" cy="172054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EF74873-6C9E-2B67-A11D-D66DCFEDD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275" y="5039039"/>
            <a:ext cx="3068188" cy="18105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E26ED5F-76B5-4279-3532-5729407B4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780" y="5039039"/>
            <a:ext cx="3810000" cy="25336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957AC3-14E1-D9D3-473C-97A7E7D2B4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23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3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9F31096-E0D4-0217-ADAC-DD72E27F005E}"/>
              </a:ext>
            </a:extLst>
          </p:cNvPr>
          <p:cNvSpPr txBox="1"/>
          <p:nvPr/>
        </p:nvSpPr>
        <p:spPr>
          <a:xfrm>
            <a:off x="2101515" y="1419102"/>
            <a:ext cx="38747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Frameworks et bibliothèques :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Frontend :</a:t>
            </a:r>
            <a:r>
              <a:rPr lang="fr-FR" sz="1800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 Bootstrap 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sz="1800" kern="1200" dirty="0">
              <a:solidFill>
                <a:srgbClr val="000000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sz="1800" kern="1200" dirty="0">
              <a:solidFill>
                <a:srgbClr val="000000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Backend :</a:t>
            </a:r>
            <a:r>
              <a:rPr lang="fr-FR" sz="1800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 Laravel</a:t>
            </a:r>
            <a:endParaRPr lang="fr-FR" dirty="0">
              <a:effectLst/>
            </a:endParaRP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521E91-9990-492E-B3E6-760F7494E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568" y="4686839"/>
            <a:ext cx="3911263" cy="29357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32812F-8B1A-EF69-6A30-48233C7B9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46" b="27516"/>
          <a:stretch/>
        </p:blipFill>
        <p:spPr>
          <a:xfrm>
            <a:off x="5359568" y="2693677"/>
            <a:ext cx="3911263" cy="169816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EBFF0-5B09-C359-F79C-F51C0A05C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24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75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C8ECA9-2792-3A6E-AEBC-79A926008C8C}"/>
              </a:ext>
            </a:extLst>
          </p:cNvPr>
          <p:cNvSpPr txBox="1"/>
          <p:nvPr/>
        </p:nvSpPr>
        <p:spPr>
          <a:xfrm>
            <a:off x="2182762" y="1324757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0000"/>
                </a:solidFill>
                <a:latin typeface="Montserrat" panose="00000500000000000000" pitchFamily="2" charset="0"/>
              </a:rPr>
              <a:t>Outils de gestion </a:t>
            </a:r>
            <a:r>
              <a:rPr lang="fr-FR" sz="1800" b="1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des versions :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9A8163F-C031-E59D-DE8D-C36041608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75" y="2212717"/>
            <a:ext cx="2381250" cy="23812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D7F7A3B-EC78-C589-46BE-EB2BEEA1F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84" y="4743852"/>
            <a:ext cx="5482432" cy="203215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B42ED7-C874-4BBC-B1A0-F6516A3E7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25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4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EA8EC11-DD91-D28F-A3E5-E11385F43B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26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8A7613-A13A-AD5B-1D7E-DC608A971E4A}"/>
              </a:ext>
            </a:extLst>
          </p:cNvPr>
          <p:cNvSpPr txBox="1"/>
          <p:nvPr/>
        </p:nvSpPr>
        <p:spPr>
          <a:xfrm>
            <a:off x="1769807" y="914418"/>
            <a:ext cx="4859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7. Démonstration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BF2CD2-D9BD-950E-8FD5-5C52043069C3}"/>
              </a:ext>
            </a:extLst>
          </p:cNvPr>
          <p:cNvSpPr txBox="1"/>
          <p:nvPr/>
        </p:nvSpPr>
        <p:spPr>
          <a:xfrm>
            <a:off x="1600200" y="2919045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http://job-souk.ma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201313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6261CA0-AB9F-BE5A-5E89-B6B084CD967E}"/>
              </a:ext>
            </a:extLst>
          </p:cNvPr>
          <p:cNvSpPr txBox="1"/>
          <p:nvPr/>
        </p:nvSpPr>
        <p:spPr>
          <a:xfrm>
            <a:off x="1708030" y="930612"/>
            <a:ext cx="11214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8. Conclusion et perspectives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4416AC1-1658-6F3A-10A9-50BDEF2CDC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27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7466238-B275-E8DC-40F4-C2614B5E12A8}"/>
              </a:ext>
            </a:extLst>
          </p:cNvPr>
          <p:cNvSpPr txBox="1"/>
          <p:nvPr/>
        </p:nvSpPr>
        <p:spPr>
          <a:xfrm>
            <a:off x="1708030" y="2373267"/>
            <a:ext cx="1143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Intégration d’un système de mailing automatique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Système de chat interne et notifications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Développement d’un moteur de recherche avancé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Génération automatique de curriculum vitae (CV)</a:t>
            </a:r>
            <a:endParaRPr lang="en-GB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Montserrat" panose="00000500000000000000" pitchFamily="2" charset="0"/>
              </a:rPr>
              <a:t>Implémentation</a:t>
            </a:r>
            <a:r>
              <a:rPr lang="en-GB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Montserrat" panose="00000500000000000000" pitchFamily="2" charset="0"/>
              </a:rPr>
              <a:t>d’une</a:t>
            </a:r>
            <a:r>
              <a:rPr lang="en-GB" dirty="0">
                <a:solidFill>
                  <a:srgbClr val="000000"/>
                </a:solidFill>
                <a:latin typeface="Montserrat" panose="00000500000000000000" pitchFamily="2" charset="0"/>
              </a:rPr>
              <a:t> intelligence </a:t>
            </a:r>
            <a:r>
              <a:rPr lang="en-GB" dirty="0" err="1">
                <a:solidFill>
                  <a:srgbClr val="000000"/>
                </a:solidFill>
                <a:latin typeface="Montserrat" panose="00000500000000000000" pitchFamily="2" charset="0"/>
              </a:rPr>
              <a:t>artificielle</a:t>
            </a:r>
            <a:endParaRPr lang="en-GB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9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606B471-FBD2-FC79-128A-F561C7EAA830}"/>
              </a:ext>
            </a:extLst>
          </p:cNvPr>
          <p:cNvSpPr txBox="1"/>
          <p:nvPr/>
        </p:nvSpPr>
        <p:spPr>
          <a:xfrm>
            <a:off x="3579241" y="3760857"/>
            <a:ext cx="7471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Merci Pour Votre Attention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87DF2BA-1678-5E12-FBA3-B25A7FA34E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28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4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833197" y="2287725"/>
            <a:ext cx="7477601" cy="17421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59"/>
              </a:lnSpc>
              <a:buNone/>
            </a:pP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399010" y="2994179"/>
            <a:ext cx="13616247" cy="34922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algn="just" fontAlgn="base">
              <a:buNone/>
            </a:pPr>
            <a:r>
              <a:rPr lang="fr-FR" sz="2000" dirty="0">
                <a:latin typeface="Montserrat" panose="00000500000000000000" pitchFamily="2" charset="0"/>
              </a:rPr>
              <a:t>Ce projet a pour objectif de développer une application web visant à optimiser la mise en relation entre recruteurs et chercheurs d’emploi au Maroc. </a:t>
            </a:r>
          </a:p>
          <a:p>
            <a:pPr indent="0" algn="just" fontAlgn="base">
              <a:buNone/>
            </a:pPr>
            <a:endParaRPr lang="fr-FR" sz="2000" dirty="0">
              <a:latin typeface="Montserrat" panose="00000500000000000000" pitchFamily="2" charset="0"/>
            </a:endParaRPr>
          </a:p>
          <a:p>
            <a:pPr indent="0" algn="just" fontAlgn="base">
              <a:buNone/>
            </a:pPr>
            <a:r>
              <a:rPr lang="fr-FR" sz="2000" dirty="0">
                <a:latin typeface="Montserrat" panose="00000500000000000000" pitchFamily="2" charset="0"/>
              </a:rPr>
              <a:t>Elle offre aux candidats la possibilité de consulter et de postuler facilement à des offres d’emploi, tandis que les entreprises peuvent publier et gérer leurs annonces à travers une interface simple, intuitive et conviviale.</a:t>
            </a:r>
          </a:p>
          <a:p>
            <a:pPr indent="0" algn="just" fontAlgn="base">
              <a:buNone/>
            </a:pPr>
            <a:r>
              <a:rPr lang="fr-FR" sz="2000" dirty="0">
                <a:latin typeface="Montserrat" panose="00000500000000000000" pitchFamily="2" charset="0"/>
              </a:rPr>
              <a:t> </a:t>
            </a:r>
          </a:p>
          <a:p>
            <a:pPr indent="0" algn="just" fontAlgn="base">
              <a:buNone/>
            </a:pPr>
            <a:r>
              <a:rPr lang="fr-FR" sz="2000" dirty="0">
                <a:latin typeface="Montserrat" panose="00000500000000000000" pitchFamily="2" charset="0"/>
              </a:rPr>
              <a:t>Réalisée dans le cadre d’un stage, cette solution ambitionne de moderniser le processus de recrutement en s’appuyant sur des technologies web actuelles, adaptées aux besoins du marché local.</a:t>
            </a:r>
          </a:p>
          <a:p>
            <a:pPr algn="l" fontAlgn="base"/>
            <a:endParaRPr lang="fr-FR" b="0" i="0" dirty="0">
              <a:effectLst/>
              <a:latin typeface="Montserrat" panose="00000500000000000000" pitchFamily="2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51905" y="6537246"/>
            <a:ext cx="117991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Ia</a:t>
            </a:r>
            <a:endParaRPr lang="en-US" sz="1152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AE309B3-3011-8E39-738A-1DCC7823FA40}"/>
              </a:ext>
            </a:extLst>
          </p:cNvPr>
          <p:cNvSpPr txBox="1"/>
          <p:nvPr/>
        </p:nvSpPr>
        <p:spPr>
          <a:xfrm>
            <a:off x="833198" y="1524997"/>
            <a:ext cx="4913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1. INTRODUCTION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577EA8-2AC4-23F4-C01E-3B8F160BB0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3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6593" y="1134487"/>
            <a:ext cx="5887164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970"/>
              </a:lnSpc>
            </a:pPr>
            <a:r>
              <a:rPr lang="en-US" sz="4000" b="1" dirty="0">
                <a:latin typeface="Montserrat" panose="00000500000000000000" pitchFamily="2" charset="0"/>
              </a:rPr>
              <a:t>2.</a:t>
            </a:r>
            <a:r>
              <a:rPr lang="fr-FR" sz="4000" b="1" kern="0" spc="-17" dirty="0">
                <a:solidFill>
                  <a:srgbClr val="000000"/>
                </a:solidFill>
                <a:latin typeface="Montserrat" panose="00000500000000000000" pitchFamily="2" charset="0"/>
              </a:rPr>
              <a:t>P</a:t>
            </a:r>
            <a:r>
              <a:rPr lang="en" sz="4000" b="1" kern="0" spc="-17" dirty="0">
                <a:solidFill>
                  <a:srgbClr val="000000"/>
                </a:solidFill>
                <a:latin typeface="Montserrat" panose="00000500000000000000" pitchFamily="2" charset="0"/>
              </a:rPr>
              <a:t>résentation de Entreprise</a:t>
            </a:r>
            <a:endParaRPr lang="en-US" sz="4000" b="1" kern="0" spc="-17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517696" y="2544247"/>
            <a:ext cx="2836545" cy="46655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903833" y="2544247"/>
            <a:ext cx="2836545" cy="4332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289971" y="2544247"/>
            <a:ext cx="2836545" cy="4332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4E3A274-F216-8F1C-8942-936F7D063240}"/>
              </a:ext>
            </a:extLst>
          </p:cNvPr>
          <p:cNvSpPr txBox="1"/>
          <p:nvPr/>
        </p:nvSpPr>
        <p:spPr>
          <a:xfrm>
            <a:off x="836594" y="2597289"/>
            <a:ext cx="9446396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Nom de l’établissement </a:t>
            </a:r>
            <a:r>
              <a:rPr lang="fr-FR" sz="2000" dirty="0">
                <a:latin typeface="Montserrat" panose="00000500000000000000" pitchFamily="2" charset="0"/>
              </a:rPr>
              <a:t>: École Polytechnique des Génies (EPG).</a:t>
            </a:r>
          </a:p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Domaine</a:t>
            </a:r>
            <a:r>
              <a:rPr lang="fr-FR" sz="2000" dirty="0">
                <a:latin typeface="Montserrat" panose="00000500000000000000" pitchFamily="2" charset="0"/>
              </a:rPr>
              <a:t> : Formation en informatique, ingénierie et nouvelles technologies.</a:t>
            </a:r>
          </a:p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Mission principale </a:t>
            </a:r>
            <a:r>
              <a:rPr lang="fr-FR" sz="2000" dirty="0">
                <a:latin typeface="Montserrat" panose="00000500000000000000" pitchFamily="2" charset="0"/>
              </a:rPr>
              <a:t>: Offrir un enseignement de qualité orienté vers la pratique et le développement de compétences professionnelles, et la participation active à des projets réels en développement web et mobile.</a:t>
            </a:r>
          </a:p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Équipe</a:t>
            </a:r>
            <a:r>
              <a:rPr lang="fr-FR" sz="2000" dirty="0">
                <a:latin typeface="Montserrat" panose="00000500000000000000" pitchFamily="2" charset="0"/>
              </a:rPr>
              <a:t> : Enseignants, formateurs techniques, et encadrants issus du monde professionnel.</a:t>
            </a:r>
          </a:p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Activités réalisées </a:t>
            </a:r>
            <a:r>
              <a:rPr lang="fr-FR" sz="2000" dirty="0">
                <a:latin typeface="Montserrat" panose="00000500000000000000" pitchFamily="2" charset="0"/>
              </a:rPr>
              <a:t>: Formations diplômantes, certifications internationales, projets de développement web et mobile, </a:t>
            </a:r>
            <a:r>
              <a:rPr lang="en-GB" sz="2000" dirty="0">
                <a:latin typeface="Montserrat" panose="00000500000000000000" pitchFamily="2" charset="0"/>
              </a:rPr>
              <a:t>encodement et </a:t>
            </a:r>
            <a:r>
              <a:rPr lang="fr-FR" sz="2000" dirty="0">
                <a:latin typeface="Montserrat" panose="00000500000000000000" pitchFamily="2" charset="0"/>
              </a:rPr>
              <a:t>accompagnement en stage.</a:t>
            </a:r>
            <a:endParaRPr lang="fr-MA" sz="2000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50CD1D5-ED52-0484-7FF4-906D14164E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564948" y="3359553"/>
            <a:ext cx="2228858" cy="222885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1436A95-4690-E572-29A6-D707EB637E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4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105757" y="1347418"/>
            <a:ext cx="4884182" cy="583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96"/>
              </a:lnSpc>
              <a:buNone/>
            </a:pPr>
            <a:r>
              <a:rPr lang="en-US" sz="4000" b="1" kern="0" spc="-3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3. Problématique</a:t>
            </a:r>
            <a:endParaRPr lang="en-US" sz="40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2917597-1C73-3339-E200-0DDE2ECD4876}"/>
              </a:ext>
            </a:extLst>
          </p:cNvPr>
          <p:cNvSpPr txBox="1"/>
          <p:nvPr/>
        </p:nvSpPr>
        <p:spPr>
          <a:xfrm>
            <a:off x="777322" y="2487858"/>
            <a:ext cx="130757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Informations dispersées </a:t>
            </a:r>
            <a:r>
              <a:rPr lang="fr-FR" sz="2000" dirty="0">
                <a:latin typeface="Montserrat" panose="00000500000000000000" pitchFamily="2" charset="0"/>
              </a:rPr>
              <a:t>: Les données ne sont pas centralisées, ce qui complique l’accès rapide et la gestion efficace.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Risque de perte de données </a:t>
            </a:r>
            <a:r>
              <a:rPr lang="fr-FR" sz="2000" dirty="0">
                <a:latin typeface="Montserrat" panose="00000500000000000000" pitchFamily="2" charset="0"/>
              </a:rPr>
              <a:t>: L'absence de sauvegarde régulière ou de système sécurisé expose les informations à des pertes potentielles.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Absence de suivi </a:t>
            </a:r>
            <a:r>
              <a:rPr lang="fr-FR" sz="2000" dirty="0">
                <a:latin typeface="Montserrat" panose="00000500000000000000" pitchFamily="2" charset="0"/>
              </a:rPr>
              <a:t>: Il n’existe aucun mécanisme pour tracer les actions, les demandes ou l'évolution des processus.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Communication limitée </a:t>
            </a:r>
            <a:r>
              <a:rPr lang="fr-FR" sz="2000" dirty="0">
                <a:latin typeface="Montserrat" panose="00000500000000000000" pitchFamily="2" charset="0"/>
              </a:rPr>
              <a:t>: Les échanges entre les parties prenantes sont restreints, ce qui nuit à la coordination et à la réactivité.</a:t>
            </a:r>
            <a:endParaRPr lang="en-GB" sz="2000" dirty="0">
              <a:latin typeface="Montserrat" panose="00000500000000000000" pitchFamily="2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73027D-BDAF-26F5-E2B0-8D0BAC9D7A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5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105757" y="1347418"/>
            <a:ext cx="4884182" cy="583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96"/>
              </a:lnSpc>
              <a:buNone/>
            </a:pPr>
            <a:r>
              <a:rPr lang="en-US" sz="4000" b="1" kern="0" spc="-3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4. </a:t>
            </a:r>
            <a:r>
              <a:rPr lang="fr-FR" sz="4000" b="1" kern="0" spc="-37" dirty="0">
                <a:solidFill>
                  <a:srgbClr val="000000"/>
                </a:solidFill>
                <a:latin typeface="Montserrat" pitchFamily="34" charset="0"/>
              </a:rPr>
              <a:t>Solutions proposées</a:t>
            </a:r>
            <a:endParaRPr lang="en-US" sz="4000" b="1" kern="0" spc="-37" dirty="0">
              <a:solidFill>
                <a:srgbClr val="000000"/>
              </a:solidFill>
              <a:latin typeface="Montserrat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2917597-1C73-3339-E200-0DDE2ECD4876}"/>
              </a:ext>
            </a:extLst>
          </p:cNvPr>
          <p:cNvSpPr txBox="1"/>
          <p:nvPr/>
        </p:nvSpPr>
        <p:spPr>
          <a:xfrm>
            <a:off x="777322" y="2487858"/>
            <a:ext cx="132200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Centraliser toutes les données liées aux offres, candidatures et profils dans une base unique.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Simplifier le processus de recrutement via une interface intuitive, accessible aux candidats comme aux entreprises.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Permettre un suivi en temps réel des candidatures.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Intégrer un système de messagerie directe entre recruteurs et candidats pour améliorer la communication.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Automatiser des tâches clés : planification des entretiens, validation des comptes, notifications.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Adapter la plateforme au contexte local marocain.</a:t>
            </a:r>
            <a:endParaRPr lang="en-US" altLang="en-US" sz="2000" dirty="0">
              <a:latin typeface="Montserrat" panose="00000500000000000000" pitchFamily="2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73027D-BDAF-26F5-E2B0-8D0BAC9D7A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6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3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1785461" y="735089"/>
            <a:ext cx="6572012" cy="578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57"/>
              </a:lnSpc>
              <a:buNone/>
            </a:pPr>
            <a:r>
              <a:rPr lang="en-US" sz="3646" b="1" kern="0" spc="-3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5. </a:t>
            </a:r>
            <a:r>
              <a:rPr lang="en-US" sz="4000" b="1" kern="0" spc="-3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Conception</a:t>
            </a:r>
            <a:r>
              <a:rPr lang="en-US" sz="3646" b="1" kern="0" spc="-3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de l'Application</a:t>
            </a:r>
            <a:endParaRPr lang="en-US" sz="3646" dirty="0"/>
          </a:p>
        </p:txBody>
      </p:sp>
      <p:sp>
        <p:nvSpPr>
          <p:cNvPr id="10" name="Text 7"/>
          <p:cNvSpPr/>
          <p:nvPr/>
        </p:nvSpPr>
        <p:spPr>
          <a:xfrm>
            <a:off x="2361123" y="1587350"/>
            <a:ext cx="2365653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8"/>
              </a:lnSpc>
              <a:buNone/>
            </a:pPr>
            <a:r>
              <a:rPr lang="fr-FR" sz="2400" b="1" dirty="0">
                <a:latin typeface="Montserrat" panose="00000500000000000000" pitchFamily="2" charset="0"/>
              </a:rPr>
              <a:t>A. Architecture générale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2361122" y="1998830"/>
            <a:ext cx="9381113" cy="9165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06"/>
              </a:lnSpc>
              <a:buNone/>
            </a:pPr>
            <a:r>
              <a:rPr lang="fr-FR" dirty="0">
                <a:latin typeface="Montserrat" panose="00000500000000000000" pitchFamily="2" charset="0"/>
              </a:rPr>
              <a:t>Le modèle MVC (Modèle-Vue-Contrôleur)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875CFE8D-63D9-5054-B3AB-45BFD545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812" y="2457101"/>
            <a:ext cx="7440399" cy="481279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7EC1FC-2A05-BED6-6100-CE2A27C82A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7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8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438278"/>
            <a:ext cx="7877908" cy="370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78"/>
              </a:lnSpc>
            </a:pPr>
            <a:r>
              <a:rPr lang="fr-FR" b="1" dirty="0">
                <a:latin typeface="Montserrat" panose="00000500000000000000" pitchFamily="2" charset="0"/>
              </a:rPr>
              <a:t>B. Outils utilisés dans la conception</a:t>
            </a:r>
            <a:endParaRPr lang="en-US" b="1" dirty="0">
              <a:latin typeface="Montserrat" panose="000005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B40DBE7-CD15-472A-C568-71214D04EE6C}"/>
              </a:ext>
            </a:extLst>
          </p:cNvPr>
          <p:cNvSpPr txBox="1"/>
          <p:nvPr/>
        </p:nvSpPr>
        <p:spPr>
          <a:xfrm>
            <a:off x="1248507" y="2360474"/>
            <a:ext cx="60666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800" dirty="0"/>
              <a:t>UML (</a:t>
            </a:r>
            <a:r>
              <a:rPr lang="fr-FR" sz="1800" dirty="0" err="1"/>
              <a:t>Unified</a:t>
            </a:r>
            <a:r>
              <a:rPr lang="fr-FR" sz="1800" dirty="0"/>
              <a:t> Modeling </a:t>
            </a:r>
            <a:r>
              <a:rPr lang="fr-FR" sz="1800" dirty="0" err="1"/>
              <a:t>Language</a:t>
            </a:r>
            <a:r>
              <a:rPr lang="fr-FR" sz="1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MA" dirty="0"/>
              <a:t>Enterprise Architect</a:t>
            </a:r>
            <a:endParaRPr lang="en-GB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9C09946-6279-E9B1-6EE3-7AEBCA712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290" y="1657275"/>
            <a:ext cx="2693306" cy="1959380"/>
          </a:xfrm>
          <a:prstGeom prst="rect">
            <a:avLst/>
          </a:prstGeom>
        </p:spPr>
      </p:pic>
      <p:pic>
        <p:nvPicPr>
          <p:cNvPr id="13" name="Picture 2" descr="Enterprise Architect">
            <a:extLst>
              <a:ext uri="{FF2B5EF4-FFF2-40B4-BE49-F238E27FC236}">
                <a16:creationId xmlns:a16="http://schemas.microsoft.com/office/drawing/2014/main" id="{1F6BE87D-7F4E-0EFC-3A8F-67DDF672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315" y="4465038"/>
            <a:ext cx="2775983" cy="145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53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9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623585"/>
            <a:ext cx="7877908" cy="370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B</a:t>
            </a:r>
            <a:r>
              <a:rPr lang="fr-FR" sz="1800" b="1" dirty="0">
                <a:latin typeface="Montserrat" panose="00000500000000000000" pitchFamily="2" charset="0"/>
              </a:rPr>
              <a:t>. Diagramme de cas </a:t>
            </a:r>
            <a:r>
              <a:rPr lang="fr-FR" b="1" dirty="0">
                <a:latin typeface="Montserrat" panose="00000500000000000000" pitchFamily="2" charset="0"/>
              </a:rPr>
              <a:t>d'utilisation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7" name="Content Placeholder 5" descr="Man with solid fill">
            <a:extLst>
              <a:ext uri="{FF2B5EF4-FFF2-40B4-BE49-F238E27FC236}">
                <a16:creationId xmlns:a16="http://schemas.microsoft.com/office/drawing/2014/main" id="{99FD82CD-E940-FE3B-BCED-2FD62C5AB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662" y="1869047"/>
            <a:ext cx="3420063" cy="3520515"/>
          </a:xfrm>
          <a:prstGeom prst="rect">
            <a:avLst/>
          </a:prstGeom>
        </p:spPr>
      </p:pic>
      <p:pic>
        <p:nvPicPr>
          <p:cNvPr id="8" name="Content Placeholder 5" descr="Man with solid fill">
            <a:extLst>
              <a:ext uri="{FF2B5EF4-FFF2-40B4-BE49-F238E27FC236}">
                <a16:creationId xmlns:a16="http://schemas.microsoft.com/office/drawing/2014/main" id="{FD879F64-85D3-C55D-2F10-1AB075BB0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4942" y="1869047"/>
            <a:ext cx="3520515" cy="3520515"/>
          </a:xfrm>
          <a:prstGeom prst="rect">
            <a:avLst/>
          </a:prstGeom>
        </p:spPr>
      </p:pic>
      <p:pic>
        <p:nvPicPr>
          <p:cNvPr id="9" name="Content Placeholder 5" descr="Man with solid fill">
            <a:extLst>
              <a:ext uri="{FF2B5EF4-FFF2-40B4-BE49-F238E27FC236}">
                <a16:creationId xmlns:a16="http://schemas.microsoft.com/office/drawing/2014/main" id="{B21CDEE4-A8AD-EDFA-B6F9-FC570081C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8223" y="1869046"/>
            <a:ext cx="3520515" cy="352051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DF655B-A2B2-4DBA-B24B-6645755F66D4}"/>
              </a:ext>
            </a:extLst>
          </p:cNvPr>
          <p:cNvSpPr txBox="1"/>
          <p:nvPr/>
        </p:nvSpPr>
        <p:spPr>
          <a:xfrm>
            <a:off x="1344809" y="5802923"/>
            <a:ext cx="240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Administrateur</a:t>
            </a:r>
            <a:endParaRPr lang="en-GB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E6863B-D760-376E-DF10-A36207404507}"/>
              </a:ext>
            </a:extLst>
          </p:cNvPr>
          <p:cNvSpPr txBox="1"/>
          <p:nvPr/>
        </p:nvSpPr>
        <p:spPr>
          <a:xfrm>
            <a:off x="6110654" y="5802923"/>
            <a:ext cx="240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Candidat</a:t>
            </a:r>
            <a:endParaRPr lang="en-GB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5149E69-7316-0EB4-293F-ADB96EE2650B}"/>
              </a:ext>
            </a:extLst>
          </p:cNvPr>
          <p:cNvSpPr txBox="1"/>
          <p:nvPr/>
        </p:nvSpPr>
        <p:spPr>
          <a:xfrm>
            <a:off x="10824161" y="5802923"/>
            <a:ext cx="240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000" b="1" dirty="0"/>
              <a:t>Entreprise</a:t>
            </a:r>
            <a:endParaRPr lang="fr-MA" sz="1800" b="1" dirty="0"/>
          </a:p>
        </p:txBody>
      </p:sp>
    </p:spTree>
    <p:extLst>
      <p:ext uri="{BB962C8B-B14F-4D97-AF65-F5344CB8AC3E}">
        <p14:creationId xmlns:p14="http://schemas.microsoft.com/office/powerpoint/2010/main" val="341359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695</Words>
  <Application>Microsoft Office PowerPoint</Application>
  <PresentationFormat>Personnalisé</PresentationFormat>
  <Paragraphs>177</Paragraphs>
  <Slides>28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Montserrat</vt:lpstr>
      <vt:lpstr>Source Sans Pro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MAJDI EL MAHDI</cp:lastModifiedBy>
  <cp:revision>71</cp:revision>
  <dcterms:created xsi:type="dcterms:W3CDTF">2024-06-03T10:31:23Z</dcterms:created>
  <dcterms:modified xsi:type="dcterms:W3CDTF">2025-06-19T14:15:14Z</dcterms:modified>
</cp:coreProperties>
</file>