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2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7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59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0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58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78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6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8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41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3DCED8-FD2C-4C59-9CCC-2F88B628DF77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BEC9B1D-959B-A436-FB03-71F8E182FF96}"/>
              </a:ext>
            </a:extLst>
          </p:cNvPr>
          <p:cNvSpPr txBox="1"/>
          <p:nvPr/>
        </p:nvSpPr>
        <p:spPr>
          <a:xfrm>
            <a:off x="2872887" y="1406741"/>
            <a:ext cx="609746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3800" b="1" dirty="0">
                <a:solidFill>
                  <a:srgbClr val="FF0000"/>
                </a:solidFill>
              </a:rPr>
              <a:t>BREIF 1</a:t>
            </a:r>
          </a:p>
          <a:p>
            <a:pPr algn="ctr"/>
            <a:r>
              <a:rPr lang="fr-FR" sz="7200" b="1" dirty="0"/>
              <a:t>SPRINT 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691F3B-B613-4561-81FB-3F1460871A61}"/>
              </a:ext>
            </a:extLst>
          </p:cNvPr>
          <p:cNvSpPr txBox="1"/>
          <p:nvPr/>
        </p:nvSpPr>
        <p:spPr>
          <a:xfrm>
            <a:off x="1008136" y="5268379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latin typeface="Freestyle Script" panose="030804020302050B0404" pitchFamily="66" charset="0"/>
              </a:rPr>
              <a:t>Présenté Par </a:t>
            </a:r>
            <a:r>
              <a:rPr lang="fr-FR" sz="3600" b="1" dirty="0">
                <a:latin typeface="Freestyle Script" panose="030804020302050B0404" pitchFamily="66" charset="0"/>
              </a:rPr>
              <a:t>NABIL EL HAKIMI </a:t>
            </a:r>
          </a:p>
        </p:txBody>
      </p:sp>
    </p:spTree>
    <p:extLst>
      <p:ext uri="{BB962C8B-B14F-4D97-AF65-F5344CB8AC3E}">
        <p14:creationId xmlns:p14="http://schemas.microsoft.com/office/powerpoint/2010/main" val="291970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0F209B2-A9E0-7FCD-AFF0-BA33E26F3442}"/>
              </a:ext>
            </a:extLst>
          </p:cNvPr>
          <p:cNvSpPr txBox="1"/>
          <p:nvPr/>
        </p:nvSpPr>
        <p:spPr>
          <a:xfrm>
            <a:off x="711200" y="1695162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b="0" i="0" dirty="0">
                <a:solidFill>
                  <a:srgbClr val="0F0F0F"/>
                </a:solidFill>
                <a:effectLst/>
                <a:latin typeface="Söhne"/>
              </a:rPr>
              <a:t>Le projet de base de données pour la société SQLI vise à instaurer une gestion efficace des ressources au sein de diverses équipes de développement. Chaque entité, telle que les utilisateurs, les </a:t>
            </a:r>
            <a:r>
              <a:rPr lang="fr-FR" sz="2400" b="0" i="0" dirty="0" err="1">
                <a:solidFill>
                  <a:srgbClr val="0F0F0F"/>
                </a:solidFill>
                <a:effectLst/>
                <a:latin typeface="Söhne"/>
              </a:rPr>
              <a:t>squads</a:t>
            </a:r>
            <a:r>
              <a:rPr lang="fr-FR" sz="2400" b="0" i="0" dirty="0">
                <a:solidFill>
                  <a:srgbClr val="0F0F0F"/>
                </a:solidFill>
                <a:effectLst/>
                <a:latin typeface="Söhne"/>
              </a:rPr>
              <a:t>, les projets et les ressources, est structurée de manière détaillée. Les utilisateurs sont identifiés par un </a:t>
            </a:r>
            <a:r>
              <a:rPr lang="fr-FR" sz="2400" b="0" i="0" dirty="0" err="1">
                <a:solidFill>
                  <a:srgbClr val="0F0F0F"/>
                </a:solidFill>
                <a:effectLst/>
                <a:latin typeface="Söhne"/>
              </a:rPr>
              <a:t>UserID</a:t>
            </a:r>
            <a:r>
              <a:rPr lang="fr-FR" sz="2400" b="0" i="0" dirty="0">
                <a:solidFill>
                  <a:srgbClr val="0F0F0F"/>
                </a:solidFill>
                <a:effectLst/>
                <a:latin typeface="Söhne"/>
              </a:rPr>
              <a:t>, les </a:t>
            </a:r>
            <a:r>
              <a:rPr lang="fr-FR" sz="2400" b="0" i="0" dirty="0" err="1">
                <a:solidFill>
                  <a:srgbClr val="0F0F0F"/>
                </a:solidFill>
                <a:effectLst/>
                <a:latin typeface="Söhne"/>
              </a:rPr>
              <a:t>squads</a:t>
            </a:r>
            <a:r>
              <a:rPr lang="fr-FR" sz="2400" b="0" i="0" dirty="0">
                <a:solidFill>
                  <a:srgbClr val="0F0F0F"/>
                </a:solidFill>
                <a:effectLst/>
                <a:latin typeface="Söhne"/>
              </a:rPr>
              <a:t> sont liés à des projets et dirigés par des leaders, les projets comportent des détails spécifiques, et les ressources sont classifiées en catégories et sous-catégories, associées à des </a:t>
            </a:r>
            <a:r>
              <a:rPr lang="fr-FR" sz="2400" b="0" i="0" dirty="0" err="1">
                <a:solidFill>
                  <a:srgbClr val="0F0F0F"/>
                </a:solidFill>
                <a:effectLst/>
                <a:latin typeface="Söhne"/>
              </a:rPr>
              <a:t>squads</a:t>
            </a:r>
            <a:r>
              <a:rPr lang="fr-FR" sz="2400" b="0" i="0" dirty="0">
                <a:solidFill>
                  <a:srgbClr val="0F0F0F"/>
                </a:solidFill>
                <a:effectLst/>
                <a:latin typeface="Söhne"/>
              </a:rPr>
              <a:t> et des projets. En résumé, cette base de données offre une infrastructure solide pour une gestion cohérente des ressources dans le contexte du développement au sein de la société SQLI.</a:t>
            </a:r>
            <a:endParaRPr lang="fr-FR" sz="2400" dirty="0"/>
          </a:p>
        </p:txBody>
      </p:sp>
      <p:pic>
        <p:nvPicPr>
          <p:cNvPr id="1030" name="Picture 6" descr="Mind Png Clipart - PNG All">
            <a:extLst>
              <a:ext uri="{FF2B5EF4-FFF2-40B4-BE49-F238E27FC236}">
                <a16:creationId xmlns:a16="http://schemas.microsoft.com/office/drawing/2014/main" id="{7BAA388E-E0EF-4AFE-73FD-88F3988E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40" y="2082800"/>
            <a:ext cx="3098743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F0A0FF-B70A-AC26-F22B-5875E67BB16F}"/>
              </a:ext>
            </a:extLst>
          </p:cNvPr>
          <p:cNvSpPr txBox="1"/>
          <p:nvPr/>
        </p:nvSpPr>
        <p:spPr>
          <a:xfrm>
            <a:off x="3047268" y="0"/>
            <a:ext cx="60974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u="sng" dirty="0">
                <a:solidFill>
                  <a:srgbClr val="FF0000"/>
                </a:solidFill>
              </a:rPr>
              <a:t>SQLI</a:t>
            </a:r>
          </a:p>
        </p:txBody>
      </p:sp>
    </p:spTree>
    <p:extLst>
      <p:ext uri="{BB962C8B-B14F-4D97-AF65-F5344CB8AC3E}">
        <p14:creationId xmlns:p14="http://schemas.microsoft.com/office/powerpoint/2010/main" val="388935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41B35-30B8-D5C6-4F10-D82F4CE4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7200" dirty="0" err="1">
                <a:latin typeface="Arial Black" panose="020B0A04020102020204" pitchFamily="34" charset="0"/>
              </a:rPr>
              <a:t>uml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F6D80BE-2B02-DF0E-53A6-0089178E3DCD}"/>
              </a:ext>
            </a:extLst>
          </p:cNvPr>
          <p:cNvSpPr txBox="1">
            <a:spLocks/>
          </p:cNvSpPr>
          <p:nvPr/>
        </p:nvSpPr>
        <p:spPr>
          <a:xfrm>
            <a:off x="913775" y="2468351"/>
            <a:ext cx="6045825" cy="79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none" dirty="0">
                <a:solidFill>
                  <a:srgbClr val="FF0000"/>
                </a:solidFill>
              </a:rPr>
              <a:t>1. Diagramme de cas d'utilisation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07B9F46-2B2A-5C46-8671-2510856499DB}"/>
              </a:ext>
            </a:extLst>
          </p:cNvPr>
          <p:cNvSpPr txBox="1">
            <a:spLocks/>
          </p:cNvSpPr>
          <p:nvPr/>
        </p:nvSpPr>
        <p:spPr>
          <a:xfrm>
            <a:off x="5140335" y="3667418"/>
            <a:ext cx="6045825" cy="79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none" dirty="0">
                <a:solidFill>
                  <a:srgbClr val="FF0000"/>
                </a:solidFill>
              </a:rPr>
              <a:t>2.Diagramme de class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F516D4E-6563-36C6-6AF6-749C100E60F6}"/>
              </a:ext>
            </a:extLst>
          </p:cNvPr>
          <p:cNvSpPr txBox="1">
            <a:spLocks/>
          </p:cNvSpPr>
          <p:nvPr/>
        </p:nvSpPr>
        <p:spPr>
          <a:xfrm>
            <a:off x="913775" y="4866485"/>
            <a:ext cx="6045825" cy="79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none" dirty="0">
                <a:solidFill>
                  <a:srgbClr val="FF0000"/>
                </a:solidFill>
              </a:rPr>
              <a:t>3. Diagramme entité-relation</a:t>
            </a:r>
          </a:p>
        </p:txBody>
      </p:sp>
      <p:pic>
        <p:nvPicPr>
          <p:cNvPr id="3074" name="Picture 2" descr="Uml - Free business icons">
            <a:extLst>
              <a:ext uri="{FF2B5EF4-FFF2-40B4-BE49-F238E27FC236}">
                <a16:creationId xmlns:a16="http://schemas.microsoft.com/office/drawing/2014/main" id="{377E561A-6E0A-3C26-FE5D-CE9C69AA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19" y="852382"/>
            <a:ext cx="2327511" cy="23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C01D98-50B5-2750-39BC-7E31CCCA3D77}"/>
              </a:ext>
            </a:extLst>
          </p:cNvPr>
          <p:cNvSpPr txBox="1">
            <a:spLocks/>
          </p:cNvSpPr>
          <p:nvPr/>
        </p:nvSpPr>
        <p:spPr>
          <a:xfrm>
            <a:off x="-177934" y="3403600"/>
            <a:ext cx="6045825" cy="1432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cap="none" dirty="0">
                <a:solidFill>
                  <a:srgbClr val="FF0000"/>
                </a:solidFill>
              </a:rPr>
              <a:t>Diagramme</a:t>
            </a:r>
          </a:p>
          <a:p>
            <a:r>
              <a:rPr lang="fr-FR" sz="4400" b="1" cap="none" dirty="0">
                <a:solidFill>
                  <a:srgbClr val="FF0000"/>
                </a:solidFill>
              </a:rPr>
              <a:t>de cas d'utilisation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A6E8B6-2497-7133-566F-877D7EF1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11" y="66040"/>
            <a:ext cx="6267883" cy="6725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8" name="Picture 2" descr="Female Hands Typing On White Computer Keyboard On White Desk Stock Photo,  Picture and Royalty Free Image. Image 10560379.">
            <a:extLst>
              <a:ext uri="{FF2B5EF4-FFF2-40B4-BE49-F238E27FC236}">
                <a16:creationId xmlns:a16="http://schemas.microsoft.com/office/drawing/2014/main" id="{F7C61343-116C-4E14-234F-D255898A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35" y="1480397"/>
            <a:ext cx="2884805" cy="1923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C01D98-50B5-2750-39BC-7E31CCCA3D77}"/>
              </a:ext>
            </a:extLst>
          </p:cNvPr>
          <p:cNvSpPr txBox="1">
            <a:spLocks/>
          </p:cNvSpPr>
          <p:nvPr/>
        </p:nvSpPr>
        <p:spPr>
          <a:xfrm>
            <a:off x="-411615" y="3428998"/>
            <a:ext cx="6045825" cy="1432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cap="none" dirty="0">
                <a:solidFill>
                  <a:srgbClr val="FF0000"/>
                </a:solidFill>
              </a:rPr>
              <a:t>Diagramme de class</a:t>
            </a:r>
            <a:endParaRPr lang="fr-FR" sz="6600" b="1" cap="none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4D4527-0646-9984-DA81-F2F73CA4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91" y="636801"/>
            <a:ext cx="6820359" cy="5584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 descr="3d minimal programming icon. coding screen. web development concept. Laptop  with a coding screen and a coding icon. 3d illustration. 19153003 PNG">
            <a:extLst>
              <a:ext uri="{FF2B5EF4-FFF2-40B4-BE49-F238E27FC236}">
                <a16:creationId xmlns:a16="http://schemas.microsoft.com/office/drawing/2014/main" id="{DE27DDC4-157D-9132-F7BF-0DD4CE5D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7" y="1058040"/>
            <a:ext cx="3854342" cy="2890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C01D98-50B5-2750-39BC-7E31CCCA3D77}"/>
              </a:ext>
            </a:extLst>
          </p:cNvPr>
          <p:cNvSpPr txBox="1">
            <a:spLocks/>
          </p:cNvSpPr>
          <p:nvPr/>
        </p:nvSpPr>
        <p:spPr>
          <a:xfrm>
            <a:off x="-195893" y="3515358"/>
            <a:ext cx="6045825" cy="202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cap="none" dirty="0">
                <a:solidFill>
                  <a:srgbClr val="FF0000"/>
                </a:solidFill>
              </a:rPr>
              <a:t>Diagramme</a:t>
            </a:r>
          </a:p>
          <a:p>
            <a:r>
              <a:rPr lang="fr-FR" sz="4800" b="1" cap="none" dirty="0">
                <a:solidFill>
                  <a:srgbClr val="FF0000"/>
                </a:solidFill>
              </a:rPr>
              <a:t>entité-relation</a:t>
            </a:r>
          </a:p>
          <a:p>
            <a:r>
              <a:rPr lang="fr-FR" sz="4800" b="1" cap="none" dirty="0">
                <a:solidFill>
                  <a:srgbClr val="FF0000"/>
                </a:solidFill>
              </a:rPr>
              <a:t>ERD</a:t>
            </a:r>
            <a:endParaRPr lang="fr-FR" sz="16600" b="1" cap="none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7506FF-831A-361F-E0D3-B214070F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40060"/>
            <a:ext cx="6080381" cy="6177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6" name="Picture 2" descr="Relation utilisateurs - Icônes gens gratuites">
            <a:extLst>
              <a:ext uri="{FF2B5EF4-FFF2-40B4-BE49-F238E27FC236}">
                <a16:creationId xmlns:a16="http://schemas.microsoft.com/office/drawing/2014/main" id="{F265DD1F-3722-0BC1-C6C5-5A6618D6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79" y="1173478"/>
            <a:ext cx="2341880" cy="23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8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168A35D-710E-B142-E2F1-1184D0E733FF}"/>
              </a:ext>
            </a:extLst>
          </p:cNvPr>
          <p:cNvSpPr txBox="1"/>
          <p:nvPr/>
        </p:nvSpPr>
        <p:spPr>
          <a:xfrm>
            <a:off x="-314960" y="2644170"/>
            <a:ext cx="8128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</a:rPr>
              <a:t>MERCI DE</a:t>
            </a:r>
          </a:p>
          <a:p>
            <a:pPr algn="ctr"/>
            <a:r>
              <a:rPr lang="fr-FR" sz="4800" b="1" dirty="0">
                <a:solidFill>
                  <a:srgbClr val="FF0000"/>
                </a:solidFill>
              </a:rPr>
              <a:t>VOTRE ATTENTION</a:t>
            </a:r>
          </a:p>
        </p:txBody>
      </p:sp>
      <p:pic>
        <p:nvPicPr>
          <p:cNvPr id="2052" name="Picture 4" descr="Premium Photo | Portrait smile and thumbs up with a business man in studio  isolated on a white background for motivation professional like and a happy  male accountant in a suit to">
            <a:extLst>
              <a:ext uri="{FF2B5EF4-FFF2-40B4-BE49-F238E27FC236}">
                <a16:creationId xmlns:a16="http://schemas.microsoft.com/office/drawing/2014/main" id="{ECBCA070-5B4C-57B7-5D6C-28068FEF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9" y="1319827"/>
            <a:ext cx="3672521" cy="4218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2700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102</TotalTime>
  <Words>164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Freestyle Script</vt:lpstr>
      <vt:lpstr>Söhne</vt:lpstr>
      <vt:lpstr>Tw Cen MT</vt:lpstr>
      <vt:lpstr>Ronds dans l’eau</vt:lpstr>
      <vt:lpstr>Présentation PowerPoint</vt:lpstr>
      <vt:lpstr>Présentation PowerPoint</vt:lpstr>
      <vt:lpstr>uml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Nabil El Hakimi</dc:creator>
  <cp:lastModifiedBy>Nabil El Hakimi</cp:lastModifiedBy>
  <cp:revision>1</cp:revision>
  <dcterms:created xsi:type="dcterms:W3CDTF">2023-11-20T08:22:24Z</dcterms:created>
  <dcterms:modified xsi:type="dcterms:W3CDTF">2023-11-20T10:05:20Z</dcterms:modified>
</cp:coreProperties>
</file>