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3" r:id="rId6"/>
    <p:sldId id="264" r:id="rId7"/>
    <p:sldId id="265" r:id="rId8"/>
    <p:sldId id="266" r:id="rId9"/>
    <p:sldId id="267" r:id="rId10"/>
    <p:sldId id="272" r:id="rId11"/>
    <p:sldId id="273" r:id="rId12"/>
    <p:sldId id="274" r:id="rId13"/>
    <p:sldId id="275" r:id="rId14"/>
    <p:sldId id="276" r:id="rId15"/>
    <p:sldId id="277" r:id="rId16"/>
    <p:sldId id="282" r:id="rId17"/>
    <p:sldId id="278" r:id="rId18"/>
    <p:sldId id="279" r:id="rId19"/>
    <p:sldId id="280" r:id="rId20"/>
    <p:sldId id="26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48" autoAdjust="0"/>
  </p:normalViewPr>
  <p:slideViewPr>
    <p:cSldViewPr snapToGrid="0">
      <p:cViewPr varScale="1">
        <p:scale>
          <a:sx n="72" d="100"/>
          <a:sy n="72"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3/24/2019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3/24/2019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3/24/2019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ikit-learn.org/stable/tutorial/machine_learning_ma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scikit-learn.org/stable/index.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18025"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424510"/>
            <a:ext cx="10993549" cy="1042734"/>
          </a:xfrm>
        </p:spPr>
        <p:txBody>
          <a:bodyPr>
            <a:noAutofit/>
          </a:bodyPr>
          <a:lstStyle/>
          <a:p>
            <a:r>
              <a:rPr lang="en-US" sz="6000" b="1" cap="none" dirty="0">
                <a:ln w="6600">
                  <a:solidFill>
                    <a:schemeClr val="accent2"/>
                  </a:solidFill>
                  <a:prstDash val="solid"/>
                </a:ln>
                <a:solidFill>
                  <a:srgbClr val="FFFFFF"/>
                </a:solidFill>
                <a:effectLst>
                  <a:glow rad="63500">
                    <a:schemeClr val="accent2">
                      <a:satMod val="175000"/>
                      <a:alpha val="40000"/>
                    </a:schemeClr>
                  </a:glow>
                  <a:outerShdw dist="38100" dir="2700000" algn="tl" rotWithShape="0">
                    <a:schemeClr val="accent2"/>
                  </a:outerShdw>
                </a:effectLst>
              </a:rPr>
              <a:t>Scikit-learn in python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ctr"/>
            <a:r>
              <a:rPr lang="en-US"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228600">
                    <a:schemeClr val="accent3">
                      <a:satMod val="175000"/>
                      <a:alpha val="40000"/>
                    </a:schemeClr>
                  </a:glow>
                </a:effectLst>
                <a:latin typeface="Arial" panose="020B0604020202020204" pitchFamily="34" charset="0"/>
                <a:cs typeface="Arial" panose="020B0604020202020204" pitchFamily="34" charset="0"/>
              </a:rPr>
              <a:t>Package That Provides Efficient Versions Of A Large Number Of Common Algorithms</a:t>
            </a: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788B-A43A-46D5-A9A0-714A418A53DD}"/>
              </a:ext>
            </a:extLst>
          </p:cNvPr>
          <p:cNvSpPr>
            <a:spLocks noGrp="1"/>
          </p:cNvSpPr>
          <p:nvPr>
            <p:ph type="title"/>
          </p:nvPr>
        </p:nvSpPr>
        <p:spPr/>
        <p:txBody>
          <a:bodyPr/>
          <a:lstStyle/>
          <a:p>
            <a:br>
              <a:rPr lang="en-US" dirty="0"/>
            </a:br>
            <a:r>
              <a:rPr lang="en-US"/>
              <a:t>Training Set &amp; Test Set</a:t>
            </a:r>
          </a:p>
          <a:p>
            <a:endParaRPr lang="en-US" dirty="0"/>
          </a:p>
        </p:txBody>
      </p:sp>
      <p:sp>
        <p:nvSpPr>
          <p:cNvPr id="3" name="Content Placeholder 2">
            <a:extLst>
              <a:ext uri="{FF2B5EF4-FFF2-40B4-BE49-F238E27FC236}">
                <a16:creationId xmlns:a16="http://schemas.microsoft.com/office/drawing/2014/main" id="{6409D84D-1834-40D2-AE0D-4D73B3768DB7}"/>
              </a:ext>
            </a:extLst>
          </p:cNvPr>
          <p:cNvSpPr>
            <a:spLocks noGrp="1"/>
          </p:cNvSpPr>
          <p:nvPr>
            <p:ph idx="1"/>
          </p:nvPr>
        </p:nvSpPr>
        <p:spPr>
          <a:xfrm>
            <a:off x="438317" y="2025714"/>
            <a:ext cx="11029615" cy="2166210"/>
          </a:xfrm>
        </p:spPr>
        <p:txBody>
          <a:bodyPr/>
          <a:lstStyle/>
          <a:p>
            <a:pPr marL="305435" indent="-305435"/>
            <a:r>
              <a:rPr lang="en-US" dirty="0"/>
              <a:t>A Machine Learning algorithm needs to be trained on a set of data to learn the relationships between different features and how these features affect the target variable. For this we need to divide the entire data set into two sets. One is the training set on which we are going to train our algorithm to build a model. The other is the testing set on which we will test our model to see how accurate its predictions are.</a:t>
            </a:r>
          </a:p>
          <a:p>
            <a:pPr marL="305435" indent="-305435"/>
            <a:r>
              <a:rPr lang="en-US" dirty="0"/>
              <a:t> we used the </a:t>
            </a:r>
            <a:r>
              <a:rPr lang="en-US" dirty="0" err="1">
                <a:latin typeface="Consolas"/>
              </a:rPr>
              <a:t>train_test_split</a:t>
            </a:r>
            <a:r>
              <a:rPr lang="en-US" dirty="0">
                <a:latin typeface="Consolas"/>
              </a:rPr>
              <a:t>()</a:t>
            </a:r>
            <a:r>
              <a:rPr lang="en-US" dirty="0"/>
              <a:t> method to divide the data into a training set (</a:t>
            </a:r>
            <a:r>
              <a:rPr lang="en-US" dirty="0" err="1"/>
              <a:t>data_train,target_train</a:t>
            </a:r>
            <a:r>
              <a:rPr lang="en-US" dirty="0"/>
              <a:t>) and a test set (</a:t>
            </a:r>
            <a:r>
              <a:rPr lang="en-US" dirty="0" err="1"/>
              <a:t>data_test,data_train</a:t>
            </a:r>
            <a:r>
              <a:rPr lang="en-US" dirty="0"/>
              <a:t>).</a:t>
            </a:r>
          </a:p>
        </p:txBody>
      </p:sp>
      <p:pic>
        <p:nvPicPr>
          <p:cNvPr id="4" name="Picture 4" descr="A close up of a sign&#10;&#10;Description generated with high confidence">
            <a:extLst>
              <a:ext uri="{FF2B5EF4-FFF2-40B4-BE49-F238E27FC236}">
                <a16:creationId xmlns:a16="http://schemas.microsoft.com/office/drawing/2014/main" id="{4A1D20AA-9B96-4990-B9FC-A4E25762C38A}"/>
              </a:ext>
            </a:extLst>
          </p:cNvPr>
          <p:cNvPicPr>
            <a:picLocks noChangeAspect="1"/>
          </p:cNvPicPr>
          <p:nvPr/>
        </p:nvPicPr>
        <p:blipFill>
          <a:blip r:embed="rId2"/>
          <a:stretch>
            <a:fillRect/>
          </a:stretch>
        </p:blipFill>
        <p:spPr>
          <a:xfrm>
            <a:off x="581027" y="4629830"/>
            <a:ext cx="6934198" cy="1265463"/>
          </a:xfrm>
          <a:prstGeom prst="rect">
            <a:avLst/>
          </a:prstGeom>
        </p:spPr>
      </p:pic>
    </p:spTree>
    <p:extLst>
      <p:ext uri="{BB962C8B-B14F-4D97-AF65-F5344CB8AC3E}">
        <p14:creationId xmlns:p14="http://schemas.microsoft.com/office/powerpoint/2010/main" val="265050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DE49-E90D-448F-AA2B-08D9EA41D2ED}"/>
              </a:ext>
            </a:extLst>
          </p:cNvPr>
          <p:cNvSpPr>
            <a:spLocks noGrp="1"/>
          </p:cNvSpPr>
          <p:nvPr>
            <p:ph type="title"/>
          </p:nvPr>
        </p:nvSpPr>
        <p:spPr>
          <a:xfrm>
            <a:off x="601255" y="702156"/>
            <a:ext cx="3409783" cy="1013800"/>
          </a:xfrm>
        </p:spPr>
        <p:txBody>
          <a:bodyPr>
            <a:normAutofit/>
          </a:bodyPr>
          <a:lstStyle/>
          <a:p>
            <a:pPr>
              <a:lnSpc>
                <a:spcPct val="90000"/>
              </a:lnSpc>
            </a:pPr>
            <a:br>
              <a:rPr lang="en-US" sz="2400"/>
            </a:br>
            <a:r>
              <a:rPr lang="en-US" sz="2400"/>
              <a:t>Building The Model</a:t>
            </a:r>
          </a:p>
          <a:p>
            <a:pPr>
              <a:lnSpc>
                <a:spcPct val="90000"/>
              </a:lnSpc>
            </a:pPr>
            <a:endParaRPr lang="en-US" sz="2400"/>
          </a:p>
        </p:txBody>
      </p:sp>
      <p:sp>
        <p:nvSpPr>
          <p:cNvPr id="3" name="Content Placeholder 2">
            <a:extLst>
              <a:ext uri="{FF2B5EF4-FFF2-40B4-BE49-F238E27FC236}">
                <a16:creationId xmlns:a16="http://schemas.microsoft.com/office/drawing/2014/main" id="{062A42ED-C051-4A4C-BAF2-029FD085DE77}"/>
              </a:ext>
            </a:extLst>
          </p:cNvPr>
          <p:cNvSpPr>
            <a:spLocks noGrp="1"/>
          </p:cNvSpPr>
          <p:nvPr>
            <p:ph idx="1"/>
          </p:nvPr>
        </p:nvSpPr>
        <p:spPr>
          <a:xfrm>
            <a:off x="601255" y="1964168"/>
            <a:ext cx="3409782" cy="4036582"/>
          </a:xfrm>
        </p:spPr>
        <p:txBody>
          <a:bodyPr>
            <a:normAutofit/>
          </a:bodyPr>
          <a:lstStyle/>
          <a:p>
            <a:pPr marL="305435" indent="-305435"/>
            <a:r>
              <a:rPr lang="en-US">
                <a:solidFill>
                  <a:schemeClr val="bg1"/>
                </a:solidFill>
              </a:rPr>
              <a:t>There’s a </a:t>
            </a:r>
            <a:r>
              <a:rPr lang="en-US">
                <a:solidFill>
                  <a:schemeClr val="bg1"/>
                </a:solidFill>
                <a:latin typeface="Consolas"/>
              </a:rPr>
              <a:t>machine_learning_map</a:t>
            </a:r>
            <a:r>
              <a:rPr lang="en-US">
                <a:solidFill>
                  <a:schemeClr val="bg1"/>
                </a:solidFill>
              </a:rPr>
              <a:t> available </a:t>
            </a:r>
            <a:r>
              <a:rPr lang="en-US">
                <a:solidFill>
                  <a:schemeClr val="bg1"/>
                </a:solidFill>
                <a:hlinkClick r:id="rId2"/>
              </a:rPr>
              <a:t>on scikit learn’s website</a:t>
            </a:r>
            <a:r>
              <a:rPr lang="en-US">
                <a:solidFill>
                  <a:schemeClr val="bg1"/>
                </a:solidFill>
              </a:rPr>
              <a:t> that we can use as a quick reference when choosing an algorithm.</a:t>
            </a:r>
          </a:p>
        </p:txBody>
      </p:sp>
      <p:pic>
        <p:nvPicPr>
          <p:cNvPr id="4" name="Picture 4" descr="A close up of a map&#10;&#10;Description generated with high confidence">
            <a:extLst>
              <a:ext uri="{FF2B5EF4-FFF2-40B4-BE49-F238E27FC236}">
                <a16:creationId xmlns:a16="http://schemas.microsoft.com/office/drawing/2014/main" id="{BF7A57BA-9623-49B2-925B-01F1186F04C6}"/>
              </a:ext>
            </a:extLst>
          </p:cNvPr>
          <p:cNvPicPr>
            <a:picLocks noChangeAspect="1"/>
          </p:cNvPicPr>
          <p:nvPr/>
        </p:nvPicPr>
        <p:blipFill>
          <a:blip r:embed="rId3"/>
          <a:stretch>
            <a:fillRect/>
          </a:stretch>
        </p:blipFill>
        <p:spPr>
          <a:xfrm>
            <a:off x="4324490" y="701123"/>
            <a:ext cx="7337850" cy="5648447"/>
          </a:xfrm>
          <a:prstGeom prst="rect">
            <a:avLst/>
          </a:prstGeom>
        </p:spPr>
      </p:pic>
    </p:spTree>
    <p:extLst>
      <p:ext uri="{BB962C8B-B14F-4D97-AF65-F5344CB8AC3E}">
        <p14:creationId xmlns:p14="http://schemas.microsoft.com/office/powerpoint/2010/main" val="42539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0A9E-5CA8-4310-8C65-AFC57A6EFD09}"/>
              </a:ext>
            </a:extLst>
          </p:cNvPr>
          <p:cNvSpPr>
            <a:spLocks noGrp="1"/>
          </p:cNvSpPr>
          <p:nvPr>
            <p:ph type="title"/>
          </p:nvPr>
        </p:nvSpPr>
        <p:spPr/>
        <p:txBody>
          <a:bodyPr/>
          <a:lstStyle/>
          <a:p>
            <a:r>
              <a:rPr lang="en-US" dirty="0"/>
              <a:t>Steps of training</a:t>
            </a:r>
          </a:p>
        </p:txBody>
      </p:sp>
      <p:sp>
        <p:nvSpPr>
          <p:cNvPr id="3" name="Content Placeholder 2">
            <a:extLst>
              <a:ext uri="{FF2B5EF4-FFF2-40B4-BE49-F238E27FC236}">
                <a16:creationId xmlns:a16="http://schemas.microsoft.com/office/drawing/2014/main" id="{F6A4ECEC-4F99-4B5B-A47C-46D7E3BEC1EF}"/>
              </a:ext>
            </a:extLst>
          </p:cNvPr>
          <p:cNvSpPr>
            <a:spLocks noGrp="1"/>
          </p:cNvSpPr>
          <p:nvPr>
            <p:ph idx="1"/>
          </p:nvPr>
        </p:nvSpPr>
        <p:spPr>
          <a:xfrm>
            <a:off x="482869" y="2155914"/>
            <a:ext cx="11029615" cy="3272722"/>
          </a:xfrm>
        </p:spPr>
        <p:txBody>
          <a:bodyPr/>
          <a:lstStyle/>
          <a:p>
            <a:pPr marL="305435" indent="-305435"/>
            <a:endParaRPr lang="en-US" sz="2400" dirty="0"/>
          </a:p>
          <a:p>
            <a:pPr marL="305435" indent="-305435"/>
            <a:r>
              <a:rPr lang="en-US" sz="2400" dirty="0"/>
              <a:t>we train any algorithm on the testing data(</a:t>
            </a:r>
            <a:r>
              <a:rPr lang="en-US" sz="2400" dirty="0" err="1"/>
              <a:t>data_train</a:t>
            </a:r>
            <a:r>
              <a:rPr lang="en-US" sz="2400" dirty="0"/>
              <a:t>) and testing target(</a:t>
            </a:r>
            <a:r>
              <a:rPr lang="en-US" sz="2400" dirty="0" err="1"/>
              <a:t>target_train</a:t>
            </a:r>
            <a:r>
              <a:rPr lang="en-US" sz="2400" dirty="0"/>
              <a:t>) using the </a:t>
            </a:r>
            <a:r>
              <a:rPr lang="en-US" sz="2400" dirty="0">
                <a:solidFill>
                  <a:schemeClr val="accent2"/>
                </a:solidFill>
                <a:latin typeface="Consolas"/>
              </a:rPr>
              <a:t>fit()</a:t>
            </a:r>
            <a:r>
              <a:rPr lang="en-US" sz="2400" dirty="0"/>
              <a:t>method, and then predicted the targets in the test data using the </a:t>
            </a:r>
            <a:r>
              <a:rPr lang="en-US" sz="2400" dirty="0">
                <a:solidFill>
                  <a:schemeClr val="accent2"/>
                </a:solidFill>
                <a:latin typeface="Consolas"/>
              </a:rPr>
              <a:t>predict()</a:t>
            </a:r>
            <a:r>
              <a:rPr lang="en-US" sz="2400" dirty="0"/>
              <a:t>method. Finally we printed the score using the </a:t>
            </a:r>
            <a:r>
              <a:rPr lang="en-US" sz="2400" dirty="0" err="1">
                <a:solidFill>
                  <a:schemeClr val="accent2"/>
                </a:solidFill>
                <a:latin typeface="Consolas"/>
              </a:rPr>
              <a:t>accuracy_score</a:t>
            </a:r>
            <a:r>
              <a:rPr lang="en-US" sz="2400" dirty="0">
                <a:solidFill>
                  <a:schemeClr val="accent2"/>
                </a:solidFill>
                <a:latin typeface="Consolas"/>
              </a:rPr>
              <a:t>()</a:t>
            </a:r>
            <a:r>
              <a:rPr lang="en-US" sz="2400" dirty="0"/>
              <a:t> method .</a:t>
            </a:r>
            <a:endParaRPr lang="en-US"/>
          </a:p>
        </p:txBody>
      </p:sp>
    </p:spTree>
    <p:extLst>
      <p:ext uri="{BB962C8B-B14F-4D97-AF65-F5344CB8AC3E}">
        <p14:creationId xmlns:p14="http://schemas.microsoft.com/office/powerpoint/2010/main" val="62788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B457-98FA-4023-A597-F8B262E615D6}"/>
              </a:ext>
            </a:extLst>
          </p:cNvPr>
          <p:cNvSpPr>
            <a:spLocks noGrp="1"/>
          </p:cNvSpPr>
          <p:nvPr>
            <p:ph type="title"/>
          </p:nvPr>
        </p:nvSpPr>
        <p:spPr/>
        <p:txBody>
          <a:bodyPr/>
          <a:lstStyle/>
          <a:p>
            <a:r>
              <a:rPr lang="en-US" dirty="0"/>
              <a:t>Refitting and updating parameters</a:t>
            </a:r>
          </a:p>
        </p:txBody>
      </p:sp>
      <p:pic>
        <p:nvPicPr>
          <p:cNvPr id="2050" name="Picture 2" descr="https://scontent.fcai3-2.fna.fbcdn.net/v/t1.15752-9/55564225_1881032678669187_7412887775055183872_n.png?_nc_cat=107&amp;_nc_ht=scontent.fcai3-2.fna&amp;oh=0534ab2f61d6fab2733de0311ac0ac94&amp;oe=5D4651A3">
            <a:extLst>
              <a:ext uri="{FF2B5EF4-FFF2-40B4-BE49-F238E27FC236}">
                <a16:creationId xmlns:a16="http://schemas.microsoft.com/office/drawing/2014/main" id="{E77B251C-163E-415E-9BB6-B2A064FB4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94" y="3127835"/>
            <a:ext cx="4143375" cy="3503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500DEE-0FBD-41C6-934C-CB9322D2F3D7}"/>
              </a:ext>
            </a:extLst>
          </p:cNvPr>
          <p:cNvSpPr txBox="1"/>
          <p:nvPr/>
        </p:nvSpPr>
        <p:spPr>
          <a:xfrm>
            <a:off x="397565" y="2260285"/>
            <a:ext cx="11608904" cy="646331"/>
          </a:xfrm>
          <a:prstGeom prst="rect">
            <a:avLst/>
          </a:prstGeom>
          <a:noFill/>
        </p:spPr>
        <p:txBody>
          <a:bodyPr wrap="square" rtlCol="0">
            <a:spAutoFit/>
          </a:bodyPr>
          <a:lstStyle/>
          <a:p>
            <a:r>
              <a:rPr lang="en-US" dirty="0"/>
              <a:t>Hyper-parameters of an estimator can be updated after it has been constructed via the </a:t>
            </a:r>
            <a:r>
              <a:rPr lang="en-US" dirty="0" err="1"/>
              <a:t>set_params</a:t>
            </a:r>
            <a:r>
              <a:rPr lang="en-US" dirty="0"/>
              <a:t>() method. Calling fit() more than once will overwrite what was learned by any previous fit():</a:t>
            </a:r>
          </a:p>
        </p:txBody>
      </p:sp>
      <p:sp>
        <p:nvSpPr>
          <p:cNvPr id="4" name="TextBox 3">
            <a:extLst>
              <a:ext uri="{FF2B5EF4-FFF2-40B4-BE49-F238E27FC236}">
                <a16:creationId xmlns:a16="http://schemas.microsoft.com/office/drawing/2014/main" id="{92AEF193-0E3A-4455-8F02-238A42ED9199}"/>
              </a:ext>
            </a:extLst>
          </p:cNvPr>
          <p:cNvSpPr txBox="1"/>
          <p:nvPr/>
        </p:nvSpPr>
        <p:spPr>
          <a:xfrm>
            <a:off x="5234608" y="3951385"/>
            <a:ext cx="5380383" cy="1200329"/>
          </a:xfrm>
          <a:prstGeom prst="rect">
            <a:avLst/>
          </a:prstGeom>
          <a:noFill/>
        </p:spPr>
        <p:txBody>
          <a:bodyPr wrap="square" rtlCol="0">
            <a:spAutoFit/>
          </a:bodyPr>
          <a:lstStyle/>
          <a:p>
            <a:pPr marL="285750" indent="-285750">
              <a:buClr>
                <a:schemeClr val="accent2">
                  <a:lumMod val="75000"/>
                </a:schemeClr>
              </a:buClr>
              <a:buFont typeface="Wingdings" panose="05000000000000000000" pitchFamily="2" charset="2"/>
              <a:buChar char="§"/>
            </a:pPr>
            <a:r>
              <a:rPr lang="en-US" dirty="0"/>
              <a:t>Here, the default kernel </a:t>
            </a:r>
            <a:r>
              <a:rPr lang="en-US" dirty="0" err="1"/>
              <a:t>rbf</a:t>
            </a:r>
            <a:r>
              <a:rPr lang="en-US" dirty="0"/>
              <a:t> is first changed to linear via </a:t>
            </a:r>
            <a:r>
              <a:rPr lang="en-US" dirty="0" err="1"/>
              <a:t>SVC.set_params</a:t>
            </a:r>
            <a:r>
              <a:rPr lang="en-US" dirty="0"/>
              <a:t>() after the estimator has been constructed, and changed back to </a:t>
            </a:r>
            <a:r>
              <a:rPr lang="en-US" dirty="0" err="1"/>
              <a:t>rbf</a:t>
            </a:r>
            <a:r>
              <a:rPr lang="en-US" dirty="0"/>
              <a:t> to refit the estimator and to make a second prediction</a:t>
            </a:r>
          </a:p>
        </p:txBody>
      </p:sp>
    </p:spTree>
    <p:extLst>
      <p:ext uri="{BB962C8B-B14F-4D97-AF65-F5344CB8AC3E}">
        <p14:creationId xmlns:p14="http://schemas.microsoft.com/office/powerpoint/2010/main" val="275812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2100-3589-4859-86E6-8D750510EB39}"/>
              </a:ext>
            </a:extLst>
          </p:cNvPr>
          <p:cNvSpPr>
            <a:spLocks noGrp="1"/>
          </p:cNvSpPr>
          <p:nvPr>
            <p:ph type="title"/>
          </p:nvPr>
        </p:nvSpPr>
        <p:spPr>
          <a:xfrm>
            <a:off x="581192" y="702156"/>
            <a:ext cx="11029616" cy="1013800"/>
          </a:xfrm>
        </p:spPr>
        <p:txBody>
          <a:bodyPr>
            <a:normAutofit/>
          </a:bodyPr>
          <a:lstStyle/>
          <a:p>
            <a:r>
              <a:rPr lang="en-US" dirty="0"/>
              <a:t>Data Visualization</a:t>
            </a:r>
          </a:p>
          <a:p>
            <a:endParaRPr lang="en-US" dirty="0"/>
          </a:p>
        </p:txBody>
      </p:sp>
      <p:sp>
        <p:nvSpPr>
          <p:cNvPr id="3" name="Content Placeholder 2">
            <a:extLst>
              <a:ext uri="{FF2B5EF4-FFF2-40B4-BE49-F238E27FC236}">
                <a16:creationId xmlns:a16="http://schemas.microsoft.com/office/drawing/2014/main" id="{642211BB-8C24-4333-9F66-D75277C665EA}"/>
              </a:ext>
            </a:extLst>
          </p:cNvPr>
          <p:cNvSpPr>
            <a:spLocks noGrp="1"/>
          </p:cNvSpPr>
          <p:nvPr>
            <p:ph idx="1"/>
          </p:nvPr>
        </p:nvSpPr>
        <p:spPr>
          <a:xfrm>
            <a:off x="6335805" y="2180496"/>
            <a:ext cx="5275001" cy="4045683"/>
          </a:xfrm>
        </p:spPr>
        <p:txBody>
          <a:bodyPr>
            <a:normAutofit/>
          </a:bodyPr>
          <a:lstStyle/>
          <a:p>
            <a:pPr marL="305435" indent="-305435"/>
            <a:r>
              <a:rPr lang="en-US" dirty="0"/>
              <a:t>There are many python libraries that provide functions for doing data visualization; such </a:t>
            </a:r>
            <a:r>
              <a:rPr lang="en-US" dirty="0">
                <a:latin typeface="Consolas"/>
              </a:rPr>
              <a:t>Seaborn , matplotlib .</a:t>
            </a:r>
          </a:p>
          <a:p>
            <a:pPr marL="305435" indent="-305435"/>
            <a:endParaRPr lang="en-US" dirty="0">
              <a:latin typeface="Consolas"/>
            </a:endParaRPr>
          </a:p>
        </p:txBody>
      </p:sp>
      <p:pic>
        <p:nvPicPr>
          <p:cNvPr id="6" name="Picture 6">
            <a:extLst>
              <a:ext uri="{FF2B5EF4-FFF2-40B4-BE49-F238E27FC236}">
                <a16:creationId xmlns:a16="http://schemas.microsoft.com/office/drawing/2014/main" id="{F7F820C6-1ADD-49FC-8BD4-0F6A05E8F624}"/>
              </a:ext>
            </a:extLst>
          </p:cNvPr>
          <p:cNvPicPr>
            <a:picLocks noChangeAspect="1"/>
          </p:cNvPicPr>
          <p:nvPr/>
        </p:nvPicPr>
        <p:blipFill>
          <a:blip r:embed="rId2"/>
          <a:stretch>
            <a:fillRect/>
          </a:stretch>
        </p:blipFill>
        <p:spPr>
          <a:xfrm>
            <a:off x="625195" y="2316373"/>
            <a:ext cx="5041489" cy="3784587"/>
          </a:xfrm>
          <a:prstGeom prst="rect">
            <a:avLst/>
          </a:prstGeom>
        </p:spPr>
      </p:pic>
    </p:spTree>
    <p:extLst>
      <p:ext uri="{BB962C8B-B14F-4D97-AF65-F5344CB8AC3E}">
        <p14:creationId xmlns:p14="http://schemas.microsoft.com/office/powerpoint/2010/main" val="78391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640D-1E51-4FCB-9D18-A9AAFBE0507E}"/>
              </a:ext>
            </a:extLst>
          </p:cNvPr>
          <p:cNvSpPr>
            <a:spLocks noGrp="1"/>
          </p:cNvSpPr>
          <p:nvPr>
            <p:ph type="title"/>
          </p:nvPr>
        </p:nvSpPr>
        <p:spPr>
          <a:xfrm>
            <a:off x="581192" y="702156"/>
            <a:ext cx="11029616" cy="1013800"/>
          </a:xfrm>
        </p:spPr>
        <p:txBody>
          <a:bodyPr vert="horz" lIns="91440" tIns="45720" rIns="91440" bIns="45720" rtlCol="0">
            <a:normAutofit/>
          </a:bodyPr>
          <a:lstStyle/>
          <a:p>
            <a:r>
              <a:rPr lang="en-US"/>
              <a:t>In case of Decision Trees algorithm</a:t>
            </a:r>
          </a:p>
        </p:txBody>
      </p:sp>
      <p:sp>
        <p:nvSpPr>
          <p:cNvPr id="3" name="Content Placeholder 2">
            <a:extLst>
              <a:ext uri="{FF2B5EF4-FFF2-40B4-BE49-F238E27FC236}">
                <a16:creationId xmlns:a16="http://schemas.microsoft.com/office/drawing/2014/main" id="{985394BA-56F0-448C-BEA7-C622F74BC788}"/>
              </a:ext>
            </a:extLst>
          </p:cNvPr>
          <p:cNvSpPr>
            <a:spLocks noGrp="1"/>
          </p:cNvSpPr>
          <p:nvPr>
            <p:ph idx="1"/>
          </p:nvPr>
        </p:nvSpPr>
        <p:spPr>
          <a:xfrm>
            <a:off x="581192" y="2180496"/>
            <a:ext cx="5201013" cy="2191174"/>
          </a:xfrm>
        </p:spPr>
        <p:txBody>
          <a:bodyPr vert="horz" lIns="91440" tIns="45720" rIns="91440" bIns="45720" rtlCol="0">
            <a:normAutofit/>
          </a:bodyPr>
          <a:lstStyle/>
          <a:p>
            <a:pPr marL="0" indent="0">
              <a:buNone/>
            </a:pPr>
            <a:r>
              <a:rPr lang="en-US" cap="all" dirty="0" err="1"/>
              <a:t>Scikit</a:t>
            </a:r>
            <a:r>
              <a:rPr lang="en-US" cap="all" dirty="0"/>
              <a:t> Learn also allows us to </a:t>
            </a:r>
            <a:r>
              <a:rPr lang="en-US" cap="all" dirty="0" err="1"/>
              <a:t>visualise</a:t>
            </a:r>
            <a:r>
              <a:rPr lang="en-US" cap="all" dirty="0"/>
              <a:t> </a:t>
            </a:r>
            <a:endParaRPr lang="en-US" dirty="0"/>
          </a:p>
          <a:p>
            <a:pPr marL="0" indent="0">
              <a:buNone/>
            </a:pPr>
            <a:r>
              <a:rPr lang="en-US" cap="all" dirty="0"/>
              <a:t>our tree using the </a:t>
            </a:r>
            <a:r>
              <a:rPr lang="en-US" cap="all" dirty="0" err="1"/>
              <a:t>graphviz</a:t>
            </a:r>
            <a:r>
              <a:rPr lang="en-US" cap="all" dirty="0"/>
              <a:t> library.</a:t>
            </a:r>
            <a:endParaRPr lang="en-US" dirty="0"/>
          </a:p>
        </p:txBody>
      </p:sp>
      <p:pic>
        <p:nvPicPr>
          <p:cNvPr id="8" name="Picture 8" descr="A screenshot of a cell phone&#10;&#10;Description generated with high confidence">
            <a:extLst>
              <a:ext uri="{FF2B5EF4-FFF2-40B4-BE49-F238E27FC236}">
                <a16:creationId xmlns:a16="http://schemas.microsoft.com/office/drawing/2014/main" id="{440A15F7-C341-48B0-9F48-A2C910B85C1B}"/>
              </a:ext>
            </a:extLst>
          </p:cNvPr>
          <p:cNvPicPr>
            <a:picLocks noChangeAspect="1"/>
          </p:cNvPicPr>
          <p:nvPr/>
        </p:nvPicPr>
        <p:blipFill rotWithShape="1">
          <a:blip r:embed="rId2"/>
          <a:srcRect l="3563" r="23792" b="3"/>
          <a:stretch/>
        </p:blipFill>
        <p:spPr>
          <a:xfrm>
            <a:off x="6230143" y="1892627"/>
            <a:ext cx="5521591" cy="2655175"/>
          </a:xfrm>
          <a:prstGeom prst="rect">
            <a:avLst/>
          </a:prstGeom>
        </p:spPr>
      </p:pic>
      <p:pic>
        <p:nvPicPr>
          <p:cNvPr id="10" name="Picture 11" descr="A screenshot of a cell phone&#10;&#10;Description generated with very high confidence">
            <a:extLst>
              <a:ext uri="{FF2B5EF4-FFF2-40B4-BE49-F238E27FC236}">
                <a16:creationId xmlns:a16="http://schemas.microsoft.com/office/drawing/2014/main" id="{5BA17500-9ADB-435D-92AB-C492F295008E}"/>
              </a:ext>
            </a:extLst>
          </p:cNvPr>
          <p:cNvPicPr>
            <a:picLocks noChangeAspect="1"/>
          </p:cNvPicPr>
          <p:nvPr/>
        </p:nvPicPr>
        <p:blipFill>
          <a:blip r:embed="rId3"/>
          <a:stretch>
            <a:fillRect/>
          </a:stretch>
        </p:blipFill>
        <p:spPr>
          <a:xfrm>
            <a:off x="771141" y="4537127"/>
            <a:ext cx="5397909" cy="2225162"/>
          </a:xfrm>
          <a:prstGeom prst="rect">
            <a:avLst/>
          </a:prstGeom>
        </p:spPr>
      </p:pic>
    </p:spTree>
    <p:extLst>
      <p:ext uri="{BB962C8B-B14F-4D97-AF65-F5344CB8AC3E}">
        <p14:creationId xmlns:p14="http://schemas.microsoft.com/office/powerpoint/2010/main" val="50068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object&#10;&#10;Description generated with high confidence">
            <a:extLst>
              <a:ext uri="{FF2B5EF4-FFF2-40B4-BE49-F238E27FC236}">
                <a16:creationId xmlns:a16="http://schemas.microsoft.com/office/drawing/2014/main" id="{2EA911C2-B3BA-4765-94F4-4A1EB0413A2E}"/>
              </a:ext>
            </a:extLst>
          </p:cNvPr>
          <p:cNvPicPr>
            <a:picLocks noChangeAspect="1"/>
          </p:cNvPicPr>
          <p:nvPr/>
        </p:nvPicPr>
        <p:blipFill>
          <a:blip r:embed="rId2"/>
          <a:stretch>
            <a:fillRect/>
          </a:stretch>
        </p:blipFill>
        <p:spPr>
          <a:xfrm>
            <a:off x="1922917" y="643467"/>
            <a:ext cx="8346166" cy="5571066"/>
          </a:xfrm>
          <a:prstGeom prst="rect">
            <a:avLst/>
          </a:prstGeom>
        </p:spPr>
      </p:pic>
    </p:spTree>
    <p:extLst>
      <p:ext uri="{BB962C8B-B14F-4D97-AF65-F5344CB8AC3E}">
        <p14:creationId xmlns:p14="http://schemas.microsoft.com/office/powerpoint/2010/main" val="71321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itle 5">
            <a:extLst>
              <a:ext uri="{FF2B5EF4-FFF2-40B4-BE49-F238E27FC236}">
                <a16:creationId xmlns:a16="http://schemas.microsoft.com/office/drawing/2014/main" id="{4176F92C-87C8-43F2-B79A-F84436BE8735}"/>
              </a:ext>
            </a:extLst>
          </p:cNvPr>
          <p:cNvSpPr>
            <a:spLocks noGrp="1"/>
          </p:cNvSpPr>
          <p:nvPr>
            <p:ph type="subTitle" idx="1"/>
          </p:nvPr>
        </p:nvSpPr>
        <p:spPr>
          <a:xfrm>
            <a:off x="581194" y="2495445"/>
            <a:ext cx="10993546" cy="933555"/>
          </a:xfrm>
        </p:spPr>
        <p:txBody>
          <a:bodyPr/>
          <a:lstStyle/>
          <a:p>
            <a:endParaRPr lang="en-US" dirty="0"/>
          </a:p>
        </p:txBody>
      </p:sp>
    </p:spTree>
    <p:extLst>
      <p:ext uri="{BB962C8B-B14F-4D97-AF65-F5344CB8AC3E}">
        <p14:creationId xmlns:p14="http://schemas.microsoft.com/office/powerpoint/2010/main" val="3501347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4850-2D11-475D-A463-6F8097BEB5C0}"/>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79956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9B92F21-7313-4015-9F4F-562FB54C06F9}"/>
              </a:ext>
            </a:extLst>
          </p:cNvPr>
          <p:cNvSpPr/>
          <p:nvPr/>
        </p:nvSpPr>
        <p:spPr>
          <a:xfrm>
            <a:off x="743309" y="894522"/>
            <a:ext cx="5647206" cy="2667000"/>
          </a:xfrm>
          <a:prstGeom prst="roundRect">
            <a:avLst/>
          </a:prstGeom>
          <a:effectLst>
            <a:glow rad="101600">
              <a:schemeClr val="accent4">
                <a:satMod val="175000"/>
                <a:alpha val="40000"/>
              </a:schemeClr>
            </a:glow>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rtlCol="0" anchor="t"/>
          <a:lstStyle/>
          <a:p>
            <a:r>
              <a:rPr lang="en-US" sz="2800" dirty="0"/>
              <a:t>Installation:</a:t>
            </a:r>
          </a:p>
          <a:p>
            <a:endParaRPr lang="en-US" dirty="0"/>
          </a:p>
          <a:p>
            <a:endParaRPr lang="en-US" dirty="0"/>
          </a:p>
        </p:txBody>
      </p:sp>
      <p:sp>
        <p:nvSpPr>
          <p:cNvPr id="3" name="Rectangle: Rounded Corners 2">
            <a:extLst>
              <a:ext uri="{FF2B5EF4-FFF2-40B4-BE49-F238E27FC236}">
                <a16:creationId xmlns:a16="http://schemas.microsoft.com/office/drawing/2014/main" id="{FD3AFF64-77E9-439A-96F3-D084DC8F5C38}"/>
              </a:ext>
            </a:extLst>
          </p:cNvPr>
          <p:cNvSpPr/>
          <p:nvPr/>
        </p:nvSpPr>
        <p:spPr>
          <a:xfrm>
            <a:off x="5600825" y="3548270"/>
            <a:ext cx="5847866" cy="2667000"/>
          </a:xfrm>
          <a:prstGeom prst="roundRect">
            <a:avLst/>
          </a:prstGeom>
          <a:effectLst>
            <a:glow rad="101600">
              <a:schemeClr val="accent2">
                <a:satMod val="175000"/>
                <a:alpha val="40000"/>
              </a:schemeClr>
            </a:glow>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rtlCol="0" anchor="t"/>
          <a:lstStyle/>
          <a:p>
            <a:r>
              <a:rPr lang="en-US" sz="2800" dirty="0"/>
              <a:t>Import:</a:t>
            </a:r>
          </a:p>
          <a:p>
            <a:endParaRPr lang="en-US" sz="2800" dirty="0"/>
          </a:p>
          <a:p>
            <a:endParaRPr lang="en-US" dirty="0"/>
          </a:p>
          <a:p>
            <a:endParaRPr lang="en-US" dirty="0"/>
          </a:p>
        </p:txBody>
      </p:sp>
      <p:pic>
        <p:nvPicPr>
          <p:cNvPr id="4" name="Picture 3">
            <a:extLst>
              <a:ext uri="{FF2B5EF4-FFF2-40B4-BE49-F238E27FC236}">
                <a16:creationId xmlns:a16="http://schemas.microsoft.com/office/drawing/2014/main" id="{E5C0B281-3EB0-43C9-8619-06AF756A9CBD}"/>
              </a:ext>
            </a:extLst>
          </p:cNvPr>
          <p:cNvPicPr>
            <a:picLocks noChangeAspect="1"/>
          </p:cNvPicPr>
          <p:nvPr/>
        </p:nvPicPr>
        <p:blipFill>
          <a:blip r:embed="rId2"/>
          <a:stretch>
            <a:fillRect/>
          </a:stretch>
        </p:blipFill>
        <p:spPr>
          <a:xfrm>
            <a:off x="1878081" y="1525658"/>
            <a:ext cx="4098649" cy="1669773"/>
          </a:xfrm>
          <a:prstGeom prst="rect">
            <a:avLst/>
          </a:prstGeom>
        </p:spPr>
      </p:pic>
      <p:pic>
        <p:nvPicPr>
          <p:cNvPr id="5" name="Picture 4">
            <a:extLst>
              <a:ext uri="{FF2B5EF4-FFF2-40B4-BE49-F238E27FC236}">
                <a16:creationId xmlns:a16="http://schemas.microsoft.com/office/drawing/2014/main" id="{CD709E94-E3DD-4BDE-BA90-163B6E6D0D01}"/>
              </a:ext>
            </a:extLst>
          </p:cNvPr>
          <p:cNvPicPr>
            <a:picLocks noChangeAspect="1"/>
          </p:cNvPicPr>
          <p:nvPr/>
        </p:nvPicPr>
        <p:blipFill>
          <a:blip r:embed="rId3"/>
          <a:stretch>
            <a:fillRect/>
          </a:stretch>
        </p:blipFill>
        <p:spPr>
          <a:xfrm>
            <a:off x="6722018" y="4201336"/>
            <a:ext cx="4359964" cy="1666875"/>
          </a:xfrm>
          <a:prstGeom prst="rect">
            <a:avLst/>
          </a:prstGeom>
        </p:spPr>
      </p:pic>
    </p:spTree>
    <p:extLst>
      <p:ext uri="{BB962C8B-B14F-4D97-AF65-F5344CB8AC3E}">
        <p14:creationId xmlns:p14="http://schemas.microsoft.com/office/powerpoint/2010/main" val="14128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5CE8A2A-D3DF-48B3-BCBC-DF842D5BE717}"/>
              </a:ext>
            </a:extLst>
          </p:cNvPr>
          <p:cNvSpPr/>
          <p:nvPr/>
        </p:nvSpPr>
        <p:spPr>
          <a:xfrm>
            <a:off x="1367001" y="2355574"/>
            <a:ext cx="8876930" cy="1789044"/>
          </a:xfrm>
          <a:prstGeom prst="roundRect">
            <a:avLst/>
          </a:prstGeom>
          <a:solidFill>
            <a:schemeClr val="bg1"/>
          </a:solidFill>
          <a:effectLst>
            <a:glow rad="63500">
              <a:schemeClr val="accent2">
                <a:satMod val="175000"/>
                <a:alpha val="40000"/>
              </a:schemeClr>
            </a:glow>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If you’re going to do Machine Learning in Python, </a:t>
            </a:r>
            <a:r>
              <a:rPr lang="en-US" b="1" dirty="0">
                <a:solidFill>
                  <a:schemeClr val="tx1"/>
                </a:solidFill>
                <a:effectLst>
                  <a:glow rad="63500">
                    <a:schemeClr val="accent1">
                      <a:satMod val="175000"/>
                      <a:alpha val="40000"/>
                    </a:schemeClr>
                  </a:glow>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Scikit-Learn</a:t>
            </a:r>
            <a:r>
              <a:rPr lang="en-US" dirty="0">
                <a:solidFill>
                  <a:schemeClr val="tx1"/>
                </a:solidFill>
                <a:latin typeface="Arial" panose="020B0604020202020204" pitchFamily="34" charset="0"/>
                <a:cs typeface="Arial" panose="020B0604020202020204" pitchFamily="34" charset="0"/>
              </a:rPr>
              <a:t> </a:t>
            </a:r>
            <a:r>
              <a:rPr lang="en-US" i="1" dirty="0">
                <a:solidFill>
                  <a:schemeClr val="tx1"/>
                </a:solidFill>
                <a:latin typeface="Arial" panose="020B0604020202020204" pitchFamily="34" charset="0"/>
                <a:cs typeface="Arial" panose="020B0604020202020204" pitchFamily="34" charset="0"/>
              </a:rPr>
              <a:t>is the gold standard</a:t>
            </a:r>
            <a:r>
              <a:rPr lang="en-US" dirty="0">
                <a:solidFill>
                  <a:schemeClr val="tx1"/>
                </a:solidFill>
                <a:latin typeface="Arial" panose="020B0604020202020204" pitchFamily="34" charset="0"/>
                <a:cs typeface="Arial" panose="020B0604020202020204" pitchFamily="34" charset="0"/>
              </a:rPr>
              <a:t>. </a:t>
            </a:r>
            <a:r>
              <a:rPr lang="en-US" b="1" u="sng" dirty="0">
                <a:solidFill>
                  <a:schemeClr val="tx1"/>
                </a:solidFill>
                <a:effectLst>
                  <a:glow rad="63500">
                    <a:schemeClr val="accent1">
                      <a:satMod val="175000"/>
                      <a:alpha val="40000"/>
                    </a:schemeClr>
                  </a:glow>
                </a:effectLst>
                <a:latin typeface="Arial" panose="020B0604020202020204" pitchFamily="34" charset="0"/>
                <a:cs typeface="Arial" panose="020B0604020202020204" pitchFamily="34" charset="0"/>
              </a:rPr>
              <a:t>Scikit-learn</a:t>
            </a:r>
            <a:r>
              <a:rPr lang="en-US" dirty="0">
                <a:solidFill>
                  <a:schemeClr val="tx1"/>
                </a:solidFill>
                <a:latin typeface="Arial" panose="020B0604020202020204" pitchFamily="34" charset="0"/>
                <a:cs typeface="Arial" panose="020B0604020202020204" pitchFamily="34" charset="0"/>
              </a:rPr>
              <a:t> provides a wide selection of supervised and unsupervised learning algorithms. Best of all, it’s by far the easiest and cleanest ML library.</a:t>
            </a:r>
          </a:p>
        </p:txBody>
      </p:sp>
    </p:spTree>
    <p:extLst>
      <p:ext uri="{BB962C8B-B14F-4D97-AF65-F5344CB8AC3E}">
        <p14:creationId xmlns:p14="http://schemas.microsoft.com/office/powerpoint/2010/main" val="165913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CC444C8-32B5-4788-8CF0-F1320F59CE22}"/>
              </a:ext>
            </a:extLst>
          </p:cNvPr>
          <p:cNvSpPr/>
          <p:nvPr/>
        </p:nvSpPr>
        <p:spPr>
          <a:xfrm>
            <a:off x="1630017" y="1046922"/>
            <a:ext cx="8534400" cy="5512903"/>
          </a:xfrm>
          <a:prstGeom prst="roundRect">
            <a:avLst/>
          </a:prstGeom>
          <a:effectLst>
            <a:glow rad="101600">
              <a:schemeClr val="accent2">
                <a:satMod val="175000"/>
                <a:alpha val="40000"/>
              </a:schemeClr>
            </a:glow>
            <a:outerShdw blurRad="76200" dir="18900000" sy="23000" kx="-1200000" algn="bl"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t"/>
          <a:lstStyle/>
          <a:p>
            <a:r>
              <a:rPr lang="en-US" b="1" u="sng" dirty="0">
                <a:solidFill>
                  <a:schemeClr val="tx1"/>
                </a:solidFill>
                <a:latin typeface="Arial" panose="020B0604020202020204" pitchFamily="34" charset="0"/>
                <a:cs typeface="Arial" panose="020B0604020202020204" pitchFamily="34" charset="0"/>
              </a:rPr>
              <a:t>Scikit-Learn</a:t>
            </a:r>
            <a:r>
              <a:rPr lang="en-US" dirty="0">
                <a:solidFill>
                  <a:schemeClr val="tx1"/>
                </a:solidFill>
                <a:latin typeface="Arial" panose="020B0604020202020204" pitchFamily="34" charset="0"/>
                <a:cs typeface="Arial" panose="020B0604020202020204" pitchFamily="34" charset="0"/>
              </a:rPr>
              <a:t> is built on top of several common data and math Python libraries. Such a design makes it super easy to integrate between them all. You can pass </a:t>
            </a:r>
            <a:r>
              <a:rPr lang="en-US" dirty="0" err="1">
                <a:solidFill>
                  <a:schemeClr val="tx1"/>
                </a:solidFill>
                <a:latin typeface="Arial" panose="020B0604020202020204" pitchFamily="34" charset="0"/>
                <a:cs typeface="Arial" panose="020B0604020202020204" pitchFamily="34" charset="0"/>
              </a:rPr>
              <a:t>numpy</a:t>
            </a:r>
            <a:r>
              <a:rPr lang="en-US" dirty="0">
                <a:solidFill>
                  <a:schemeClr val="tx1"/>
                </a:solidFill>
                <a:latin typeface="Arial" panose="020B0604020202020204" pitchFamily="34" charset="0"/>
                <a:cs typeface="Arial" panose="020B0604020202020204" pitchFamily="34" charset="0"/>
              </a:rPr>
              <a:t> arrays and pandas data frames directly to the ML algorithms of Scikit! It uses the following libraries:</a:t>
            </a:r>
          </a:p>
          <a:p>
            <a:endParaRPr lang="en-US"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NumPy: For any work with matrices, especially math operations</a:t>
            </a:r>
          </a:p>
          <a:p>
            <a:pPr marL="742950" lvl="1"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SciPy: Scientific and technical computing</a:t>
            </a:r>
          </a:p>
          <a:p>
            <a:pPr marL="742950" lvl="1"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Matplotlib: Data visualization</a:t>
            </a:r>
          </a:p>
          <a:p>
            <a:pPr marL="742950" lvl="1"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err="1">
                <a:solidFill>
                  <a:schemeClr val="tx1"/>
                </a:solidFill>
                <a:latin typeface="Arial" panose="020B0604020202020204" pitchFamily="34" charset="0"/>
                <a:cs typeface="Arial" panose="020B0604020202020204" pitchFamily="34" charset="0"/>
              </a:rPr>
              <a:t>IPython</a:t>
            </a:r>
            <a:r>
              <a:rPr lang="en-US" dirty="0">
                <a:solidFill>
                  <a:schemeClr val="tx1"/>
                </a:solidFill>
                <a:latin typeface="Arial" panose="020B0604020202020204" pitchFamily="34" charset="0"/>
                <a:cs typeface="Arial" panose="020B0604020202020204" pitchFamily="34" charset="0"/>
              </a:rPr>
              <a:t>: Interactive console for Python</a:t>
            </a:r>
          </a:p>
          <a:p>
            <a:pPr marL="742950" lvl="1"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err="1">
                <a:solidFill>
                  <a:schemeClr val="tx1"/>
                </a:solidFill>
                <a:latin typeface="Arial" panose="020B0604020202020204" pitchFamily="34" charset="0"/>
                <a:cs typeface="Arial" panose="020B0604020202020204" pitchFamily="34" charset="0"/>
              </a:rPr>
              <a:t>Sympy</a:t>
            </a:r>
            <a:r>
              <a:rPr lang="en-US" dirty="0">
                <a:solidFill>
                  <a:schemeClr val="tx1"/>
                </a:solidFill>
                <a:latin typeface="Arial" panose="020B0604020202020204" pitchFamily="34" charset="0"/>
                <a:cs typeface="Arial" panose="020B0604020202020204" pitchFamily="34" charset="0"/>
              </a:rPr>
              <a:t>: Symbolic mathematics</a:t>
            </a:r>
          </a:p>
          <a:p>
            <a:pPr marL="742950" lvl="1"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Pandas: Data handling, manipulation, and analysis</a:t>
            </a:r>
          </a:p>
          <a:p>
            <a:pPr lvl="1"/>
            <a:endParaRPr lang="en-US" dirty="0">
              <a:solidFill>
                <a:schemeClr val="tx1"/>
              </a:solidFill>
              <a:latin typeface="Arial" panose="020B0604020202020204" pitchFamily="34" charset="0"/>
              <a:cs typeface="Arial" panose="020B0604020202020204" pitchFamily="34" charset="0"/>
            </a:endParaRPr>
          </a:p>
          <a:p>
            <a:pPr lvl="1"/>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972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4F38A7-5568-46E3-9BDF-65750D35A634}"/>
              </a:ext>
            </a:extLst>
          </p:cNvPr>
          <p:cNvSpPr txBox="1"/>
          <p:nvPr/>
        </p:nvSpPr>
        <p:spPr>
          <a:xfrm>
            <a:off x="510208" y="738833"/>
            <a:ext cx="7805531" cy="947481"/>
          </a:xfrm>
          <a:prstGeom prst="rect">
            <a:avLst/>
          </a:prstGeom>
          <a:noFill/>
        </p:spPr>
        <p:txBody>
          <a:bodyPr wrap="square" rtlCol="0">
            <a:spAutoFit/>
          </a:bodyPr>
          <a:lstStyle/>
          <a:p>
            <a:r>
              <a:rPr lang="en-US" sz="2000" b="1" u="sng" dirty="0">
                <a:effectLst>
                  <a:glow rad="63500">
                    <a:schemeClr val="accent4">
                      <a:satMod val="175000"/>
                      <a:alpha val="40000"/>
                    </a:schemeClr>
                  </a:glow>
                </a:effectLst>
                <a:latin typeface="Arial" panose="020B0604020202020204" pitchFamily="34" charset="0"/>
                <a:cs typeface="Arial" panose="020B0604020202020204" pitchFamily="34" charset="0"/>
              </a:rPr>
              <a:t>Scikit-Learn</a:t>
            </a:r>
            <a:r>
              <a:rPr lang="en-US" dirty="0">
                <a:latin typeface="Arial" panose="020B0604020202020204" pitchFamily="34" charset="0"/>
                <a:cs typeface="Arial" panose="020B0604020202020204" pitchFamily="34" charset="0"/>
              </a:rPr>
              <a:t> is focused on Machine Learning,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data modelling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It </a:t>
            </a:r>
            <a:r>
              <a:rPr lang="en-US" i="1" dirty="0">
                <a:latin typeface="Arial" panose="020B0604020202020204" pitchFamily="34" charset="0"/>
                <a:cs typeface="Arial" panose="020B0604020202020204" pitchFamily="34" charset="0"/>
              </a:rPr>
              <a:t>is not </a:t>
            </a:r>
            <a:r>
              <a:rPr lang="en-US" dirty="0">
                <a:latin typeface="Arial" panose="020B0604020202020204" pitchFamily="34" charset="0"/>
                <a:cs typeface="Arial" panose="020B0604020202020204" pitchFamily="34" charset="0"/>
              </a:rPr>
              <a:t>concerned with the loading, handling, manipulating, and visualizing of data. </a:t>
            </a:r>
          </a:p>
        </p:txBody>
      </p:sp>
      <p:sp>
        <p:nvSpPr>
          <p:cNvPr id="3" name="Rectangle: Rounded Corners 2">
            <a:extLst>
              <a:ext uri="{FF2B5EF4-FFF2-40B4-BE49-F238E27FC236}">
                <a16:creationId xmlns:a16="http://schemas.microsoft.com/office/drawing/2014/main" id="{6E0BB340-7D4E-4820-84A4-D30E5DC33AE4}"/>
              </a:ext>
            </a:extLst>
          </p:cNvPr>
          <p:cNvSpPr/>
          <p:nvPr/>
        </p:nvSpPr>
        <p:spPr>
          <a:xfrm>
            <a:off x="1364974" y="1686314"/>
            <a:ext cx="9051235" cy="5171686"/>
          </a:xfrm>
          <a:prstGeom prst="roundRect">
            <a:avLst/>
          </a:prstGeom>
          <a:effectLst>
            <a:glow rad="63500">
              <a:schemeClr val="accent4">
                <a:satMod val="175000"/>
                <a:alpha val="40000"/>
              </a:schemeClr>
            </a:glow>
            <a:outerShdw blurRad="76200" dir="18900000" sy="23000" kx="-1200000" algn="bl"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Scikit’s robust set of algorithm offerings includes:</a:t>
            </a:r>
          </a:p>
          <a:p>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Regression</a:t>
            </a:r>
            <a:r>
              <a:rPr lang="en-US" sz="1600" dirty="0">
                <a:latin typeface="Arial" panose="020B0604020202020204" pitchFamily="34" charset="0"/>
                <a:cs typeface="Arial" panose="020B0604020202020204" pitchFamily="34" charset="0"/>
              </a:rPr>
              <a:t>: Fitting linear and non-linear models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Clustering</a:t>
            </a:r>
            <a:r>
              <a:rPr lang="en-US" sz="1600" dirty="0">
                <a:latin typeface="Arial" panose="020B0604020202020204" pitchFamily="34" charset="0"/>
                <a:cs typeface="Arial" panose="020B0604020202020204" pitchFamily="34" charset="0"/>
              </a:rPr>
              <a:t>: Unsupervised classification</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Decision Trees</a:t>
            </a:r>
            <a:r>
              <a:rPr lang="en-US" sz="1600" dirty="0">
                <a:latin typeface="Arial" panose="020B0604020202020204" pitchFamily="34" charset="0"/>
                <a:cs typeface="Arial" panose="020B0604020202020204" pitchFamily="34" charset="0"/>
              </a:rPr>
              <a:t>: Tree induction and pruning for both classification and regression tasks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Neural Networks</a:t>
            </a:r>
            <a:r>
              <a:rPr lang="en-US" sz="1600" dirty="0">
                <a:latin typeface="Arial" panose="020B0604020202020204" pitchFamily="34" charset="0"/>
                <a:cs typeface="Arial" panose="020B0604020202020204" pitchFamily="34" charset="0"/>
              </a:rPr>
              <a:t>: End-to-end training for both classification and regression. Layers can be easily defined in a tuple</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SVMs</a:t>
            </a:r>
            <a:r>
              <a:rPr lang="en-US" sz="1600" dirty="0">
                <a:latin typeface="Arial" panose="020B0604020202020204" pitchFamily="34" charset="0"/>
                <a:cs typeface="Arial" panose="020B0604020202020204" pitchFamily="34" charset="0"/>
              </a:rPr>
              <a:t>: for learning decision boundaries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Naive Bayes</a:t>
            </a:r>
            <a:r>
              <a:rPr lang="en-US" sz="1600" dirty="0">
                <a:latin typeface="Arial" panose="020B0604020202020204" pitchFamily="34" charset="0"/>
                <a:cs typeface="Arial" panose="020B0604020202020204" pitchFamily="34" charset="0"/>
              </a:rPr>
              <a:t>: Direct probabilistic modelling</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Even beyond that, it has some very convenient and advanced functions not commonly offered by other libraries:</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Ensemble Methods</a:t>
            </a:r>
            <a:r>
              <a:rPr lang="en-US" sz="1600" dirty="0">
                <a:latin typeface="Arial" panose="020B0604020202020204" pitchFamily="34" charset="0"/>
                <a:cs typeface="Arial" panose="020B0604020202020204" pitchFamily="34" charset="0"/>
              </a:rPr>
              <a:t>: Boosting, Bagging, Random Forest, Model voting and averaging</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Feature Manipulation</a:t>
            </a:r>
            <a:r>
              <a:rPr lang="en-US" sz="1600" dirty="0">
                <a:latin typeface="Arial" panose="020B0604020202020204" pitchFamily="34" charset="0"/>
                <a:cs typeface="Arial" panose="020B0604020202020204" pitchFamily="34" charset="0"/>
              </a:rPr>
              <a:t>: Dimensionality reduction, feature selection, feature analysis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Outlier Detection</a:t>
            </a:r>
            <a:r>
              <a:rPr lang="en-US" sz="1600" dirty="0">
                <a:latin typeface="Arial" panose="020B0604020202020204" pitchFamily="34" charset="0"/>
                <a:cs typeface="Arial" panose="020B0604020202020204" pitchFamily="34" charset="0"/>
              </a:rPr>
              <a:t>: For detecting outliers and rejecting noise</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Model selection and validation</a:t>
            </a:r>
            <a:r>
              <a:rPr lang="en-US" sz="1600" dirty="0">
                <a:latin typeface="Arial" panose="020B0604020202020204" pitchFamily="34" charset="0"/>
                <a:cs typeface="Arial" panose="020B0604020202020204" pitchFamily="34" charset="0"/>
              </a:rPr>
              <a:t>: Cross-validation, Hyperparameters tuning, and metrics</a:t>
            </a:r>
          </a:p>
        </p:txBody>
      </p:sp>
    </p:spTree>
    <p:extLst>
      <p:ext uri="{BB962C8B-B14F-4D97-AF65-F5344CB8AC3E}">
        <p14:creationId xmlns:p14="http://schemas.microsoft.com/office/powerpoint/2010/main" val="322216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73E1B7-FA00-4172-BDED-3D4510B422AB}"/>
              </a:ext>
            </a:extLst>
          </p:cNvPr>
          <p:cNvSpPr/>
          <p:nvPr/>
        </p:nvSpPr>
        <p:spPr>
          <a:xfrm>
            <a:off x="218353" y="902602"/>
            <a:ext cx="7757516" cy="1211932"/>
          </a:xfrm>
          <a:prstGeom prst="roundRect">
            <a:avLst/>
          </a:prstGeom>
          <a:solidFill>
            <a:schemeClr val="bg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Data Representation in Scikit-Learn</a:t>
            </a:r>
            <a:r>
              <a:rPr lang="ar-EG" b="1" dirty="0">
                <a:solidFill>
                  <a:schemeClr val="tx1"/>
                </a:solidFill>
              </a:rPr>
              <a:t>:</a:t>
            </a:r>
            <a:endParaRPr lang="en-US" b="1" dirty="0">
              <a:solidFill>
                <a:schemeClr val="tx1"/>
              </a:solidFill>
            </a:endParaRPr>
          </a:p>
          <a:p>
            <a:r>
              <a:rPr lang="en-US" dirty="0">
                <a:solidFill>
                  <a:schemeClr val="tx1"/>
                </a:solidFill>
              </a:rPr>
              <a:t>Machine learning is about creating models from data: for that reason,</a:t>
            </a:r>
            <a:r>
              <a:rPr lang="ar-EG" dirty="0">
                <a:solidFill>
                  <a:schemeClr val="tx1"/>
                </a:solidFill>
              </a:rPr>
              <a:t> </a:t>
            </a:r>
            <a:r>
              <a:rPr lang="en-US" dirty="0">
                <a:solidFill>
                  <a:schemeClr val="tx1"/>
                </a:solidFill>
              </a:rPr>
              <a:t>The best way to think about data within Scikit-Learn is in terms of tables of data.</a:t>
            </a:r>
          </a:p>
        </p:txBody>
      </p:sp>
      <p:sp>
        <p:nvSpPr>
          <p:cNvPr id="3" name="Rectangle: Rounded Corners 2">
            <a:extLst>
              <a:ext uri="{FF2B5EF4-FFF2-40B4-BE49-F238E27FC236}">
                <a16:creationId xmlns:a16="http://schemas.microsoft.com/office/drawing/2014/main" id="{94739FA6-3821-4669-9F83-5125DD0DDEEB}"/>
              </a:ext>
            </a:extLst>
          </p:cNvPr>
          <p:cNvSpPr/>
          <p:nvPr/>
        </p:nvSpPr>
        <p:spPr>
          <a:xfrm>
            <a:off x="4462856" y="4186802"/>
            <a:ext cx="7026026" cy="2307012"/>
          </a:xfrm>
          <a:prstGeom prst="roundRect">
            <a:avLst/>
          </a:prstGeom>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t"/>
          <a:lstStyle/>
          <a:p>
            <a:r>
              <a:rPr lang="en-US" b="1" dirty="0">
                <a:solidFill>
                  <a:schemeClr val="tx1"/>
                </a:solidFill>
                <a:latin typeface="+mj-lt"/>
                <a:cs typeface="+mj-cs"/>
              </a:rPr>
              <a:t>Data as table</a:t>
            </a:r>
            <a:endParaRPr lang="ar-EG" b="1" dirty="0">
              <a:solidFill>
                <a:schemeClr val="tx1"/>
              </a:solidFill>
              <a:latin typeface="+mj-lt"/>
              <a:cs typeface="+mj-cs"/>
            </a:endParaRPr>
          </a:p>
          <a:p>
            <a:r>
              <a:rPr lang="en-US" dirty="0">
                <a:solidFill>
                  <a:schemeClr val="tx1"/>
                </a:solidFill>
                <a:cs typeface="Arial" panose="020B0604020202020204" pitchFamily="34" charset="0"/>
              </a:rPr>
              <a:t>A basic table is a two-dimensional grid of data, in which the </a:t>
            </a:r>
            <a:r>
              <a:rPr lang="en-US" i="1" dirty="0">
                <a:solidFill>
                  <a:schemeClr val="tx1"/>
                </a:solidFill>
                <a:cs typeface="Arial" panose="020B0604020202020204" pitchFamily="34" charset="0"/>
              </a:rPr>
              <a:t>rows represent individual elements of the dataset</a:t>
            </a:r>
            <a:r>
              <a:rPr lang="en-US" dirty="0">
                <a:solidFill>
                  <a:schemeClr val="tx1"/>
                </a:solidFill>
                <a:cs typeface="Arial" panose="020B0604020202020204" pitchFamily="34" charset="0"/>
              </a:rPr>
              <a:t>, and the </a:t>
            </a:r>
            <a:r>
              <a:rPr lang="en-US" i="1" dirty="0">
                <a:solidFill>
                  <a:schemeClr val="tx1"/>
                </a:solidFill>
                <a:cs typeface="Arial" panose="020B0604020202020204" pitchFamily="34" charset="0"/>
              </a:rPr>
              <a:t>columns represent quantities related to each of these elements</a:t>
            </a:r>
            <a:r>
              <a:rPr lang="en-US" dirty="0">
                <a:solidFill>
                  <a:schemeClr val="tx1"/>
                </a:solidFill>
                <a:cs typeface="Arial" panose="020B0604020202020204" pitchFamily="34" charset="0"/>
              </a:rPr>
              <a:t>. </a:t>
            </a:r>
            <a:endParaRPr lang="ar-EG" dirty="0">
              <a:solidFill>
                <a:schemeClr val="tx1"/>
              </a:solidFill>
              <a:cs typeface="Arial" panose="020B0604020202020204" pitchFamily="34" charset="0"/>
            </a:endParaRPr>
          </a:p>
          <a:p>
            <a:pPr marL="285750" indent="-285750">
              <a:buFont typeface="Wingdings" panose="05000000000000000000" pitchFamily="2" charset="2"/>
              <a:buChar char="Ø"/>
            </a:pPr>
            <a:r>
              <a:rPr lang="en-US" dirty="0"/>
              <a:t>we can start with the </a:t>
            </a:r>
            <a:r>
              <a:rPr lang="en-US" dirty="0">
                <a:latin typeface="Consolas"/>
              </a:rPr>
              <a:t>head() and tail()</a:t>
            </a:r>
            <a:r>
              <a:rPr lang="en-US" dirty="0"/>
              <a:t> methods provided from PANDAS library and exploring the </a:t>
            </a:r>
            <a:r>
              <a:rPr lang="en-US" dirty="0" err="1"/>
              <a:t>daya</a:t>
            </a:r>
            <a:r>
              <a:rPr lang="en-US" dirty="0"/>
              <a:t> type of our data like this </a:t>
            </a:r>
            <a:r>
              <a:rPr lang="en-US" dirty="0" err="1"/>
              <a:t>ourdataframe.</a:t>
            </a:r>
            <a:r>
              <a:rPr lang="en-US" dirty="0" err="1">
                <a:latin typeface="Consolas"/>
              </a:rPr>
              <a:t>dtypes</a:t>
            </a:r>
            <a:endParaRPr lang="en-US" dirty="0"/>
          </a:p>
          <a:p>
            <a:endParaRPr lang="ar-EG" dirty="0">
              <a:solidFill>
                <a:schemeClr val="tx1"/>
              </a:solidFill>
              <a:cs typeface="Arial" panose="020B0604020202020204" pitchFamily="34" charset="0"/>
            </a:endParaRPr>
          </a:p>
          <a:p>
            <a:endParaRPr lang="en-US" dirty="0">
              <a:cs typeface="Arial" panose="020B0604020202020204" pitchFamily="34" charset="0"/>
            </a:endParaRPr>
          </a:p>
        </p:txBody>
      </p:sp>
      <p:sp>
        <p:nvSpPr>
          <p:cNvPr id="4" name="Rectangle: Rounded Corners 3">
            <a:extLst>
              <a:ext uri="{FF2B5EF4-FFF2-40B4-BE49-F238E27FC236}">
                <a16:creationId xmlns:a16="http://schemas.microsoft.com/office/drawing/2014/main" id="{831D16CC-7DE0-4D6E-A39C-A1F3D6A62A76}"/>
              </a:ext>
            </a:extLst>
          </p:cNvPr>
          <p:cNvSpPr/>
          <p:nvPr/>
        </p:nvSpPr>
        <p:spPr>
          <a:xfrm>
            <a:off x="2217242" y="2307012"/>
            <a:ext cx="7757516" cy="1687312"/>
          </a:xfrm>
          <a:prstGeom prst="roundRect">
            <a:avLst/>
          </a:prstGeom>
          <a:solidFill>
            <a:schemeClr val="bg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Data exploration</a:t>
            </a:r>
            <a:r>
              <a:rPr lang="en-US" dirty="0">
                <a:solidFill>
                  <a:schemeClr val="tx1"/>
                </a:solidFill>
              </a:rPr>
              <a:t> is a very important step in any Data Science or Machine Learning project. Even a quick exploration of the data set can give us important information that we might otherwise miss, and that information can suggest important questions we can try to answer through our project.</a:t>
            </a:r>
          </a:p>
          <a:p>
            <a:endParaRPr lang="en-US" b="1" dirty="0">
              <a:solidFill>
                <a:schemeClr val="tx1"/>
              </a:solidFill>
            </a:endParaRPr>
          </a:p>
        </p:txBody>
      </p:sp>
    </p:spTree>
    <p:extLst>
      <p:ext uri="{BB962C8B-B14F-4D97-AF65-F5344CB8AC3E}">
        <p14:creationId xmlns:p14="http://schemas.microsoft.com/office/powerpoint/2010/main" val="380538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95B2-69E3-4F8B-B20E-1CE1DC18AA6B}"/>
              </a:ext>
            </a:extLst>
          </p:cNvPr>
          <p:cNvSpPr>
            <a:spLocks noGrp="1"/>
          </p:cNvSpPr>
          <p:nvPr>
            <p:ph type="title"/>
          </p:nvPr>
        </p:nvSpPr>
        <p:spPr/>
        <p:txBody>
          <a:bodyPr>
            <a:normAutofit fontScale="90000"/>
          </a:bodyPr>
          <a:lstStyle/>
          <a:p>
            <a:br>
              <a:rPr lang="en-US" dirty="0"/>
            </a:br>
            <a:br>
              <a:rPr lang="en-US" dirty="0"/>
            </a:br>
            <a:br>
              <a:rPr lang="en-US" dirty="0"/>
            </a:br>
            <a:br>
              <a:rPr lang="en-US" dirty="0"/>
            </a:br>
            <a:r>
              <a:rPr lang="en-US"/>
              <a:t>Preprocessing Data</a:t>
            </a:r>
          </a:p>
          <a:p>
            <a:endParaRPr lang="en-US" dirty="0"/>
          </a:p>
        </p:txBody>
      </p:sp>
      <p:sp>
        <p:nvSpPr>
          <p:cNvPr id="3" name="Content Placeholder 2">
            <a:extLst>
              <a:ext uri="{FF2B5EF4-FFF2-40B4-BE49-F238E27FC236}">
                <a16:creationId xmlns:a16="http://schemas.microsoft.com/office/drawing/2014/main" id="{266FB0E9-8F28-4F17-AD36-0BD731952AEA}"/>
              </a:ext>
            </a:extLst>
          </p:cNvPr>
          <p:cNvSpPr>
            <a:spLocks noGrp="1"/>
          </p:cNvSpPr>
          <p:nvPr>
            <p:ph idx="1"/>
          </p:nvPr>
        </p:nvSpPr>
        <p:spPr>
          <a:xfrm>
            <a:off x="438317" y="2085246"/>
            <a:ext cx="11029615" cy="4440302"/>
          </a:xfrm>
        </p:spPr>
        <p:txBody>
          <a:bodyPr>
            <a:normAutofit/>
          </a:bodyPr>
          <a:lstStyle/>
          <a:p>
            <a:pPr marL="305435" indent="-305435"/>
            <a:r>
              <a:rPr lang="en-US" sz="2400" dirty="0"/>
              <a:t>the algorithms in </a:t>
            </a:r>
            <a:r>
              <a:rPr lang="en-US" sz="2400" dirty="0" err="1"/>
              <a:t>scikit</a:t>
            </a:r>
            <a:r>
              <a:rPr lang="en-US" sz="2400" dirty="0"/>
              <a:t>-learn understand only numeric data .</a:t>
            </a:r>
            <a:endParaRPr lang="en-US" dirty="0"/>
          </a:p>
          <a:p>
            <a:pPr marL="0" indent="0">
              <a:buNone/>
            </a:pPr>
            <a:endParaRPr lang="en-US" sz="2400" dirty="0"/>
          </a:p>
          <a:p>
            <a:pPr marL="305435" indent="-305435"/>
            <a:r>
              <a:rPr lang="en-US" sz="2400" dirty="0"/>
              <a:t> Luckily, the </a:t>
            </a:r>
            <a:r>
              <a:rPr lang="en-US" sz="2400" dirty="0" err="1"/>
              <a:t>scikit</a:t>
            </a:r>
            <a:r>
              <a:rPr lang="en-US" sz="2400" dirty="0"/>
              <a:t>-learn library provides us with many methods for converting string data into numerical data. One such method is the </a:t>
            </a:r>
            <a:r>
              <a:rPr lang="en-US" sz="2400" dirty="0" err="1">
                <a:solidFill>
                  <a:schemeClr val="accent2"/>
                </a:solidFill>
                <a:latin typeface="Consolas"/>
              </a:rPr>
              <a:t>LabelEncoder</a:t>
            </a:r>
            <a:r>
              <a:rPr lang="en-US" sz="2400" dirty="0">
                <a:solidFill>
                  <a:schemeClr val="accent2"/>
                </a:solidFill>
                <a:latin typeface="Consolas"/>
              </a:rPr>
              <a:t>()</a:t>
            </a:r>
            <a:r>
              <a:rPr lang="en-US" sz="2400" dirty="0"/>
              <a:t> method. We will use this method to convert the categorical labels in our data set into numerical labels.</a:t>
            </a:r>
          </a:p>
        </p:txBody>
      </p:sp>
    </p:spTree>
    <p:extLst>
      <p:ext uri="{BB962C8B-B14F-4D97-AF65-F5344CB8AC3E}">
        <p14:creationId xmlns:p14="http://schemas.microsoft.com/office/powerpoint/2010/main" val="400156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E8CDB3-51B6-4DD8-99D2-AD7EF00CB791}"/>
              </a:ext>
            </a:extLst>
          </p:cNvPr>
          <p:cNvSpPr txBox="1"/>
          <p:nvPr/>
        </p:nvSpPr>
        <p:spPr>
          <a:xfrm>
            <a:off x="167485" y="551127"/>
            <a:ext cx="7225074" cy="52838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2"/>
              </a:buClr>
              <a:buSzPct val="92000"/>
              <a:buFont typeface="Wingdings"/>
              <a:buChar char="Ø"/>
            </a:pPr>
            <a:endParaRPr lang="en-US">
              <a:solidFill>
                <a:srgbClr val="000000"/>
              </a:solidFill>
            </a:endParaRPr>
          </a:p>
          <a:p>
            <a:pPr marL="285750" indent="-285750">
              <a:spcBef>
                <a:spcPct val="20000"/>
              </a:spcBef>
              <a:spcAft>
                <a:spcPts val="600"/>
              </a:spcAft>
              <a:buClr>
                <a:schemeClr val="accent2"/>
              </a:buClr>
              <a:buSzPct val="92000"/>
              <a:buFont typeface="Wingdings"/>
              <a:buChar char="Ø"/>
            </a:pPr>
            <a:r>
              <a:rPr lang="en-US">
                <a:solidFill>
                  <a:srgbClr val="000000"/>
                </a:solidFill>
              </a:rPr>
              <a:t>The image below represents a dataframe that has one column named ‘color’ and three records ‘Red’, ‘Green’ and ‘Blue’.</a:t>
            </a:r>
            <a:endParaRPr lang="en-US"/>
          </a:p>
          <a:p>
            <a:pPr marL="285750" indent="-285750">
              <a:spcBef>
                <a:spcPct val="20000"/>
              </a:spcBef>
              <a:spcAft>
                <a:spcPts val="600"/>
              </a:spcAft>
              <a:buClr>
                <a:schemeClr val="accent2"/>
              </a:buClr>
              <a:buSzPct val="92000"/>
              <a:buFont typeface="Wingdings"/>
              <a:buChar char="Ø"/>
            </a:pPr>
            <a:endParaRPr lang="en-US" dirty="0">
              <a:solidFill>
                <a:srgbClr val="000000"/>
              </a:solidFill>
            </a:endParaRPr>
          </a:p>
          <a:p>
            <a:pPr marL="285750" indent="-285750">
              <a:spcBef>
                <a:spcPct val="20000"/>
              </a:spcBef>
              <a:spcAft>
                <a:spcPts val="600"/>
              </a:spcAft>
              <a:buClr>
                <a:schemeClr val="accent2"/>
              </a:buClr>
              <a:buSzPct val="92000"/>
              <a:buFont typeface="Wingdings"/>
              <a:buChar char="Ø"/>
            </a:pPr>
            <a:endParaRPr lang="en-US" dirty="0">
              <a:solidFill>
                <a:srgbClr val="000000"/>
              </a:solidFill>
            </a:endParaRPr>
          </a:p>
          <a:p>
            <a:pPr marL="285750" indent="-285750">
              <a:spcBef>
                <a:spcPct val="20000"/>
              </a:spcBef>
              <a:spcAft>
                <a:spcPts val="600"/>
              </a:spcAft>
              <a:buClr>
                <a:schemeClr val="accent2"/>
              </a:buClr>
              <a:buSzPct val="92000"/>
              <a:buFont typeface="Wingdings"/>
              <a:buChar char="Ø"/>
            </a:pPr>
            <a:endParaRPr lang="en-US" dirty="0">
              <a:solidFill>
                <a:srgbClr val="000000"/>
              </a:solidFill>
            </a:endParaRPr>
          </a:p>
          <a:p>
            <a:pPr marL="285750" indent="-285750">
              <a:spcBef>
                <a:spcPct val="20000"/>
              </a:spcBef>
              <a:spcAft>
                <a:spcPts val="600"/>
              </a:spcAft>
              <a:buClr>
                <a:schemeClr val="accent2"/>
              </a:buClr>
              <a:buSzPct val="92000"/>
              <a:buFont typeface="Wingdings"/>
              <a:buChar char="Ø"/>
            </a:pPr>
            <a:endParaRPr lang="en-US" dirty="0">
              <a:solidFill>
                <a:srgbClr val="000000"/>
              </a:solidFill>
            </a:endParaRPr>
          </a:p>
          <a:p>
            <a:pPr marL="285750" indent="-285750">
              <a:spcBef>
                <a:spcPct val="20000"/>
              </a:spcBef>
              <a:spcAft>
                <a:spcPts val="600"/>
              </a:spcAft>
              <a:buClr>
                <a:schemeClr val="accent2"/>
              </a:buClr>
              <a:buSzPct val="92000"/>
              <a:buFont typeface="Wingdings"/>
              <a:buChar char="Ø"/>
            </a:pPr>
            <a:endParaRPr lang="en-US" dirty="0">
              <a:solidFill>
                <a:srgbClr val="000000"/>
              </a:solidFill>
            </a:endParaRPr>
          </a:p>
          <a:p>
            <a:pPr marL="285750" indent="-285750">
              <a:spcBef>
                <a:spcPct val="20000"/>
              </a:spcBef>
              <a:spcAft>
                <a:spcPts val="600"/>
              </a:spcAft>
              <a:buClr>
                <a:schemeClr val="accent2"/>
              </a:buClr>
              <a:buSzPct val="92000"/>
              <a:buFont typeface="Wingdings"/>
              <a:buChar char="Ø"/>
            </a:pPr>
            <a:r>
              <a:rPr lang="en-US">
                <a:solidFill>
                  <a:srgbClr val="000000"/>
                </a:solidFill>
              </a:rPr>
              <a:t>Since the machine learning algorithms in scikit-learn understand only numeric inputs, we would like to convert the categorical labels like ‘Red, ‘Green’ and ‘Blue’ into numeric labels. When we are done converting the categorical labels in the original dataframe, we would get something like this:</a:t>
            </a:r>
            <a:endParaRPr lang="en-US"/>
          </a:p>
          <a:p>
            <a:pPr marL="285750" indent="-285750">
              <a:spcBef>
                <a:spcPct val="20000"/>
              </a:spcBef>
              <a:spcAft>
                <a:spcPts val="600"/>
              </a:spcAft>
              <a:buClr>
                <a:schemeClr val="accent2"/>
              </a:buClr>
              <a:buSzPct val="92000"/>
              <a:buFont typeface="Wingdings" panose="05020102010507070707" pitchFamily="18" charset="2"/>
              <a:buChar char="Ø"/>
            </a:pPr>
            <a:endParaRPr lang="en-US" dirty="0">
              <a:solidFill>
                <a:schemeClr val="tx2"/>
              </a:solidFill>
            </a:endParaRPr>
          </a:p>
        </p:txBody>
      </p:sp>
      <p:pic>
        <p:nvPicPr>
          <p:cNvPr id="6" name="Picture 6" descr="A screenshot of a cell phone&#10;&#10;Description generated with very high confidence">
            <a:extLst>
              <a:ext uri="{FF2B5EF4-FFF2-40B4-BE49-F238E27FC236}">
                <a16:creationId xmlns:a16="http://schemas.microsoft.com/office/drawing/2014/main" id="{7214939C-7D44-46FE-A88C-D9FF189BE615}"/>
              </a:ext>
            </a:extLst>
          </p:cNvPr>
          <p:cNvPicPr>
            <a:picLocks noChangeAspect="1"/>
          </p:cNvPicPr>
          <p:nvPr/>
        </p:nvPicPr>
        <p:blipFill rotWithShape="1">
          <a:blip r:embed="rId2"/>
          <a:srcRect l="6874" r="6621" b="2"/>
          <a:stretch/>
        </p:blipFill>
        <p:spPr>
          <a:xfrm>
            <a:off x="8042590" y="641102"/>
            <a:ext cx="3702877" cy="2828500"/>
          </a:xfrm>
          <a:prstGeom prst="rect">
            <a:avLst/>
          </a:prstGeom>
        </p:spPr>
      </p:pic>
      <p:pic>
        <p:nvPicPr>
          <p:cNvPr id="3" name="Picture 3" descr="A screenshot of a cell phone&#10;&#10;Description generated with very high confidence">
            <a:extLst>
              <a:ext uri="{FF2B5EF4-FFF2-40B4-BE49-F238E27FC236}">
                <a16:creationId xmlns:a16="http://schemas.microsoft.com/office/drawing/2014/main" id="{1A6B60C3-583F-4D47-B6F0-972C8F119BB6}"/>
              </a:ext>
            </a:extLst>
          </p:cNvPr>
          <p:cNvPicPr>
            <a:picLocks noChangeAspect="1"/>
          </p:cNvPicPr>
          <p:nvPr/>
        </p:nvPicPr>
        <p:blipFill rotWithShape="1">
          <a:blip r:embed="rId3"/>
          <a:srcRect l="454" r="8141" b="-2"/>
          <a:stretch/>
        </p:blipFill>
        <p:spPr>
          <a:xfrm>
            <a:off x="8042590" y="3562063"/>
            <a:ext cx="3702877" cy="2828501"/>
          </a:xfrm>
          <a:prstGeom prst="rect">
            <a:avLst/>
          </a:prstGeom>
        </p:spPr>
      </p:pic>
    </p:spTree>
    <p:extLst>
      <p:ext uri="{BB962C8B-B14F-4D97-AF65-F5344CB8AC3E}">
        <p14:creationId xmlns:p14="http://schemas.microsoft.com/office/powerpoint/2010/main" val="315752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4BD4-811F-45D9-BE8E-655EF475E13C}"/>
              </a:ext>
            </a:extLst>
          </p:cNvPr>
          <p:cNvSpPr>
            <a:spLocks noGrp="1"/>
          </p:cNvSpPr>
          <p:nvPr>
            <p:ph type="title"/>
          </p:nvPr>
        </p:nvSpPr>
        <p:spPr>
          <a:xfrm>
            <a:off x="581192" y="702156"/>
            <a:ext cx="11029616" cy="1013800"/>
          </a:xfrm>
        </p:spPr>
        <p:txBody>
          <a:bodyPr>
            <a:normAutofit/>
          </a:bodyPr>
          <a:lstStyle/>
          <a:p>
            <a:r>
              <a:rPr lang="en-US"/>
              <a:t>encoded data :</a:t>
            </a:r>
          </a:p>
        </p:txBody>
      </p:sp>
      <p:pic>
        <p:nvPicPr>
          <p:cNvPr id="4" name="Picture 4" descr="A screenshot of a cell phone&#10;&#10;Description generated with very high confidence">
            <a:extLst>
              <a:ext uri="{FF2B5EF4-FFF2-40B4-BE49-F238E27FC236}">
                <a16:creationId xmlns:a16="http://schemas.microsoft.com/office/drawing/2014/main" id="{C4BC1913-9B59-4B20-8AD6-2AD2903D9D6B}"/>
              </a:ext>
            </a:extLst>
          </p:cNvPr>
          <p:cNvPicPr>
            <a:picLocks noChangeAspect="1"/>
          </p:cNvPicPr>
          <p:nvPr/>
        </p:nvPicPr>
        <p:blipFill>
          <a:blip r:embed="rId2"/>
          <a:stretch>
            <a:fillRect/>
          </a:stretch>
        </p:blipFill>
        <p:spPr>
          <a:xfrm>
            <a:off x="546613" y="2402985"/>
            <a:ext cx="5159169" cy="3589941"/>
          </a:xfrm>
          <a:prstGeom prst="rect">
            <a:avLst/>
          </a:prstGeom>
        </p:spPr>
      </p:pic>
      <p:sp>
        <p:nvSpPr>
          <p:cNvPr id="3" name="Content Placeholder 2">
            <a:extLst>
              <a:ext uri="{FF2B5EF4-FFF2-40B4-BE49-F238E27FC236}">
                <a16:creationId xmlns:a16="http://schemas.microsoft.com/office/drawing/2014/main" id="{5B3AA42F-CF15-44AF-841C-EC9BA3A9A9A0}"/>
              </a:ext>
            </a:extLst>
          </p:cNvPr>
          <p:cNvSpPr>
            <a:spLocks noGrp="1"/>
          </p:cNvSpPr>
          <p:nvPr>
            <p:ph idx="1"/>
          </p:nvPr>
        </p:nvSpPr>
        <p:spPr>
          <a:xfrm>
            <a:off x="6335805" y="2180496"/>
            <a:ext cx="5275001" cy="4045683"/>
          </a:xfrm>
        </p:spPr>
        <p:txBody>
          <a:bodyPr>
            <a:normAutofit/>
          </a:bodyPr>
          <a:lstStyle/>
          <a:p>
            <a:pPr marL="305435" indent="-305435"/>
            <a:r>
              <a:rPr lang="en-US"/>
              <a:t>We will use the </a:t>
            </a:r>
            <a:r>
              <a:rPr lang="en-US">
                <a:latin typeface="Consolas"/>
              </a:rPr>
              <a:t>fit_transform()</a:t>
            </a:r>
            <a:r>
              <a:rPr lang="en-US"/>
              <a:t> method provided by </a:t>
            </a:r>
            <a:r>
              <a:rPr lang="en-US">
                <a:latin typeface="Consolas"/>
              </a:rPr>
              <a:t>LabelEncoder()</a:t>
            </a:r>
            <a:r>
              <a:rPr lang="en-US"/>
              <a:t> to encode the labels in the categorical column in dataframe and convert them into numeric labels similar to what we visualized in the previous diagrams.</a:t>
            </a:r>
          </a:p>
          <a:p>
            <a:pPr marL="305435" indent="-305435"/>
            <a:r>
              <a:rPr lang="en-US"/>
              <a:t> The </a:t>
            </a:r>
            <a:r>
              <a:rPr lang="en-US">
                <a:latin typeface="Consolas"/>
              </a:rPr>
              <a:t>fit_transform()</a:t>
            </a:r>
            <a:r>
              <a:rPr lang="en-US"/>
              <a:t> function takes user defined labels as input and then returns encoded labels.</a:t>
            </a:r>
          </a:p>
        </p:txBody>
      </p:sp>
    </p:spTree>
    <p:extLst>
      <p:ext uri="{BB962C8B-B14F-4D97-AF65-F5344CB8AC3E}">
        <p14:creationId xmlns:p14="http://schemas.microsoft.com/office/powerpoint/2010/main" val="40565837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640</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Consolas</vt:lpstr>
      <vt:lpstr>Gill Sans MT</vt:lpstr>
      <vt:lpstr>Wingdings</vt:lpstr>
      <vt:lpstr>Wingdings 2</vt:lpstr>
      <vt:lpstr>Dividend</vt:lpstr>
      <vt:lpstr>Scikit-learn in python </vt:lpstr>
      <vt:lpstr>PowerPoint Presentation</vt:lpstr>
      <vt:lpstr>PowerPoint Presentation</vt:lpstr>
      <vt:lpstr>PowerPoint Presentation</vt:lpstr>
      <vt:lpstr>PowerPoint Presentation</vt:lpstr>
      <vt:lpstr>PowerPoint Presentation</vt:lpstr>
      <vt:lpstr>    Preprocessing Data </vt:lpstr>
      <vt:lpstr>PowerPoint Presentation</vt:lpstr>
      <vt:lpstr>encoded data :</vt:lpstr>
      <vt:lpstr> Training Set &amp; Test Set </vt:lpstr>
      <vt:lpstr> Building The Model </vt:lpstr>
      <vt:lpstr>Steps of training</vt:lpstr>
      <vt:lpstr>Refitting and updating parameters</vt:lpstr>
      <vt:lpstr>Data Visualization </vt:lpstr>
      <vt:lpstr>In case of Decision Trees algorithm</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2019-03-24T07:24:35Z</dcterms:created>
  <dcterms:modified xsi:type="dcterms:W3CDTF">2019-03-24T12:39:14Z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