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73" r:id="rId4"/>
    <p:sldId id="264" r:id="rId5"/>
    <p:sldId id="274" r:id="rId6"/>
    <p:sldId id="275" r:id="rId7"/>
    <p:sldId id="277" r:id="rId8"/>
    <p:sldId id="283" r:id="rId9"/>
    <p:sldId id="280" r:id="rId10"/>
    <p:sldId id="281" r:id="rId11"/>
    <p:sldId id="284" r:id="rId12"/>
    <p:sldId id="285" r:id="rId13"/>
    <p:sldId id="286" r:id="rId14"/>
    <p:sldId id="282" r:id="rId15"/>
    <p:sldId id="27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8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4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622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252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452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6003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683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26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13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2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697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8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64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81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58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07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12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AA8A51-C78D-4191-8508-9AB5A4F9D0CF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40C6DF-5C6C-47E6-8388-09981B2FAD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127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5E94588C-2199-E652-2EB6-24B022275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49" y="2157880"/>
            <a:ext cx="6958361" cy="4571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BECD31-64C2-EE6B-4899-779A97F9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445" y="-761458"/>
            <a:ext cx="9144000" cy="2387600"/>
          </a:xfrm>
        </p:spPr>
        <p:txBody>
          <a:bodyPr/>
          <a:lstStyle/>
          <a:p>
            <a:pPr algn="ctr" rtl="0"/>
            <a:r>
              <a:rPr lang="en-US" dirty="0"/>
              <a:t>DNA STORAGE PROJECT</a:t>
            </a:r>
            <a:br>
              <a:rPr lang="en-US" dirty="0"/>
            </a:br>
            <a:r>
              <a:rPr lang="en-US" sz="3200" dirty="0"/>
              <a:t>pt 2</a:t>
            </a:r>
            <a:endParaRPr lang="he-IL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5310-6BE2-30F0-2F7D-6F3F5CCF6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6142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By </a:t>
            </a:r>
            <a:r>
              <a:rPr lang="en-US" dirty="0" err="1"/>
              <a:t>Elad</a:t>
            </a:r>
            <a:r>
              <a:rPr lang="en-US" dirty="0"/>
              <a:t> Gross and Yehonatan Lachman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782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F3AA-21CB-7438-85B2-CF58EA8D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Find full padding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1256-9A84-A334-8617-FE52EED7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286449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Store hashes of all possible paddings in advance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F1D21A-EA4D-1F4E-EDEF-F9D94CA2E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49561"/>
              </p:ext>
            </p:extLst>
          </p:nvPr>
        </p:nvGraphicFramePr>
        <p:xfrm>
          <a:off x="1484310" y="3097764"/>
          <a:ext cx="1942841" cy="1478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42841">
                  <a:extLst>
                    <a:ext uri="{9D8B030D-6E8A-4147-A177-3AD203B41FA5}">
                      <a16:colId xmlns:a16="http://schemas.microsoft.com/office/drawing/2014/main" val="2696955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9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199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680981-6B28-0005-B325-948B23574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04920"/>
              </p:ext>
            </p:extLst>
          </p:nvPr>
        </p:nvGraphicFramePr>
        <p:xfrm>
          <a:off x="5611472" y="4210284"/>
          <a:ext cx="2133909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F1B5B-67AA-1D1A-01D8-44107D45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01527"/>
              </p:ext>
            </p:extLst>
          </p:nvPr>
        </p:nvGraphicFramePr>
        <p:xfrm>
          <a:off x="5611473" y="3471144"/>
          <a:ext cx="2133909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D88D85-CB16-F996-B125-1E6CE27587DB}"/>
              </a:ext>
            </a:extLst>
          </p:cNvPr>
          <p:cNvCxnSpPr>
            <a:endCxn id="8" idx="1"/>
          </p:cNvCxnSpPr>
          <p:nvPr/>
        </p:nvCxnSpPr>
        <p:spPr>
          <a:xfrm>
            <a:off x="3427151" y="3654024"/>
            <a:ext cx="218432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831981-08A9-A1B9-9643-DE7C0B3F08A6}"/>
              </a:ext>
            </a:extLst>
          </p:cNvPr>
          <p:cNvCxnSpPr/>
          <p:nvPr/>
        </p:nvCxnSpPr>
        <p:spPr>
          <a:xfrm>
            <a:off x="3427151" y="4393164"/>
            <a:ext cx="218432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F3AA-21CB-7438-85B2-CF58EA8D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Find full padding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1256-9A84-A334-8617-FE52EED7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04799"/>
            <a:ext cx="10018713" cy="312420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Store hashes of all possible paddings in advance</a:t>
            </a:r>
          </a:p>
          <a:p>
            <a:pPr algn="l" rtl="0"/>
            <a:r>
              <a:rPr lang="en-US" dirty="0"/>
              <a:t>For each O(log(n)) letters in read, check hash equivalency with hash of paddings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2BDF90AE-D82E-7C40-960D-C69BB400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91" y="4351155"/>
            <a:ext cx="7614961" cy="416787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ABC2D03-B289-3B1A-4791-A8EAF4BF83A9}"/>
              </a:ext>
            </a:extLst>
          </p:cNvPr>
          <p:cNvSpPr/>
          <p:nvPr/>
        </p:nvSpPr>
        <p:spPr>
          <a:xfrm rot="5400000">
            <a:off x="4145890" y="2177134"/>
            <a:ext cx="1374734" cy="2369976"/>
          </a:xfrm>
          <a:prstGeom prst="leftBrace">
            <a:avLst>
              <a:gd name="adj1" fmla="val 8333"/>
              <a:gd name="adj2" fmla="val 4827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69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F3AA-21CB-7438-85B2-CF58EA8D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Find full padding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1256-9A84-A334-8617-FE52EED7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38672"/>
            <a:ext cx="10018713" cy="312420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Store hashes of all possible paddings in advance</a:t>
            </a:r>
          </a:p>
          <a:p>
            <a:pPr algn="l" rtl="0"/>
            <a:r>
              <a:rPr lang="en-US" dirty="0"/>
              <a:t>For each O(log(n)) letters in read, check hash equivalency with hash of paddings</a:t>
            </a:r>
          </a:p>
          <a:p>
            <a:pPr algn="l" rtl="0"/>
            <a:r>
              <a:rPr lang="en-US" dirty="0"/>
              <a:t>If the padding is found, we will split the read into two new reads and discard the old one (store each one in a different section)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3FB2DB-3EDC-4218-430E-D7F16FC7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6150"/>
              </p:ext>
            </p:extLst>
          </p:nvPr>
        </p:nvGraphicFramePr>
        <p:xfrm>
          <a:off x="2493410" y="3679993"/>
          <a:ext cx="6682666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264">
                  <a:extLst>
                    <a:ext uri="{9D8B030D-6E8A-4147-A177-3AD203B41FA5}">
                      <a16:colId xmlns:a16="http://schemas.microsoft.com/office/drawing/2014/main" val="4708416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7201660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42598158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053165809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67365273"/>
                    </a:ext>
                  </a:extLst>
                </a:gridCol>
                <a:gridCol w="287027">
                  <a:extLst>
                    <a:ext uri="{9D8B030D-6E8A-4147-A177-3AD203B41FA5}">
                      <a16:colId xmlns:a16="http://schemas.microsoft.com/office/drawing/2014/main" val="156251963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93251337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47102313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23647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BACDC4-4C07-BE18-05B7-DC971AE5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62737"/>
              </p:ext>
            </p:extLst>
          </p:nvPr>
        </p:nvGraphicFramePr>
        <p:xfrm>
          <a:off x="2493410" y="4994976"/>
          <a:ext cx="6682666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264">
                  <a:extLst>
                    <a:ext uri="{9D8B030D-6E8A-4147-A177-3AD203B41FA5}">
                      <a16:colId xmlns:a16="http://schemas.microsoft.com/office/drawing/2014/main" val="4708416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7201660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42598158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053165809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67365273"/>
                    </a:ext>
                  </a:extLst>
                </a:gridCol>
                <a:gridCol w="287027">
                  <a:extLst>
                    <a:ext uri="{9D8B030D-6E8A-4147-A177-3AD203B41FA5}">
                      <a16:colId xmlns:a16="http://schemas.microsoft.com/office/drawing/2014/main" val="156251963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93251337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47102313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23647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FC0C17-A9AA-C443-77ED-CE6B764E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29364"/>
              </p:ext>
            </p:extLst>
          </p:nvPr>
        </p:nvGraphicFramePr>
        <p:xfrm>
          <a:off x="2493410" y="5753568"/>
          <a:ext cx="6682666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264">
                  <a:extLst>
                    <a:ext uri="{9D8B030D-6E8A-4147-A177-3AD203B41FA5}">
                      <a16:colId xmlns:a16="http://schemas.microsoft.com/office/drawing/2014/main" val="4708416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7201660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42598158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053165809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67365273"/>
                    </a:ext>
                  </a:extLst>
                </a:gridCol>
                <a:gridCol w="287027">
                  <a:extLst>
                    <a:ext uri="{9D8B030D-6E8A-4147-A177-3AD203B41FA5}">
                      <a16:colId xmlns:a16="http://schemas.microsoft.com/office/drawing/2014/main" val="156251963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93251337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47102313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23647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44148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5856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AB7015DB-3383-B1C7-2A43-C87B74994F15}"/>
              </a:ext>
            </a:extLst>
          </p:cNvPr>
          <p:cNvSpPr/>
          <p:nvPr/>
        </p:nvSpPr>
        <p:spPr>
          <a:xfrm>
            <a:off x="5396129" y="4126029"/>
            <a:ext cx="438614" cy="78104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3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F3AA-21CB-7438-85B2-CF58EA8D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Find full padding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1256-9A84-A334-8617-FE52EED7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1125"/>
            <a:ext cx="10018713" cy="3605893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Store hashes of all possible paddings in advance</a:t>
            </a:r>
          </a:p>
          <a:p>
            <a:pPr algn="l" rtl="0"/>
            <a:r>
              <a:rPr lang="en-US" dirty="0"/>
              <a:t>For each O(log(n)) letters in read, check hash equivalency with hash of paddings</a:t>
            </a:r>
          </a:p>
          <a:p>
            <a:pPr algn="l" rtl="0"/>
            <a:r>
              <a:rPr lang="en-US" dirty="0"/>
              <a:t>If the padding is found, we will split the read into two new reads and discard the old one</a:t>
            </a:r>
          </a:p>
          <a:p>
            <a:pPr algn="l" rtl="0"/>
            <a:r>
              <a:rPr lang="en-US" dirty="0"/>
              <a:t>For each of the two new reads, we will save how much real data is in each section, both the one that comes before and the one that comes after</a:t>
            </a:r>
          </a:p>
          <a:p>
            <a:pPr algn="l" rtl="0"/>
            <a:r>
              <a:rPr lang="en-US" dirty="0"/>
              <a:t>Save for each section the window with max data for the rest of the algorithm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069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155E-42C7-1782-D84D-0CFEE9B7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981" y="0"/>
            <a:ext cx="10018713" cy="1752599"/>
          </a:xfrm>
        </p:spPr>
        <p:txBody>
          <a:bodyPr/>
          <a:lstStyle/>
          <a:p>
            <a:pPr rtl="0"/>
            <a:r>
              <a:rPr lang="en-US" dirty="0"/>
              <a:t>Find partial padding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DC03-9231-F433-3C00-158A702D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980" y="1178766"/>
            <a:ext cx="10018713" cy="312420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If the frequency is greater than the padding, then the code will not be executed.</a:t>
            </a:r>
          </a:p>
          <a:p>
            <a:pPr algn="l" rtl="0"/>
            <a:r>
              <a:rPr lang="en-US" dirty="0"/>
              <a:t>Otherwise, we know the padding is either at the start or at the end</a:t>
            </a:r>
          </a:p>
          <a:p>
            <a:pPr algn="l" rtl="0"/>
            <a:r>
              <a:rPr lang="en-US" dirty="0"/>
              <a:t>Take the first few letters from beginning of read</a:t>
            </a:r>
          </a:p>
          <a:p>
            <a:pPr algn="l" rtl="0"/>
            <a:r>
              <a:rPr lang="en-US" dirty="0"/>
              <a:t>Generate a sub-read of size frequency from the letters</a:t>
            </a:r>
          </a:p>
          <a:p>
            <a:pPr algn="l" rtl="0"/>
            <a:r>
              <a:rPr lang="en-US" dirty="0"/>
              <a:t>Compare to beginning of read.  If not equal the padding is at end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7ACA5-60A7-ED55-CDCF-53F11DFCD2AC}"/>
              </a:ext>
            </a:extLst>
          </p:cNvPr>
          <p:cNvSpPr txBox="1"/>
          <p:nvPr/>
        </p:nvSpPr>
        <p:spPr>
          <a:xfrm>
            <a:off x="1474980" y="4381500"/>
            <a:ext cx="84105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forget cyclic change of candidates!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34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D6AD-ADF8-A435-2410-7D6D29E5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699" y="0"/>
            <a:ext cx="10018713" cy="1752599"/>
          </a:xfrm>
        </p:spPr>
        <p:txBody>
          <a:bodyPr/>
          <a:lstStyle/>
          <a:p>
            <a:pPr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dirty="0"/>
              <a:t> Miss rate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7906-8253-5385-5FAD-482ECD54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699" y="876299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With a given miss rate, can we give an approximation of a minimum enlargement of the strand?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452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B037-F0DA-8804-4C3B-BF9F8F18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rtl="0"/>
            <a:r>
              <a:rPr lang="en-US" dirty="0"/>
              <a:t>Our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4CE4-B56D-327C-A756-5530D00D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7299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Given a possible miss rate, we can go over all possible frequencies and letter amounts and check </a:t>
            </a:r>
          </a:p>
          <a:p>
            <a:pPr algn="l" rtl="0"/>
            <a:r>
              <a:rPr lang="en-US" dirty="0"/>
              <a:t>Not optimized for big frequency ranges</a:t>
            </a:r>
          </a:p>
          <a:p>
            <a:pPr algn="l" rtl="0"/>
            <a:r>
              <a:rPr lang="en-US" dirty="0"/>
              <a:t>However, big frequencies are very inaccurate so won’t be used often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5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8C78-F5B4-DD26-9885-749939CC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525"/>
            <a:ext cx="10018713" cy="1752599"/>
          </a:xfrm>
        </p:spPr>
        <p:txBody>
          <a:bodyPr/>
          <a:lstStyle/>
          <a:p>
            <a:pPr rtl="0"/>
            <a:r>
              <a:rPr lang="en-US" dirty="0"/>
              <a:t>Some results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5ABC-0F0F-BC53-C134-3F23CB13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835" y="885824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TODO: need to check for different stuff before the meeting</a:t>
            </a:r>
          </a:p>
          <a:p>
            <a:pPr algn="l" rtl="0"/>
            <a:r>
              <a:rPr lang="en-US" dirty="0"/>
              <a:t>Add images and whatnot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32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4B8D-80F6-08BF-D773-A5DFE165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pPr rtl="0"/>
            <a:r>
              <a:rPr lang="en-US" dirty="0"/>
              <a:t>Conclusion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7F0E-607B-68FF-4027-226CDCCC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476374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TODO: something?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9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C105-A792-40F5-4B50-F54D48B8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483" y="-8681"/>
            <a:ext cx="10018713" cy="1752599"/>
          </a:xfrm>
        </p:spPr>
        <p:txBody>
          <a:bodyPr/>
          <a:lstStyle/>
          <a:p>
            <a:pPr algn="ctr" rtl="1"/>
            <a:r>
              <a:rPr lang="en-US"/>
              <a:t>What we set out to achieve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BE42-DF99-8E52-4F41-0CB049E0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348" y="685800"/>
            <a:ext cx="8705115" cy="3615267"/>
          </a:xfrm>
        </p:spPr>
        <p:txBody>
          <a:bodyPr/>
          <a:lstStyle/>
          <a:p>
            <a:pPr algn="l" rtl="0"/>
            <a:r>
              <a:rPr lang="en-US" dirty="0"/>
              <a:t>Given:</a:t>
            </a:r>
          </a:p>
          <a:p>
            <a:pPr lvl="1" algn="l" rtl="0"/>
            <a:r>
              <a:rPr lang="en-US" dirty="0"/>
              <a:t>Read size L</a:t>
            </a:r>
          </a:p>
          <a:p>
            <a:pPr lvl="1" algn="l" rtl="0"/>
            <a:r>
              <a:rPr lang="en-US" dirty="0"/>
              <a:t>N reads</a:t>
            </a:r>
          </a:p>
          <a:p>
            <a:pPr algn="l" rtl="0"/>
            <a:r>
              <a:rPr lang="en-US" dirty="0"/>
              <a:t>Return original strand of length n. </a:t>
            </a:r>
          </a:p>
        </p:txBody>
      </p:sp>
    </p:spTree>
    <p:extLst>
      <p:ext uri="{BB962C8B-B14F-4D97-AF65-F5344CB8AC3E}">
        <p14:creationId xmlns:p14="http://schemas.microsoft.com/office/powerpoint/2010/main" val="155382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C105-A792-40F5-4B50-F54D48B8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483" y="-8681"/>
            <a:ext cx="10018713" cy="1752599"/>
          </a:xfrm>
        </p:spPr>
        <p:txBody>
          <a:bodyPr/>
          <a:lstStyle/>
          <a:p>
            <a:pPr algn="ctr" rtl="0"/>
            <a:r>
              <a:rPr lang="en-US" dirty="0"/>
              <a:t>The original algorithm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BE42-DF99-8E52-4F41-0CB049E0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348" y="685800"/>
            <a:ext cx="4748893" cy="3615267"/>
          </a:xfrm>
        </p:spPr>
        <p:txBody>
          <a:bodyPr/>
          <a:lstStyle/>
          <a:p>
            <a:pPr algn="l" rtl="0"/>
            <a:r>
              <a:rPr lang="en-US" dirty="0"/>
              <a:t>Reads are pieces of puzzle</a:t>
            </a:r>
          </a:p>
          <a:p>
            <a:pPr algn="l" rtl="0"/>
            <a:r>
              <a:rPr lang="en-US" dirty="0"/>
              <a:t>Linear average time complexity </a:t>
            </a:r>
          </a:p>
        </p:txBody>
      </p:sp>
      <p:pic>
        <p:nvPicPr>
          <p:cNvPr id="1026" name="Picture 2" descr="Solving the Puzzle of 2D Disorder | News | Northwestern Engineering">
            <a:extLst>
              <a:ext uri="{FF2B5EF4-FFF2-40B4-BE49-F238E27FC236}">
                <a16:creationId xmlns:a16="http://schemas.microsoft.com/office/drawing/2014/main" id="{78BE5A82-CDB7-3F61-75A9-46B20FD5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34" y="3692726"/>
            <a:ext cx="4930697" cy="25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4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3106-48D3-9B5B-3083-9F0C6420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The previous improvements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A19D-9A84-ECD6-BF93-5143693B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74" y="849086"/>
            <a:ext cx="10018713" cy="3172507"/>
          </a:xfrm>
        </p:spPr>
        <p:txBody>
          <a:bodyPr/>
          <a:lstStyle/>
          <a:p>
            <a:pPr algn="l" rtl="0"/>
            <a:r>
              <a:rPr lang="en-US" dirty="0"/>
              <a:t>Repeated classifications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Padding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0DBBAF-2FF1-EE83-FB1E-85CD9C35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07498"/>
              </p:ext>
            </p:extLst>
          </p:nvPr>
        </p:nvGraphicFramePr>
        <p:xfrm>
          <a:off x="2032000" y="4877790"/>
          <a:ext cx="8128000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76917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6618556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310747">
                  <a:extLst>
                    <a:ext uri="{9D8B030D-6E8A-4147-A177-3AD203B41FA5}">
                      <a16:colId xmlns:a16="http://schemas.microsoft.com/office/drawing/2014/main" val="2956443436"/>
                    </a:ext>
                  </a:extLst>
                </a:gridCol>
                <a:gridCol w="339493">
                  <a:extLst>
                    <a:ext uri="{9D8B030D-6E8A-4147-A177-3AD203B41FA5}">
                      <a16:colId xmlns:a16="http://schemas.microsoft.com/office/drawing/2014/main" val="130265313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8566732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6796542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980665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4833506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7564917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6184642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559408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70584A-A81F-852A-8207-62841CB01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30990"/>
              </p:ext>
            </p:extLst>
          </p:nvPr>
        </p:nvGraphicFramePr>
        <p:xfrm>
          <a:off x="2032000" y="3826663"/>
          <a:ext cx="617728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76917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6618556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0265313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8566732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6796542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980665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4833506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7564917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ACD043E-BFCD-4437-0528-8AA2B4518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50090"/>
              </p:ext>
            </p:extLst>
          </p:nvPr>
        </p:nvGraphicFramePr>
        <p:xfrm>
          <a:off x="2032005" y="5923837"/>
          <a:ext cx="9432688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264">
                  <a:extLst>
                    <a:ext uri="{9D8B030D-6E8A-4147-A177-3AD203B41FA5}">
                      <a16:colId xmlns:a16="http://schemas.microsoft.com/office/drawing/2014/main" val="4708416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7201660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42598158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053165809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6736527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1562519632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932513376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3471023132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364735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2769170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66185564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5644343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30265313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58566732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67965422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98066552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48335069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37564917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6184642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9408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0AC9B4-4CF9-B2EF-2A3C-34BBB22C1428}"/>
              </a:ext>
            </a:extLst>
          </p:cNvPr>
          <p:cNvSpPr txBox="1"/>
          <p:nvPr/>
        </p:nvSpPr>
        <p:spPr>
          <a:xfrm>
            <a:off x="5636941" y="2971800"/>
            <a:ext cx="914400" cy="9144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D29D7-E390-41D8-9FC9-7F5730414A9B}"/>
              </a:ext>
            </a:extLst>
          </p:cNvPr>
          <p:cNvSpPr txBox="1"/>
          <p:nvPr/>
        </p:nvSpPr>
        <p:spPr>
          <a:xfrm>
            <a:off x="10582507" y="4505093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8FF5F-281E-B005-C92A-369DF1E11E1A}"/>
              </a:ext>
            </a:extLst>
          </p:cNvPr>
          <p:cNvSpPr txBox="1"/>
          <p:nvPr/>
        </p:nvSpPr>
        <p:spPr>
          <a:xfrm>
            <a:off x="2031999" y="4418717"/>
            <a:ext cx="81279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classification of AC will tell us that this read is in section 1 for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58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76A3-DDAC-A482-8580-F9B95A7A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888" y="0"/>
            <a:ext cx="11111139" cy="2967135"/>
          </a:xfrm>
        </p:spPr>
        <p:txBody>
          <a:bodyPr>
            <a:normAutofit/>
          </a:bodyPr>
          <a:lstStyle/>
          <a:p>
            <a:pPr rtl="0"/>
            <a:r>
              <a:rPr lang="en-US" sz="6600" dirty="0"/>
              <a:t>So, what’s left?</a:t>
            </a:r>
            <a:endParaRPr lang="he-IL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75EDA-F713-2D47-C8B4-E1B99CACE1DE}"/>
              </a:ext>
            </a:extLst>
          </p:cNvPr>
          <p:cNvSpPr txBox="1"/>
          <p:nvPr/>
        </p:nvSpPr>
        <p:spPr>
          <a:xfrm>
            <a:off x="2847975" y="2667000"/>
            <a:ext cx="622935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Excessive padding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Miss rate calculation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7214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6408-E8C3-CC22-383A-A2DC73CE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76" y="0"/>
            <a:ext cx="10018713" cy="1752599"/>
          </a:xfrm>
        </p:spPr>
        <p:txBody>
          <a:bodyPr/>
          <a:lstStyle/>
          <a:p>
            <a:pPr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. Padding is excessive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65F3-6266-DF1C-1936-38B4D8BE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334" y="190498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Padding of size L is overkill</a:t>
            </a:r>
          </a:p>
          <a:p>
            <a:pPr algn="l" rtl="0"/>
            <a:r>
              <a:rPr lang="en-US" dirty="0"/>
              <a:t>Size of around O(log(n))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36708A-C337-10B1-3991-443F236E1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73724"/>
              </p:ext>
            </p:extLst>
          </p:nvPr>
        </p:nvGraphicFramePr>
        <p:xfrm>
          <a:off x="1358978" y="2535594"/>
          <a:ext cx="9432688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264">
                  <a:extLst>
                    <a:ext uri="{9D8B030D-6E8A-4147-A177-3AD203B41FA5}">
                      <a16:colId xmlns:a16="http://schemas.microsoft.com/office/drawing/2014/main" val="4708416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7201660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42598158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053165809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67365273"/>
                    </a:ext>
                  </a:extLst>
                </a:gridCol>
                <a:gridCol w="287027">
                  <a:extLst>
                    <a:ext uri="{9D8B030D-6E8A-4147-A177-3AD203B41FA5}">
                      <a16:colId xmlns:a16="http://schemas.microsoft.com/office/drawing/2014/main" val="156251963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93251337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47102313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23647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2769170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66185564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5644343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30265313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58566732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67965422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98066552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48335069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37564917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6184642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9408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4066E864-80FB-D7E1-4E21-8DBFDCF29A10}"/>
              </a:ext>
            </a:extLst>
          </p:cNvPr>
          <p:cNvSpPr/>
          <p:nvPr/>
        </p:nvSpPr>
        <p:spPr>
          <a:xfrm>
            <a:off x="5047785" y="3245874"/>
            <a:ext cx="724829" cy="10360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83CAF9A8-ED67-727F-4B14-84C11DB31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86181"/>
              </p:ext>
            </p:extLst>
          </p:nvPr>
        </p:nvGraphicFramePr>
        <p:xfrm>
          <a:off x="2069202" y="4462661"/>
          <a:ext cx="7182670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264">
                  <a:extLst>
                    <a:ext uri="{9D8B030D-6E8A-4147-A177-3AD203B41FA5}">
                      <a16:colId xmlns:a16="http://schemas.microsoft.com/office/drawing/2014/main" val="4708416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7201660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42598158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053165809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67365273"/>
                    </a:ext>
                  </a:extLst>
                </a:gridCol>
                <a:gridCol w="287027">
                  <a:extLst>
                    <a:ext uri="{9D8B030D-6E8A-4147-A177-3AD203B41FA5}">
                      <a16:colId xmlns:a16="http://schemas.microsoft.com/office/drawing/2014/main" val="156251963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93251337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47102313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23647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2769170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66185564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B46D095-FC9E-9042-F8E3-4B375E851652}"/>
              </a:ext>
            </a:extLst>
          </p:cNvPr>
          <p:cNvSpPr txBox="1"/>
          <p:nvPr/>
        </p:nvSpPr>
        <p:spPr>
          <a:xfrm>
            <a:off x="2724614" y="502227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So why not change that and keep the rest of the algorithm?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901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8D14-07EE-1A3F-1894-6373EE79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pPr rtl="0"/>
            <a:r>
              <a:rPr lang="en-US" dirty="0"/>
              <a:t>The algorithm won’t 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C37C-ACD5-76AB-3CE6-CE534B99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677954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If padding size is smaller than the size of the read,</a:t>
            </a:r>
          </a:p>
          <a:p>
            <a:pPr algn="l" rtl="0"/>
            <a:r>
              <a:rPr lang="en-US" dirty="0"/>
              <a:t>The algorithm won’t declassify reads with padding  </a:t>
            </a:r>
          </a:p>
          <a:p>
            <a:pPr algn="l" rtl="0"/>
            <a:r>
              <a:rPr lang="en-US" dirty="0"/>
              <a:t>Have to create a new algorithm for declassifying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CBAE98-42B5-8B56-2AB1-F1DB7C006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042"/>
              </p:ext>
            </p:extLst>
          </p:nvPr>
        </p:nvGraphicFramePr>
        <p:xfrm>
          <a:off x="2504665" y="3976886"/>
          <a:ext cx="7182670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264">
                  <a:extLst>
                    <a:ext uri="{9D8B030D-6E8A-4147-A177-3AD203B41FA5}">
                      <a16:colId xmlns:a16="http://schemas.microsoft.com/office/drawing/2014/main" val="4708416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7201660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42598158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053165809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67365273"/>
                    </a:ext>
                  </a:extLst>
                </a:gridCol>
                <a:gridCol w="287027">
                  <a:extLst>
                    <a:ext uri="{9D8B030D-6E8A-4147-A177-3AD203B41FA5}">
                      <a16:colId xmlns:a16="http://schemas.microsoft.com/office/drawing/2014/main" val="156251963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93251337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47102313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23647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2769170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66185564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B6D3E-16BA-6C52-CDDD-E19E1B5D8542}"/>
              </a:ext>
            </a:extLst>
          </p:cNvPr>
          <p:cNvCxnSpPr/>
          <p:nvPr/>
        </p:nvCxnSpPr>
        <p:spPr>
          <a:xfrm flipH="1">
            <a:off x="3676650" y="4581525"/>
            <a:ext cx="2019300" cy="895350"/>
          </a:xfrm>
          <a:prstGeom prst="straightConnector1">
            <a:avLst/>
          </a:prstGeom>
          <a:ln w="57150">
            <a:solidFill>
              <a:schemeClr val="tx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D9287-995C-DE54-E254-29209CD5414E}"/>
              </a:ext>
            </a:extLst>
          </p:cNvPr>
          <p:cNvCxnSpPr>
            <a:cxnSpLocks/>
          </p:cNvCxnSpPr>
          <p:nvPr/>
        </p:nvCxnSpPr>
        <p:spPr>
          <a:xfrm>
            <a:off x="5695950" y="4581525"/>
            <a:ext cx="1946273" cy="971550"/>
          </a:xfrm>
          <a:prstGeom prst="straightConnector1">
            <a:avLst/>
          </a:prstGeom>
          <a:ln w="57150">
            <a:solidFill>
              <a:schemeClr val="tx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341004-7689-0075-133C-78ADF714BA78}"/>
              </a:ext>
            </a:extLst>
          </p:cNvPr>
          <p:cNvSpPr txBox="1"/>
          <p:nvPr/>
        </p:nvSpPr>
        <p:spPr>
          <a:xfrm>
            <a:off x="2504665" y="5715754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AC?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2493F-EB92-0E11-37A5-EF6D6C68BC94}"/>
              </a:ext>
            </a:extLst>
          </p:cNvPr>
          <p:cNvSpPr txBox="1"/>
          <p:nvPr/>
        </p:nvSpPr>
        <p:spPr>
          <a:xfrm>
            <a:off x="7324725" y="5715754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CT?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72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7084-C273-4134-8658-C5B71D4A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pPr rtl="0"/>
            <a:r>
              <a:rPr lang="en-US" dirty="0"/>
              <a:t>Change to the padding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EF09-B9BD-AFBE-1EBE-64B40EAE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619124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In addition of decreasing the size, we’ll change the padding itself</a:t>
            </a:r>
          </a:p>
          <a:p>
            <a:pPr algn="l" rtl="0"/>
            <a:r>
              <a:rPr lang="en-US" dirty="0"/>
              <a:t>The padding is a combination of the previous and following classifications</a:t>
            </a:r>
            <a:endParaRPr lang="he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CFD820C-4682-FE88-B5B6-75916D90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26051"/>
              </p:ext>
            </p:extLst>
          </p:nvPr>
        </p:nvGraphicFramePr>
        <p:xfrm>
          <a:off x="2504665" y="3063240"/>
          <a:ext cx="7182670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264">
                  <a:extLst>
                    <a:ext uri="{9D8B030D-6E8A-4147-A177-3AD203B41FA5}">
                      <a16:colId xmlns:a16="http://schemas.microsoft.com/office/drawing/2014/main" val="4708416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7201660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42598158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053165809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67365273"/>
                    </a:ext>
                  </a:extLst>
                </a:gridCol>
                <a:gridCol w="287027">
                  <a:extLst>
                    <a:ext uri="{9D8B030D-6E8A-4147-A177-3AD203B41FA5}">
                      <a16:colId xmlns:a16="http://schemas.microsoft.com/office/drawing/2014/main" val="156251963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93251337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47102313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23647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2769170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661855641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9A3B3939-EF3D-E880-3A07-93B182B1454F}"/>
              </a:ext>
            </a:extLst>
          </p:cNvPr>
          <p:cNvSpPr/>
          <p:nvPr/>
        </p:nvSpPr>
        <p:spPr>
          <a:xfrm>
            <a:off x="5657385" y="3743325"/>
            <a:ext cx="724829" cy="10360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644818-C2D4-915D-7F7E-5705BD39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08467"/>
              </p:ext>
            </p:extLst>
          </p:nvPr>
        </p:nvGraphicFramePr>
        <p:xfrm>
          <a:off x="2754667" y="5053966"/>
          <a:ext cx="6682666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264">
                  <a:extLst>
                    <a:ext uri="{9D8B030D-6E8A-4147-A177-3AD203B41FA5}">
                      <a16:colId xmlns:a16="http://schemas.microsoft.com/office/drawing/2014/main" val="4708416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72016606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425981583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2053165809"/>
                    </a:ext>
                  </a:extLst>
                </a:gridCol>
                <a:gridCol w="343264">
                  <a:extLst>
                    <a:ext uri="{9D8B030D-6E8A-4147-A177-3AD203B41FA5}">
                      <a16:colId xmlns:a16="http://schemas.microsoft.com/office/drawing/2014/main" val="4267365273"/>
                    </a:ext>
                  </a:extLst>
                </a:gridCol>
                <a:gridCol w="287027">
                  <a:extLst>
                    <a:ext uri="{9D8B030D-6E8A-4147-A177-3AD203B41FA5}">
                      <a16:colId xmlns:a16="http://schemas.microsoft.com/office/drawing/2014/main" val="156251963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93251337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47102313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23647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42173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29172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13694071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48050250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3994688537"/>
                    </a:ext>
                  </a:extLst>
                </a:gridCol>
                <a:gridCol w="250002">
                  <a:extLst>
                    <a:ext uri="{9D8B030D-6E8A-4147-A177-3AD203B41FA5}">
                      <a16:colId xmlns:a16="http://schemas.microsoft.com/office/drawing/2014/main" val="27743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44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44FD-B93C-18FB-1DAD-874C56B2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956" y="0"/>
            <a:ext cx="10018713" cy="1752599"/>
          </a:xfrm>
        </p:spPr>
        <p:txBody>
          <a:bodyPr/>
          <a:lstStyle/>
          <a:p>
            <a:pPr rtl="0"/>
            <a:r>
              <a:rPr lang="en-US" dirty="0"/>
              <a:t>New algorithm steps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5E30-9ADD-4FA4-1854-8109C9BB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6" y="1570651"/>
            <a:ext cx="10120344" cy="3830024"/>
          </a:xfrm>
          <a:noFill/>
        </p:spPr>
        <p:txBody>
          <a:bodyPr>
            <a:normAutofit lnSpcReduction="10000"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Like the previous algorithm, search for repetitive letters in the read</a:t>
            </a:r>
          </a:p>
          <a:p>
            <a:pPr marL="0" indent="0" algn="l" rtl="0">
              <a:buNone/>
            </a:pPr>
            <a:r>
              <a:rPr lang="en-US" dirty="0"/>
              <a:t>	If found, return the candidate letters</a:t>
            </a:r>
          </a:p>
          <a:p>
            <a:pPr marL="0" indent="0" algn="l" rtl="0">
              <a:buNone/>
            </a:pPr>
            <a:endParaRPr lang="en-US" dirty="0"/>
          </a:p>
          <a:p>
            <a:pPr marL="457200" indent="-457200" algn="l" rtl="0">
              <a:buFont typeface="+mj-lt"/>
              <a:buAutoNum type="arabicPeriod" startAt="2"/>
            </a:pPr>
            <a:endParaRPr lang="en-US" dirty="0"/>
          </a:p>
          <a:p>
            <a:pPr marL="457200" indent="-457200" algn="l" rtl="0">
              <a:buFont typeface="+mj-lt"/>
              <a:buAutoNum type="arabicPeriod" startAt="2"/>
            </a:pPr>
            <a:endParaRPr lang="en-US" dirty="0"/>
          </a:p>
          <a:p>
            <a:pPr marL="457200" indent="-457200" algn="l" rtl="0">
              <a:buFont typeface="+mj-lt"/>
              <a:buAutoNum type="arabicPeriod" startAt="2"/>
            </a:pPr>
            <a:endParaRPr lang="en-US" dirty="0"/>
          </a:p>
          <a:p>
            <a:pPr marL="457200" indent="-457200" algn="l" rtl="0">
              <a:buFont typeface="+mj-lt"/>
              <a:buAutoNum type="arabicPeriod" startAt="2"/>
            </a:pPr>
            <a:r>
              <a:rPr lang="en-US" dirty="0"/>
              <a:t>Otherwise, there is padding either in the middle of the read or at one of its edges.</a:t>
            </a:r>
            <a:endParaRPr lang="he-IL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A608331-670C-8F0B-A83E-2B83BE679265}"/>
              </a:ext>
            </a:extLst>
          </p:cNvPr>
          <p:cNvSpPr/>
          <p:nvPr/>
        </p:nvSpPr>
        <p:spPr>
          <a:xfrm rot="16200000">
            <a:off x="8548392" y="3282227"/>
            <a:ext cx="430763" cy="5128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A94003-5402-5B1A-C6A6-EE636FA5C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42673"/>
              </p:ext>
            </p:extLst>
          </p:nvPr>
        </p:nvGraphicFramePr>
        <p:xfrm>
          <a:off x="9510271" y="3388252"/>
          <a:ext cx="629934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4967">
                  <a:extLst>
                    <a:ext uri="{9D8B030D-6E8A-4147-A177-3AD203B41FA5}">
                      <a16:colId xmlns:a16="http://schemas.microsoft.com/office/drawing/2014/main" val="2960626458"/>
                    </a:ext>
                  </a:extLst>
                </a:gridCol>
                <a:gridCol w="314967">
                  <a:extLst>
                    <a:ext uri="{9D8B030D-6E8A-4147-A177-3AD203B41FA5}">
                      <a16:colId xmlns:a16="http://schemas.microsoft.com/office/drawing/2014/main" val="1619095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1113C95-1F21-3BC7-1BB7-41191D7B5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40436"/>
              </p:ext>
            </p:extLst>
          </p:nvPr>
        </p:nvGraphicFramePr>
        <p:xfrm>
          <a:off x="1866786" y="3388253"/>
          <a:ext cx="6231124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7954">
                  <a:extLst>
                    <a:ext uri="{9D8B030D-6E8A-4147-A177-3AD203B41FA5}">
                      <a16:colId xmlns:a16="http://schemas.microsoft.com/office/drawing/2014/main" val="711422202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22694293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1126879935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3341061350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2649273366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2927691701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3661855641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583688290"/>
                    </a:ext>
                  </a:extLst>
                </a:gridCol>
                <a:gridCol w="313454">
                  <a:extLst>
                    <a:ext uri="{9D8B030D-6E8A-4147-A177-3AD203B41FA5}">
                      <a16:colId xmlns:a16="http://schemas.microsoft.com/office/drawing/2014/main" val="2956443436"/>
                    </a:ext>
                  </a:extLst>
                </a:gridCol>
                <a:gridCol w="342452">
                  <a:extLst>
                    <a:ext uri="{9D8B030D-6E8A-4147-A177-3AD203B41FA5}">
                      <a16:colId xmlns:a16="http://schemas.microsoft.com/office/drawing/2014/main" val="1302653130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1585667326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679654225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2798066552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1483350695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2375649177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361846427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2655940835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458309155"/>
                    </a:ext>
                  </a:extLst>
                </a:gridCol>
                <a:gridCol w="327954">
                  <a:extLst>
                    <a:ext uri="{9D8B030D-6E8A-4147-A177-3AD203B41FA5}">
                      <a16:colId xmlns:a16="http://schemas.microsoft.com/office/drawing/2014/main" val="2655337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</a:t>
                      </a:r>
                      <a:endParaRPr lang="he-I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45721"/>
                  </a:ext>
                </a:extLst>
              </a:tr>
            </a:tbl>
          </a:graphicData>
        </a:graphic>
      </p:graphicFrame>
      <p:sp>
        <p:nvSpPr>
          <p:cNvPr id="15" name="Arrow: U-Turn 14">
            <a:extLst>
              <a:ext uri="{FF2B5EF4-FFF2-40B4-BE49-F238E27FC236}">
                <a16:creationId xmlns:a16="http://schemas.microsoft.com/office/drawing/2014/main" id="{7CFACC93-5E36-7AD7-409A-52996D1C02A0}"/>
              </a:ext>
            </a:extLst>
          </p:cNvPr>
          <p:cNvSpPr/>
          <p:nvPr/>
        </p:nvSpPr>
        <p:spPr>
          <a:xfrm>
            <a:off x="2845837" y="3022492"/>
            <a:ext cx="2659224" cy="300757"/>
          </a:xfrm>
          <a:prstGeom prst="uturnArrow">
            <a:avLst>
              <a:gd name="adj1" fmla="val 27551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3CB815B5-C253-81BE-DCE2-33CA821D60A3}"/>
              </a:ext>
            </a:extLst>
          </p:cNvPr>
          <p:cNvSpPr/>
          <p:nvPr/>
        </p:nvSpPr>
        <p:spPr>
          <a:xfrm>
            <a:off x="5505061" y="3022491"/>
            <a:ext cx="2592849" cy="30075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1499</TotalTime>
  <Words>883</Words>
  <Application>Microsoft Office PowerPoint</Application>
  <PresentationFormat>Widescreen</PresentationFormat>
  <Paragraphs>388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DNA STORAGE PROJECT pt 2</vt:lpstr>
      <vt:lpstr>What we set out to achieve</vt:lpstr>
      <vt:lpstr>The original algorithm</vt:lpstr>
      <vt:lpstr>The previous improvements</vt:lpstr>
      <vt:lpstr>So, what’s left?</vt:lpstr>
      <vt:lpstr>1. Padding is excessive</vt:lpstr>
      <vt:lpstr>The algorithm won’t work</vt:lpstr>
      <vt:lpstr>Change to the padding</vt:lpstr>
      <vt:lpstr>New algorithm steps</vt:lpstr>
      <vt:lpstr>Find full padding</vt:lpstr>
      <vt:lpstr>Find full padding</vt:lpstr>
      <vt:lpstr>Find full padding</vt:lpstr>
      <vt:lpstr>Find full padding</vt:lpstr>
      <vt:lpstr>Find partial padding</vt:lpstr>
      <vt:lpstr>2. Miss rate</vt:lpstr>
      <vt:lpstr>Our heuristic</vt:lpstr>
      <vt:lpstr>Some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STORAGE PROJECT</dc:title>
  <dc:creator>Yehonatan Lachman</dc:creator>
  <cp:lastModifiedBy>Yehonatan Lachman</cp:lastModifiedBy>
  <cp:revision>18</cp:revision>
  <dcterms:created xsi:type="dcterms:W3CDTF">2022-11-06T14:44:48Z</dcterms:created>
  <dcterms:modified xsi:type="dcterms:W3CDTF">2023-03-25T20:05:44Z</dcterms:modified>
</cp:coreProperties>
</file>