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4E5342-33A8-4A28-AC8E-98F1105835DD}">
  <a:tblStyle styleId="{784E5342-33A8-4A28-AC8E-98F1105835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7265023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7265023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Comment offrir une expérience de service à table fluide, rapide et agréable, en minimisant le temps d'attente des clients, tout en leur proposant une carte claire, simple et fonctionnelle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265023b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265023b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7265023b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7265023b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265023b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265023b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7265023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7265023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7265023b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7265023b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7265023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7265023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7265023b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7265023b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265023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265023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265023b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265023b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265023b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265023b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726502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726502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7265023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7265023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265023b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265023b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265023b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7265023b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interviews, nous avons pu </a:t>
            </a:r>
            <a:r>
              <a:rPr lang="fr"/>
              <a:t>établir</a:t>
            </a:r>
            <a:r>
              <a:rPr lang="fr"/>
              <a:t> une liste d’attentes de frustration et d’habitudes des clients de bar… de cette liste nous avons pu tirer les </a:t>
            </a:r>
            <a:r>
              <a:rPr lang="fr"/>
              <a:t>fonctionnalités</a:t>
            </a:r>
            <a:r>
              <a:rPr lang="fr"/>
              <a:t> potentielles suivantes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265023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265023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Bhd1gVhNKHql0GSMEsvNNOQeZP1YsvMl/view" TargetMode="External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Restauration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24875" y="4214550"/>
            <a:ext cx="26595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Roua BOUGHANMI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Elisee GUEPY LONKENG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Adam EL ALAMI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Kyrian Penillon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2"/>
          <p:cNvGraphicFramePr/>
          <p:nvPr/>
        </p:nvGraphicFramePr>
        <p:xfrm>
          <a:off x="952500" y="13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{784E5342-33A8-4A28-AC8E-98F1105835DD}</a:tableStyleId>
              </a:tblPr>
              <a:tblGrid>
                <a:gridCol w="7419600"/>
              </a:tblGrid>
              <a:tr h="139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3300">
                          <a:solidFill>
                            <a:schemeClr val="dk1"/>
                          </a:solidFill>
                        </a:rPr>
                        <a:t>Problématique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Comment peut-on optimiser l'expérience client dans un bar en réduisant son temps d'attente ?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3"/>
          <p:cNvGraphicFramePr/>
          <p:nvPr/>
        </p:nvGraphicFramePr>
        <p:xfrm>
          <a:off x="952500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{784E5342-33A8-4A28-AC8E-98F1105835DD}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800">
                          <a:solidFill>
                            <a:schemeClr val="dk1"/>
                          </a:solidFill>
                        </a:rPr>
                        <a:t>Exploiter les idées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952500" y="1121850"/>
            <a:ext cx="7239000" cy="33168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carte autonome/interactive.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Carte personnalisé sur les goûts du client.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Histoire détaillées des spécialités pour les amateurs.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virtuelle.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 de rencontre.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 de musique, du jeu , le temps de l'arrivée de la commande.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des commandes par poste pneumatique.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Pédaler pour commander.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service.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Ambiances différentes par zone.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 places disponible sur internet.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Font typeface="Times New Roman"/>
              <a:buChar char="●"/>
            </a:pPr>
            <a:r>
              <a:rPr lang="fr" sz="1200" u="sng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avec carte incruster dedans.</a:t>
            </a:r>
            <a:endParaRPr sz="1200" u="sng"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sièges “vélo” pour commander/boire.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fr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verres connectés.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4"/>
          <p:cNvGraphicFramePr/>
          <p:nvPr/>
        </p:nvGraphicFramePr>
        <p:xfrm>
          <a:off x="952500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{784E5342-33A8-4A28-AC8E-98F1105835DD}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800">
                          <a:solidFill>
                            <a:schemeClr val="dk1"/>
                          </a:solidFill>
                        </a:rPr>
                        <a:t>innovante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24"/>
          <p:cNvSpPr txBox="1"/>
          <p:nvPr/>
        </p:nvSpPr>
        <p:spPr>
          <a:xfrm>
            <a:off x="952500" y="1538825"/>
            <a:ext cx="7239000" cy="2497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carte autonome/interactive.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Carte personnalisé sur les goûts du client.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Histoire détaillées des spécialités pour les amateurs.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virtuelle.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 de rencontre.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 de musique, du jeu , le temps de l'arrivée de la commande.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sièges “vélo” pour commander/boire.</a:t>
            </a:r>
            <a:endParaRPr b="1" sz="17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verres connectés.</a:t>
            </a:r>
            <a:endParaRPr b="1" sz="17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5"/>
          <p:cNvGraphicFramePr/>
          <p:nvPr/>
        </p:nvGraphicFramePr>
        <p:xfrm>
          <a:off x="952500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{784E5342-33A8-4A28-AC8E-98F1105835DD}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800">
                          <a:solidFill>
                            <a:schemeClr val="dk1"/>
                          </a:solidFill>
                        </a:rPr>
                        <a:t>Faisable et innovante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/>
        </p:nvSpPr>
        <p:spPr>
          <a:xfrm>
            <a:off x="952500" y="1538825"/>
            <a:ext cx="7239000" cy="2497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carte autonome/interactive.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Carte personnalisé sur les goûts du client.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Histoire détaillées des spécialités pour les amateurs.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virtuelle.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 de rencontre.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mes New Roman"/>
              <a:buChar char="●"/>
            </a:pPr>
            <a:r>
              <a:rPr b="1" lang="fr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 de musique, du jeu.</a:t>
            </a:r>
            <a:endParaRPr b="1" sz="1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GÉNÉRATION</a:t>
            </a:r>
            <a:endParaRPr b="1"/>
          </a:p>
        </p:txBody>
      </p:sp>
      <p:sp>
        <p:nvSpPr>
          <p:cNvPr id="152" name="Google Shape;152;p26"/>
          <p:cNvSpPr/>
          <p:nvPr/>
        </p:nvSpPr>
        <p:spPr>
          <a:xfrm>
            <a:off x="6420675" y="2434975"/>
            <a:ext cx="196200" cy="19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 title="CAI-Prototyp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75" y="184125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163" name="Google Shape;163;p28"/>
          <p:cNvSpPr/>
          <p:nvPr/>
        </p:nvSpPr>
        <p:spPr>
          <a:xfrm>
            <a:off x="6379850" y="2473650"/>
            <a:ext cx="196200" cy="1962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Perspective</a:t>
            </a:r>
            <a:endParaRPr b="1"/>
          </a:p>
        </p:txBody>
      </p:sp>
      <p:graphicFrame>
        <p:nvGraphicFramePr>
          <p:cNvPr id="169" name="Google Shape;169;p29"/>
          <p:cNvGraphicFramePr/>
          <p:nvPr/>
        </p:nvGraphicFramePr>
        <p:xfrm>
          <a:off x="952500" y="15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{784E5342-33A8-4A28-AC8E-98F1105835DD}</a:tableStyleId>
              </a:tblPr>
              <a:tblGrid>
                <a:gridCol w="3619500"/>
                <a:gridCol w="3619500"/>
              </a:tblGrid>
              <a:tr h="3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Point fort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Point faible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15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Solution innovante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grâce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 à la carte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personnalisable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Agent virtuel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Prototype presque </a:t>
                      </a:r>
                      <a:r>
                        <a:rPr lang="fr">
                          <a:solidFill>
                            <a:schemeClr val="dk1"/>
                          </a:solidFill>
                        </a:rPr>
                        <a:t>fonctionnelle.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PLANIFICATION</a:t>
            </a:r>
            <a:endParaRPr b="1"/>
          </a:p>
        </p:txBody>
      </p:sp>
      <p:sp>
        <p:nvSpPr>
          <p:cNvPr id="71" name="Google Shape;71;p14"/>
          <p:cNvSpPr/>
          <p:nvPr/>
        </p:nvSpPr>
        <p:spPr>
          <a:xfrm>
            <a:off x="6735700" y="2473650"/>
            <a:ext cx="196200" cy="19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Le bar “Le Petit Vélo” de Rennes est spécialisé dans le service à table.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Ce bar opte pour renouveler régulièrement sa carte afin de servir de nouvelles bières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50" y="630738"/>
            <a:ext cx="3089149" cy="38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Étude de marché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manque de visibilité des produits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trop longue durée de service</a:t>
            </a:r>
            <a:endParaRPr sz="18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25" y="1123399"/>
            <a:ext cx="4007850" cy="28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EXPLORATION</a:t>
            </a:r>
            <a:endParaRPr b="1"/>
          </a:p>
        </p:txBody>
      </p:sp>
      <p:sp>
        <p:nvSpPr>
          <p:cNvPr id="91" name="Google Shape;91;p17"/>
          <p:cNvSpPr/>
          <p:nvPr/>
        </p:nvSpPr>
        <p:spPr>
          <a:xfrm>
            <a:off x="6542500" y="2434175"/>
            <a:ext cx="196200" cy="1962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PERSONAE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-11362" y="901500"/>
            <a:ext cx="32931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fr" sz="2220"/>
              <a:t>PERSONA PRIMAIRE</a:t>
            </a:r>
            <a:endParaRPr sz="2220"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32678" t="0"/>
          <a:stretch/>
        </p:blipFill>
        <p:spPr>
          <a:xfrm>
            <a:off x="330850" y="1538600"/>
            <a:ext cx="2608676" cy="32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552675" y="1217225"/>
            <a:ext cx="51303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3135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798"/>
              <a:t>Benoit CAISSON, </a:t>
            </a:r>
            <a:r>
              <a:rPr lang="fr" sz="1798"/>
              <a:t>Ingénieur</a:t>
            </a:r>
            <a:r>
              <a:rPr lang="fr" sz="1798"/>
              <a:t> en BTP et Chef chantier chez Bouygues Construction</a:t>
            </a:r>
            <a:endParaRPr sz="1798"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811425" y="1879100"/>
            <a:ext cx="4953600" cy="20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073" lvl="0" marL="457200" rtl="0" algn="just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fr" sz="1598"/>
              <a:t>Attentes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Se relaxer après une longue journée de travail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Profiter de chaque minute de sa pause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Apprécier les spécialités brassicole locales</a:t>
            </a:r>
            <a:endParaRPr sz="1598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8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748000" y="3698100"/>
            <a:ext cx="5210700" cy="11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073" lvl="0" marL="457200" rtl="0" algn="just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fr" sz="1598"/>
              <a:t>Frustrations</a:t>
            </a:r>
            <a:endParaRPr sz="1598"/>
          </a:p>
          <a:p>
            <a:pPr indent="-330072" lvl="0" marL="9144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N'aime pas les attentes trop longues</a:t>
            </a:r>
            <a:endParaRPr sz="1598"/>
          </a:p>
          <a:p>
            <a:pPr indent="-330072" lvl="0" marL="9144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Il n'aime pas les cartes trop </a:t>
            </a:r>
            <a:r>
              <a:rPr lang="fr" sz="1598"/>
              <a:t>chargée</a:t>
            </a:r>
            <a:endParaRPr sz="159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598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PERSONAE</a:t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-11362" y="901500"/>
            <a:ext cx="32931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lang="fr" sz="2220"/>
              <a:t>PERSONA SECONDAIRE</a:t>
            </a:r>
            <a:endParaRPr sz="2220"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2475" y="1114450"/>
            <a:ext cx="5130300" cy="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773" lvl="0" marL="457200" rtl="0" algn="ctr">
              <a:spcBef>
                <a:spcPts val="0"/>
              </a:spcBef>
              <a:spcAft>
                <a:spcPts val="0"/>
              </a:spcAft>
              <a:buSzPts val="1798"/>
              <a:buChar char="●"/>
            </a:pPr>
            <a:r>
              <a:rPr lang="fr" sz="1798"/>
              <a:t>Séverine</a:t>
            </a:r>
            <a:r>
              <a:rPr lang="fr" sz="1798"/>
              <a:t>, Agente </a:t>
            </a:r>
            <a:r>
              <a:rPr lang="fr" sz="1798"/>
              <a:t>Immobilier</a:t>
            </a:r>
            <a:endParaRPr sz="1798"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811425" y="1879100"/>
            <a:ext cx="4953600" cy="20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073" lvl="0" marL="457200" rtl="0" algn="just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fr" sz="1598"/>
              <a:t>Attentes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Passer du temps tranquille avec ses copines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Un lieu propice pour se retrouver avec des amis</a:t>
            </a:r>
            <a:endParaRPr sz="1598"/>
          </a:p>
          <a:p>
            <a:pPr indent="-330072" lvl="0" marL="13716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Decouvrir des </a:t>
            </a:r>
            <a:r>
              <a:rPr lang="fr" sz="1598"/>
              <a:t>nouveautes</a:t>
            </a:r>
            <a:r>
              <a:rPr lang="fr" sz="1598"/>
              <a:t> brassicoles</a:t>
            </a:r>
            <a:endParaRPr sz="1598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8"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748000" y="3646000"/>
            <a:ext cx="5210700" cy="13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073" lvl="0" marL="457200" rtl="0" algn="just">
              <a:spcBef>
                <a:spcPts val="0"/>
              </a:spcBef>
              <a:spcAft>
                <a:spcPts val="0"/>
              </a:spcAft>
              <a:buSzPts val="1598"/>
              <a:buChar char="●"/>
            </a:pPr>
            <a:r>
              <a:rPr lang="fr" sz="1598"/>
              <a:t>Frustrations</a:t>
            </a:r>
            <a:endParaRPr sz="1598"/>
          </a:p>
          <a:p>
            <a:pPr indent="-330072" lvl="0" marL="9144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N'aime pas les attentes trop longues</a:t>
            </a:r>
            <a:endParaRPr sz="1598"/>
          </a:p>
          <a:p>
            <a:pPr indent="-330072" lvl="0" marL="914400" rtl="0" algn="just">
              <a:spcBef>
                <a:spcPts val="0"/>
              </a:spcBef>
              <a:spcAft>
                <a:spcPts val="0"/>
              </a:spcAft>
              <a:buSzPts val="1598"/>
              <a:buChar char="-"/>
            </a:pPr>
            <a:r>
              <a:rPr lang="fr" sz="1598"/>
              <a:t>l’ignorance des serveurs quant aux informations sur les boissons</a:t>
            </a:r>
            <a:endParaRPr sz="159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598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3800"/>
            <a:ext cx="3485700" cy="29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95825" y="-84000"/>
            <a:ext cx="8222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INTERVIEWS</a:t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600325" y="533875"/>
            <a:ext cx="8222100" cy="45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J’aimerai ne pas attendre 20 min pour avoir une seule bière</a:t>
            </a:r>
            <a:endParaRPr sz="1620"/>
          </a:p>
          <a:p>
            <a:pPr indent="-331469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-"/>
            </a:pPr>
            <a:r>
              <a:rPr b="1" i="1" lang="fr" sz="1620"/>
              <a:t>Réduire le temps d'attente.</a:t>
            </a:r>
            <a:endParaRPr b="1" i="1" sz="1620"/>
          </a:p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La carte doit </a:t>
            </a:r>
            <a:r>
              <a:rPr lang="fr" sz="1620"/>
              <a:t>être</a:t>
            </a:r>
            <a:r>
              <a:rPr lang="fr" sz="1620"/>
              <a:t> simple, il y’a trop de choix selon moi</a:t>
            </a:r>
            <a:endParaRPr sz="1620"/>
          </a:p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je suis quelqu’un qui prend tout le temps la même chose</a:t>
            </a:r>
            <a:endParaRPr sz="1620"/>
          </a:p>
          <a:p>
            <a:pPr indent="-331469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-"/>
            </a:pPr>
            <a:r>
              <a:rPr b="1" i="1" lang="fr" sz="1620"/>
              <a:t>Proposer Une carte simple, fonctionnelle et compréhensible.</a:t>
            </a:r>
            <a:endParaRPr b="1" i="1" sz="1620"/>
          </a:p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Je suis pour amener des nouveautés, mais il faut garder la simplicité.</a:t>
            </a:r>
            <a:endParaRPr sz="1620"/>
          </a:p>
          <a:p>
            <a:pPr indent="-331469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-"/>
            </a:pPr>
            <a:r>
              <a:rPr b="1" i="1" lang="fr" sz="1620"/>
              <a:t>Mettre en avant les nouveautés avec leurs saveurs, origines… Sans  empiéter sur le choix des bières classiques. </a:t>
            </a:r>
            <a:endParaRPr b="1" i="1" sz="1620"/>
          </a:p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Je ne suis pas très visible pour les serveurs</a:t>
            </a:r>
            <a:endParaRPr sz="1620"/>
          </a:p>
          <a:p>
            <a:pPr indent="-33147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●"/>
            </a:pPr>
            <a:r>
              <a:rPr lang="fr" sz="1620"/>
              <a:t>le patron qui devait prendre ma commande  parlait avec des habitués</a:t>
            </a:r>
            <a:endParaRPr sz="1620"/>
          </a:p>
          <a:p>
            <a:pPr indent="-331469" lvl="0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20"/>
              <a:buChar char="-"/>
            </a:pPr>
            <a:r>
              <a:rPr b="1" i="1" lang="fr" sz="1620"/>
              <a:t>Alerter l'arrivée d’un client. Et notifier le serveur lorsqu’il veut commander. </a:t>
            </a:r>
            <a:endParaRPr sz="16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IDÉATION</a:t>
            </a:r>
            <a:endParaRPr b="1"/>
          </a:p>
        </p:txBody>
      </p:sp>
      <p:sp>
        <p:nvSpPr>
          <p:cNvPr id="123" name="Google Shape;123;p21"/>
          <p:cNvSpPr/>
          <p:nvPr/>
        </p:nvSpPr>
        <p:spPr>
          <a:xfrm>
            <a:off x="5952275" y="2473650"/>
            <a:ext cx="196200" cy="1962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