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0"/>
  </p:notesMasterIdLst>
  <p:sldIdLst>
    <p:sldId id="256" r:id="rId2"/>
    <p:sldId id="257" r:id="rId3"/>
    <p:sldId id="394" r:id="rId4"/>
    <p:sldId id="396" r:id="rId5"/>
    <p:sldId id="395" r:id="rId6"/>
    <p:sldId id="397" r:id="rId7"/>
    <p:sldId id="400" r:id="rId8"/>
    <p:sldId id="285" r:id="rId9"/>
    <p:sldId id="258" r:id="rId10"/>
    <p:sldId id="403" r:id="rId11"/>
    <p:sldId id="376" r:id="rId12"/>
    <p:sldId id="363" r:id="rId13"/>
    <p:sldId id="377" r:id="rId14"/>
    <p:sldId id="366" r:id="rId15"/>
    <p:sldId id="378" r:id="rId16"/>
    <p:sldId id="379" r:id="rId17"/>
    <p:sldId id="380" r:id="rId18"/>
    <p:sldId id="381" r:id="rId19"/>
    <p:sldId id="322" r:id="rId20"/>
    <p:sldId id="367" r:id="rId21"/>
    <p:sldId id="382" r:id="rId22"/>
    <p:sldId id="365" r:id="rId23"/>
    <p:sldId id="371" r:id="rId24"/>
    <p:sldId id="386" r:id="rId25"/>
    <p:sldId id="372" r:id="rId26"/>
    <p:sldId id="383" r:id="rId27"/>
    <p:sldId id="384" r:id="rId28"/>
    <p:sldId id="385" r:id="rId29"/>
    <p:sldId id="375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402" r:id="rId38"/>
    <p:sldId id="401" r:id="rId39"/>
    <p:sldId id="404" r:id="rId40"/>
    <p:sldId id="405" r:id="rId41"/>
    <p:sldId id="407" r:id="rId42"/>
    <p:sldId id="408" r:id="rId43"/>
    <p:sldId id="409" r:id="rId44"/>
    <p:sldId id="410" r:id="rId45"/>
    <p:sldId id="412" r:id="rId46"/>
    <p:sldId id="411" r:id="rId47"/>
    <p:sldId id="414" r:id="rId48"/>
    <p:sldId id="413" r:id="rId49"/>
  </p:sldIdLst>
  <p:sldSz cx="9144000" cy="5143500" type="screen16x9"/>
  <p:notesSz cx="6858000" cy="9144000"/>
  <p:embeddedFontLst>
    <p:embeddedFont>
      <p:font typeface="Arvo" panose="020B0604020202020204" charset="0"/>
      <p:regular r:id="rId51"/>
      <p:bold r:id="rId52"/>
      <p:italic r:id="rId53"/>
      <p:boldItalic r:id="rId54"/>
    </p:embeddedFont>
    <p:embeddedFont>
      <p:font typeface="Leelawadee" panose="020B0502040204020203" pitchFamily="34" charset="-34"/>
      <p:regular r:id="rId55"/>
      <p:bold r:id="rId56"/>
    </p:embeddedFont>
    <p:embeddedFont>
      <p:font typeface="Roboto Condensed" panose="020B0604020202020204" charset="0"/>
      <p:regular r:id="rId57"/>
      <p:bold r:id="rId58"/>
      <p:italic r:id="rId59"/>
      <p:boldItalic r:id="rId60"/>
    </p:embeddedFont>
    <p:embeddedFont>
      <p:font typeface="Roboto Condensed Light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34F2B-14EA-4F83-A32D-60CAADC3B3DF}">
  <a:tblStyle styleId="{E9734F2B-14EA-4F83-A32D-60CAADC3B3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0610" autoAdjust="0"/>
  </p:normalViewPr>
  <p:slideViewPr>
    <p:cSldViewPr snapToGrid="0">
      <p:cViewPr varScale="1">
        <p:scale>
          <a:sx n="87" d="100"/>
          <a:sy n="87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733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78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704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27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00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69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066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026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195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28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6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974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91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88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533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69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730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01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7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876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10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65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474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796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38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21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6287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58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332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84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78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471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423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0417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8994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8200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460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033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551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07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38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4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76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38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5EF33E-3234-4E40-BDD5-F349BC2162D7}"/>
              </a:ext>
            </a:extLst>
          </p:cNvPr>
          <p:cNvSpPr/>
          <p:nvPr/>
        </p:nvSpPr>
        <p:spPr>
          <a:xfrm>
            <a:off x="7219507" y="0"/>
            <a:ext cx="1924493" cy="1090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-37217" y="1101383"/>
            <a:ext cx="740558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320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Spring </a:t>
            </a:r>
            <a:r>
              <a:rPr lang="fr-FR" sz="3200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security avec JWT</a:t>
            </a:r>
            <a:endParaRPr lang="fr-FR" sz="4000" dirty="0">
              <a:latin typeface="Times New Roman" panose="02020603050405020304" pitchFamily="18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8D5D7-6541-4FAA-A029-1587F0C05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096" y="57378"/>
            <a:ext cx="1410843" cy="97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14A6AD-7D9A-462F-A76D-6BBE47D5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48" y="25479"/>
            <a:ext cx="893921" cy="1033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BC665-1250-494A-877D-39FEA84B5172}"/>
              </a:ext>
            </a:extLst>
          </p:cNvPr>
          <p:cNvSpPr txBox="1"/>
          <p:nvPr/>
        </p:nvSpPr>
        <p:spPr>
          <a:xfrm>
            <a:off x="6987385" y="4866501"/>
            <a:ext cx="2200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universitaire 2019/2020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4A48-CB66-4C08-A0B9-3E5CC7D44913}"/>
              </a:ext>
            </a:extLst>
          </p:cNvPr>
          <p:cNvSpPr txBox="1"/>
          <p:nvPr/>
        </p:nvSpPr>
        <p:spPr>
          <a:xfrm>
            <a:off x="-15183" y="4227906"/>
            <a:ext cx="4076241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Demandé par : </a:t>
            </a:r>
            <a:r>
              <a:rPr lang="fr-FR" sz="1200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Pr BENIZ Mohamed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Réalisé par : </a:t>
            </a:r>
            <a:r>
              <a:rPr lang="fr-FR" sz="1200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EL ATTARI Yassine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Niveau: </a:t>
            </a:r>
            <a:r>
              <a:rPr lang="fr-FR" sz="1200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1ére année Master ISI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D28F1-A474-403F-AB8B-A9018E6F30E5}"/>
              </a:ext>
            </a:extLst>
          </p:cNvPr>
          <p:cNvSpPr txBox="1"/>
          <p:nvPr/>
        </p:nvSpPr>
        <p:spPr>
          <a:xfrm>
            <a:off x="63189" y="587150"/>
            <a:ext cx="893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1: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projet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 </a:t>
            </a:r>
            <a:r>
              <a:rPr lang="en-GB" sz="1200" dirty="0">
                <a:hlinkClick r:id="rId3"/>
              </a:rPr>
              <a:t>https://start.spring.io/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27572-BF69-4D25-BC32-6E4C31DE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82" y="1264601"/>
            <a:ext cx="7469436" cy="3490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189;p12">
            <a:extLst>
              <a:ext uri="{FF2B5EF4-FFF2-40B4-BE49-F238E27FC236}">
                <a16:creationId xmlns:a16="http://schemas.microsoft.com/office/drawing/2014/main" id="{1483832C-1E50-4025-A692-483EF081CE18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CONFIGURATION SPRING BOOT</a:t>
            </a:r>
            <a:endParaRPr lang="fr-FR" sz="7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910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D28F1-A474-403F-AB8B-A9018E6F30E5}"/>
              </a:ext>
            </a:extLst>
          </p:cNvPr>
          <p:cNvSpPr txBox="1"/>
          <p:nvPr/>
        </p:nvSpPr>
        <p:spPr>
          <a:xfrm>
            <a:off x="63189" y="675286"/>
            <a:ext cx="893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2: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spring data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5C853-42F0-4CB0-8FC6-DA11DE05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84" y="247383"/>
            <a:ext cx="4448796" cy="1714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F5E9D-AB00-4282-BF34-3CF3311A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7" y="2308618"/>
            <a:ext cx="4725059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8DFB70-AA90-4821-AC20-7CD78D0379FF}"/>
              </a:ext>
            </a:extLst>
          </p:cNvPr>
          <p:cNvSpPr txBox="1"/>
          <p:nvPr/>
        </p:nvSpPr>
        <p:spPr>
          <a:xfrm>
            <a:off x="1403590" y="1985287"/>
            <a:ext cx="893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des dependences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D54D1-0549-4629-9299-C337D6035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00" y="4035537"/>
            <a:ext cx="7673967" cy="916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D10B53-3F32-44CB-8E6E-076529659229}"/>
              </a:ext>
            </a:extLst>
          </p:cNvPr>
          <p:cNvSpPr txBox="1"/>
          <p:nvPr/>
        </p:nvSpPr>
        <p:spPr>
          <a:xfrm>
            <a:off x="100147" y="3491374"/>
            <a:ext cx="893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3: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Google Shape;189;p12">
            <a:extLst>
              <a:ext uri="{FF2B5EF4-FFF2-40B4-BE49-F238E27FC236}">
                <a16:creationId xmlns:a16="http://schemas.microsoft.com/office/drawing/2014/main" id="{E3CADC92-31E9-4BBF-9DA8-DAF3D00D9A26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CONFIGURATION SPRING BOOT</a:t>
            </a:r>
            <a:endParaRPr lang="fr-FR" sz="7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630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556300"/>
            <a:ext cx="65433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>
                <a:latin typeface="Roboto Condensed" panose="020B0604020202020204" charset="0"/>
                <a:ea typeface="Roboto Condensed" panose="020B0604020202020204" charset="0"/>
              </a:rPr>
              <a:t>CRÉATION D’UN COMPTE UTILISATEUR</a:t>
            </a:r>
            <a:endParaRPr lang="en-US"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III.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8013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CRÉATION D’UN COMPTE UTILISATEUR</a:t>
            </a:r>
            <a:endParaRPr lang="fr-FR" sz="5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D28F1-A474-403F-AB8B-A9018E6F30E5}"/>
              </a:ext>
            </a:extLst>
          </p:cNvPr>
          <p:cNvSpPr txBox="1"/>
          <p:nvPr/>
        </p:nvSpPr>
        <p:spPr>
          <a:xfrm>
            <a:off x="341599" y="772436"/>
            <a:ext cx="893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1: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à notre projet.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AAE51-4267-420B-A22A-DC7FA810A948}"/>
              </a:ext>
            </a:extLst>
          </p:cNvPr>
          <p:cNvSpPr txBox="1"/>
          <p:nvPr/>
        </p:nvSpPr>
        <p:spPr>
          <a:xfrm>
            <a:off x="0" y="1343675"/>
            <a:ext cx="893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N.B: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va protéger tout les api et il va exposer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/login.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6F941-ED50-4B43-97D6-EFA4FE72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31" y="1953170"/>
            <a:ext cx="5259062" cy="27699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CE0EF1-4774-44F3-B791-DD0E8918D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12" y="473210"/>
            <a:ext cx="4667901" cy="790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59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CRÉATION D’UN COMPTE UTILISATEUR</a:t>
            </a:r>
            <a:endParaRPr lang="fr-FR" sz="5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D28F1-A474-403F-AB8B-A9018E6F30E5}"/>
              </a:ext>
            </a:extLst>
          </p:cNvPr>
          <p:cNvSpPr txBox="1"/>
          <p:nvPr/>
        </p:nvSpPr>
        <p:spPr>
          <a:xfrm>
            <a:off x="714553" y="1703958"/>
            <a:ext cx="177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des packages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066327-AF4E-45E4-814C-52140EEA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1" y="2002901"/>
            <a:ext cx="2107864" cy="1988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D6AC53-3902-4486-A2BB-81E454FE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628" y="1618331"/>
            <a:ext cx="4281006" cy="1254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A4730B8-571B-426A-B698-888C36E1B1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98138" y="1341593"/>
            <a:ext cx="617290" cy="3194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D37B158-38A5-4A19-9998-C088DCA86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20" y="412204"/>
            <a:ext cx="1643457" cy="675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F6FF149D-2403-4FA4-810F-47C80C668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794" y="473539"/>
            <a:ext cx="1617302" cy="653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46B8B976-FE8E-4145-A281-86CAF7AB4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6145" y="3525494"/>
            <a:ext cx="3519182" cy="1511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86CEE2-10D3-46D4-A8C8-32CD48C759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8401" y="1339132"/>
            <a:ext cx="617290" cy="3194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2463196A-6D39-4BDC-B785-5E512FD17F35}"/>
              </a:ext>
            </a:extLst>
          </p:cNvPr>
          <p:cNvCxnSpPr>
            <a:cxnSpLocks/>
          </p:cNvCxnSpPr>
          <p:nvPr/>
        </p:nvCxnSpPr>
        <p:spPr>
          <a:xfrm rot="5400000">
            <a:off x="3745040" y="2567458"/>
            <a:ext cx="1317916" cy="430927"/>
          </a:xfrm>
          <a:prstGeom prst="bentConnector3">
            <a:avLst>
              <a:gd name="adj1" fmla="val -9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A3AEDC-E86C-4302-9A73-A58BD29D1CB8}"/>
              </a:ext>
            </a:extLst>
          </p:cNvPr>
          <p:cNvSpPr txBox="1"/>
          <p:nvPr/>
        </p:nvSpPr>
        <p:spPr>
          <a:xfrm>
            <a:off x="353487" y="838728"/>
            <a:ext cx="3519183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2: Méthode pour la création des utilisateurs dans le contrôleur.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3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A7C23A9-7501-4B53-8632-D1BF38FD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89" y="924735"/>
            <a:ext cx="3153988" cy="7220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CRÉATION D’UN COMPTE UTILISATEUR</a:t>
            </a:r>
            <a:endParaRPr lang="fr-FR" sz="5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A3AEDC-E86C-4302-9A73-A58BD29D1CB8}"/>
              </a:ext>
            </a:extLst>
          </p:cNvPr>
          <p:cNvSpPr txBox="1"/>
          <p:nvPr/>
        </p:nvSpPr>
        <p:spPr>
          <a:xfrm>
            <a:off x="7109" y="750111"/>
            <a:ext cx="351918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Service, service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7D6B5-786F-46EA-B301-34F007C8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025" y="1887626"/>
            <a:ext cx="6042102" cy="2823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22A00-E04F-4804-8572-2F64BD747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428" y="72651"/>
            <a:ext cx="3928317" cy="688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7C0E6-4146-4FDE-877C-41E8886A9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3" y="1220779"/>
            <a:ext cx="2896940" cy="521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E6D8A64-9259-4954-84FF-FF48FF5F70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7438" y="1878851"/>
            <a:ext cx="1100970" cy="980270"/>
          </a:xfrm>
          <a:prstGeom prst="curvedConnector3">
            <a:avLst>
              <a:gd name="adj1" fmla="val 897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A4730B8-571B-426A-B698-888C36E1B1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4296" y="1305157"/>
            <a:ext cx="1091353" cy="33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0D53F7-E4B8-4C74-85B9-35DB72FC4B59}"/>
              </a:ext>
            </a:extLst>
          </p:cNvPr>
          <p:cNvSpPr txBox="1"/>
          <p:nvPr/>
        </p:nvSpPr>
        <p:spPr>
          <a:xfrm>
            <a:off x="7018225" y="611611"/>
            <a:ext cx="119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9AB90-54D3-4114-9EDF-160E015523D6}"/>
              </a:ext>
            </a:extLst>
          </p:cNvPr>
          <p:cNvSpPr txBox="1"/>
          <p:nvPr/>
        </p:nvSpPr>
        <p:spPr>
          <a:xfrm>
            <a:off x="-101669" y="3202262"/>
            <a:ext cx="3519183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à créer dans la classe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démarre notre application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FB181A-2252-4B90-95DE-786D51674464}"/>
              </a:ext>
            </a:extLst>
          </p:cNvPr>
          <p:cNvCxnSpPr>
            <a:cxnSpLocks/>
          </p:cNvCxnSpPr>
          <p:nvPr/>
        </p:nvCxnSpPr>
        <p:spPr>
          <a:xfrm flipV="1">
            <a:off x="561860" y="1887627"/>
            <a:ext cx="0" cy="141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4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CRÉATION D’UN COMPTE UTILISATEUR</a:t>
            </a:r>
            <a:endParaRPr lang="fr-FR" sz="5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A3AEDC-E86C-4302-9A73-A58BD29D1CB8}"/>
              </a:ext>
            </a:extLst>
          </p:cNvPr>
          <p:cNvSpPr txBox="1"/>
          <p:nvPr/>
        </p:nvSpPr>
        <p:spPr>
          <a:xfrm>
            <a:off x="7109" y="750111"/>
            <a:ext cx="3519183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d’un ID public. Pour améliorer le niveau de sécurité, on peut utiliser la méthode au dessous pour éviter la possibilité d’avoir 2 ID similaires.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184EA-39A2-4277-A914-12C3B935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43" y="330319"/>
            <a:ext cx="4960254" cy="1941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30078C-DC1E-4808-872B-ECDC817E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" y="1738375"/>
            <a:ext cx="2981736" cy="533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6794DE-FD58-43A3-8AEE-AEC01E9D974A}"/>
              </a:ext>
            </a:extLst>
          </p:cNvPr>
          <p:cNvCxnSpPr>
            <a:stCxn id="4" idx="3"/>
          </p:cNvCxnSpPr>
          <p:nvPr/>
        </p:nvCxnSpPr>
        <p:spPr>
          <a:xfrm flipV="1">
            <a:off x="3081298" y="1861851"/>
            <a:ext cx="939859" cy="143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8C4C8F-0896-4940-98B9-4CB8237E6399}"/>
              </a:ext>
            </a:extLst>
          </p:cNvPr>
          <p:cNvSpPr txBox="1"/>
          <p:nvPr/>
        </p:nvSpPr>
        <p:spPr>
          <a:xfrm>
            <a:off x="206205" y="2593180"/>
            <a:ext cx="367173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3: exposer l’api de la création d’un utilisateur.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F4B0A5-880E-41EC-9F88-B3A8E792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65" y="3269036"/>
            <a:ext cx="1924319" cy="1152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218A70-F1A3-42AE-996A-85AB21AB8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292" y="3153544"/>
            <a:ext cx="5403408" cy="1408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544C6-F6B0-4457-8446-EB463EFD116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042071" y="3857696"/>
            <a:ext cx="916221" cy="27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55C41B-7640-477A-9862-93B74800A270}"/>
              </a:ext>
            </a:extLst>
          </p:cNvPr>
          <p:cNvCxnSpPr/>
          <p:nvPr/>
        </p:nvCxnSpPr>
        <p:spPr>
          <a:xfrm>
            <a:off x="3183875" y="3756752"/>
            <a:ext cx="233557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9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CRÉATION D’UN COMPTE UTILISATEUR</a:t>
            </a:r>
            <a:endParaRPr lang="fr-FR" sz="5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A3AEDC-E86C-4302-9A73-A58BD29D1CB8}"/>
              </a:ext>
            </a:extLst>
          </p:cNvPr>
          <p:cNvSpPr txBox="1"/>
          <p:nvPr/>
        </p:nvSpPr>
        <p:spPr>
          <a:xfrm>
            <a:off x="7109" y="875637"/>
            <a:ext cx="3519183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Configurer la parti sécurité pour exposer l ’API de la création des utilisateurs et utiliser la méthode </a:t>
            </a:r>
            <a:r>
              <a:rPr lang="fr-FR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Bcryt</a:t>
            </a:r>
            <a:r>
              <a:rPr lang="fr-F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les mots de passe. 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C4C8F-0896-4940-98B9-4CB8237E6399}"/>
              </a:ext>
            </a:extLst>
          </p:cNvPr>
          <p:cNvSpPr txBox="1"/>
          <p:nvPr/>
        </p:nvSpPr>
        <p:spPr>
          <a:xfrm>
            <a:off x="7109" y="2648601"/>
            <a:ext cx="367173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4: Test l’API.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222A4-BA76-448C-BB21-6458866E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89" y="264576"/>
            <a:ext cx="4867846" cy="238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34FC9-7EA7-4148-B112-DD3DD89D8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06" y="3360612"/>
            <a:ext cx="5768422" cy="1230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58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CRÉATION D’UN COMPTE UTILISATEUR</a:t>
            </a:r>
            <a:endParaRPr lang="fr-FR" sz="5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A3AEDC-E86C-4302-9A73-A58BD29D1CB8}"/>
              </a:ext>
            </a:extLst>
          </p:cNvPr>
          <p:cNvSpPr txBox="1"/>
          <p:nvPr/>
        </p:nvSpPr>
        <p:spPr>
          <a:xfrm>
            <a:off x="172714" y="780836"/>
            <a:ext cx="4840313" cy="305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Passer les données sous format JSON dans le body de la requête format RAW :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FD2F3-51E7-4F2F-AF77-A31C81E7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31" y="1293380"/>
            <a:ext cx="6561669" cy="3069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DFB06-C25E-413D-B002-2F6513E73828}"/>
              </a:ext>
            </a:extLst>
          </p:cNvPr>
          <p:cNvSpPr txBox="1"/>
          <p:nvPr/>
        </p:nvSpPr>
        <p:spPr>
          <a:xfrm>
            <a:off x="1917008" y="4416716"/>
            <a:ext cx="4840313" cy="305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Réponse comme prévue et statuts 200 donc l’opération est terminer avec succès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7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556300"/>
            <a:ext cx="622453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L’AUTHENTIFICATION (web service)</a:t>
            </a:r>
            <a:endParaRPr lang="en-GB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IV.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186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Plan</a:t>
            </a:r>
            <a:endParaRPr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B0955-FE74-447E-B63C-6A807D8F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724" y="1382543"/>
            <a:ext cx="8106441" cy="3777500"/>
          </a:xfrm>
        </p:spPr>
        <p:txBody>
          <a:bodyPr/>
          <a:lstStyle/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APERÇU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Spring boot.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 compte utilisateur. 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L’authentification (web service).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L’authentification Spring Security et </a:t>
            </a:r>
            <a:r>
              <a:rPr lang="fr-FR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fr-FR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lang="fr-FR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 format XML et JSON.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propos CSRF.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Rôle et permissions.</a:t>
            </a:r>
          </a:p>
          <a:p>
            <a:pPr marL="615950" indent="-514350">
              <a:buClrTx/>
              <a:buFont typeface="+mj-lt"/>
              <a:buAutoNum type="romanU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9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 (web service)</a:t>
            </a:r>
            <a:endParaRPr lang="fr-FR" sz="6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6051075" y="985881"/>
            <a:ext cx="231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Authentification : Session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1CD42-A600-467F-87FA-A724865B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" y="1355077"/>
            <a:ext cx="4417764" cy="277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90BB4-A32B-4AD2-B42D-3B1E1E76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854" y="1355077"/>
            <a:ext cx="4404461" cy="277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0EFF2F-3C51-4FB5-A82B-F16C02A06694}"/>
              </a:ext>
            </a:extLst>
          </p:cNvPr>
          <p:cNvSpPr txBox="1"/>
          <p:nvPr/>
        </p:nvSpPr>
        <p:spPr>
          <a:xfrm>
            <a:off x="1437558" y="1000829"/>
            <a:ext cx="231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Authentification :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36BBD6-1E40-4CD6-AC2F-31E5DE230F2B}"/>
              </a:ext>
            </a:extLst>
          </p:cNvPr>
          <p:cNvSpPr txBox="1"/>
          <p:nvPr/>
        </p:nvSpPr>
        <p:spPr>
          <a:xfrm>
            <a:off x="3463346" y="363183"/>
            <a:ext cx="231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deux approches qui existent :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0C22-8CE5-47A5-AB18-09E6A5466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09" y="4620624"/>
            <a:ext cx="2157924" cy="299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CC862E-212A-4B5F-B915-B1D5100E9A4C}"/>
              </a:ext>
            </a:extLst>
          </p:cNvPr>
          <p:cNvSpPr txBox="1"/>
          <p:nvPr/>
        </p:nvSpPr>
        <p:spPr>
          <a:xfrm>
            <a:off x="598741" y="4101276"/>
            <a:ext cx="231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envoyer  le jeton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2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6297157" y="642682"/>
            <a:ext cx="231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en clair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0EFF2F-3C51-4FB5-A82B-F16C02A06694}"/>
              </a:ext>
            </a:extLst>
          </p:cNvPr>
          <p:cNvSpPr txBox="1"/>
          <p:nvPr/>
        </p:nvSpPr>
        <p:spPr>
          <a:xfrm>
            <a:off x="1578214" y="729930"/>
            <a:ext cx="231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codée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36BBD6-1E40-4CD6-AC2F-31E5DE230F2B}"/>
              </a:ext>
            </a:extLst>
          </p:cNvPr>
          <p:cNvSpPr txBox="1"/>
          <p:nvPr/>
        </p:nvSpPr>
        <p:spPr>
          <a:xfrm>
            <a:off x="2341783" y="-4841"/>
            <a:ext cx="459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 signature du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vous pouvez le tester </a:t>
            </a:r>
            <a:r>
              <a:rPr lang="en-GB" sz="1200" dirty="0">
                <a:hlinkClick r:id="rId3"/>
              </a:rPr>
              <a:t>https://jwt.io/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5691D-2938-4E84-A231-DA0D46657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91" y="994632"/>
            <a:ext cx="3955374" cy="3744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50C24-9525-4514-9E65-6C66498C4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36" y="1096324"/>
            <a:ext cx="3955374" cy="1173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E2A7FE-3631-4503-8513-7B676394B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35" y="3392397"/>
            <a:ext cx="4092617" cy="1192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95E0F2-8A17-44D9-9BDE-768BD6453613}"/>
              </a:ext>
            </a:extLst>
          </p:cNvPr>
          <p:cNvSpPr txBox="1"/>
          <p:nvPr/>
        </p:nvSpPr>
        <p:spPr>
          <a:xfrm>
            <a:off x="615184" y="3043469"/>
            <a:ext cx="395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 cas ou l’utilisateur a modifier la signature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EA39D-EAC7-4821-B854-036CBF283B7F}"/>
              </a:ext>
            </a:extLst>
          </p:cNvPr>
          <p:cNvSpPr/>
          <p:nvPr/>
        </p:nvSpPr>
        <p:spPr>
          <a:xfrm>
            <a:off x="-88489" y="195213"/>
            <a:ext cx="21435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 (web service)</a:t>
            </a:r>
            <a:endParaRPr lang="fr-FR" sz="3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573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3136200"/>
            <a:ext cx="59931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 (WEB SERVICE) AVEC SPRING SECURITY</a:t>
            </a:r>
            <a:br>
              <a:rPr lang="fr-FR" sz="24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</a:br>
            <a:endParaRPr lang="en-GB" sz="2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1525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</a:t>
            </a:r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D28F1-A474-403F-AB8B-A9018E6F30E5}"/>
              </a:ext>
            </a:extLst>
          </p:cNvPr>
          <p:cNvSpPr txBox="1"/>
          <p:nvPr/>
        </p:nvSpPr>
        <p:spPr>
          <a:xfrm>
            <a:off x="-36329" y="902612"/>
            <a:ext cx="6621061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processus de l’authentification :</a:t>
            </a:r>
          </a:p>
          <a:p>
            <a:pPr marL="228600" lvl="3" indent="-228600">
              <a:lnSpc>
                <a:spcPct val="150000"/>
              </a:lnSpc>
              <a:buAutoNum type="arabicParenR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Redéfinir la méthode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loadUserByUsername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3" indent="-228600">
              <a:lnSpc>
                <a:spcPct val="150000"/>
              </a:lnSpc>
              <a:buAutoNum type="arabicParenR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un filtre pour l’authentification</a:t>
            </a:r>
          </a:p>
          <a:p>
            <a:pPr marL="228600" lvl="3" indent="-228600">
              <a:lnSpc>
                <a:spcPct val="150000"/>
              </a:lnSpc>
              <a:buAutoNum type="arabicParenR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la génération du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3" indent="-228600">
              <a:lnSpc>
                <a:spcPct val="150000"/>
              </a:lnSpc>
              <a:buAutoNum type="arabicParenR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un filtre pour l’autorisation.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51B4E-FD76-4529-81B6-4CCB881F3C16}"/>
              </a:ext>
            </a:extLst>
          </p:cNvPr>
          <p:cNvSpPr txBox="1"/>
          <p:nvPr/>
        </p:nvSpPr>
        <p:spPr>
          <a:xfrm>
            <a:off x="4280892" y="537092"/>
            <a:ext cx="3698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Implémenter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(interface de SPRING).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023BD-4984-4592-AC40-E53F33B250E4}"/>
              </a:ext>
            </a:extLst>
          </p:cNvPr>
          <p:cNvSpPr txBox="1"/>
          <p:nvPr/>
        </p:nvSpPr>
        <p:spPr>
          <a:xfrm>
            <a:off x="4215719" y="1800722"/>
            <a:ext cx="312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Afin de redéfinir cet méthode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36B629-2236-40BC-B082-8E5B1DC3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F069F-D837-4CD9-A1E8-387FD866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665" y="902612"/>
            <a:ext cx="4305901" cy="58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1C7B7-30FA-4551-A056-7DB6C67ED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800" y="2139103"/>
            <a:ext cx="5994852" cy="105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D70D74-B548-43B6-B598-634C2D8B8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23" y="3786392"/>
            <a:ext cx="5504020" cy="953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36E0B39-AFB1-471C-85BC-7084D83937F8}"/>
              </a:ext>
            </a:extLst>
          </p:cNvPr>
          <p:cNvCxnSpPr>
            <a:cxnSpLocks/>
          </p:cNvCxnSpPr>
          <p:nvPr/>
        </p:nvCxnSpPr>
        <p:spPr>
          <a:xfrm flipV="1">
            <a:off x="1850834" y="2593785"/>
            <a:ext cx="1476262" cy="1192607"/>
          </a:xfrm>
          <a:prstGeom prst="bentConnector3">
            <a:avLst>
              <a:gd name="adj1" fmla="val 44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9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6752809" y="11017"/>
            <a:ext cx="251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le support pour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57C17-27B6-4213-8B43-603EC242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61" y="409781"/>
            <a:ext cx="2510388" cy="860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556CA-A4F0-4515-BA7B-5FFA09AFF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7583"/>
            <a:ext cx="9144000" cy="2931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01CCA-1D66-4EE2-BF41-866B277E07AF}"/>
              </a:ext>
            </a:extLst>
          </p:cNvPr>
          <p:cNvSpPr txBox="1"/>
          <p:nvPr/>
        </p:nvSpPr>
        <p:spPr>
          <a:xfrm>
            <a:off x="1153986" y="1280584"/>
            <a:ext cx="2877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 explicatif et rôle de chaque classe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DD6A4CAD-0590-4C10-891E-2DB3DADD2018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</a:t>
            </a:r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321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3416687" y="690330"/>
            <a:ext cx="251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AuthentificationFilter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1/2: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FAB58-72CE-4A14-9F15-950CD691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2" y="1069806"/>
            <a:ext cx="7572478" cy="3058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189;p12">
            <a:extLst>
              <a:ext uri="{FF2B5EF4-FFF2-40B4-BE49-F238E27FC236}">
                <a16:creationId xmlns:a16="http://schemas.microsoft.com/office/drawing/2014/main" id="{5F2FA932-5188-4270-A57D-47D842F65848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</a:t>
            </a:r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9957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4408204" y="107516"/>
            <a:ext cx="288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AuthentificationFilter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2/2  </a:t>
            </a:r>
            <a:r>
              <a:rPr lang="fr-F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0B93C-56BC-4815-9A19-92F5E06B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22" y="510642"/>
            <a:ext cx="5853872" cy="205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A4E74A-451F-4AF5-B953-8717ACAE0FB8}"/>
              </a:ext>
            </a:extLst>
          </p:cNvPr>
          <p:cNvSpPr txBox="1"/>
          <p:nvPr/>
        </p:nvSpPr>
        <p:spPr>
          <a:xfrm>
            <a:off x="1161407" y="2919906"/>
            <a:ext cx="251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SecurityConstants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72C0-9CD3-4A1C-B501-EAF329255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674" y="3549586"/>
            <a:ext cx="4434241" cy="107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454EE-C165-42A5-AE3E-1CC9E2175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76" y="3272009"/>
            <a:ext cx="4337520" cy="1775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F67CD0-3C15-4C63-9F0F-661D3A49DE50}"/>
              </a:ext>
            </a:extLst>
          </p:cNvPr>
          <p:cNvSpPr txBox="1"/>
          <p:nvPr/>
        </p:nvSpPr>
        <p:spPr>
          <a:xfrm>
            <a:off x="5851311" y="3196905"/>
            <a:ext cx="266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pour accéder au contexte: </a:t>
            </a:r>
            <a:r>
              <a:rPr lang="fr-F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EC873A-BCB3-409E-8E93-0874BAFB9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76" y="1377966"/>
            <a:ext cx="2703316" cy="1118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CC57CC-9C0F-4ECE-9B24-F57EBB73F18B}"/>
              </a:ext>
            </a:extLst>
          </p:cNvPr>
          <p:cNvSpPr txBox="1"/>
          <p:nvPr/>
        </p:nvSpPr>
        <p:spPr>
          <a:xfrm>
            <a:off x="271506" y="962752"/>
            <a:ext cx="286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Pour lire fichier de propriété: </a:t>
            </a:r>
            <a:r>
              <a:rPr lang="fr-F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89;p12">
            <a:extLst>
              <a:ext uri="{FF2B5EF4-FFF2-40B4-BE49-F238E27FC236}">
                <a16:creationId xmlns:a16="http://schemas.microsoft.com/office/drawing/2014/main" id="{F2378D6A-828A-4C66-ABD6-EA1A63DD54B7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</a:t>
            </a:r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230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5222072" y="252346"/>
            <a:ext cx="395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une clé dans le fichier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67CD0-3C15-4C63-9F0F-661D3A49DE50}"/>
              </a:ext>
            </a:extLst>
          </p:cNvPr>
          <p:cNvSpPr txBox="1"/>
          <p:nvPr/>
        </p:nvSpPr>
        <p:spPr>
          <a:xfrm>
            <a:off x="1678827" y="2183079"/>
            <a:ext cx="266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: </a:t>
            </a:r>
            <a:r>
              <a:rPr lang="fr-F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C57CC-9C0F-4ECE-9B24-F57EBB73F18B}"/>
              </a:ext>
            </a:extLst>
          </p:cNvPr>
          <p:cNvSpPr txBox="1"/>
          <p:nvPr/>
        </p:nvSpPr>
        <p:spPr>
          <a:xfrm>
            <a:off x="269766" y="783532"/>
            <a:ext cx="430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webSecurity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ajouter une classe pour notre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un autre pour modifier le lien d’authentification </a:t>
            </a:r>
            <a:r>
              <a:rPr lang="fr-F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F8369-E420-46C3-B5E5-BA47F289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49" y="713419"/>
            <a:ext cx="2418976" cy="1025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3EF87-17D4-4DE9-8EC1-4C8E2FAF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4" y="1347090"/>
            <a:ext cx="4796253" cy="501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50239F-50D1-4211-A795-16970063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77" y="2523635"/>
            <a:ext cx="5721029" cy="811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F8BE53-E365-409A-A0C1-F88699AE4A28}"/>
              </a:ext>
            </a:extLst>
          </p:cNvPr>
          <p:cNvCxnSpPr/>
          <p:nvPr/>
        </p:nvCxnSpPr>
        <p:spPr>
          <a:xfrm>
            <a:off x="2302525" y="1848441"/>
            <a:ext cx="0" cy="36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4E7CF-D357-4739-A6CE-60B905922B49}"/>
              </a:ext>
            </a:extLst>
          </p:cNvPr>
          <p:cNvSpPr/>
          <p:nvPr/>
        </p:nvSpPr>
        <p:spPr>
          <a:xfrm>
            <a:off x="97811" y="3656501"/>
            <a:ext cx="2323072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Tester la génération du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BAFC3-6576-4D67-95F5-F76BC5795642}"/>
              </a:ext>
            </a:extLst>
          </p:cNvPr>
          <p:cNvSpPr txBox="1"/>
          <p:nvPr/>
        </p:nvSpPr>
        <p:spPr>
          <a:xfrm>
            <a:off x="269766" y="4129135"/>
            <a:ext cx="600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niveau de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envoyer un requête post au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/login et passer dans le body email et mot de passe.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189;p12">
            <a:extLst>
              <a:ext uri="{FF2B5EF4-FFF2-40B4-BE49-F238E27FC236}">
                <a16:creationId xmlns:a16="http://schemas.microsoft.com/office/drawing/2014/main" id="{D7CD12B4-6D45-44F7-A24B-E01D11E97A40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</a:t>
            </a:r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414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2212163" y="998286"/>
            <a:ext cx="487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est vide mais dans l’onglet headers on trouve les données prévues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6455C-0599-4D61-A014-1F5D275C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09" y="1371083"/>
            <a:ext cx="6717999" cy="2774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189;p12">
            <a:extLst>
              <a:ext uri="{FF2B5EF4-FFF2-40B4-BE49-F238E27FC236}">
                <a16:creationId xmlns:a16="http://schemas.microsoft.com/office/drawing/2014/main" id="{1FF192EC-7CF6-401E-B785-48B3C5B75A04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L’AUTHENTIFICATION</a:t>
            </a:r>
            <a:r>
              <a:rPr lang="fr-FR" sz="8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fr-FR" sz="800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962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556300"/>
            <a:ext cx="59931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L’AUTHORIZATION AVEC JWT</a:t>
            </a:r>
            <a:endParaRPr lang="en-GB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162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556300"/>
            <a:ext cx="59931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SPRING SECURITY APERÇU</a:t>
            </a:r>
            <a:endParaRPr lang="en-GB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260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3622322" y="1416586"/>
            <a:ext cx="487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authorizationFilter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L’AUTHORIZATION AVEC JWT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4CE8A-9EB0-48CD-8507-1DBF3CA2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88" y="1815114"/>
            <a:ext cx="7247112" cy="3130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93372-196E-472A-AB8E-D0C3AED28765}"/>
              </a:ext>
            </a:extLst>
          </p:cNvPr>
          <p:cNvSpPr txBox="1"/>
          <p:nvPr/>
        </p:nvSpPr>
        <p:spPr>
          <a:xfrm>
            <a:off x="2134970" y="301584"/>
            <a:ext cx="4874059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processus de l’autorisation est le suivant :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Créer une classe pour l’autorisation.</a:t>
            </a:r>
            <a:b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Récupérer le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tester s’il est valide.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27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2104281" y="400310"/>
            <a:ext cx="501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implémentation de la méthode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getAuthentication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valider le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L’AUTHORIZATION AVEC JWT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851E2-13FA-43C5-B2F8-8087A450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4" y="766216"/>
            <a:ext cx="7716327" cy="2724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740A7-D6D7-4DEA-9085-8C947EFB4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96" y="4049116"/>
            <a:ext cx="4507450" cy="902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58873-97D6-4AFB-8877-94B8086B1294}"/>
              </a:ext>
            </a:extLst>
          </p:cNvPr>
          <p:cNvSpPr txBox="1"/>
          <p:nvPr/>
        </p:nvSpPr>
        <p:spPr>
          <a:xfrm>
            <a:off x="1965396" y="3678617"/>
            <a:ext cx="501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ce filtre au niveau du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WebSecurity</a:t>
            </a:r>
            <a:endParaRPr lang="fr-FR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91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FF75-05C6-48C2-B76D-E3E547D98C6A}"/>
              </a:ext>
            </a:extLst>
          </p:cNvPr>
          <p:cNvSpPr txBox="1"/>
          <p:nvPr/>
        </p:nvSpPr>
        <p:spPr>
          <a:xfrm>
            <a:off x="2280918" y="95060"/>
            <a:ext cx="5014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Testons L’API: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S’authentifier.</a:t>
            </a:r>
          </a:p>
          <a:p>
            <a:pPr marL="228600" indent="-228600">
              <a:buAutoNum type="arabicParenR"/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le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pout autoriser les requêtes suivantes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L’AUTHORIZATION AVEC JWT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9ADD7-5822-43DF-8572-A899B966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08" y="2826411"/>
            <a:ext cx="3558448" cy="2167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2A809-6876-4A75-A1DD-AA7149AD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4" y="1060054"/>
            <a:ext cx="7689773" cy="739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460E35-0616-4004-8B78-9962EBA6E9F2}"/>
              </a:ext>
            </a:extLst>
          </p:cNvPr>
          <p:cNvSpPr txBox="1"/>
          <p:nvPr/>
        </p:nvSpPr>
        <p:spPr>
          <a:xfrm>
            <a:off x="2516241" y="1898461"/>
            <a:ext cx="501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de la réponse après l’authentification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6632F-A37D-47EA-B23D-8EEF1605A0A6}"/>
              </a:ext>
            </a:extLst>
          </p:cNvPr>
          <p:cNvSpPr txBox="1"/>
          <p:nvPr/>
        </p:nvSpPr>
        <p:spPr>
          <a:xfrm>
            <a:off x="1656926" y="2487827"/>
            <a:ext cx="501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on a déjà créer une méthode pour récupérer un seul utilisateur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L’AUTHORIZATION AVEC JWT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0E35-0616-4004-8B78-9962EBA6E9F2}"/>
              </a:ext>
            </a:extLst>
          </p:cNvPr>
          <p:cNvSpPr txBox="1"/>
          <p:nvPr/>
        </p:nvSpPr>
        <p:spPr>
          <a:xfrm>
            <a:off x="2384114" y="780416"/>
            <a:ext cx="501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Autoriser l’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accés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au ressource si l’utilisateur est authentifier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D2CC24-0CCA-4094-AD40-89510679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8" y="1215215"/>
            <a:ext cx="7484956" cy="3579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976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L’AUTHORIZATION AVEC JWT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0E35-0616-4004-8B78-9962EBA6E9F2}"/>
              </a:ext>
            </a:extLst>
          </p:cNvPr>
          <p:cNvSpPr txBox="1"/>
          <p:nvPr/>
        </p:nvSpPr>
        <p:spPr>
          <a:xfrm>
            <a:off x="2570837" y="172810"/>
            <a:ext cx="614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et comment récupérer des donnés à partir du fichier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3E4BD-6102-4C21-9C2B-AFFF7AA5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22" y="747206"/>
            <a:ext cx="5067623" cy="1353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53969-B0BC-4FB2-8702-37A844E8CCAF}"/>
              </a:ext>
            </a:extLst>
          </p:cNvPr>
          <p:cNvSpPr txBox="1"/>
          <p:nvPr/>
        </p:nvSpPr>
        <p:spPr>
          <a:xfrm>
            <a:off x="2218759" y="2176147"/>
            <a:ext cx="614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la méthode configure du classe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WebSecurity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89980E-20B9-4A20-AF53-19B4B1E6DA80}"/>
              </a:ext>
            </a:extLst>
          </p:cNvPr>
          <p:cNvCxnSpPr>
            <a:cxnSpLocks/>
          </p:cNvCxnSpPr>
          <p:nvPr/>
        </p:nvCxnSpPr>
        <p:spPr>
          <a:xfrm flipV="1">
            <a:off x="5399542" y="1459917"/>
            <a:ext cx="1430916" cy="35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EF8037-501C-4A7C-9A9A-C5524AED045A}"/>
              </a:ext>
            </a:extLst>
          </p:cNvPr>
          <p:cNvSpPr txBox="1"/>
          <p:nvPr/>
        </p:nvSpPr>
        <p:spPr>
          <a:xfrm>
            <a:off x="6735851" y="840983"/>
            <a:ext cx="240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Eviter le comportement par default du client (création des sessions et cookies qui peut stocker les informations de la requête)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F27FE-9C80-4F33-B934-AA83EFE21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0" y="4109946"/>
            <a:ext cx="4569767" cy="824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E268B-58CA-41D0-8D45-D7EDC727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894" y="3289548"/>
            <a:ext cx="2261727" cy="580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139A2A-DD60-4C7C-99ED-D2EF449BB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486" y="4082856"/>
            <a:ext cx="4223943" cy="887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-36329" y="872316"/>
            <a:ext cx="140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8FA68-77B6-4A13-8ED1-78878139FD9A}"/>
              </a:ext>
            </a:extLst>
          </p:cNvPr>
          <p:cNvSpPr txBox="1"/>
          <p:nvPr/>
        </p:nvSpPr>
        <p:spPr>
          <a:xfrm>
            <a:off x="0" y="2765464"/>
            <a:ext cx="284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Lire le fichier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55459-AEA5-4AE6-9E25-DF20FB95E2EA}"/>
              </a:ext>
            </a:extLst>
          </p:cNvPr>
          <p:cNvSpPr txBox="1"/>
          <p:nvPr/>
        </p:nvSpPr>
        <p:spPr>
          <a:xfrm>
            <a:off x="3230179" y="2950575"/>
            <a:ext cx="350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Bean qui retourne une instance du classe. </a:t>
            </a:r>
            <a:r>
              <a:rPr lang="fr-F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53616A-3993-47DA-B176-C4E801FD13D9}"/>
              </a:ext>
            </a:extLst>
          </p:cNvPr>
          <p:cNvSpPr txBox="1"/>
          <p:nvPr/>
        </p:nvSpPr>
        <p:spPr>
          <a:xfrm>
            <a:off x="6115000" y="3739233"/>
            <a:ext cx="196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AppProperties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182A80-BDAA-4FDA-8389-41834E788E8E}"/>
              </a:ext>
            </a:extLst>
          </p:cNvPr>
          <p:cNvSpPr txBox="1"/>
          <p:nvPr/>
        </p:nvSpPr>
        <p:spPr>
          <a:xfrm>
            <a:off x="38600" y="3579682"/>
            <a:ext cx="319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pour récupérer le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 la Classe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SecurityConstants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154054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556300"/>
            <a:ext cx="59931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API  FORMAT XML ET JSON</a:t>
            </a:r>
            <a:endParaRPr lang="en-GB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VII.</a:t>
            </a:r>
            <a:endParaRPr sz="28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9023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API  FORMAT XML ET JSON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305194" y="733815"/>
            <a:ext cx="174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Ajouter Jackson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8FA68-77B6-4A13-8ED1-78878139FD9A}"/>
              </a:ext>
            </a:extLst>
          </p:cNvPr>
          <p:cNvSpPr txBox="1"/>
          <p:nvPr/>
        </p:nvSpPr>
        <p:spPr>
          <a:xfrm>
            <a:off x="305194" y="1827967"/>
            <a:ext cx="284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Modifier le contrôleur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B99C-FAEA-4172-B8A1-F44DF471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19" y="890486"/>
            <a:ext cx="3922174" cy="84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CFDC0-567B-4271-AEFB-0DD7C8556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94" y="2279777"/>
            <a:ext cx="8306959" cy="523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B52428-0943-4295-92B9-619FDEA65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13" y="3923257"/>
            <a:ext cx="3918835" cy="636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06DCFC-6137-4CFF-91DC-8A3461010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20" y="3358324"/>
            <a:ext cx="3734373" cy="1522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1CCE6D-8E2D-459A-98EA-51B2FC23AA6E}"/>
              </a:ext>
            </a:extLst>
          </p:cNvPr>
          <p:cNvSpPr txBox="1"/>
          <p:nvPr/>
        </p:nvSpPr>
        <p:spPr>
          <a:xfrm>
            <a:off x="5222071" y="3453943"/>
            <a:ext cx="307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Ajouter un header convenable pour XML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3858F0-1FD0-40EC-84CD-1AF9A579D6C7}"/>
              </a:ext>
            </a:extLst>
          </p:cNvPr>
          <p:cNvSpPr txBox="1"/>
          <p:nvPr/>
        </p:nvSpPr>
        <p:spPr>
          <a:xfrm>
            <a:off x="1097528" y="2992449"/>
            <a:ext cx="299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Résultat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2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556300"/>
            <a:ext cx="59931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À PROPOS CSRF</a:t>
            </a:r>
            <a:endParaRPr lang="en-GB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VIII.</a:t>
            </a:r>
            <a:endParaRPr sz="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38688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À PROPOS CSRF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2175048" y="83069"/>
            <a:ext cx="4793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Spring protège notre application contre les attaques CSRF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C23D6-ADEC-41B1-8D28-912CA411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377969"/>
            <a:ext cx="8772525" cy="3114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D6060-5421-4CF6-BBAF-2154B4697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050" y="473255"/>
            <a:ext cx="2133898" cy="838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131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556300"/>
            <a:ext cx="59931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RÔLE ET PERMISSIONS</a:t>
            </a:r>
            <a:endParaRPr lang="en-GB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88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IX.</a:t>
            </a:r>
            <a:endParaRPr lang="fr-FR" sz="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390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 APERÇU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2576908" y="519230"/>
            <a:ext cx="59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Que se passe-t-il lorsque vous ajoutez Spring security à votre projet ?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18BB6-E322-4549-A848-8441D74AE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85" y="894512"/>
            <a:ext cx="5225874" cy="2209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B4D477-E1A6-4119-B4DC-1F65E38AE07E}"/>
              </a:ext>
            </a:extLst>
          </p:cNvPr>
          <p:cNvSpPr txBox="1"/>
          <p:nvPr/>
        </p:nvSpPr>
        <p:spPr>
          <a:xfrm>
            <a:off x="305194" y="1092818"/>
            <a:ext cx="590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 les APIs seront protégés.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 exposera deux APIs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CC348-5636-4F58-A303-83D55FAEAE09}"/>
              </a:ext>
            </a:extLst>
          </p:cNvPr>
          <p:cNvSpPr txBox="1"/>
          <p:nvPr/>
        </p:nvSpPr>
        <p:spPr>
          <a:xfrm>
            <a:off x="757383" y="1620239"/>
            <a:ext cx="590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/login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l’authentification.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se déconnecter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DA293-3455-4AEB-9418-14402531D190}"/>
              </a:ext>
            </a:extLst>
          </p:cNvPr>
          <p:cNvSpPr txBox="1"/>
          <p:nvPr/>
        </p:nvSpPr>
        <p:spPr>
          <a:xfrm>
            <a:off x="305194" y="3060020"/>
            <a:ext cx="230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Testons avec POSTMAN: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DE223C-1127-4340-B2BA-90684CF2B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999" y="3906860"/>
            <a:ext cx="3057952" cy="409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145E9-E861-411F-9AEA-5E562CEFC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74" y="3906860"/>
            <a:ext cx="3553321" cy="466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1EBD2D-916E-4DEE-9644-C9AC3C5EC989}"/>
              </a:ext>
            </a:extLst>
          </p:cNvPr>
          <p:cNvSpPr txBox="1"/>
          <p:nvPr/>
        </p:nvSpPr>
        <p:spPr>
          <a:xfrm>
            <a:off x="1737353" y="3567517"/>
            <a:ext cx="230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requête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08E3C-164F-4C7F-B837-5F513E40F761}"/>
              </a:ext>
            </a:extLst>
          </p:cNvPr>
          <p:cNvSpPr txBox="1"/>
          <p:nvPr/>
        </p:nvSpPr>
        <p:spPr>
          <a:xfrm>
            <a:off x="5822775" y="3573466"/>
            <a:ext cx="230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réponse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8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RÔLE ET PERMISSIONS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195920" y="713419"/>
            <a:ext cx="4793902" cy="17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ajouter les rôles et les permissions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Ajouter une entité pour le rôle.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Ajouter la relation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l’entité User et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Affecter rôle à un utilisateur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Configurer Spring et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prend en charge les autorités.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le contrôler.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3CE09-A9ED-4567-AFDA-C0DA828F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93" y="2911305"/>
            <a:ext cx="3135526" cy="2040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335C8-2E1B-47F2-9EED-CF0DB316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183" y="1207313"/>
            <a:ext cx="4420217" cy="950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04A843-AE35-42A1-BEF2-427C10A0F88B}"/>
              </a:ext>
            </a:extLst>
          </p:cNvPr>
          <p:cNvSpPr txBox="1"/>
          <p:nvPr/>
        </p:nvSpPr>
        <p:spPr>
          <a:xfrm>
            <a:off x="5600982" y="814817"/>
            <a:ext cx="28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une champ pour les rôles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58662-1991-4319-9D6A-17ECD82854D7}"/>
              </a:ext>
            </a:extLst>
          </p:cNvPr>
          <p:cNvSpPr txBox="1"/>
          <p:nvPr/>
        </p:nvSpPr>
        <p:spPr>
          <a:xfrm>
            <a:off x="2997026" y="2527297"/>
            <a:ext cx="28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 rôle</a:t>
            </a:r>
          </a:p>
        </p:txBody>
      </p:sp>
    </p:spTree>
    <p:extLst>
      <p:ext uri="{BB962C8B-B14F-4D97-AF65-F5344CB8AC3E}">
        <p14:creationId xmlns:p14="http://schemas.microsoft.com/office/powerpoint/2010/main" val="138756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RÔLE ET PERMISSIONS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2264726" y="377300"/>
            <a:ext cx="500640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Affecter rôle à un utilisateur.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9A1F7-06BF-4363-9745-10787FBD2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6" y="2499652"/>
            <a:ext cx="6821379" cy="245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585582-B045-4D7D-A3E6-40A15DAE5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88" y="875631"/>
            <a:ext cx="5953956" cy="866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F21CE-C42A-4189-A89F-6A14B2DFFB88}"/>
              </a:ext>
            </a:extLst>
          </p:cNvPr>
          <p:cNvSpPr txBox="1"/>
          <p:nvPr/>
        </p:nvSpPr>
        <p:spPr>
          <a:xfrm>
            <a:off x="863747" y="1991378"/>
            <a:ext cx="500640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Configurer Spring et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prend en charge les autorités. (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servicemImp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4992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RÔLE ET PERMISSIONS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2264726" y="377300"/>
            <a:ext cx="500640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quelque annotations pour exposer d’autre comme: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F21CE-C42A-4189-A89F-6A14B2DFFB88}"/>
              </a:ext>
            </a:extLst>
          </p:cNvPr>
          <p:cNvSpPr txBox="1"/>
          <p:nvPr/>
        </p:nvSpPr>
        <p:spPr>
          <a:xfrm>
            <a:off x="863747" y="1991378"/>
            <a:ext cx="500640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le rôle de l’utilisateur au Jeton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622AF-9D7D-4BA7-A0CB-72CB9CD1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776" y="900524"/>
            <a:ext cx="3846448" cy="747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BBA760-B169-4516-B36B-5121E610BB5B}"/>
              </a:ext>
            </a:extLst>
          </p:cNvPr>
          <p:cNvSpPr/>
          <p:nvPr/>
        </p:nvSpPr>
        <p:spPr>
          <a:xfrm>
            <a:off x="6062119" y="436419"/>
            <a:ext cx="1863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PreAuthorize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@Secured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C52B8-9BBB-4636-8FAD-60050B041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57" y="2410564"/>
            <a:ext cx="5809967" cy="1502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31AD2B-B264-4033-87E4-2E9EC5126D79}"/>
              </a:ext>
            </a:extLst>
          </p:cNvPr>
          <p:cNvSpPr txBox="1"/>
          <p:nvPr/>
        </p:nvSpPr>
        <p:spPr>
          <a:xfrm>
            <a:off x="308472" y="4307595"/>
            <a:ext cx="696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Après cet étape les données sont chiffrer au niveau de notre Jeton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(email) et une liste des rôles.</a:t>
            </a:r>
          </a:p>
        </p:txBody>
      </p:sp>
    </p:spTree>
    <p:extLst>
      <p:ext uri="{BB962C8B-B14F-4D97-AF65-F5344CB8AC3E}">
        <p14:creationId xmlns:p14="http://schemas.microsoft.com/office/powerpoint/2010/main" val="119181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RÔLE ET PERMISSIONS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2264726" y="740856"/>
            <a:ext cx="535327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utiliser le jeton dans le site Jwt.io pour consulter les données chiffrer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1AD2B-B264-4033-87E4-2E9EC5126D79}"/>
              </a:ext>
            </a:extLst>
          </p:cNvPr>
          <p:cNvSpPr txBox="1"/>
          <p:nvPr/>
        </p:nvSpPr>
        <p:spPr>
          <a:xfrm>
            <a:off x="308472" y="4233252"/>
            <a:ext cx="696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suivante: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Ajouter les rôles de utilisateur dans l’autorisation.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9F4C0-5BB8-41B6-9021-17847B44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71" y="1322024"/>
            <a:ext cx="6510259" cy="242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256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RÔLE ET PERMISSIONS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3344502" y="89140"/>
            <a:ext cx="535327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la méthode UPA (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AuthorizationFilter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1AD2B-B264-4033-87E4-2E9EC5126D79}"/>
              </a:ext>
            </a:extLst>
          </p:cNvPr>
          <p:cNvSpPr txBox="1"/>
          <p:nvPr/>
        </p:nvSpPr>
        <p:spPr>
          <a:xfrm>
            <a:off x="-36329" y="3490202"/>
            <a:ext cx="696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5: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 le contrôler pour donner l’accès au ressources selon le rôle.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E7195-85F2-4469-AD52-71F5E6E5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24" y="593164"/>
            <a:ext cx="6413103" cy="2729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B2CD3-71E2-4FF6-9ABF-55ECB2E95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16" y="3826842"/>
            <a:ext cx="3286344" cy="1250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2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RÔLE ET PERMISSIONS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3151646" y="228564"/>
            <a:ext cx="535327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Testons avec Postman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EE03E-DB62-4964-9B7C-D68E41BE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2" y="1685081"/>
            <a:ext cx="4088705" cy="2624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521A9-E59A-4F0E-ADB4-4F86E74C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951" y="1674064"/>
            <a:ext cx="4576867" cy="232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6003C-A9D2-4D2E-8AB9-0EE88E79FFF4}"/>
              </a:ext>
            </a:extLst>
          </p:cNvPr>
          <p:cNvSpPr txBox="1"/>
          <p:nvPr/>
        </p:nvSpPr>
        <p:spPr>
          <a:xfrm>
            <a:off x="0" y="1005862"/>
            <a:ext cx="5353274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 admin veut accédé a un API qui est donné juste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un rôle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5462B-7333-4D72-951B-23544A4685F9}"/>
              </a:ext>
            </a:extLst>
          </p:cNvPr>
          <p:cNvSpPr txBox="1"/>
          <p:nvPr/>
        </p:nvSpPr>
        <p:spPr>
          <a:xfrm>
            <a:off x="4713383" y="994764"/>
            <a:ext cx="535327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Testons avec compte user</a:t>
            </a:r>
          </a:p>
        </p:txBody>
      </p:sp>
    </p:spTree>
    <p:extLst>
      <p:ext uri="{BB962C8B-B14F-4D97-AF65-F5344CB8AC3E}">
        <p14:creationId xmlns:p14="http://schemas.microsoft.com/office/powerpoint/2010/main" val="1699605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RÔLE ET PERMISSIONS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3559269" y="436904"/>
            <a:ext cx="5353274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Testons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Postman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9F01C-0104-4039-AD32-F78291F02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5" y="1911422"/>
            <a:ext cx="4306855" cy="2198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3E4B76-7E82-404E-9CD2-6C652AD1051B}"/>
              </a:ext>
            </a:extLst>
          </p:cNvPr>
          <p:cNvSpPr txBox="1"/>
          <p:nvPr/>
        </p:nvSpPr>
        <p:spPr>
          <a:xfrm>
            <a:off x="88135" y="1290891"/>
            <a:ext cx="535327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 admin veut accédé a la méthode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35C352-562B-4F10-AC91-F81382AC6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9" y="1911422"/>
            <a:ext cx="3864807" cy="2499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699578-3F8F-4FA6-BFC5-03836A3C5A8F}"/>
              </a:ext>
            </a:extLst>
          </p:cNvPr>
          <p:cNvSpPr txBox="1"/>
          <p:nvPr/>
        </p:nvSpPr>
        <p:spPr>
          <a:xfrm>
            <a:off x="5222071" y="1290891"/>
            <a:ext cx="535327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 user veut accédé a la méthode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22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556300"/>
            <a:ext cx="59931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CONCLUSION</a:t>
            </a:r>
            <a:endParaRPr lang="en-GB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88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IX.</a:t>
            </a:r>
            <a:endParaRPr lang="fr-FR" sz="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92067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RÔLE ET PERMISSIONS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6B78A-954F-45D8-AC48-B260B12CA0EA}"/>
              </a:ext>
            </a:extLst>
          </p:cNvPr>
          <p:cNvSpPr/>
          <p:nvPr/>
        </p:nvSpPr>
        <p:spPr>
          <a:xfrm>
            <a:off x="2056794" y="652609"/>
            <a:ext cx="4868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 pour votre attention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114D6-D2CA-4788-B1B5-C51F34957ACD}"/>
              </a:ext>
            </a:extLst>
          </p:cNvPr>
          <p:cNvSpPr/>
          <p:nvPr/>
        </p:nvSpPr>
        <p:spPr>
          <a:xfrm>
            <a:off x="1028467" y="1396441"/>
            <a:ext cx="6925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base de données, Présentation existent dans mon compte </a:t>
            </a: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3D5F6-5458-454A-B9DC-3694F408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16" y="2905466"/>
            <a:ext cx="2800784" cy="1837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E7D4FD-DAD1-4B50-A3E6-887A315078E2}"/>
              </a:ext>
            </a:extLst>
          </p:cNvPr>
          <p:cNvSpPr/>
          <p:nvPr/>
        </p:nvSpPr>
        <p:spPr>
          <a:xfrm>
            <a:off x="3294246" y="2499489"/>
            <a:ext cx="2555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identifiants pour tester</a:t>
            </a:r>
          </a:p>
        </p:txBody>
      </p:sp>
    </p:spTree>
    <p:extLst>
      <p:ext uri="{BB962C8B-B14F-4D97-AF65-F5344CB8AC3E}">
        <p14:creationId xmlns:p14="http://schemas.microsoft.com/office/powerpoint/2010/main" val="1561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 APERÇU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2442466" y="191819"/>
            <a:ext cx="379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Basic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POSTMAN :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BA924-244E-40D4-A44D-79EDE71A3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141" y="973443"/>
            <a:ext cx="7028761" cy="3130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B861B5-81AB-44F7-9EA2-6703DFDC306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53379" y="2159891"/>
            <a:ext cx="4076243" cy="186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7B6F52-4D21-4A7F-AF02-95F5E819740A}"/>
              </a:ext>
            </a:extLst>
          </p:cNvPr>
          <p:cNvCxnSpPr>
            <a:cxnSpLocks/>
          </p:cNvCxnSpPr>
          <p:nvPr/>
        </p:nvCxnSpPr>
        <p:spPr>
          <a:xfrm flipV="1">
            <a:off x="1388125" y="2619651"/>
            <a:ext cx="3988107" cy="133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BCA213-409B-48C3-A867-6D18127DB69D}"/>
              </a:ext>
            </a:extLst>
          </p:cNvPr>
          <p:cNvCxnSpPr>
            <a:cxnSpLocks/>
          </p:cNvCxnSpPr>
          <p:nvPr/>
        </p:nvCxnSpPr>
        <p:spPr>
          <a:xfrm>
            <a:off x="1244906" y="3234445"/>
            <a:ext cx="4990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D9ED7-1805-433D-8580-BF88A1D1EE98}"/>
              </a:ext>
            </a:extLst>
          </p:cNvPr>
          <p:cNvCxnSpPr>
            <a:cxnSpLocks/>
          </p:cNvCxnSpPr>
          <p:nvPr/>
        </p:nvCxnSpPr>
        <p:spPr>
          <a:xfrm flipV="1">
            <a:off x="1388125" y="3935336"/>
            <a:ext cx="782198" cy="482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300D00-DA2F-4E25-9139-B5D1D5487919}"/>
              </a:ext>
            </a:extLst>
          </p:cNvPr>
          <p:cNvSpPr txBox="1"/>
          <p:nvPr/>
        </p:nvSpPr>
        <p:spPr>
          <a:xfrm>
            <a:off x="1" y="1929058"/>
            <a:ext cx="155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d’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utilisatuer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par default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61BE-F2F4-4FB2-A4B4-565057F08A55}"/>
              </a:ext>
            </a:extLst>
          </p:cNvPr>
          <p:cNvSpPr txBox="1"/>
          <p:nvPr/>
        </p:nvSpPr>
        <p:spPr>
          <a:xfrm>
            <a:off x="11018" y="2510982"/>
            <a:ext cx="155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 de passe généré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Spring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5A3B59-B5A9-4980-A6B9-A1FC3FD38E0F}"/>
              </a:ext>
            </a:extLst>
          </p:cNvPr>
          <p:cNvSpPr txBox="1"/>
          <p:nvPr/>
        </p:nvSpPr>
        <p:spPr>
          <a:xfrm>
            <a:off x="-88134" y="3111239"/>
            <a:ext cx="155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réponse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3DD5A6-9B97-42D3-82D1-E00BC10AF3BB}"/>
              </a:ext>
            </a:extLst>
          </p:cNvPr>
          <p:cNvSpPr txBox="1"/>
          <p:nvPr/>
        </p:nvSpPr>
        <p:spPr>
          <a:xfrm>
            <a:off x="776689" y="4347009"/>
            <a:ext cx="93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réponse</a:t>
            </a:r>
          </a:p>
        </p:txBody>
      </p:sp>
    </p:spTree>
    <p:extLst>
      <p:ext uri="{BB962C8B-B14F-4D97-AF65-F5344CB8AC3E}">
        <p14:creationId xmlns:p14="http://schemas.microsoft.com/office/powerpoint/2010/main" val="180934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 APERÇU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2264556" y="68869"/>
            <a:ext cx="379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Basic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 :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F2711-2394-4EB8-B6F9-8DDF43C4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3" y="2371278"/>
            <a:ext cx="4819998" cy="2219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6982D-A352-4F85-BAE7-3B5A546E6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667" y="2480336"/>
            <a:ext cx="3115999" cy="1648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06675-E594-46F3-B9DF-0A009A537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667" y="319426"/>
            <a:ext cx="2356474" cy="1648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4474FD-647A-495F-9DB1-AE4FE64B91F1}"/>
              </a:ext>
            </a:extLst>
          </p:cNvPr>
          <p:cNvSpPr txBox="1"/>
          <p:nvPr/>
        </p:nvSpPr>
        <p:spPr>
          <a:xfrm>
            <a:off x="96178" y="814406"/>
            <a:ext cx="643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vous testez le lien du API dans un navigateur vous avez  trouvez un formulaire qui ressemble à ceci: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0C6773-2F55-42DA-B485-1A51493C6AFF}"/>
              </a:ext>
            </a:extLst>
          </p:cNvPr>
          <p:cNvSpPr txBox="1"/>
          <p:nvPr/>
        </p:nvSpPr>
        <p:spPr>
          <a:xfrm>
            <a:off x="7013240" y="2072245"/>
            <a:ext cx="161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Formulaire par default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F71600-EE55-48E7-B001-C779B29FF1E2}"/>
              </a:ext>
            </a:extLst>
          </p:cNvPr>
          <p:cNvSpPr txBox="1"/>
          <p:nvPr/>
        </p:nvSpPr>
        <p:spPr>
          <a:xfrm>
            <a:off x="96177" y="1377058"/>
            <a:ext cx="6433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Testons l’authentification basic de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pour ce faire on configure un classe pour gérer la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securité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l’image au dessous montre :</a:t>
            </a:r>
          </a:p>
          <a:p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niveau de ce mode /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n’existe pas car on doit envoyer avec chaque requête les identifiants.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B5341-8866-42B0-ABEE-00E0EC92F32C}"/>
              </a:ext>
            </a:extLst>
          </p:cNvPr>
          <p:cNvSpPr txBox="1"/>
          <p:nvPr/>
        </p:nvSpPr>
        <p:spPr>
          <a:xfrm>
            <a:off x="5883109" y="4229915"/>
            <a:ext cx="20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Formulaire du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</a:t>
            </a:r>
          </a:p>
        </p:txBody>
      </p:sp>
    </p:spTree>
    <p:extLst>
      <p:ext uri="{BB962C8B-B14F-4D97-AF65-F5344CB8AC3E}">
        <p14:creationId xmlns:p14="http://schemas.microsoft.com/office/powerpoint/2010/main" val="63960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" name="Google Shape;189;p12">
            <a:extLst>
              <a:ext uri="{FF2B5EF4-FFF2-40B4-BE49-F238E27FC236}">
                <a16:creationId xmlns:a16="http://schemas.microsoft.com/office/drawing/2014/main" id="{C73AF6AE-ECD0-4593-8544-A1E010AB1D51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SPRING SECURITY APERÇU</a:t>
            </a:r>
            <a:endParaRPr lang="fr-FR" sz="8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BC06F-F20B-4CF3-813D-91EAD2606AD0}"/>
              </a:ext>
            </a:extLst>
          </p:cNvPr>
          <p:cNvSpPr txBox="1"/>
          <p:nvPr/>
        </p:nvSpPr>
        <p:spPr>
          <a:xfrm>
            <a:off x="2264556" y="142363"/>
            <a:ext cx="379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Configurer des ressources non protégées :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474FD-647A-495F-9DB1-AE4FE64B91F1}"/>
              </a:ext>
            </a:extLst>
          </p:cNvPr>
          <p:cNvSpPr txBox="1"/>
          <p:nvPr/>
        </p:nvSpPr>
        <p:spPr>
          <a:xfrm>
            <a:off x="145104" y="705206"/>
            <a:ext cx="6433851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la méthode configure(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http)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antMatchers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une pattern comme argument et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F71600-EE55-48E7-B001-C779B29FF1E2}"/>
              </a:ext>
            </a:extLst>
          </p:cNvPr>
          <p:cNvSpPr txBox="1"/>
          <p:nvPr/>
        </p:nvSpPr>
        <p:spPr>
          <a:xfrm>
            <a:off x="287272" y="2554437"/>
            <a:ext cx="244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HTML dans le dossier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B5341-8866-42B0-ABEE-00E0EC92F32C}"/>
              </a:ext>
            </a:extLst>
          </p:cNvPr>
          <p:cNvSpPr txBox="1"/>
          <p:nvPr/>
        </p:nvSpPr>
        <p:spPr>
          <a:xfrm>
            <a:off x="5533527" y="2947423"/>
            <a:ext cx="1045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A995F-4F5D-45AC-A602-05E9082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07" y="460789"/>
            <a:ext cx="3096057" cy="809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71C23-B2C3-4544-9AD7-EF6D9FA4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1674420"/>
            <a:ext cx="2162477" cy="666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3CE86F-5230-4332-A09E-15ED11445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096" y="1674420"/>
            <a:ext cx="3352798" cy="1146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C8CD1D-E083-4AF9-9874-0B18BACB0A50}"/>
              </a:ext>
            </a:extLst>
          </p:cNvPr>
          <p:cNvSpPr txBox="1"/>
          <p:nvPr/>
        </p:nvSpPr>
        <p:spPr>
          <a:xfrm>
            <a:off x="145104" y="3080038"/>
            <a:ext cx="379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Personnaliser les utilisateurs (en mémoire):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57AE4-586A-442E-B419-D2B3B019A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930" y="3577377"/>
            <a:ext cx="4053749" cy="1429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3A161-AAFB-4BB2-A6C2-F7250341A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94" y="3491465"/>
            <a:ext cx="3349421" cy="1101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E8DDBB-D0A5-4B6F-B2F5-ABCBD5F731D8}"/>
              </a:ext>
            </a:extLst>
          </p:cNvPr>
          <p:cNvSpPr txBox="1"/>
          <p:nvPr/>
        </p:nvSpPr>
        <p:spPr>
          <a:xfrm>
            <a:off x="88712" y="4794300"/>
            <a:ext cx="4858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classe pour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méthode de hachage de mot de passe</a:t>
            </a:r>
          </a:p>
        </p:txBody>
      </p:sp>
    </p:spTree>
    <p:extLst>
      <p:ext uri="{BB962C8B-B14F-4D97-AF65-F5344CB8AC3E}">
        <p14:creationId xmlns:p14="http://schemas.microsoft.com/office/powerpoint/2010/main" val="59909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880244"/>
            <a:ext cx="65433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200" dirty="0"/>
              <a:t>CONFIGURATION SPRING BOOT</a:t>
            </a:r>
            <a:endParaRPr lang="en-US"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6520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89;p12">
            <a:extLst>
              <a:ext uri="{FF2B5EF4-FFF2-40B4-BE49-F238E27FC236}">
                <a16:creationId xmlns:a16="http://schemas.microsoft.com/office/drawing/2014/main" id="{757AE738-3F0E-446D-A139-A817817DADCB}"/>
              </a:ext>
            </a:extLst>
          </p:cNvPr>
          <p:cNvSpPr txBox="1">
            <a:spLocks/>
          </p:cNvSpPr>
          <p:nvPr/>
        </p:nvSpPr>
        <p:spPr>
          <a:xfrm>
            <a:off x="-36329" y="-5278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CONFIGURATION SPRING BOOT</a:t>
            </a:r>
            <a:endParaRPr lang="fr-FR" sz="700" b="1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D28F1-A474-403F-AB8B-A9018E6F30E5}"/>
              </a:ext>
            </a:extLst>
          </p:cNvPr>
          <p:cNvSpPr txBox="1"/>
          <p:nvPr/>
        </p:nvSpPr>
        <p:spPr>
          <a:xfrm>
            <a:off x="3501785" y="196540"/>
            <a:ext cx="214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développement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88351-B519-492E-84FF-9F8CC340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60" y="629473"/>
            <a:ext cx="5792140" cy="45140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6866</TotalTime>
  <Words>1346</Words>
  <Application>Microsoft Office PowerPoint</Application>
  <PresentationFormat>On-screen Show (16:9)</PresentationFormat>
  <Paragraphs>253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Roboto Condensed Light</vt:lpstr>
      <vt:lpstr>Arvo</vt:lpstr>
      <vt:lpstr>Roboto Condensed</vt:lpstr>
      <vt:lpstr>Leelawadee</vt:lpstr>
      <vt:lpstr>Arial</vt:lpstr>
      <vt:lpstr>Times New Roman</vt:lpstr>
      <vt:lpstr>Salerio template</vt:lpstr>
      <vt:lpstr>Spring security avec JWT</vt:lpstr>
      <vt:lpstr>Plan</vt:lpstr>
      <vt:lpstr>SPRING SECURITY APERÇU</vt:lpstr>
      <vt:lpstr>PowerPoint Presentation</vt:lpstr>
      <vt:lpstr>PowerPoint Presentation</vt:lpstr>
      <vt:lpstr>PowerPoint Presentation</vt:lpstr>
      <vt:lpstr>PowerPoint Presentation</vt:lpstr>
      <vt:lpstr>CONFIGURATION SPRING BOOT</vt:lpstr>
      <vt:lpstr>PowerPoint Presentation</vt:lpstr>
      <vt:lpstr>PowerPoint Presentation</vt:lpstr>
      <vt:lpstr>PowerPoint Presentation</vt:lpstr>
      <vt:lpstr>CRÉATION D’UN COMPTE UTILISATEUR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L’AUTHENTIFICATION (web service)</vt:lpstr>
      <vt:lpstr>PowerPoint Presentation</vt:lpstr>
      <vt:lpstr>PowerPoint Presentation</vt:lpstr>
      <vt:lpstr>L’AUTHENTIFICATION (WEB SERVICE) AVEC SPRING SECURITY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L’AUTHORIZATION AVEC JWT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 FORMAT XML ET JSON</vt:lpstr>
      <vt:lpstr>PowerPoint Presentation</vt:lpstr>
      <vt:lpstr>À PROPOS CSRF</vt:lpstr>
      <vt:lpstr>PowerPoint Presentation</vt:lpstr>
      <vt:lpstr>RÔLE ET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Goodstuff</dc:creator>
  <cp:lastModifiedBy>Good stuff</cp:lastModifiedBy>
  <cp:revision>275</cp:revision>
  <dcterms:modified xsi:type="dcterms:W3CDTF">2020-06-09T00:57:56Z</dcterms:modified>
</cp:coreProperties>
</file>