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3.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3.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3.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3.xml"/><Relationship Id="rId3" Type="http://schemas.openxmlformats.org/officeDocument/2006/relationships/presProps" Target="presProps3.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[employee_data.csv]Employee data!PivotTable3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dirty="0"/>
              <a:t>Employee</a:t>
            </a:r>
            <a:r>
              <a:rPr lang="en-IN" sz="1800" baseline="0" dirty="0"/>
              <a:t> performance analysis</a:t>
            </a:r>
            <a:endParaRPr lang="en-IN" sz="1800"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'Employee data'!$B$3:$B$4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exp"/>
            <c:dispRSqr val="0"/>
            <c:dispEq val="0"/>
          </c:trendline>
          <c:cat>
            <c:strRef>
              <c:f>'Employee data'!$A$5:$A$15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data'!$B$5:$B$15</c:f>
              <c:numCache>
                <c:formatCode>General</c:formatCode>
                <c:ptCount val="10"/>
                <c:pt idx="0">
                  <c:v>3</c:v>
                </c:pt>
                <c:pt idx="1">
                  <c:v>6</c:v>
                </c:pt>
                <c:pt idx="2">
                  <c:v>9</c:v>
                </c:pt>
                <c:pt idx="3">
                  <c:v>8</c:v>
                </c:pt>
                <c:pt idx="4">
                  <c:v>9</c:v>
                </c:pt>
                <c:pt idx="5">
                  <c:v>9</c:v>
                </c:pt>
                <c:pt idx="6">
                  <c:v>8</c:v>
                </c:pt>
                <c:pt idx="7">
                  <c:v>7</c:v>
                </c:pt>
                <c:pt idx="8">
                  <c:v>3</c:v>
                </c:pt>
                <c:pt idx="9">
                  <c:v>6</c:v>
                </c:pt>
              </c:numCache>
            </c:numRef>
          </c:val>
        </c:ser>
        <c:ser>
          <c:idx val="1"/>
          <c:order val="1"/>
          <c:tx>
            <c:strRef>
              <c:f>'Employee data'!$C$3:$C$4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'Employee data'!$A$5:$A$15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ser>
        <c:ser>
          <c:idx val="2"/>
          <c:order val="2"/>
          <c:tx>
            <c:strRef>
              <c:f>'Employee data'!$D$3:$D$4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'Employee data'!$A$5:$A$15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ser>
        <c:ser>
          <c:idx val="3"/>
          <c:order val="3"/>
          <c:tx>
            <c:strRef>
              <c:f>'Employee data'!$E$3:$E$4</c:f>
              <c:strCache>
                <c:ptCount val="1"/>
                <c:pt idx="0">
                  <c:v>VERY HIGH</c:v>
                </c:pt>
              </c:strCache>
            </c:strRef>
          </c:tx>
          <c:spPr>
            <a:solidFill>
              <a:schemeClr val="accent4"/>
            </a:solidFill>
            <a:ln>
              <a:noFill/>
            </a:ln>
            <a:effectLst/>
          </c:spPr>
          <c:invertIfNegative val="0"/>
          <c:cat>
            <c:strRef>
              <c:f>'Employee data'!$A$5:$A$15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data'!$E$5:$E$15</c:f>
              <c:numCache>
                <c:formatCode>General</c:formatCode>
                <c:ptCount val="10"/>
                <c:pt idx="0">
                  <c:v>3</c:v>
                </c:pt>
                <c:pt idx="1">
                  <c:v>3</c:v>
                </c:pt>
                <c:pt idx="2">
                  <c:v>5</c:v>
                </c:pt>
                <c:pt idx="3">
                  <c:v>3</c:v>
                </c:pt>
                <c:pt idx="4">
                  <c:v>7</c:v>
                </c:pt>
                <c:pt idx="5">
                  <c:v>7</c:v>
                </c:pt>
                <c:pt idx="6">
                  <c:v>5</c:v>
                </c:pt>
                <c:pt idx="7">
                  <c:v>5</c:v>
                </c:pt>
                <c:pt idx="8">
                  <c:v>9</c:v>
                </c:pt>
                <c:pt idx="9">
                  <c:v>6</c:v>
                </c:pt>
              </c:numCache>
            </c:numRef>
          </c:val>
        </c:ser>
        <c:dLbls>
          <c:showLegendKey val="0"/>
          <c:showVal val="0"/>
          <c:showCatName val="0"/>
          <c:showSerName val="0"/>
          <c:showPercent val="0"/>
          <c:showBubbleSize val="0"/>
        </c:dLbls>
        <c:gapWidth val="219"/>
        <c:overlap val="-27"/>
        <c:axId val="312246632"/>
        <c:axId val="312245848"/>
      </c:barChart>
      <c:catAx>
        <c:axId val="3122466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2400" dirty="0" smtClean="0"/>
                  <a:t>Business</a:t>
                </a:r>
                <a:r>
                  <a:rPr lang="en-IN" sz="2400" baseline="0" dirty="0" smtClean="0"/>
                  <a:t> unit</a:t>
                </a:r>
                <a:endParaRPr lang="en-IN" sz="2400" dirty="0"/>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245848"/>
        <c:crosses val="autoZero"/>
        <c:auto val="1"/>
        <c:lblAlgn val="ctr"/>
        <c:lblOffset val="100"/>
        <c:noMultiLvlLbl val="0"/>
      </c:catAx>
      <c:valAx>
        <c:axId val="312245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2000" dirty="0" smtClean="0"/>
                  <a:t>Count</a:t>
                </a:r>
                <a:r>
                  <a:rPr lang="en-IN" sz="2000" baseline="0" dirty="0" smtClean="0"/>
                  <a:t> of First name</a:t>
                </a:r>
                <a:endParaRPr lang="en-IN" sz="2000"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24663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300" cy="344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300" cy="3444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300" cy="3444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0: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2: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7: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8: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9: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00" cy="51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 name="Google Shape;28;p2"/>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 name="Google Shape;29;p2"/>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 name="Google Shape;30;p2"/>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 name="Google Shape;33;p3"/>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3"/>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 name="Google Shape;35;p3"/>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39" name="Google Shape;39;p4"/>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4"/>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1" name="Google Shape;41;p4"/>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 name="Google Shape;44;p5"/>
          <p:cNvSpPr txBox="1"/>
          <p:nvPr>
            <p:ph idx="1" type="body"/>
          </p:nvPr>
        </p:nvSpPr>
        <p:spPr>
          <a:xfrm>
            <a:off x="609600" y="1577340"/>
            <a:ext cx="53034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45" name="Google Shape;45;p5"/>
          <p:cNvSpPr txBox="1"/>
          <p:nvPr>
            <p:ph idx="2" type="body"/>
          </p:nvPr>
        </p:nvSpPr>
        <p:spPr>
          <a:xfrm>
            <a:off x="6278880" y="1577340"/>
            <a:ext cx="53034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46" name="Google Shape;46;p5"/>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 name="Google Shape;47;p5"/>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5"/>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1" name="Google Shape;51;p6"/>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6"/>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1" name="Google Shape;21;p1"/>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grpSp>
        <p:nvGrpSpPr>
          <p:cNvPr id="234" name="Google Shape;234;p1"/>
          <p:cNvGrpSpPr/>
          <p:nvPr/>
        </p:nvGrpSpPr>
        <p:grpSpPr>
          <a:xfrm>
            <a:off x="876299" y="990600"/>
            <a:ext cx="1743075" cy="1333500"/>
            <a:chOff x="742950" y="1104900"/>
            <a:chExt cx="1743075" cy="1333500"/>
          </a:xfrm>
        </p:grpSpPr>
        <p:sp>
          <p:nvSpPr>
            <p:cNvPr id="235" name="Google Shape;235;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6" name="Google Shape;236;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37" name="Google Shape;237;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8" name="Google Shape;238;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9" name="Google Shape;239;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SzPts val="1400"/>
              <a:buNone/>
            </a:pPr>
            <a:r>
              <a:rPr b="1" lang="en-IN">
                <a:solidFill>
                  <a:srgbClr val="0F0F0F"/>
                </a:solidFill>
                <a:latin typeface="Times New Roman"/>
                <a:ea typeface="Times New Roman"/>
                <a:cs typeface="Times New Roman"/>
                <a:sym typeface="Times New Roman"/>
              </a:rPr>
              <a:t>Employee Data Analysis using Excel</a:t>
            </a:r>
            <a:r>
              <a:rPr b="1" i="0" lang="en-IN">
                <a:solidFill>
                  <a:srgbClr val="0F0F0F"/>
                </a:solidFill>
                <a:latin typeface="Times New Roman"/>
                <a:ea typeface="Times New Roman"/>
                <a:cs typeface="Times New Roman"/>
                <a:sym typeface="Times New Roman"/>
              </a:rPr>
              <a:t> </a:t>
            </a:r>
            <a:br>
              <a:rPr b="1" i="0" lang="en-IN">
                <a:solidFill>
                  <a:srgbClr val="0F0F0F"/>
                </a:solidFill>
                <a:latin typeface="Roboto"/>
                <a:ea typeface="Roboto"/>
                <a:cs typeface="Roboto"/>
                <a:sym typeface="Roboto"/>
              </a:rPr>
            </a:br>
            <a:endParaRPr/>
          </a:p>
        </p:txBody>
      </p:sp>
      <p:pic>
        <p:nvPicPr>
          <p:cNvPr id="240" name="Google Shape;240;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241" name="Google Shape;241;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IN"/>
              <a:t>‹#›</a:t>
            </a:fld>
            <a:endParaRPr/>
          </a:p>
        </p:txBody>
      </p:sp>
      <p:sp>
        <p:nvSpPr>
          <p:cNvPr id="242" name="Google Shape;242;p1"/>
          <p:cNvSpPr txBox="1"/>
          <p:nvPr/>
        </p:nvSpPr>
        <p:spPr>
          <a:xfrm>
            <a:off x="2554542" y="3314150"/>
            <a:ext cx="8610600" cy="19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STUDENT NAME: </a:t>
            </a:r>
            <a:r>
              <a:rPr lang="en-IN" sz="2400">
                <a:solidFill>
                  <a:schemeClr val="dk1"/>
                </a:solidFill>
                <a:latin typeface="Calibri"/>
                <a:ea typeface="Calibri"/>
                <a:cs typeface="Calibri"/>
                <a:sym typeface="Calibri"/>
              </a:rPr>
              <a:t> ELAVARASI.V</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REGISTER NO: D22CM0</a:t>
            </a:r>
            <a:r>
              <a:rPr lang="en-IN" sz="2400">
                <a:solidFill>
                  <a:schemeClr val="dk1"/>
                </a:solidFill>
                <a:latin typeface="Calibri"/>
                <a:ea typeface="Calibri"/>
                <a:cs typeface="Calibri"/>
                <a:sym typeface="Calibri"/>
              </a:rPr>
              <a:t>48</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DEPARTMENT: COMMERCE</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COLLEGE: PATRICIAN COLLEGE OF ARTS AND SCIENCE</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9" name="Google Shape;189;p16"/>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0" name="Google Shape;190;p16"/>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16"/>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MODELLING</a:t>
            </a:r>
            <a:endParaRPr/>
          </a:p>
        </p:txBody>
      </p:sp>
      <p:sp>
        <p:nvSpPr>
          <p:cNvPr id="192" name="Google Shape;192;p16"/>
          <p:cNvSpPr txBox="1"/>
          <p:nvPr>
            <p:ph idx="1" type="body"/>
          </p:nvPr>
        </p:nvSpPr>
        <p:spPr>
          <a:xfrm>
            <a:off x="609600" y="1577340"/>
            <a:ext cx="10972800" cy="2216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Data collection</a:t>
            </a:r>
            <a:endParaRPr/>
          </a:p>
          <a:p>
            <a:pPr indent="-342900" lvl="0" marL="342900" rtl="0" algn="l">
              <a:spcBef>
                <a:spcPts val="0"/>
              </a:spcBef>
              <a:spcAft>
                <a:spcPts val="0"/>
              </a:spcAft>
              <a:buSzPts val="1800"/>
              <a:buFont typeface="Calibri"/>
              <a:buAutoNum type="arabicPeriod"/>
            </a:pPr>
            <a:r>
              <a:rPr lang="en-IN"/>
              <a:t>Download from ednet dash board</a:t>
            </a:r>
            <a:endParaRPr/>
          </a:p>
          <a:p>
            <a:pPr indent="-342900" lvl="0" marL="342900" rtl="0" algn="l">
              <a:spcBef>
                <a:spcPts val="0"/>
              </a:spcBef>
              <a:spcAft>
                <a:spcPts val="0"/>
              </a:spcAft>
              <a:buSzPts val="1800"/>
              <a:buFont typeface="Calibri"/>
              <a:buAutoNum type="arabicPeriod"/>
            </a:pPr>
            <a:r>
              <a:rPr lang="en-IN"/>
              <a:t>Present the data in excel sheet</a:t>
            </a:r>
            <a:endParaRPr/>
          </a:p>
          <a:p>
            <a:pPr indent="0" lvl="0" marL="0" rtl="0" algn="l">
              <a:spcBef>
                <a:spcPts val="0"/>
              </a:spcBef>
              <a:spcAft>
                <a:spcPts val="0"/>
              </a:spcAft>
              <a:buNone/>
            </a:pPr>
            <a:r>
              <a:rPr lang="en-IN"/>
              <a:t>Feature selection</a:t>
            </a:r>
            <a:endParaRPr/>
          </a:p>
          <a:p>
            <a:pPr indent="-342900" lvl="0" marL="342900" rtl="0" algn="l">
              <a:spcBef>
                <a:spcPts val="0"/>
              </a:spcBef>
              <a:spcAft>
                <a:spcPts val="0"/>
              </a:spcAft>
              <a:buSzPts val="1800"/>
              <a:buFont typeface="Calibri"/>
              <a:buAutoNum type="arabicPeriod"/>
            </a:pPr>
            <a:r>
              <a:rPr lang="en-IN"/>
              <a:t>Find the missing data</a:t>
            </a:r>
            <a:endParaRPr/>
          </a:p>
          <a:p>
            <a:pPr indent="-342900" lvl="0" marL="342900" rtl="0" algn="l">
              <a:spcBef>
                <a:spcPts val="0"/>
              </a:spcBef>
              <a:spcAft>
                <a:spcPts val="0"/>
              </a:spcAft>
              <a:buSzPts val="1800"/>
              <a:buFont typeface="Calibri"/>
              <a:buAutoNum type="arabicPeriod"/>
            </a:pPr>
            <a:r>
              <a:rPr lang="en-IN"/>
              <a:t>Filter the missing data</a:t>
            </a:r>
            <a:endParaRPr/>
          </a:p>
          <a:p>
            <a:pPr indent="0" lvl="0" marL="0" rtl="0" algn="l">
              <a:spcBef>
                <a:spcPts val="0"/>
              </a:spcBef>
              <a:spcAft>
                <a:spcPts val="0"/>
              </a:spcAft>
              <a:buNone/>
            </a:pPr>
            <a:r>
              <a:rPr lang="en-IN"/>
              <a:t>Performance level</a:t>
            </a:r>
            <a:endParaRPr/>
          </a:p>
          <a:p>
            <a:pPr indent="-342900" lvl="0" marL="342900" rtl="0" algn="l">
              <a:spcBef>
                <a:spcPts val="0"/>
              </a:spcBef>
              <a:spcAft>
                <a:spcPts val="0"/>
              </a:spcAft>
              <a:buSzPts val="1800"/>
              <a:buFont typeface="Calibri"/>
              <a:buAutoNum type="arabicPeriod"/>
            </a:pPr>
            <a:r>
              <a:rPr lang="en-IN"/>
              <a:t>Current Employee Rating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1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0" name="Google Shape;200;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1" name="Google Shape;201;p17"/>
          <p:cNvSpPr txBox="1"/>
          <p:nvPr>
            <p:ph type="title"/>
          </p:nvPr>
        </p:nvSpPr>
        <p:spPr>
          <a:xfrm>
            <a:off x="755331" y="385444"/>
            <a:ext cx="8779200" cy="59229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a:t>RESULTS</a:t>
            </a:r>
            <a:br>
              <a:rPr lang="en-IN"/>
            </a:br>
            <a:br>
              <a:rPr lang="en-IN"/>
            </a:br>
            <a:br>
              <a:rPr lang="en-IN"/>
            </a:br>
            <a:br>
              <a:rPr lang="en-IN"/>
            </a:br>
            <a:br>
              <a:rPr lang="en-IN"/>
            </a:br>
            <a:br>
              <a:rPr lang="en-IN"/>
            </a:br>
            <a:br>
              <a:rPr lang="en-IN"/>
            </a:br>
            <a:endParaRPr/>
          </a:p>
        </p:txBody>
      </p:sp>
      <p:sp>
        <p:nvSpPr>
          <p:cNvPr id="202" name="Google Shape;202;p17"/>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graphicFrame>
        <p:nvGraphicFramePr>
          <p:cNvPr id="203" name="Google Shape;203;p17"/>
          <p:cNvGraphicFramePr/>
          <p:nvPr/>
        </p:nvGraphicFramePr>
        <p:xfrm>
          <a:off x="1390649" y="1295400"/>
          <a:ext cx="6729400" cy="5172075"/>
        </p:xfrm>
        <a:graphic>
          <a:graphicData uri="http://schemas.openxmlformats.org/drawingml/2006/chart">
            <c:chart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8"/>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09" name="Google Shape;209;p18"/>
          <p:cNvSpPr txBox="1"/>
          <p:nvPr>
            <p:ph idx="1" type="body"/>
          </p:nvPr>
        </p:nvSpPr>
        <p:spPr>
          <a:xfrm>
            <a:off x="609600" y="1577340"/>
            <a:ext cx="8991600" cy="831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By comparing the performance of employees, the number of employees higher in number are medium level employees. We need to motivate the employees by giving them various tasks for the better outcome.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5" cy="6858466"/>
            <a:chOff x="7448612" y="0"/>
            <a:chExt cx="4743795" cy="6858466"/>
          </a:xfrm>
        </p:grpSpPr>
        <p:sp>
          <p:nvSpPr>
            <p:cNvPr id="73" name="Google Shape;73;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8"/>
          <p:cNvSpPr txBox="1"/>
          <p:nvPr>
            <p:ph type="title"/>
          </p:nvPr>
        </p:nvSpPr>
        <p:spPr>
          <a:xfrm>
            <a:off x="739775" y="829627"/>
            <a:ext cx="39096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8"/>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91" name="Google Shape;91;p8"/>
          <p:cNvSpPr txBox="1"/>
          <p:nvPr/>
        </p:nvSpPr>
        <p:spPr>
          <a:xfrm>
            <a:off x="1217522" y="2123271"/>
            <a:ext cx="8593200" cy="144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9"/>
          <p:cNvSpPr/>
          <p:nvPr/>
        </p:nvSpPr>
        <p:spPr>
          <a:xfrm>
            <a:off x="-76200" y="28579"/>
            <a:ext cx="124968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5" cy="6858466"/>
            <a:chOff x="7448612" y="0"/>
            <a:chExt cx="4743795" cy="6858466"/>
          </a:xfrm>
        </p:grpSpPr>
        <p:sp>
          <p:nvSpPr>
            <p:cNvPr id="98" name="Google Shape;98;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7"/>
            <a:chOff x="47625" y="3819523"/>
            <a:chExt cx="4124325" cy="3009897"/>
          </a:xfrm>
        </p:grpSpPr>
        <p:pic>
          <p:nvPicPr>
            <p:cNvPr id="113" name="Google Shape;113;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9"/>
          <p:cNvSpPr txBox="1"/>
          <p:nvPr>
            <p:ph type="title"/>
          </p:nvPr>
        </p:nvSpPr>
        <p:spPr>
          <a:xfrm>
            <a:off x="739775" y="445388"/>
            <a:ext cx="23571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a:t>AGENDA</a:t>
            </a:r>
            <a:endParaRPr/>
          </a:p>
        </p:txBody>
      </p:sp>
      <p:sp>
        <p:nvSpPr>
          <p:cNvPr id="116" name="Google Shape;116;p9"/>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17" name="Google Shape;117;p9"/>
          <p:cNvSpPr txBox="1"/>
          <p:nvPr/>
        </p:nvSpPr>
        <p:spPr>
          <a:xfrm>
            <a:off x="2509807" y="1041533"/>
            <a:ext cx="5029200" cy="4401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IN"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Results and </a:t>
            </a:r>
            <a:r>
              <a:rPr lang="en-IN"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10"/>
          <p:cNvGrpSpPr/>
          <p:nvPr/>
        </p:nvGrpSpPr>
        <p:grpSpPr>
          <a:xfrm>
            <a:off x="7991475" y="2933700"/>
            <a:ext cx="2762251" cy="3257550"/>
            <a:chOff x="7991475" y="2933700"/>
            <a:chExt cx="2762251" cy="3257550"/>
          </a:xfrm>
        </p:grpSpPr>
        <p:sp>
          <p:nvSpPr>
            <p:cNvPr id="123" name="Google Shape;123;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126" name="Google Shape;126;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10"/>
          <p:cNvSpPr txBox="1"/>
          <p:nvPr>
            <p:ph type="title"/>
          </p:nvPr>
        </p:nvSpPr>
        <p:spPr>
          <a:xfrm>
            <a:off x="755332" y="385444"/>
            <a:ext cx="10681200" cy="75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PROBLEM	STATEMENT </a:t>
            </a:r>
            <a:br>
              <a:rPr lang="en-IN" sz="4250"/>
            </a:br>
            <a:endParaRPr b="0" sz="3200">
              <a:latin typeface="Times New Roman"/>
              <a:ea typeface="Times New Roman"/>
              <a:cs typeface="Times New Roman"/>
              <a:sym typeface="Times New Roman"/>
            </a:endParaRPr>
          </a:p>
        </p:txBody>
      </p:sp>
      <p:sp>
        <p:nvSpPr>
          <p:cNvPr id="128" name="Google Shape;128;p10"/>
          <p:cNvSpPr txBox="1"/>
          <p:nvPr>
            <p:ph idx="1" type="body"/>
          </p:nvPr>
        </p:nvSpPr>
        <p:spPr>
          <a:xfrm>
            <a:off x="609600" y="1577340"/>
            <a:ext cx="7543800" cy="2004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latin typeface="Times New Roman"/>
                <a:ea typeface="Times New Roman"/>
                <a:cs typeface="Times New Roman"/>
                <a:sym typeface="Times New Roman"/>
              </a:rPr>
              <a:t>1</a:t>
            </a:r>
            <a:r>
              <a:rPr lang="en-IN" sz="2800"/>
              <a:t>.</a:t>
            </a:r>
            <a:r>
              <a:rPr lang="en-IN">
                <a:latin typeface="Times New Roman"/>
                <a:ea typeface="Times New Roman"/>
                <a:cs typeface="Times New Roman"/>
                <a:sym typeface="Times New Roman"/>
              </a:rPr>
              <a:t>It is the dataset composition of the company of Jaganathan Chakravarthy pvt ltd located at the Chennai city.</a:t>
            </a:r>
            <a:br>
              <a:rPr lang="en-IN">
                <a:latin typeface="Times New Roman"/>
                <a:ea typeface="Times New Roman"/>
                <a:cs typeface="Times New Roman"/>
                <a:sym typeface="Times New Roman"/>
              </a:rPr>
            </a:br>
            <a:br>
              <a:rPr lang="en-IN">
                <a:latin typeface="Times New Roman"/>
                <a:ea typeface="Times New Roman"/>
                <a:cs typeface="Times New Roman"/>
                <a:sym typeface="Times New Roman"/>
              </a:rPr>
            </a:br>
            <a:r>
              <a:rPr lang="en-IN">
                <a:latin typeface="Times New Roman"/>
                <a:ea typeface="Times New Roman"/>
                <a:cs typeface="Times New Roman"/>
                <a:sym typeface="Times New Roman"/>
              </a:rPr>
              <a:t>2.This is clearly informing about the information consisting of employees  such as Employee ID, Name, Gender, Department, Salary, Start date, FTE, Employee type, Work location</a:t>
            </a:r>
            <a:endParaRPr/>
          </a:p>
        </p:txBody>
      </p:sp>
      <p:sp>
        <p:nvSpPr>
          <p:cNvPr id="129" name="Google Shape;129;p10"/>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pic>
        <p:nvPicPr>
          <p:cNvPr id="130" name="Google Shape;130;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8" name="Google Shape;138;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9" name="Google Shape;139;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11"/>
          <p:cNvSpPr txBox="1"/>
          <p:nvPr>
            <p:ph type="title"/>
          </p:nvPr>
        </p:nvSpPr>
        <p:spPr>
          <a:xfrm>
            <a:off x="755332" y="385444"/>
            <a:ext cx="106812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PROJECT	OVERVIEW</a:t>
            </a:r>
            <a:endParaRPr sz="4250"/>
          </a:p>
        </p:txBody>
      </p:sp>
      <p:sp>
        <p:nvSpPr>
          <p:cNvPr id="141" name="Google Shape;141;p11"/>
          <p:cNvSpPr txBox="1"/>
          <p:nvPr>
            <p:ph idx="1" type="body"/>
          </p:nvPr>
        </p:nvSpPr>
        <p:spPr>
          <a:xfrm>
            <a:off x="609600" y="2133600"/>
            <a:ext cx="10972800" cy="554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latin typeface="Times New Roman"/>
                <a:ea typeface="Times New Roman"/>
                <a:cs typeface="Times New Roman"/>
                <a:sym typeface="Times New Roman"/>
              </a:rPr>
              <a:t>This power point presentation clearly signifies the calculation and analysis of dataset for the better understanding of employee data</a:t>
            </a:r>
            <a:endParaRPr/>
          </a:p>
        </p:txBody>
      </p:sp>
      <p:sp>
        <p:nvSpPr>
          <p:cNvPr id="142" name="Google Shape;142;p1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pic>
        <p:nvPicPr>
          <p:cNvPr id="143" name="Google Shape;143;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4" name="Google Shape;144;p11"/>
          <p:cNvSpPr txBox="1"/>
          <p:nvPr/>
        </p:nvSpPr>
        <p:spPr>
          <a:xfrm>
            <a:off x="609600" y="2133600"/>
            <a:ext cx="8925000" cy="831000"/>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0D0D0D"/>
              </a:buClr>
              <a:buSzPts val="2400"/>
              <a:buFont typeface="Arial"/>
              <a:buChar char="•"/>
            </a:pPr>
            <a:r>
              <a:rPr b="0" i="0" lang="en-IN" sz="2400">
                <a:solidFill>
                  <a:srgbClr val="0D0D0D"/>
                </a:solidFill>
                <a:latin typeface="Times New Roman"/>
                <a:ea typeface="Times New Roman"/>
                <a:cs typeface="Times New Roman"/>
                <a:sym typeface="Times New Roman"/>
              </a:rPr>
              <a:t>.</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2"/>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sz="4000"/>
              <a:t>WHO ARE THE END USERS?</a:t>
            </a:r>
            <a:endParaRPr sz="4000"/>
          </a:p>
        </p:txBody>
      </p:sp>
      <p:sp>
        <p:nvSpPr>
          <p:cNvPr id="150" name="Google Shape;150;p12"/>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p>
            <a:pPr indent="-285750" lvl="0" marL="285750" rtl="0" algn="l">
              <a:spcBef>
                <a:spcPts val="0"/>
              </a:spcBef>
              <a:spcAft>
                <a:spcPts val="0"/>
              </a:spcAft>
              <a:buSzPts val="1800"/>
              <a:buFont typeface="Arial"/>
              <a:buChar char="•"/>
            </a:pPr>
            <a:r>
              <a:rPr lang="en-IN"/>
              <a:t>Employee</a:t>
            </a:r>
            <a:endParaRPr/>
          </a:p>
          <a:p>
            <a:pPr indent="-285750" lvl="0" marL="285750" rtl="0" algn="l">
              <a:spcBef>
                <a:spcPts val="0"/>
              </a:spcBef>
              <a:spcAft>
                <a:spcPts val="0"/>
              </a:spcAft>
              <a:buSzPts val="1800"/>
              <a:buFont typeface="Arial"/>
              <a:buChar char="•"/>
            </a:pPr>
            <a:r>
              <a:rPr lang="en-IN"/>
              <a:t>Employer</a:t>
            </a:r>
            <a:endParaRPr/>
          </a:p>
          <a:p>
            <a:pPr indent="-285750" lvl="0" marL="285750" rtl="0" algn="l">
              <a:spcBef>
                <a:spcPts val="0"/>
              </a:spcBef>
              <a:spcAft>
                <a:spcPts val="0"/>
              </a:spcAft>
              <a:buSzPts val="1800"/>
              <a:buFont typeface="Arial"/>
              <a:buChar char="•"/>
            </a:pPr>
            <a:r>
              <a:rPr lang="en-IN"/>
              <a:t>Manager</a:t>
            </a:r>
            <a:endParaRPr/>
          </a:p>
          <a:p>
            <a:pPr indent="-285750" lvl="0" marL="285750" rtl="0" algn="l">
              <a:spcBef>
                <a:spcPts val="0"/>
              </a:spcBef>
              <a:spcAft>
                <a:spcPts val="0"/>
              </a:spcAft>
              <a:buSzPts val="1800"/>
              <a:buFont typeface="Arial"/>
              <a:buChar char="•"/>
            </a:pPr>
            <a:r>
              <a:rPr lang="en-IN"/>
              <a:t>Organization</a:t>
            </a:r>
            <a:endParaRPr/>
          </a:p>
          <a:p>
            <a:pPr indent="-285750" lvl="0" marL="285750" rtl="0" algn="l">
              <a:spcBef>
                <a:spcPts val="0"/>
              </a:spcBef>
              <a:spcAft>
                <a:spcPts val="0"/>
              </a:spcAft>
              <a:buSzPts val="1800"/>
              <a:buFont typeface="Arial"/>
              <a:buChar char="•"/>
            </a:pPr>
            <a:r>
              <a:rPr lang="en-IN"/>
              <a:t>Industry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13"/>
          <p:cNvPicPr preferRelativeResize="0"/>
          <p:nvPr/>
        </p:nvPicPr>
        <p:blipFill rotWithShape="1">
          <a:blip r:embed="rId3">
            <a:alphaModFix/>
          </a:blip>
          <a:srcRect b="0" l="0" r="0" t="0"/>
          <a:stretch/>
        </p:blipFill>
        <p:spPr>
          <a:xfrm>
            <a:off x="0" y="990600"/>
            <a:ext cx="2695574" cy="3248025"/>
          </a:xfrm>
          <a:prstGeom prst="rect">
            <a:avLst/>
          </a:prstGeom>
          <a:noFill/>
          <a:ln>
            <a:noFill/>
          </a:ln>
        </p:spPr>
      </p:pic>
      <p:sp>
        <p:nvSpPr>
          <p:cNvPr id="156" name="Google Shape;156;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 name="Google Shape;159;p13"/>
          <p:cNvSpPr txBox="1"/>
          <p:nvPr>
            <p:ph type="title"/>
          </p:nvPr>
        </p:nvSpPr>
        <p:spPr>
          <a:xfrm>
            <a:off x="755332" y="385444"/>
            <a:ext cx="106812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sz="2800"/>
              <a:t>OUR SOLUTION AND ITS VALUE PROPOSITION</a:t>
            </a:r>
            <a:endParaRPr sz="3600"/>
          </a:p>
        </p:txBody>
      </p:sp>
      <p:sp>
        <p:nvSpPr>
          <p:cNvPr id="160" name="Google Shape;160;p13"/>
          <p:cNvSpPr txBox="1"/>
          <p:nvPr>
            <p:ph idx="1" type="body"/>
          </p:nvPr>
        </p:nvSpPr>
        <p:spPr>
          <a:xfrm>
            <a:off x="2971800" y="1295400"/>
            <a:ext cx="8610600" cy="1385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Conditional formatting-missing</a:t>
            </a:r>
            <a:br>
              <a:rPr lang="en-IN"/>
            </a:br>
            <a:r>
              <a:rPr lang="en-IN"/>
              <a:t>Filter-remove</a:t>
            </a:r>
            <a:br>
              <a:rPr lang="en-IN"/>
            </a:br>
            <a:r>
              <a:rPr lang="en-IN"/>
              <a:t>Formula-performance</a:t>
            </a:r>
            <a:br>
              <a:rPr lang="en-IN"/>
            </a:br>
            <a:r>
              <a:rPr lang="en-IN"/>
              <a:t>Pivot-summary</a:t>
            </a:r>
            <a:br>
              <a:rPr lang="en-IN"/>
            </a:br>
            <a:r>
              <a:rPr lang="en-IN"/>
              <a:t>Graph-data visualization</a:t>
            </a:r>
            <a:endParaRPr/>
          </a:p>
        </p:txBody>
      </p:sp>
      <p:sp>
        <p:nvSpPr>
          <p:cNvPr id="161" name="Google Shape;161;p13"/>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pic>
        <p:nvPicPr>
          <p:cNvPr id="162" name="Google Shape;162;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4"/>
          <p:cNvSpPr txBox="1"/>
          <p:nvPr>
            <p:ph type="title"/>
          </p:nvPr>
        </p:nvSpPr>
        <p:spPr>
          <a:xfrm>
            <a:off x="755332" y="385444"/>
            <a:ext cx="10681200" cy="738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Dataset Description</a:t>
            </a:r>
            <a:endParaRPr/>
          </a:p>
        </p:txBody>
      </p:sp>
      <p:sp>
        <p:nvSpPr>
          <p:cNvPr id="168" name="Google Shape;168;p14"/>
          <p:cNvSpPr txBox="1"/>
          <p:nvPr>
            <p:ph idx="1" type="body"/>
          </p:nvPr>
        </p:nvSpPr>
        <p:spPr>
          <a:xfrm>
            <a:off x="755332" y="1524000"/>
            <a:ext cx="10972800" cy="2493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Employee- kaggle</a:t>
            </a:r>
            <a:br>
              <a:rPr lang="en-IN"/>
            </a:br>
            <a:r>
              <a:rPr lang="en-IN"/>
              <a:t>26-features</a:t>
            </a:r>
            <a:br>
              <a:rPr lang="en-IN"/>
            </a:br>
            <a:r>
              <a:rPr lang="en-IN"/>
              <a:t>9-features</a:t>
            </a:r>
            <a:br>
              <a:rPr lang="en-IN"/>
            </a:br>
            <a:r>
              <a:rPr lang="en-IN"/>
              <a:t>Employee id-number</a:t>
            </a:r>
            <a:br>
              <a:rPr lang="en-IN"/>
            </a:br>
            <a:r>
              <a:rPr lang="en-IN"/>
              <a:t>Name-text</a:t>
            </a:r>
            <a:br>
              <a:rPr lang="en-IN"/>
            </a:br>
            <a:r>
              <a:rPr lang="en-IN"/>
              <a:t>Employee type</a:t>
            </a:r>
            <a:br>
              <a:rPr lang="en-IN"/>
            </a:br>
            <a:r>
              <a:rPr lang="en-IN"/>
              <a:t>Performance level</a:t>
            </a:r>
            <a:br>
              <a:rPr lang="en-IN"/>
            </a:br>
            <a:r>
              <a:rPr lang="en-IN"/>
              <a:t>Gender-male female</a:t>
            </a:r>
            <a:br>
              <a:rPr lang="en-IN"/>
            </a:br>
            <a:r>
              <a:rPr lang="en-IN"/>
              <a:t>Employee rating-number</a:t>
            </a:r>
            <a:endParaRPr/>
          </a:p>
        </p:txBody>
      </p:sp>
      <p:sp>
        <p:nvSpPr>
          <p:cNvPr id="169" name="Google Shape;169;p14"/>
          <p:cNvSpPr/>
          <p:nvPr/>
        </p:nvSpPr>
        <p:spPr>
          <a:xfrm>
            <a:off x="-346239" y="1547297"/>
            <a:ext cx="308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5"/>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5" name="Google Shape;175;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8" name="Google Shape;178;p15"/>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79" name="Google Shape;179;p15"/>
          <p:cNvSpPr txBox="1"/>
          <p:nvPr>
            <p:ph type="title"/>
          </p:nvPr>
        </p:nvSpPr>
        <p:spPr>
          <a:xfrm>
            <a:off x="755332" y="385444"/>
            <a:ext cx="106812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THE "WOW" IN OUR SOLUTION</a:t>
            </a:r>
            <a:endParaRPr b="0" sz="3200">
              <a:latin typeface="Calibri"/>
              <a:ea typeface="Calibri"/>
              <a:cs typeface="Calibri"/>
              <a:sym typeface="Calibri"/>
            </a:endParaRPr>
          </a:p>
        </p:txBody>
      </p:sp>
      <p:sp>
        <p:nvSpPr>
          <p:cNvPr id="180" name="Google Shape;180;p15"/>
          <p:cNvSpPr txBox="1"/>
          <p:nvPr>
            <p:ph idx="1" type="body"/>
          </p:nvPr>
        </p:nvSpPr>
        <p:spPr>
          <a:xfrm>
            <a:off x="609600" y="1524000"/>
            <a:ext cx="10972800" cy="276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Performance level=IF(Z8&gt;4,"VERY HIGH",IF(Z8&gt;3,"HIGH",IF(Z8&gt;2,"MEDIUM",IF(Z8&lt;=2,"LOW"))))</a:t>
            </a:r>
            <a:endParaRPr/>
          </a:p>
        </p:txBody>
      </p:sp>
      <p:sp>
        <p:nvSpPr>
          <p:cNvPr id="181" name="Google Shape;181;p15"/>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2" name="Google Shape;182;p15"/>
          <p:cNvSpPr txBox="1"/>
          <p:nvPr/>
        </p:nvSpPr>
        <p:spPr>
          <a:xfrm>
            <a:off x="2429066" y="2378408"/>
            <a:ext cx="8534100" cy="95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