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7" r:id="rId9"/>
    <p:sldId id="264" r:id="rId10"/>
    <p:sldId id="265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4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6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D9BF-B951-4BFA-B510-636379314D0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6F43-2BED-42A6-A906-6AE08BB32DB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869" y="875212"/>
            <a:ext cx="7506789" cy="2373494"/>
          </a:xfrm>
        </p:spPr>
        <p:txBody>
          <a:bodyPr>
            <a:noAutofit/>
          </a:bodyPr>
          <a:lstStyle/>
          <a:p>
            <a:r>
              <a:rPr lang="es-ES" sz="4000" dirty="0" smtClean="0"/>
              <a:t>UNIVERSIDAD AUTÓNOMA DE NUEVO LEÓN</a:t>
            </a:r>
            <a:br>
              <a:rPr lang="es-ES" sz="4000" dirty="0" smtClean="0"/>
            </a:br>
            <a:r>
              <a:rPr lang="es-ES" sz="4000" dirty="0" smtClean="0"/>
              <a:t>FACULTAD DE INGENIERÍA MECÁNICA Y ELÉCTRICA</a:t>
            </a:r>
            <a:endParaRPr lang="en-U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Abraham Azael Morales Juárez</a:t>
            </a:r>
          </a:p>
          <a:p>
            <a:r>
              <a:rPr lang="es-ES" dirty="0" smtClean="0"/>
              <a:t>1422745</a:t>
            </a:r>
          </a:p>
          <a:p>
            <a:r>
              <a:rPr lang="en-US" dirty="0" err="1" smtClean="0"/>
              <a:t>Simulación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de nanomaterials.</a:t>
            </a:r>
          </a:p>
          <a:p>
            <a:r>
              <a:rPr lang="es-ES" dirty="0" smtClean="0"/>
              <a:t>Dra. Elisa Satu </a:t>
            </a:r>
            <a:r>
              <a:rPr lang="es-ES" dirty="0" err="1" smtClean="0"/>
              <a:t>Schaeffer</a:t>
            </a:r>
            <a:endParaRPr lang="en-US" dirty="0"/>
          </a:p>
        </p:txBody>
      </p:sp>
      <p:pic>
        <p:nvPicPr>
          <p:cNvPr id="1026" name="Picture 2" descr="Resultado de imagen para UAN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" y="195943"/>
            <a:ext cx="2417808" cy="24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11611"/>
            <a:ext cx="2590800" cy="34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58" y="1403151"/>
            <a:ext cx="5283084" cy="37734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5" y="1515693"/>
            <a:ext cx="5401358" cy="385792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3447" y="5366544"/>
            <a:ext cx="565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Calidad de vida de 1 solo individuo con mismas probabilidades de 50 – 50 de cuidar se alimentación, ejercicio y estado de animo.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67762" y="5474265"/>
            <a:ext cx="565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Comparación de métodos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paralelización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mostrando un ahorro en el tiempo de análisis.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1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La </a:t>
            </a:r>
            <a:r>
              <a:rPr lang="es-ES" dirty="0" smtClean="0"/>
              <a:t>programación epigenética </a:t>
            </a:r>
            <a:r>
              <a:rPr lang="es-ES" dirty="0"/>
              <a:t>puede ser el </a:t>
            </a:r>
            <a:r>
              <a:rPr lang="es-ES" dirty="0" smtClean="0"/>
              <a:t>mecanismo i</a:t>
            </a:r>
            <a:r>
              <a:rPr lang="en-US" dirty="0" err="1" smtClean="0"/>
              <a:t>ntimo</a:t>
            </a:r>
            <a:r>
              <a:rPr lang="en-US" dirty="0" smtClean="0"/>
              <a:t> </a:t>
            </a:r>
            <a:r>
              <a:rPr lang="en-US" dirty="0"/>
              <a:t>o causa </a:t>
            </a:r>
            <a:r>
              <a:rPr lang="en-US" dirty="0" smtClean="0"/>
              <a:t>final </a:t>
            </a:r>
            <a:r>
              <a:rPr lang="en-US" dirty="0"/>
              <a:t>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, </a:t>
            </a:r>
            <a:r>
              <a:rPr lang="en-US" dirty="0" smtClean="0"/>
              <a:t>o de </a:t>
            </a:r>
            <a:r>
              <a:rPr lang="en-US" dirty="0"/>
              <a:t>forma </a:t>
            </a:r>
            <a:r>
              <a:rPr lang="en-US" dirty="0" err="1"/>
              <a:t>alterna</a:t>
            </a:r>
            <a:r>
              <a:rPr lang="en-US" dirty="0"/>
              <a:t> se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s-ES" dirty="0" smtClean="0"/>
              <a:t>coincide </a:t>
            </a:r>
            <a:r>
              <a:rPr lang="es-ES" dirty="0"/>
              <a:t>con el tiempo con los efectos tanto </a:t>
            </a:r>
            <a:r>
              <a:rPr lang="es-ES" dirty="0" smtClean="0"/>
              <a:t>positivos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/>
              <a:t>negativos</a:t>
            </a:r>
            <a:r>
              <a:rPr lang="en-US" dirty="0"/>
              <a:t>.</a:t>
            </a:r>
          </a:p>
          <a:p>
            <a:r>
              <a:rPr lang="es-ES" dirty="0"/>
              <a:t>Se logro realizar un estudio </a:t>
            </a:r>
            <a:r>
              <a:rPr lang="es-ES" dirty="0" smtClean="0"/>
              <a:t>estadístico </a:t>
            </a:r>
            <a:r>
              <a:rPr lang="es-ES" dirty="0"/>
              <a:t>en </a:t>
            </a:r>
            <a:r>
              <a:rPr lang="es-ES" dirty="0" smtClean="0"/>
              <a:t>los comportamientos </a:t>
            </a:r>
            <a:r>
              <a:rPr lang="es-ES" dirty="0"/>
              <a:t>de individuos donde </a:t>
            </a:r>
            <a:r>
              <a:rPr lang="es-ES" dirty="0" smtClean="0"/>
              <a:t>pierden calidad </a:t>
            </a:r>
            <a:r>
              <a:rPr lang="es-ES" dirty="0"/>
              <a:t>de vida correspondiendo a sus </a:t>
            </a:r>
            <a:r>
              <a:rPr lang="es-ES" dirty="0" smtClean="0"/>
              <a:t>decisiones sin </a:t>
            </a:r>
            <a:r>
              <a:rPr lang="es-ES" dirty="0"/>
              <a:t>dejar a un lado la probabilidad de recuperarse.</a:t>
            </a:r>
          </a:p>
          <a:p>
            <a:r>
              <a:rPr lang="es-ES" dirty="0"/>
              <a:t>Debido a los pocos factores que se tomaron </a:t>
            </a:r>
            <a:r>
              <a:rPr lang="es-ES" dirty="0" smtClean="0"/>
              <a:t>en cuenta </a:t>
            </a:r>
            <a:r>
              <a:rPr lang="es-ES" dirty="0"/>
              <a:t>y a la complejidad de las </a:t>
            </a:r>
            <a:r>
              <a:rPr lang="es-ES" dirty="0" smtClean="0"/>
              <a:t>interacciones entre </a:t>
            </a:r>
            <a:r>
              <a:rPr lang="es-ES" dirty="0"/>
              <a:t>factores que afectan la </a:t>
            </a:r>
            <a:r>
              <a:rPr lang="es-ES" dirty="0" smtClean="0"/>
              <a:t>expresión genética, se </a:t>
            </a:r>
            <a:r>
              <a:rPr lang="es-ES" dirty="0"/>
              <a:t>debe de realizar un estudio con mayor </a:t>
            </a:r>
            <a:r>
              <a:rPr lang="es-ES" dirty="0" smtClean="0"/>
              <a:t>profundidad y </a:t>
            </a:r>
            <a:r>
              <a:rPr lang="es-ES" dirty="0"/>
              <a:t>tomando en cuenta mas factores.</a:t>
            </a:r>
          </a:p>
          <a:p>
            <a:r>
              <a:rPr lang="es-ES" dirty="0"/>
              <a:t>Se </a:t>
            </a:r>
            <a:r>
              <a:rPr lang="es-ES" dirty="0" smtClean="0"/>
              <a:t>comprobó </a:t>
            </a:r>
            <a:r>
              <a:rPr lang="es-ES" dirty="0"/>
              <a:t>la utilidad de este software para </a:t>
            </a:r>
            <a:r>
              <a:rPr lang="es-ES" dirty="0" smtClean="0"/>
              <a:t>la aplicación </a:t>
            </a:r>
            <a:r>
              <a:rPr lang="es-ES" dirty="0"/>
              <a:t>de este tipo de </a:t>
            </a:r>
            <a:r>
              <a:rPr lang="es-ES" dirty="0" smtClean="0"/>
              <a:t>análisis </a:t>
            </a:r>
            <a:r>
              <a:rPr lang="es-ES" dirty="0"/>
              <a:t>con el cual </a:t>
            </a:r>
            <a:r>
              <a:rPr lang="es-ES" dirty="0" smtClean="0"/>
              <a:t>se pueden </a:t>
            </a:r>
            <a:r>
              <a:rPr lang="es-ES" dirty="0"/>
              <a:t>obtener </a:t>
            </a:r>
            <a:r>
              <a:rPr lang="es-ES" dirty="0" smtClean="0"/>
              <a:t>información </a:t>
            </a:r>
            <a:r>
              <a:rPr lang="es-ES" dirty="0"/>
              <a:t>exacta, </a:t>
            </a:r>
            <a:r>
              <a:rPr lang="es-ES" dirty="0" smtClean="0"/>
              <a:t>además de las </a:t>
            </a:r>
            <a:r>
              <a:rPr lang="es-ES" dirty="0"/>
              <a:t>aplicaciones que esta puede tener en el </a:t>
            </a:r>
            <a:r>
              <a:rPr lang="es-ES" dirty="0" smtClean="0"/>
              <a:t>área de </a:t>
            </a:r>
            <a:r>
              <a:rPr lang="es-ES" dirty="0"/>
              <a:t>la </a:t>
            </a:r>
            <a:r>
              <a:rPr lang="es-ES" dirty="0" smtClean="0"/>
              <a:t>epigenética </a:t>
            </a:r>
            <a:r>
              <a:rPr lang="es-ES" dirty="0"/>
              <a:t>son muy importantes.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6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[1] </a:t>
            </a:r>
            <a:r>
              <a:rPr lang="es-ES" dirty="0" err="1"/>
              <a:t>Ensanut</a:t>
            </a:r>
            <a:r>
              <a:rPr lang="es-ES" dirty="0"/>
              <a:t> Mc 2016. Encuesta nacional de </a:t>
            </a:r>
            <a:r>
              <a:rPr lang="es-ES" dirty="0" smtClean="0"/>
              <a:t>salud y </a:t>
            </a:r>
            <a:r>
              <a:rPr lang="es-ES" dirty="0" err="1"/>
              <a:t>nutricion</a:t>
            </a:r>
            <a:r>
              <a:rPr lang="es-ES" dirty="0"/>
              <a:t> de medio camino </a:t>
            </a:r>
            <a:r>
              <a:rPr lang="es-ES" dirty="0" smtClean="0"/>
              <a:t>2016. </a:t>
            </a:r>
            <a:r>
              <a:rPr lang="es-ES" dirty="0" err="1" smtClean="0"/>
              <a:t>Institulo</a:t>
            </a:r>
            <a:r>
              <a:rPr lang="es-ES" dirty="0" smtClean="0"/>
              <a:t> </a:t>
            </a:r>
            <a:r>
              <a:rPr lang="es-ES" dirty="0"/>
              <a:t>Nacional de Salud Publica, 2016.</a:t>
            </a:r>
            <a:endParaRPr lang="es-ES" dirty="0" smtClean="0"/>
          </a:p>
          <a:p>
            <a:r>
              <a:rPr lang="es-ES" dirty="0" smtClean="0"/>
              <a:t>[</a:t>
            </a:r>
            <a:r>
              <a:rPr lang="es-ES" dirty="0"/>
              <a:t>2] </a:t>
            </a:r>
            <a:r>
              <a:rPr lang="es-ES" dirty="0" err="1"/>
              <a:t>Casanello</a:t>
            </a:r>
            <a:r>
              <a:rPr lang="es-ES" dirty="0"/>
              <a:t> Paola et al. </a:t>
            </a:r>
            <a:r>
              <a:rPr lang="es-ES" dirty="0" err="1"/>
              <a:t>Epigenetica</a:t>
            </a:r>
            <a:r>
              <a:rPr lang="es-ES" dirty="0"/>
              <a:t> y </a:t>
            </a:r>
            <a:r>
              <a:rPr lang="es-ES" dirty="0" smtClean="0"/>
              <a:t>obesidad. </a:t>
            </a:r>
            <a:r>
              <a:rPr lang="en-US" dirty="0" err="1" smtClean="0"/>
              <a:t>Revista</a:t>
            </a:r>
            <a:r>
              <a:rPr lang="en-US" dirty="0" smtClean="0"/>
              <a:t> </a:t>
            </a:r>
            <a:r>
              <a:rPr lang="en-US" dirty="0" err="1"/>
              <a:t>chilena</a:t>
            </a:r>
            <a:r>
              <a:rPr lang="en-US" dirty="0"/>
              <a:t> de </a:t>
            </a:r>
            <a:r>
              <a:rPr lang="en-US" dirty="0" err="1"/>
              <a:t>pediatra</a:t>
            </a:r>
            <a:r>
              <a:rPr lang="en-US" dirty="0"/>
              <a:t>, 2016.</a:t>
            </a:r>
          </a:p>
          <a:p>
            <a:r>
              <a:rPr lang="es-ES" dirty="0"/>
              <a:t>[3] Cigarroa1 Igor et al. Efectos del </a:t>
            </a:r>
            <a:r>
              <a:rPr lang="es-ES" dirty="0" smtClean="0"/>
              <a:t>sedentarismo y </a:t>
            </a:r>
            <a:r>
              <a:rPr lang="es-ES" dirty="0"/>
              <a:t>obesidad en el desarrollo psicomotor </a:t>
            </a:r>
            <a:r>
              <a:rPr lang="es-ES" dirty="0" smtClean="0"/>
              <a:t>en niños </a:t>
            </a:r>
            <a:r>
              <a:rPr lang="es-ES" dirty="0"/>
              <a:t>y </a:t>
            </a:r>
            <a:r>
              <a:rPr lang="es-ES" dirty="0" smtClean="0"/>
              <a:t>niñas</a:t>
            </a:r>
            <a:r>
              <a:rPr lang="es-ES" dirty="0"/>
              <a:t>: Una </a:t>
            </a:r>
            <a:r>
              <a:rPr lang="es-ES" dirty="0" err="1"/>
              <a:t>revision</a:t>
            </a:r>
            <a:r>
              <a:rPr lang="es-ES" dirty="0"/>
              <a:t> de la </a:t>
            </a:r>
            <a:r>
              <a:rPr lang="es-ES" dirty="0" smtClean="0"/>
              <a:t>actualidad latinoamericana</a:t>
            </a:r>
            <a:r>
              <a:rPr lang="es-ES" dirty="0"/>
              <a:t>. Universidad y Salud, 2016.</a:t>
            </a:r>
          </a:p>
          <a:p>
            <a:r>
              <a:rPr lang="es-ES" dirty="0"/>
              <a:t>[4] </a:t>
            </a:r>
            <a:r>
              <a:rPr lang="es-ES" dirty="0" err="1"/>
              <a:t>Krausea</a:t>
            </a:r>
            <a:r>
              <a:rPr lang="es-ES" dirty="0"/>
              <a:t> Bernardo et al. Conceptos </a:t>
            </a:r>
            <a:r>
              <a:rPr lang="es-ES" dirty="0" smtClean="0"/>
              <a:t>generales de </a:t>
            </a:r>
            <a:r>
              <a:rPr lang="es-ES" dirty="0" err="1"/>
              <a:t>epigenetica</a:t>
            </a:r>
            <a:r>
              <a:rPr lang="es-ES" dirty="0"/>
              <a:t>: proyecciones en </a:t>
            </a:r>
            <a:r>
              <a:rPr lang="es-ES" dirty="0" smtClean="0"/>
              <a:t>pediatra. </a:t>
            </a:r>
            <a:r>
              <a:rPr lang="en-US" dirty="0" err="1" smtClean="0"/>
              <a:t>Revista</a:t>
            </a:r>
            <a:r>
              <a:rPr lang="en-US" dirty="0" smtClean="0"/>
              <a:t> </a:t>
            </a:r>
            <a:r>
              <a:rPr lang="en-US" dirty="0" err="1"/>
              <a:t>chilena</a:t>
            </a:r>
            <a:r>
              <a:rPr lang="en-US" dirty="0"/>
              <a:t> de </a:t>
            </a:r>
            <a:r>
              <a:rPr lang="en-US" dirty="0" err="1"/>
              <a:t>pediatra</a:t>
            </a:r>
            <a:r>
              <a:rPr lang="en-US" dirty="0"/>
              <a:t>, 2016.</a:t>
            </a:r>
          </a:p>
          <a:p>
            <a:r>
              <a:rPr lang="es-ES" dirty="0"/>
              <a:t>[5] Rivera Juan et al. Obesidad en </a:t>
            </a:r>
            <a:r>
              <a:rPr lang="es-ES" dirty="0" err="1"/>
              <a:t>mexico</a:t>
            </a:r>
            <a:r>
              <a:rPr lang="es-ES" dirty="0"/>
              <a:t> </a:t>
            </a:r>
            <a:r>
              <a:rPr lang="es-ES" dirty="0" smtClean="0"/>
              <a:t>recomendaciones para </a:t>
            </a:r>
            <a:r>
              <a:rPr lang="es-ES" dirty="0"/>
              <a:t>una </a:t>
            </a:r>
            <a:r>
              <a:rPr lang="es-ES" dirty="0" err="1"/>
              <a:t>poltica</a:t>
            </a:r>
            <a:r>
              <a:rPr lang="es-ES" dirty="0"/>
              <a:t> de estado</a:t>
            </a:r>
            <a:r>
              <a:rPr lang="es-ES" dirty="0" smtClean="0"/>
              <a:t>". </a:t>
            </a:r>
            <a:r>
              <a:rPr lang="en-US" dirty="0" smtClean="0"/>
              <a:t>Universidad </a:t>
            </a:r>
            <a:r>
              <a:rPr lang="en-US" dirty="0"/>
              <a:t>y </a:t>
            </a:r>
            <a:r>
              <a:rPr lang="en-US" dirty="0" err="1"/>
              <a:t>Salud</a:t>
            </a:r>
            <a:r>
              <a:rPr lang="en-US" dirty="0"/>
              <a:t>, 2013.</a:t>
            </a:r>
          </a:p>
          <a:p>
            <a:r>
              <a:rPr lang="es-ES" dirty="0"/>
              <a:t>[6] Abraham Azael Morales </a:t>
            </a:r>
            <a:r>
              <a:rPr lang="es-ES" dirty="0" err="1"/>
              <a:t>Juarez</a:t>
            </a:r>
            <a:r>
              <a:rPr lang="es-ES" dirty="0"/>
              <a:t>. </a:t>
            </a:r>
            <a:r>
              <a:rPr lang="es-ES" dirty="0" err="1"/>
              <a:t>Codigo</a:t>
            </a:r>
            <a:r>
              <a:rPr lang="es-ES" dirty="0"/>
              <a:t> </a:t>
            </a:r>
            <a:r>
              <a:rPr lang="es-ES" dirty="0" err="1" smtClean="0"/>
              <a:t>simulació</a:t>
            </a:r>
            <a:r>
              <a:rPr lang="en-US" dirty="0" smtClean="0"/>
              <a:t>n epigenética</a:t>
            </a:r>
            <a:r>
              <a:rPr lang="en-US" dirty="0"/>
              <a:t>, 2019. URL https</a:t>
            </a:r>
            <a:r>
              <a:rPr lang="en-US" dirty="0" smtClean="0"/>
              <a:t>://</a:t>
            </a:r>
            <a:r>
              <a:rPr lang="en-US" dirty="0"/>
              <a:t>github.com/ELAZA27/Simulaciones.</a:t>
            </a:r>
          </a:p>
          <a:p>
            <a:r>
              <a:rPr lang="en-US" dirty="0"/>
              <a:t>[7] </a:t>
            </a:r>
            <a:r>
              <a:rPr lang="en-US" dirty="0" err="1"/>
              <a:t>Satu</a:t>
            </a:r>
            <a:r>
              <a:rPr lang="en-US" dirty="0"/>
              <a:t> Elisa </a:t>
            </a:r>
            <a:r>
              <a:rPr lang="en-US" dirty="0" err="1"/>
              <a:t>Schaeer</a:t>
            </a:r>
            <a:r>
              <a:rPr lang="en-US" dirty="0"/>
              <a:t>.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smtClean="0"/>
              <a:t>3:Teora </a:t>
            </a:r>
            <a:r>
              <a:rPr lang="en-US" dirty="0"/>
              <a:t>de colas, 2019. URL https</a:t>
            </a:r>
            <a:r>
              <a:rPr lang="en-US" dirty="0" smtClean="0"/>
              <a:t>: //elisa.dyndns-web.com/teaching/comp/par/p3.html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3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Efecto de los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hábitos 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actuales sobre la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o silenciamiento </a:t>
            </a:r>
            <a:r>
              <a:rPr lang="es-E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regulación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celular.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69342" y="1596123"/>
            <a:ext cx="4385033" cy="2356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Este proyecto tiene como finalidad evidenciar la relación que existe entre factores externos o medioambientales en la expresión o represión de genes que regulan las funciones celulares, lo que se conoce como epigenética..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n para epigenet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1" y="1596123"/>
            <a:ext cx="7328471" cy="341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464457" y="3228701"/>
            <a:ext cx="4276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Estas modificaciones ocurren mediante varios mecanismos que son considerados epigenéticos entre estas incluyen la metilación y acetilación de las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histonas.</a:t>
            </a:r>
            <a:endParaRPr lang="en-U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07767" y="6421777"/>
            <a:ext cx="881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la actualidad se conoce poco del mecanismo de acción de este fenómeno.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epigene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9" y="169448"/>
            <a:ext cx="114300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epigenetica f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" y="330005"/>
            <a:ext cx="5429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203852" y="478302"/>
            <a:ext cx="5134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proceso por donde el humano es más sensible al cambio en el patrón de metilación es cuando esta en desarrollo dentro de la madre.</a:t>
            </a:r>
          </a:p>
          <a:p>
            <a:r>
              <a:rPr lang="es-ES" dirty="0" smtClean="0"/>
              <a:t>Factores externos por los cuales la madre pase, podrán afectar la expresión de genes del feto.</a:t>
            </a:r>
            <a:endParaRPr lang="en-US" dirty="0"/>
          </a:p>
        </p:txBody>
      </p:sp>
      <p:pic>
        <p:nvPicPr>
          <p:cNvPr id="7172" name="Picture 4" descr="Resultado de imagen para replicacion adn histon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6" y="3235251"/>
            <a:ext cx="59055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epigenet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2" b="2252"/>
          <a:stretch/>
        </p:blipFill>
        <p:spPr bwMode="auto">
          <a:xfrm>
            <a:off x="1998442" y="0"/>
            <a:ext cx="8833681" cy="13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9" y="1369900"/>
            <a:ext cx="6679750" cy="371097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68115" y="2134160"/>
            <a:ext cx="39803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Pocos</a:t>
            </a:r>
            <a:r>
              <a:rPr lang="en-US" dirty="0" smtClean="0"/>
              <a:t> </a:t>
            </a:r>
            <a:r>
              <a:rPr lang="en-US" dirty="0" err="1" smtClean="0"/>
              <a:t>experimentos</a:t>
            </a:r>
            <a:r>
              <a:rPr lang="en-US" dirty="0" smtClean="0"/>
              <a:t>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de </a:t>
            </a:r>
            <a:r>
              <a:rPr lang="en-US" dirty="0" err="1" smtClean="0"/>
              <a:t>ellos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, se </a:t>
            </a:r>
            <a:r>
              <a:rPr lang="en-US" dirty="0" err="1" smtClean="0"/>
              <a:t>llevo</a:t>
            </a:r>
            <a:r>
              <a:rPr lang="en-US" dirty="0" smtClean="0"/>
              <a:t> a </a:t>
            </a:r>
            <a:r>
              <a:rPr lang="en-US" dirty="0" err="1" smtClean="0"/>
              <a:t>cabo</a:t>
            </a:r>
            <a:r>
              <a:rPr lang="en-US" dirty="0" smtClean="0"/>
              <a:t> con </a:t>
            </a:r>
            <a:r>
              <a:rPr lang="en-US" dirty="0" err="1" smtClean="0"/>
              <a:t>niños</a:t>
            </a:r>
            <a:r>
              <a:rPr lang="en-US" dirty="0" smtClean="0"/>
              <a:t> que </a:t>
            </a:r>
            <a:r>
              <a:rPr lang="en-US" dirty="0" err="1" smtClean="0"/>
              <a:t>nacieron</a:t>
            </a:r>
            <a:r>
              <a:rPr lang="en-US" dirty="0" smtClean="0"/>
              <a:t> de </a:t>
            </a:r>
            <a:r>
              <a:rPr lang="en-US" dirty="0" err="1" smtClean="0"/>
              <a:t>mujeres</a:t>
            </a:r>
            <a:r>
              <a:rPr lang="en-US" dirty="0" smtClean="0"/>
              <a:t> </a:t>
            </a:r>
            <a:r>
              <a:rPr lang="en-US" dirty="0" err="1" smtClean="0"/>
              <a:t>expuestas</a:t>
            </a:r>
            <a:r>
              <a:rPr lang="en-US" dirty="0" smtClean="0"/>
              <a:t> a la </a:t>
            </a:r>
            <a:r>
              <a:rPr lang="en-US" dirty="0" err="1" smtClean="0"/>
              <a:t>desnutricón</a:t>
            </a:r>
            <a:r>
              <a:rPr lang="en-US" dirty="0" smtClean="0"/>
              <a:t> </a:t>
            </a:r>
            <a:r>
              <a:rPr lang="en-US" dirty="0" err="1" smtClean="0"/>
              <a:t>severa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embarazo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sel</a:t>
            </a:r>
            <a:r>
              <a:rPr lang="en-US" dirty="0" smtClean="0"/>
              <a:t> </a:t>
            </a:r>
            <a:r>
              <a:rPr lang="en-US" dirty="0" err="1" smtClean="0"/>
              <a:t>invierno</a:t>
            </a:r>
            <a:r>
              <a:rPr lang="en-US" dirty="0" smtClean="0"/>
              <a:t> del </a:t>
            </a:r>
            <a:r>
              <a:rPr lang="en-US" dirty="0" err="1" smtClean="0"/>
              <a:t>hambre</a:t>
            </a:r>
            <a:r>
              <a:rPr lang="en-US" dirty="0" smtClean="0"/>
              <a:t> (</a:t>
            </a:r>
            <a:r>
              <a:rPr lang="en-US" dirty="0" err="1" smtClean="0"/>
              <a:t>hambruna</a:t>
            </a:r>
            <a:r>
              <a:rPr lang="en-US" dirty="0" smtClean="0"/>
              <a:t> </a:t>
            </a:r>
            <a:r>
              <a:rPr lang="en-US" dirty="0" err="1" smtClean="0"/>
              <a:t>holandesa</a:t>
            </a:r>
            <a:r>
              <a:rPr lang="en-US" dirty="0" smtClean="0"/>
              <a:t>) </a:t>
            </a:r>
            <a:r>
              <a:rPr lang="en-US" dirty="0" err="1" smtClean="0"/>
              <a:t>impuesta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alemanesen</a:t>
            </a:r>
            <a:r>
              <a:rPr lang="en-US" dirty="0" smtClean="0"/>
              <a:t> 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guerra</a:t>
            </a:r>
            <a:r>
              <a:rPr lang="en-US" dirty="0" smtClean="0"/>
              <a:t> </a:t>
            </a:r>
            <a:r>
              <a:rPr lang="en-US" dirty="0" err="1" smtClean="0"/>
              <a:t>mundial</a:t>
            </a:r>
            <a:r>
              <a:rPr lang="en-US" dirty="0" smtClean="0"/>
              <a:t>. Medio </a:t>
            </a:r>
            <a:r>
              <a:rPr lang="en-US" dirty="0" err="1" smtClean="0"/>
              <a:t>siglo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individuos</a:t>
            </a:r>
            <a:r>
              <a:rPr lang="en-US" dirty="0" smtClean="0"/>
              <a:t> </a:t>
            </a:r>
            <a:r>
              <a:rPr lang="en-US" dirty="0" err="1" smtClean="0"/>
              <a:t>tuvieron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reducción</a:t>
            </a:r>
            <a:r>
              <a:rPr lang="en-US" dirty="0" smtClean="0"/>
              <a:t> de </a:t>
            </a:r>
            <a:r>
              <a:rPr lang="en-US" dirty="0" err="1" smtClean="0"/>
              <a:t>metilación</a:t>
            </a:r>
            <a:r>
              <a:rPr lang="en-US" dirty="0" smtClean="0"/>
              <a:t> del gen IGF2, </a:t>
            </a:r>
            <a:r>
              <a:rPr lang="en-US" dirty="0" err="1" smtClean="0"/>
              <a:t>ocasionando</a:t>
            </a:r>
            <a:r>
              <a:rPr lang="en-US" dirty="0" smtClean="0"/>
              <a:t> que </a:t>
            </a:r>
            <a:r>
              <a:rPr lang="en-US" dirty="0" err="1" smtClean="0"/>
              <a:t>tengan</a:t>
            </a:r>
            <a:r>
              <a:rPr lang="en-US" dirty="0" smtClean="0"/>
              <a:t> un mayor </a:t>
            </a:r>
            <a:r>
              <a:rPr lang="en-US" dirty="0" err="1" smtClean="0"/>
              <a:t>riesgo</a:t>
            </a:r>
            <a:r>
              <a:rPr lang="en-US" dirty="0" smtClean="0"/>
              <a:t> de </a:t>
            </a:r>
            <a:r>
              <a:rPr lang="en-US" dirty="0" err="1" smtClean="0"/>
              <a:t>obesidad</a:t>
            </a:r>
            <a:r>
              <a:rPr lang="en-US" dirty="0" smtClean="0"/>
              <a:t> y de </a:t>
            </a:r>
            <a:r>
              <a:rPr lang="en-US" dirty="0" err="1" smtClean="0"/>
              <a:t>intolerancia</a:t>
            </a:r>
            <a:r>
              <a:rPr lang="en-US" dirty="0" smtClean="0"/>
              <a:t> a la </a:t>
            </a:r>
            <a:r>
              <a:rPr lang="en-US" dirty="0" err="1" smtClean="0"/>
              <a:t>glucosa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407533" y="5233063"/>
            <a:ext cx="79861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TNFa</a:t>
            </a:r>
            <a:r>
              <a:rPr lang="es-E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necrosis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tumoral alfa</a:t>
            </a:r>
            <a:endParaRPr lang="es-ES" sz="1600" b="1" dirty="0" smtClean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IGF2 = Factor de crecimiento </a:t>
            </a:r>
            <a:r>
              <a:rPr lang="es-ES" sz="16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insulínico</a:t>
            </a:r>
            <a:r>
              <a:rPr lang="es-ES" sz="16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tipo 2</a:t>
            </a:r>
          </a:p>
          <a:p>
            <a:r>
              <a:rPr lang="es-E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 = </a:t>
            </a:r>
            <a:r>
              <a:rPr lang="es-ES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Códifica</a:t>
            </a:r>
            <a:r>
              <a:rPr lang="es-E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una hormona llamada </a:t>
            </a:r>
            <a:r>
              <a:rPr lang="es-ES" sz="16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leptina</a:t>
            </a:r>
            <a:r>
              <a:rPr lang="es-ES" sz="1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esta relacionada con la regulación de peso corporal</a:t>
            </a:r>
          </a:p>
          <a:p>
            <a:r>
              <a:rPr lang="es-ES" sz="16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mCHr</a:t>
            </a:r>
            <a:r>
              <a:rPr lang="es-ES" sz="16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esta relacionada a una proteína de membrana celular que tiene función de receptor hormonal que esta relacionada con el control de peso</a:t>
            </a:r>
          </a:p>
          <a:p>
            <a:r>
              <a:rPr lang="es-ES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5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928467" y="604910"/>
            <a:ext cx="377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12762" y="1128130"/>
            <a:ext cx="104569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MR10"/>
              </a:rPr>
              <a:t>Generar un </a:t>
            </a:r>
            <a:r>
              <a:rPr lang="es-ES" dirty="0" smtClean="0">
                <a:latin typeface="CMR10"/>
              </a:rPr>
              <a:t>código </a:t>
            </a:r>
            <a:r>
              <a:rPr lang="es-ES" dirty="0">
                <a:latin typeface="CMR10"/>
              </a:rPr>
              <a:t>en R que permita realizar el </a:t>
            </a:r>
            <a:r>
              <a:rPr lang="es-ES" dirty="0" smtClean="0">
                <a:latin typeface="CMR10"/>
              </a:rPr>
              <a:t>análisis deseado </a:t>
            </a:r>
            <a:r>
              <a:rPr lang="es-ES" dirty="0">
                <a:latin typeface="CMR10"/>
              </a:rPr>
              <a:t>y que genere las siguientes funciones: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MR10"/>
              </a:rPr>
              <a:t>Represente un factor que genere un valor que </a:t>
            </a:r>
            <a:r>
              <a:rPr lang="es-ES" dirty="0" smtClean="0">
                <a:latin typeface="CMR10"/>
              </a:rPr>
              <a:t>perjudique o fortalezca la </a:t>
            </a:r>
            <a:r>
              <a:rPr lang="es-ES" dirty="0">
                <a:latin typeface="CMR10"/>
              </a:rPr>
              <a:t>calidad de vida </a:t>
            </a:r>
            <a:r>
              <a:rPr lang="es-ES" dirty="0" smtClean="0">
                <a:latin typeface="CMR10"/>
              </a:rPr>
              <a:t>del </a:t>
            </a:r>
            <a:r>
              <a:rPr lang="es-ES" dirty="0">
                <a:latin typeface="CMR10"/>
              </a:rPr>
              <a:t>individuo </a:t>
            </a:r>
            <a:r>
              <a:rPr lang="es-ES" dirty="0" smtClean="0">
                <a:latin typeface="CMR10"/>
              </a:rPr>
              <a:t>y/o </a:t>
            </a:r>
            <a:r>
              <a:rPr lang="en-US" dirty="0" err="1" smtClean="0">
                <a:latin typeface="CMR10"/>
              </a:rPr>
              <a:t>población</a:t>
            </a:r>
            <a:r>
              <a:rPr lang="en-US" dirty="0">
                <a:latin typeface="CMR1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MR10"/>
              </a:rPr>
              <a:t>Establecer de manera </a:t>
            </a:r>
            <a:r>
              <a:rPr lang="es-ES" dirty="0" err="1" smtClean="0">
                <a:latin typeface="CMR10"/>
              </a:rPr>
              <a:t>númerica</a:t>
            </a:r>
            <a:r>
              <a:rPr lang="es-ES" dirty="0" smtClean="0">
                <a:latin typeface="CMR10"/>
              </a:rPr>
              <a:t> </a:t>
            </a:r>
            <a:r>
              <a:rPr lang="es-ES" dirty="0">
                <a:latin typeface="CMR10"/>
              </a:rPr>
              <a:t>el valor de la vida.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MR10"/>
              </a:rPr>
              <a:t>Establecer un comportamiento </a:t>
            </a:r>
            <a:r>
              <a:rPr lang="es-ES" dirty="0" smtClean="0">
                <a:latin typeface="CMR10"/>
              </a:rPr>
              <a:t>según estadísticas </a:t>
            </a:r>
            <a:r>
              <a:rPr lang="es-ES" dirty="0">
                <a:latin typeface="CMR10"/>
              </a:rPr>
              <a:t>reales </a:t>
            </a:r>
            <a:r>
              <a:rPr lang="es-ES" dirty="0" smtClean="0">
                <a:latin typeface="CMR10"/>
              </a:rPr>
              <a:t>y </a:t>
            </a:r>
            <a:r>
              <a:rPr lang="en-US" dirty="0" err="1" smtClean="0">
                <a:latin typeface="CMR10"/>
              </a:rPr>
              <a:t>modificadas</a:t>
            </a:r>
            <a:r>
              <a:rPr lang="en-US" dirty="0">
                <a:latin typeface="CMR1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MR10"/>
              </a:rPr>
              <a:t>Proporcionar resultados interpretables que se puedan </a:t>
            </a:r>
            <a:r>
              <a:rPr lang="es-ES" dirty="0" smtClean="0">
                <a:latin typeface="CMR10"/>
              </a:rPr>
              <a:t>observar por </a:t>
            </a:r>
            <a:r>
              <a:rPr lang="es-ES" dirty="0">
                <a:latin typeface="CMR10"/>
              </a:rPr>
              <a:t>periodos de tiempo determinados.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latin typeface="CMR10"/>
              </a:rPr>
              <a:t>Análisis </a:t>
            </a:r>
            <a:r>
              <a:rPr lang="es-ES" dirty="0">
                <a:latin typeface="CMR10"/>
              </a:rPr>
              <a:t>de </a:t>
            </a:r>
            <a:r>
              <a:rPr lang="es-ES" dirty="0" smtClean="0">
                <a:latin typeface="CMR10"/>
              </a:rPr>
              <a:t>comparación </a:t>
            </a:r>
            <a:r>
              <a:rPr lang="es-ES" dirty="0">
                <a:latin typeface="CMR10"/>
              </a:rPr>
              <a:t>de </a:t>
            </a:r>
            <a:r>
              <a:rPr lang="es-ES" dirty="0" smtClean="0">
                <a:latin typeface="CMR10"/>
              </a:rPr>
              <a:t>eficiencia </a:t>
            </a:r>
            <a:r>
              <a:rPr lang="es-ES" dirty="0">
                <a:latin typeface="CMR10"/>
              </a:rPr>
              <a:t>del </a:t>
            </a:r>
            <a:r>
              <a:rPr lang="es-ES" dirty="0" smtClean="0">
                <a:latin typeface="CMR10"/>
              </a:rPr>
              <a:t>código</a:t>
            </a:r>
            <a:r>
              <a:rPr lang="es-ES" dirty="0">
                <a:latin typeface="CMR1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R10"/>
              </a:rPr>
              <a:t>Se </a:t>
            </a:r>
            <a:r>
              <a:rPr lang="en-US" dirty="0" err="1" smtClean="0">
                <a:latin typeface="CMR10"/>
              </a:rPr>
              <a:t>definen</a:t>
            </a:r>
            <a:r>
              <a:rPr lang="en-US" dirty="0" smtClean="0">
                <a:latin typeface="CMR10"/>
              </a:rPr>
              <a:t> </a:t>
            </a:r>
            <a:r>
              <a:rPr lang="en-US" dirty="0" err="1" smtClean="0">
                <a:latin typeface="CMR10"/>
              </a:rPr>
              <a:t>parámetros</a:t>
            </a:r>
            <a:r>
              <a:rPr lang="en-US" dirty="0" smtClean="0">
                <a:latin typeface="CMR10"/>
              </a:rPr>
              <a:t> de </a:t>
            </a:r>
            <a:r>
              <a:rPr lang="en-US" dirty="0" err="1" smtClean="0">
                <a:latin typeface="CMR10"/>
              </a:rPr>
              <a:t>iteraciones</a:t>
            </a:r>
            <a:r>
              <a:rPr lang="en-US" dirty="0" smtClean="0">
                <a:latin typeface="CMR10"/>
              </a:rPr>
              <a:t>, tales </a:t>
            </a:r>
            <a:r>
              <a:rPr lang="en-US" dirty="0" err="1" smtClean="0">
                <a:latin typeface="CMR10"/>
              </a:rPr>
              <a:t>como</a:t>
            </a:r>
            <a:r>
              <a:rPr lang="en-US" dirty="0" smtClean="0">
                <a:latin typeface="CMR10"/>
              </a:rPr>
              <a:t>, </a:t>
            </a:r>
            <a:r>
              <a:rPr lang="en-US" dirty="0" err="1" smtClean="0">
                <a:latin typeface="CMR10"/>
              </a:rPr>
              <a:t>rangos</a:t>
            </a:r>
            <a:r>
              <a:rPr lang="en-US" dirty="0" smtClean="0">
                <a:latin typeface="CMR10"/>
              </a:rPr>
              <a:t> de </a:t>
            </a:r>
            <a:r>
              <a:rPr lang="en-US" dirty="0" err="1" smtClean="0">
                <a:latin typeface="CMR10"/>
              </a:rPr>
              <a:t>selección</a:t>
            </a:r>
            <a:r>
              <a:rPr lang="en-US" dirty="0" smtClean="0">
                <a:latin typeface="CMR10"/>
              </a:rPr>
              <a:t> de </a:t>
            </a:r>
            <a:r>
              <a:rPr lang="en-US" dirty="0" err="1" smtClean="0">
                <a:latin typeface="CMR10"/>
              </a:rPr>
              <a:t>funciones</a:t>
            </a:r>
            <a:r>
              <a:rPr lang="en-US" dirty="0" smtClean="0">
                <a:latin typeface="CMR10"/>
              </a:rPr>
              <a:t>, </a:t>
            </a:r>
            <a:r>
              <a:rPr lang="en-US" dirty="0" err="1" smtClean="0">
                <a:latin typeface="CMR10"/>
              </a:rPr>
              <a:t>número</a:t>
            </a:r>
            <a:r>
              <a:rPr lang="en-US" dirty="0" smtClean="0">
                <a:latin typeface="CMR10"/>
              </a:rPr>
              <a:t> de replicas, </a:t>
            </a:r>
            <a:r>
              <a:rPr lang="en-US" dirty="0" err="1" smtClean="0">
                <a:latin typeface="CMR10"/>
              </a:rPr>
              <a:t>duración</a:t>
            </a:r>
            <a:r>
              <a:rPr lang="en-US" dirty="0">
                <a:latin typeface="CMR10"/>
              </a:rPr>
              <a:t>,</a:t>
            </a:r>
            <a:r>
              <a:rPr lang="en-US" dirty="0" smtClean="0">
                <a:latin typeface="CMR10"/>
              </a:rPr>
              <a:t> </a:t>
            </a:r>
            <a:r>
              <a:rPr lang="en-US" dirty="0" err="1" smtClean="0">
                <a:latin typeface="CMR10"/>
              </a:rPr>
              <a:t>muestras</a:t>
            </a:r>
            <a:r>
              <a:rPr lang="en-US" dirty="0" smtClean="0">
                <a:latin typeface="CMR10"/>
              </a:rPr>
              <a:t> y valor de </a:t>
            </a:r>
            <a:r>
              <a:rPr lang="en-US" dirty="0" err="1" smtClean="0">
                <a:latin typeface="CMR10"/>
              </a:rPr>
              <a:t>influencia</a:t>
            </a:r>
            <a:r>
              <a:rPr lang="en-US" dirty="0" smtClean="0">
                <a:latin typeface="CMR10"/>
              </a:rPr>
              <a:t> </a:t>
            </a:r>
            <a:r>
              <a:rPr lang="en-US" dirty="0" err="1" smtClean="0">
                <a:latin typeface="CMR10"/>
              </a:rPr>
              <a:t>sobre</a:t>
            </a:r>
            <a:r>
              <a:rPr lang="en-US" dirty="0" smtClean="0">
                <a:latin typeface="CMR10"/>
              </a:rPr>
              <a:t> el </a:t>
            </a:r>
            <a:r>
              <a:rPr lang="en-US" dirty="0" err="1" smtClean="0">
                <a:latin typeface="CMR10"/>
              </a:rPr>
              <a:t>individuo</a:t>
            </a:r>
            <a:r>
              <a:rPr lang="en-US" dirty="0" smtClean="0">
                <a:latin typeface="CMR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92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930" y="-135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448973" y="928773"/>
            <a:ext cx="9748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 este caso en específico se consideraron solo 4 factores, mala alimentación, depresión, falta de descanso y sedentarismo, a cada factor se le otorgó un porcentaje de importancia para la vida del individuo, y se produce el comportamiento de la población o persona para así observar como se desarrolla el proceso. En el desarrollo de este proyecto en no se tomaron en cuenta otros factores. </a:t>
            </a:r>
          </a:p>
          <a:p>
            <a:r>
              <a:rPr lang="es-ES" dirty="0" smtClean="0"/>
              <a:t>Las funciones creadas permitieron cuantificar las decisiones tomadas por las individuos o de la misma forma cuantificar las situaciones en las cuales un individuo es afectado por su entorno. En base a estos datos se realizaron los cálculos necesarios para poder definir cuantos puntos del total que representa cada gen son sumados o restados del porcentaje de vida.</a:t>
            </a:r>
            <a:endParaRPr lang="en-US" dirty="0"/>
          </a:p>
        </p:txBody>
      </p:sp>
      <p:pic>
        <p:nvPicPr>
          <p:cNvPr id="6148" name="Picture 4" descr="Resultado de imagen para sedentaris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726" y="4797127"/>
            <a:ext cx="3558296" cy="200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sedentarism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726" y="3055103"/>
            <a:ext cx="3469201" cy="182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insomni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4"/>
          <a:stretch/>
        </p:blipFill>
        <p:spPr bwMode="auto">
          <a:xfrm>
            <a:off x="393896" y="3636385"/>
            <a:ext cx="3319975" cy="27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esquizofren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49" y="3435807"/>
            <a:ext cx="4321882" cy="288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8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23" y="140675"/>
            <a:ext cx="4215855" cy="472520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4744" y="4978424"/>
            <a:ext cx="57536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Parámetros del código que especifican el valor de cada factor sobre la expresión de genes y sobre la salud.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Las réplicas, duración y el valor de vida. 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 que se usaron, se colocaron 4, esta generaban números aleatorios entre los rango determinados y si el valor era inferior al elegido, se colocaba como verdadero indicando que el individuo se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vió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afectado.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14" y="140675"/>
            <a:ext cx="4750724" cy="48478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324133" y="4978424"/>
            <a:ext cx="5753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 que realiza todo la secuencia experimental y del cual se obtienen los datos requeridos. Los datos se almacenan en un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 a partir de ahí se accede a ellos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1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508" y="20056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97" y="1277223"/>
            <a:ext cx="5461414" cy="390082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7" y="1574854"/>
            <a:ext cx="5308623" cy="379169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75963" y="5366544"/>
            <a:ext cx="565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Calidad vida después de 2 años con probabilidad ajustada a las tazas reales de obesidad, sedentarismo y cuestiones relacionadas.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55847" y="5518944"/>
            <a:ext cx="565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Calidad vida después de 2 años con probabilidad de 50 – 50 de cuidarse. Recuperación con la misma intensidad que afectación.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4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1037</Words>
  <Application>Microsoft Office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CMR10</vt:lpstr>
      <vt:lpstr>Tema de Office</vt:lpstr>
      <vt:lpstr>UNIVERSIDAD AUTÓNOMA DE NUEVO LEÓN FACULTAD DE INGENIERÍA MECÁNICA Y ELÉCTRICA</vt:lpstr>
      <vt:lpstr>Efecto de los hábitos actuales sobre la expresión o silenciamiento de genes de regulación celular.</vt:lpstr>
      <vt:lpstr>Presentación de PowerPoint</vt:lpstr>
      <vt:lpstr>Presentación de PowerPoint</vt:lpstr>
      <vt:lpstr>Presentación de PowerPoint</vt:lpstr>
      <vt:lpstr>Presentación de PowerPoint</vt:lpstr>
      <vt:lpstr>METODOLOGÍA</vt:lpstr>
      <vt:lpstr>Presentación de PowerPoint</vt:lpstr>
      <vt:lpstr>RESULTADOS</vt:lpstr>
      <vt:lpstr>RESULTADOS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AUTÓNOMA DE NUEVO LEÓN FACULTAD DE INGENIERÍA MECÁNICA Y ELÉCTRICA</dc:title>
  <dc:creator>Usuario</dc:creator>
  <cp:lastModifiedBy>Usuario</cp:lastModifiedBy>
  <cp:revision>24</cp:revision>
  <dcterms:created xsi:type="dcterms:W3CDTF">2019-06-04T09:25:15Z</dcterms:created>
  <dcterms:modified xsi:type="dcterms:W3CDTF">2019-06-04T17:52:32Z</dcterms:modified>
</cp:coreProperties>
</file>