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25"/>
  </p:notesMasterIdLst>
  <p:sldIdLst>
    <p:sldId id="267" r:id="rId3"/>
    <p:sldId id="269" r:id="rId4"/>
    <p:sldId id="260" r:id="rId5"/>
    <p:sldId id="264" r:id="rId6"/>
    <p:sldId id="259" r:id="rId7"/>
    <p:sldId id="268" r:id="rId8"/>
    <p:sldId id="270" r:id="rId9"/>
    <p:sldId id="271" r:id="rId10"/>
    <p:sldId id="272" r:id="rId11"/>
    <p:sldId id="277" r:id="rId12"/>
    <p:sldId id="266" r:id="rId13"/>
    <p:sldId id="265" r:id="rId14"/>
    <p:sldId id="261" r:id="rId15"/>
    <p:sldId id="262" r:id="rId16"/>
    <p:sldId id="273" r:id="rId17"/>
    <p:sldId id="274" r:id="rId18"/>
    <p:sldId id="278" r:id="rId19"/>
    <p:sldId id="279" r:id="rId20"/>
    <p:sldId id="280" r:id="rId21"/>
    <p:sldId id="281" r:id="rId22"/>
    <p:sldId id="282" r:id="rId23"/>
    <p:sldId id="283"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5603B-AB78-4A38-87EB-040F105C1C1F}" type="datetimeFigureOut">
              <a:rPr lang="es-MX" smtClean="0"/>
              <a:t>10/10/2018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4B60D-C321-4710-AE80-4386B1B7E05D}" type="slidenum">
              <a:rPr lang="es-MX" smtClean="0"/>
              <a:t>‹Nº›</a:t>
            </a:fld>
            <a:endParaRPr lang="es-MX"/>
          </a:p>
        </p:txBody>
      </p:sp>
    </p:spTree>
    <p:extLst>
      <p:ext uri="{BB962C8B-B14F-4D97-AF65-F5344CB8AC3E}">
        <p14:creationId xmlns:p14="http://schemas.microsoft.com/office/powerpoint/2010/main" val="328497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9ACC9F-8690-4491-AC4A-5A01F1A22E09}" type="slidenum">
              <a:rPr kumimoji="0" lang="es-MX"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MX"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4914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3CE4BDF-48E7-440C-9DA8-244B8D75281E}" type="datetimeFigureOut">
              <a:rPr lang="es-MX" smtClean="0"/>
              <a:t>10/10/2018</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7E922A7A-1231-4E17-8A97-F95FF76CBF2E}"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CE4BDF-48E7-440C-9DA8-244B8D75281E}" type="datetimeFigureOut">
              <a:rPr lang="es-MX" smtClean="0"/>
              <a:t>10/10/2018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E922A7A-1231-4E17-8A97-F95FF76CBF2E}"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CE4BDF-48E7-440C-9DA8-244B8D75281E}" type="datetimeFigureOut">
              <a:rPr lang="es-MX" smtClean="0"/>
              <a:t>10/10/2018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2A7A-1231-4E17-8A97-F95FF76CBF2E}"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CE4BDF-48E7-440C-9DA8-244B8D75281E}" type="datetimeFigureOut">
              <a:rPr lang="es-MX" smtClean="0"/>
              <a:t>10/10/2018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2A7A-1231-4E17-8A97-F95FF76CBF2E}"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CE4BDF-48E7-440C-9DA8-244B8D75281E}" type="datetimeFigureOut">
              <a:rPr lang="es-MX" smtClean="0"/>
              <a:t>10/10/2018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2A7A-1231-4E17-8A97-F95FF76CBF2E}" type="slidenum">
              <a:rPr lang="es-MX" smtClean="0"/>
              <a:t>‹Nº›</a:t>
            </a:fld>
            <a:endParaRPr lang="es-MX"/>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CE4BDF-48E7-440C-9DA8-244B8D75281E}" type="datetimeFigureOut">
              <a:rPr lang="es-MX" smtClean="0"/>
              <a:t>10/10/2018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2A7A-1231-4E17-8A97-F95FF76CBF2E}"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CE4BDF-48E7-440C-9DA8-244B8D75281E}" type="datetimeFigureOut">
              <a:rPr lang="es-MX" smtClean="0"/>
              <a:t>10/10/2018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2A7A-1231-4E17-8A97-F95FF76CBF2E}"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CE4BDF-48E7-440C-9DA8-244B8D75281E}" type="datetimeFigureOut">
              <a:rPr lang="es-MX" smtClean="0"/>
              <a:t>10/10/2018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2A7A-1231-4E17-8A97-F95FF76CBF2E}"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CE4BDF-48E7-440C-9DA8-244B8D75281E}" type="datetimeFigureOut">
              <a:rPr lang="es-MX" smtClean="0"/>
              <a:t>10/10/2018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2A7A-1231-4E17-8A97-F95FF76CBF2E}"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a:xfrm>
            <a:off x="2692397" y="5037663"/>
            <a:ext cx="5214635" cy="2794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a:xfrm>
            <a:off x="8956900" y="5037663"/>
            <a:ext cx="551167" cy="2794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7307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171615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hasCustomPrompt="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CE4BDF-48E7-440C-9DA8-244B8D75281E}" type="datetimeFigureOut">
              <a:rPr lang="es-MX" smtClean="0"/>
              <a:t>10/10/2018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2A7A-1231-4E17-8A97-F95FF76CBF2E}" type="slidenum">
              <a:rPr lang="es-MX" smtClean="0"/>
              <a:t>‹Nº›</a:t>
            </a:fld>
            <a:endParaRPr lang="es-MX"/>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57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39343226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0327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76874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3939640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23926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28546396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26756917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8209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black"/>
                </a:solidFill>
                <a:effectLst/>
                <a:uLnTx/>
                <a:uFillTx/>
                <a:latin typeface="Garamond" panose="02020404030301010803"/>
                <a:ea typeface="+mn-ea"/>
                <a:cs typeface="+mn-cs"/>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black"/>
                </a:solidFill>
                <a:effectLst/>
                <a:uLnTx/>
                <a:uFillTx/>
                <a:latin typeface="Garamond" panose="02020404030301010803"/>
                <a:ea typeface="+mn-ea"/>
                <a:cs typeface="+mn-cs"/>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34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CE4BDF-48E7-440C-9DA8-244B8D75281E}" type="datetimeFigureOut">
              <a:rPr lang="es-MX" smtClean="0"/>
              <a:t>10/10/2018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922A7A-1231-4E17-8A97-F95FF76CBF2E}"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17814937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black"/>
                </a:solidFill>
                <a:effectLst/>
                <a:uLnTx/>
                <a:uFillTx/>
                <a:latin typeface="Garamond" panose="02020404030301010803"/>
                <a:ea typeface="+mn-ea"/>
                <a:cs typeface="+mn-cs"/>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black"/>
                </a:solidFill>
                <a:effectLst/>
                <a:uLnTx/>
                <a:uFillTx/>
                <a:latin typeface="Garamond" panose="02020404030301010803"/>
                <a:ea typeface="+mn-ea"/>
                <a:cs typeface="+mn-cs"/>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048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3783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7963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133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3CE4BDF-48E7-440C-9DA8-244B8D75281E}" type="datetimeFigureOut">
              <a:rPr lang="es-MX" smtClean="0"/>
              <a:t>10/10/2018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E922A7A-1231-4E17-8A97-F95FF76CBF2E}"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CE4BDF-48E7-440C-9DA8-244B8D75281E}" type="datetimeFigureOut">
              <a:rPr lang="es-MX" smtClean="0"/>
              <a:t>10/10/2018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E922A7A-1231-4E17-8A97-F95FF76CBF2E}"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3CE4BDF-48E7-440C-9DA8-244B8D75281E}" type="datetimeFigureOut">
              <a:rPr lang="es-MX" smtClean="0"/>
              <a:t>10/10/2018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E922A7A-1231-4E17-8A97-F95FF76CBF2E}"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E4BDF-48E7-440C-9DA8-244B8D75281E}" type="datetimeFigureOut">
              <a:rPr lang="es-MX" smtClean="0"/>
              <a:t>10/10/2018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E922A7A-1231-4E17-8A97-F95FF76CBF2E}"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CE4BDF-48E7-440C-9DA8-244B8D75281E}" type="datetimeFigureOut">
              <a:rPr lang="es-MX" smtClean="0"/>
              <a:t>10/10/2018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E922A7A-1231-4E17-8A97-F95FF76CBF2E}"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CE4BDF-48E7-440C-9DA8-244B8D75281E}" type="datetimeFigureOut">
              <a:rPr lang="es-MX" smtClean="0"/>
              <a:t>10/10/2018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E922A7A-1231-4E17-8A97-F95FF76CBF2E}"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CE4BDF-48E7-440C-9DA8-244B8D75281E}" type="datetimeFigureOut">
              <a:rPr lang="es-MX" smtClean="0"/>
              <a:t>10/10/2018</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922A7A-1231-4E17-8A97-F95FF76CBF2E}"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3CE4BDF-48E7-440C-9DA8-244B8D75281E}" type="datetimeFigureOut">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10/10/2018</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922A7A-1231-4E17-8A97-F95FF76CBF2E}" type="slidenum">
              <a:rPr kumimoji="0" lang="es-MX"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393385138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6.jp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4.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p:nvPr/>
        </p:nvSpPr>
        <p:spPr>
          <a:xfrm>
            <a:off x="5156835" y="4003675"/>
            <a:ext cx="6365875" cy="212725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r>
              <a:rPr lang="es-MX" dirty="0" smtClean="0"/>
              <a:t>Castro Cisneros Hiralda</a:t>
            </a:r>
          </a:p>
          <a:p>
            <a:r>
              <a:rPr lang="es-MX" dirty="0" smtClean="0"/>
              <a:t>Belisario Nazario Anselmo</a:t>
            </a:r>
          </a:p>
          <a:p>
            <a:r>
              <a:rPr lang="es-MX" dirty="0" smtClean="0"/>
              <a:t>Olvera Vásquez Luis Wonen</a:t>
            </a:r>
          </a:p>
          <a:p>
            <a:endParaRPr lang="es-MX" dirty="0"/>
          </a:p>
        </p:txBody>
      </p:sp>
      <p:sp>
        <p:nvSpPr>
          <p:cNvPr id="3" name="Título 1"/>
          <p:cNvSpPr txBox="1"/>
          <p:nvPr/>
        </p:nvSpPr>
        <p:spPr>
          <a:xfrm>
            <a:off x="1035050" y="1695450"/>
            <a:ext cx="7051675" cy="1349375"/>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6000" dirty="0" smtClean="0"/>
              <a:t>Base de datos II</a:t>
            </a:r>
          </a:p>
          <a:p>
            <a:pPr algn="l"/>
            <a:r>
              <a:rPr lang="es-MX" sz="1800" dirty="0" smtClean="0"/>
              <a:t>M.T.C.A. Pedro Gabriel Rolando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p:nvPr/>
        </p:nvSpPr>
        <p:spPr>
          <a:xfrm>
            <a:off x="849626" y="613108"/>
            <a:ext cx="10353762" cy="53741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buNone/>
            </a:pPr>
            <a:endParaRPr lang="es-MX" dirty="0" smtClean="0"/>
          </a:p>
          <a:p>
            <a:r>
              <a:rPr lang="es-MX" dirty="0" smtClean="0"/>
              <a:t>Multiplataforma.</a:t>
            </a:r>
          </a:p>
          <a:p>
            <a:r>
              <a:rPr lang="es-MX" dirty="0" smtClean="0"/>
              <a:t>Es apoyado por organizaciones comerciales.</a:t>
            </a:r>
          </a:p>
          <a:p>
            <a:r>
              <a:rPr lang="es-MX" dirty="0"/>
              <a:t>Algunas de las empresas que utiliza PostgreSql son IMDb, Skype, TiVo, USPS, VeriSign, INEGI y INE.</a:t>
            </a:r>
          </a:p>
          <a:p>
            <a:endParaRPr lang="es-MX" smtClean="0"/>
          </a:p>
          <a:p>
            <a:endParaRPr lang="es-MX"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p:nvPr/>
        </p:nvSpPr>
        <p:spPr>
          <a:xfrm>
            <a:off x="986790" y="1694815"/>
            <a:ext cx="9661525" cy="321945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6000" dirty="0" smtClean="0"/>
              <a:t>Base de datos no relacionales</a:t>
            </a:r>
          </a:p>
          <a:p>
            <a:pPr algn="ctr"/>
            <a:r>
              <a:rPr lang="es-MX" sz="6000" dirty="0" smtClean="0"/>
              <a:t>(NoSQL)</a:t>
            </a:r>
          </a:p>
          <a:p>
            <a:pPr algn="ctr"/>
            <a:endParaRPr lang="es-MX" sz="1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p:nvPr/>
        </p:nvSpPr>
        <p:spPr>
          <a:xfrm>
            <a:off x="680085" y="4963795"/>
            <a:ext cx="8587105" cy="1193165"/>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5400" dirty="0" smtClean="0"/>
              <a:t>Apache Cassandra</a:t>
            </a:r>
          </a:p>
          <a:p>
            <a:endParaRPr lang="es-MX" sz="5400" dirty="0" smtClean="0"/>
          </a:p>
        </p:txBody>
      </p:sp>
      <p:pic>
        <p:nvPicPr>
          <p:cNvPr id="2" name="Imagen 1" descr="cassandra"/>
          <p:cNvPicPr>
            <a:picLocks noChangeAspect="1"/>
          </p:cNvPicPr>
          <p:nvPr/>
        </p:nvPicPr>
        <p:blipFill>
          <a:blip r:embed="rId2"/>
          <a:stretch>
            <a:fillRect/>
          </a:stretch>
        </p:blipFill>
        <p:spPr>
          <a:xfrm>
            <a:off x="5601335" y="670560"/>
            <a:ext cx="5393690" cy="36150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p:nvPr/>
        </p:nvSpPr>
        <p:spPr>
          <a:xfrm>
            <a:off x="766408" y="770355"/>
            <a:ext cx="10353762" cy="494096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buNone/>
            </a:pPr>
            <a:endParaRPr lang="es-MX" dirty="0" smtClean="0"/>
          </a:p>
          <a:p>
            <a:r>
              <a:rPr lang="es-MX" dirty="0" smtClean="0"/>
              <a:t>Apache Cassandra es una base de datos NoSQL.</a:t>
            </a:r>
          </a:p>
          <a:p>
            <a:r>
              <a:rPr lang="es-MX" dirty="0"/>
              <a:t>Fue creada por Avinash Lakshman y Prashant </a:t>
            </a:r>
            <a:r>
              <a:rPr lang="es-MX" dirty="0" smtClean="0"/>
              <a:t>Malik (2008 open </a:t>
            </a:r>
            <a:r>
              <a:rPr lang="es-MX" dirty="0" err="1" smtClean="0"/>
              <a:t>source</a:t>
            </a:r>
            <a:r>
              <a:rPr lang="es-MX" dirty="0" smtClean="0"/>
              <a:t>)</a:t>
            </a:r>
          </a:p>
          <a:p>
            <a:r>
              <a:rPr lang="es-MX" dirty="0" smtClean="0"/>
              <a:t>Desarrollada por Apache Software Foundation.</a:t>
            </a:r>
          </a:p>
          <a:p>
            <a:r>
              <a:rPr lang="es-MX" dirty="0"/>
              <a:t>E</a:t>
            </a:r>
            <a:r>
              <a:rPr lang="es-MX" dirty="0" smtClean="0"/>
              <a:t>sencialmente </a:t>
            </a:r>
            <a:r>
              <a:rPr lang="es-MX" dirty="0"/>
              <a:t>un híbrido entre un modelo Clave-Valor y una base de datos </a:t>
            </a:r>
            <a:r>
              <a:rPr lang="es-MX" dirty="0" smtClean="0"/>
              <a:t>Tabular.</a:t>
            </a:r>
          </a:p>
          <a:p>
            <a:r>
              <a:rPr lang="es-MX" dirty="0"/>
              <a:t>La arquitectura distribuida de Cassandra está basada en una serie de nodos iguales que se comunican con un protocolo P2P con lo que la redundancia es máxima</a:t>
            </a:r>
            <a:r>
              <a:rPr lang="es-MX" dirty="0" smtClean="0"/>
              <a:t>.</a:t>
            </a:r>
          </a:p>
          <a:p>
            <a:r>
              <a:rPr lang="es-MX" dirty="0"/>
              <a:t>lenguaje denominado CQL (Cassandra Query </a:t>
            </a:r>
            <a:r>
              <a:rPr lang="es-MX" dirty="0" smtClean="0"/>
              <a:t>Language) </a:t>
            </a:r>
            <a:r>
              <a:rPr lang="es-MX" dirty="0"/>
              <a:t>que posee una sintaxis similar a </a:t>
            </a:r>
            <a:r>
              <a:rPr lang="es-MX" dirty="0" smtClean="0"/>
              <a:t>SQL.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p:nvPr/>
        </p:nvSpPr>
        <p:spPr>
          <a:xfrm>
            <a:off x="849626" y="613108"/>
            <a:ext cx="10353762" cy="53741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buNone/>
            </a:pPr>
            <a:endParaRPr lang="es-MX" dirty="0" smtClean="0"/>
          </a:p>
          <a:p>
            <a:r>
              <a:rPr lang="es-MX" dirty="0" smtClean="0"/>
              <a:t>Tiene una licencia Apache License (versión 2.0).</a:t>
            </a:r>
          </a:p>
          <a:p>
            <a:r>
              <a:rPr lang="es-MX" dirty="0"/>
              <a:t>Cassandra en un sistema a base de Java que puede ser administrado y monitoreado con </a:t>
            </a:r>
            <a:r>
              <a:rPr lang="es-MX" dirty="0" smtClean="0"/>
              <a:t>Java Management Extensions(JMX).</a:t>
            </a:r>
          </a:p>
          <a:p>
            <a:r>
              <a:rPr lang="es-MX" dirty="0" smtClean="0"/>
              <a:t>Multiplataforma</a:t>
            </a:r>
          </a:p>
          <a:p>
            <a:r>
              <a:rPr lang="es-MX" dirty="0" smtClean="0"/>
              <a:t>Usada por Facebook</a:t>
            </a:r>
            <a:r>
              <a:rPr lang="es-MX" dirty="0"/>
              <a:t> </a:t>
            </a:r>
            <a:r>
              <a:rPr lang="es-MX" dirty="0" smtClean="0"/>
              <a:t>para </a:t>
            </a:r>
            <a:r>
              <a:rPr lang="es-MX" dirty="0"/>
              <a:t>su sistema de búsquedas en la bandeja de entrada, con una </a:t>
            </a:r>
            <a:r>
              <a:rPr lang="es-MX" dirty="0" smtClean="0"/>
              <a:t>implementación </a:t>
            </a:r>
            <a:r>
              <a:rPr lang="es-MX" dirty="0"/>
              <a:t>de más de 200 nodos.</a:t>
            </a:r>
            <a:endParaRPr lang="es-MX" dirty="0" smtClean="0"/>
          </a:p>
          <a:p>
            <a:r>
              <a:rPr lang="es-MX" dirty="0" err="1" smtClean="0"/>
              <a:t>AppScale</a:t>
            </a:r>
            <a:r>
              <a:rPr lang="es-MX" dirty="0" smtClean="0"/>
              <a:t>, Apple, Cisco </a:t>
            </a:r>
            <a:r>
              <a:rPr lang="es-MX" dirty="0" err="1" smtClean="0"/>
              <a:t>WebEx</a:t>
            </a:r>
            <a:r>
              <a:rPr lang="es-MX" dirty="0" smtClean="0"/>
              <a:t>, </a:t>
            </a:r>
            <a:r>
              <a:rPr lang="es-MX" dirty="0" err="1" smtClean="0"/>
              <a:t>Netflix</a:t>
            </a:r>
            <a:r>
              <a:rPr lang="es-MX" dirty="0" smtClean="0"/>
              <a:t>, </a:t>
            </a:r>
            <a:r>
              <a:rPr lang="es-MX" dirty="0" err="1" smtClean="0"/>
              <a:t>RockYou</a:t>
            </a:r>
            <a:r>
              <a:rPr lang="es-MX" dirty="0" smtClean="0"/>
              <a:t>, </a:t>
            </a:r>
            <a:r>
              <a:rPr lang="es-MX" dirty="0" err="1" smtClean="0"/>
              <a:t>Wikimedia</a:t>
            </a:r>
            <a:r>
              <a:rPr lang="es-MX" dirty="0" smtClean="0"/>
              <a:t>, etc.</a:t>
            </a:r>
          </a:p>
          <a:p>
            <a:endParaRPr lang="es-MX"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mongodb"/>
          <p:cNvPicPr>
            <a:picLocks noChangeAspect="1"/>
          </p:cNvPicPr>
          <p:nvPr/>
        </p:nvPicPr>
        <p:blipFill>
          <a:blip r:embed="rId2"/>
          <a:stretch>
            <a:fillRect/>
          </a:stretch>
        </p:blipFill>
        <p:spPr>
          <a:xfrm>
            <a:off x="3353435" y="910590"/>
            <a:ext cx="5036185" cy="50361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p:nvPr/>
        </p:nvSpPr>
        <p:spPr>
          <a:xfrm>
            <a:off x="849626" y="613108"/>
            <a:ext cx="10353762" cy="53741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buNone/>
            </a:pPr>
            <a:endParaRPr lang="es-MX" dirty="0" smtClean="0"/>
          </a:p>
          <a:p>
            <a:r>
              <a:rPr lang="es-MX" dirty="0" smtClean="0"/>
              <a:t>MongoDB es un sistema de base de datos NoSQL orientado a documentos.</a:t>
            </a:r>
          </a:p>
          <a:p>
            <a:r>
              <a:rPr lang="es-MX" dirty="0"/>
              <a:t>Es desarrollado bajo el concepto de código abierto</a:t>
            </a:r>
            <a:r>
              <a:rPr lang="es-MX" dirty="0" smtClean="0"/>
              <a:t>.</a:t>
            </a:r>
          </a:p>
          <a:p>
            <a:r>
              <a:rPr lang="es-MX" dirty="0" smtClean="0"/>
              <a:t>El desarrollo de MongoDB empezó en octubre de 2007.</a:t>
            </a:r>
          </a:p>
          <a:p>
            <a:r>
              <a:rPr lang="es-MX" smtClean="0"/>
              <a:t>La compañía de software que la desarrollo fue 10gen(MONGODB).</a:t>
            </a:r>
          </a:p>
          <a:p>
            <a:r>
              <a:rPr lang="es-MX" smtClean="0"/>
              <a:t>Esta publicado bajo la licencia de código abierto AGPL GNU AGPL v3.0 y los drivers bajo la licencia Apache.</a:t>
            </a:r>
          </a:p>
          <a:p>
            <a:endParaRPr lang="es-MX" smtClean="0"/>
          </a:p>
          <a:p>
            <a:endParaRPr lang="es-MX"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p:nvPr/>
        </p:nvSpPr>
        <p:spPr>
          <a:xfrm>
            <a:off x="849626" y="613108"/>
            <a:ext cx="10353762" cy="53741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buNone/>
            </a:pPr>
            <a:endParaRPr lang="es-MX" dirty="0" smtClean="0"/>
          </a:p>
          <a:p>
            <a:r>
              <a:rPr lang="es-MX" dirty="0" smtClean="0"/>
              <a:t>Multiplaataforma.</a:t>
            </a:r>
          </a:p>
          <a:p>
            <a:r>
              <a:rPr lang="es-MX" dirty="0" smtClean="0"/>
              <a:t>Almacena datos en documentos JSON</a:t>
            </a:r>
          </a:p>
          <a:p>
            <a:r>
              <a:rPr lang="es-MX" dirty="0">
                <a:sym typeface="+mn-ea"/>
              </a:rPr>
              <a:t>Algunas de las empresas que utiliza MongoDB son Air France, Bosch, Urban Outfitters, Sprinklr, Square Enix y MetLife.</a:t>
            </a:r>
          </a:p>
          <a:p>
            <a:endParaRPr lang="es-MX" smtClean="0"/>
          </a:p>
          <a:p>
            <a:endParaRPr lang="es-MX" smtClean="0"/>
          </a:p>
          <a:p>
            <a:endParaRPr lang="es-MX"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604729"/>
            <a:ext cx="10972800" cy="5666509"/>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528" y="928254"/>
            <a:ext cx="3491345" cy="3045591"/>
          </a:xfrm>
          <a:prstGeom prst="rect">
            <a:avLst/>
          </a:prstGeom>
          <a:ln>
            <a:noFill/>
          </a:ln>
          <a:effectLst>
            <a:softEdge rad="112500"/>
          </a:effectLst>
        </p:spPr>
      </p:pic>
      <p:sp>
        <p:nvSpPr>
          <p:cNvPr id="5" name="Rectángulo 4"/>
          <p:cNvSpPr/>
          <p:nvPr/>
        </p:nvSpPr>
        <p:spPr>
          <a:xfrm>
            <a:off x="4488874" y="676411"/>
            <a:ext cx="6719454"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¿Que es?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Oracle database es </a:t>
            </a:r>
            <a:r>
              <a:rPr kumimoji="0" lang="es-MX"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un sistema de gestión </a:t>
            </a:r>
            <a:r>
              <a:rPr kumimoji="0" lang="es-MX" sz="2000" b="1"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de </a:t>
            </a:r>
            <a:r>
              <a:rPr kumimoji="0" lang="es-MX"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base de </a:t>
            </a:r>
            <a:r>
              <a:rPr kumimoji="0" lang="es-MX" sz="2000" b="1"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datos de tipo</a:t>
            </a:r>
            <a:r>
              <a:rPr kumimoji="0" lang="es-MX"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MX" sz="2000" b="1"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objeto - relacional</a:t>
            </a:r>
            <a:r>
              <a:rPr kumimoji="0" lang="es-MX"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MX" sz="2000" b="1"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desarrollado </a:t>
            </a:r>
            <a:r>
              <a:rPr kumimoji="0" lang="es-MX"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por Oracle </a:t>
            </a:r>
            <a:r>
              <a:rPr kumimoji="0" lang="es-MX" sz="2000" b="1" i="1"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Arial" panose="020B0604020202020204" pitchFamily="34" charset="0"/>
              </a:rPr>
              <a:t>Corporation</a:t>
            </a:r>
            <a:r>
              <a:rPr kumimoji="0" lang="es-MX" sz="2000" b="1"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t>
            </a:r>
            <a:r>
              <a:rPr kumimoji="0" lang="es-MX" sz="20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Oracle DB es uno de los motores de bases de datos relacionales más confiables y más utilizados.</a:t>
            </a:r>
          </a:p>
        </p:txBody>
      </p:sp>
      <p:sp>
        <p:nvSpPr>
          <p:cNvPr id="8" name="Rectángulo 7"/>
          <p:cNvSpPr/>
          <p:nvPr/>
        </p:nvSpPr>
        <p:spPr>
          <a:xfrm>
            <a:off x="637309" y="3726819"/>
            <a:ext cx="10972800" cy="261610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Historia…</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Desarrollado </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originalmente en 1977 por Lawrence </a:t>
            </a:r>
            <a:r>
              <a:rPr kumimoji="0" lang="es-MX" sz="24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Ellison</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 y otros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desarrolladores</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bajo </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el nombre de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SDL (</a:t>
            </a:r>
            <a:r>
              <a:rPr kumimoji="0" lang="es-MX" sz="2400" b="1" i="1"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Software </a:t>
            </a:r>
            <a:r>
              <a:rPr kumimoji="0" lang="es-MX" sz="2400" b="1" i="1" u="none" strike="noStrike" kern="1200" cap="none" spc="0" normalizeH="0" baseline="0" noProof="0" dirty="0" err="1"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Development</a:t>
            </a:r>
            <a:r>
              <a:rPr kumimoji="0" lang="es-MX" sz="2400" b="1" i="1"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 </a:t>
            </a:r>
            <a:r>
              <a:rPr kumimoji="0" lang="es-MX" sz="2400" b="1" i="1" u="none" strike="noStrike" kern="1200" cap="none" spc="0" normalizeH="0" baseline="0" noProof="0" dirty="0" err="1"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Laboratories</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SDL </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fue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motivada a </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partir de un estudio sobre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los Sistemas </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Gestores de Base de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Datos </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de George Koch.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Fue el primero</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de los más complejos escritos </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sobre bases de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datos, el </a:t>
            </a:r>
            <a:r>
              <a:rPr kumimoji="0" lang="es-MX"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más </a:t>
            </a:r>
            <a:r>
              <a:rPr kumimoji="0" lang="es-MX"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completo.</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2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82277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534" y="4154358"/>
            <a:ext cx="2190750" cy="2085975"/>
          </a:xfrm>
          <a:prstGeom prst="rect">
            <a:avLst/>
          </a:prstGeom>
        </p:spPr>
      </p:pic>
      <p:sp>
        <p:nvSpPr>
          <p:cNvPr id="6" name="Rectángulo 5"/>
          <p:cNvSpPr/>
          <p:nvPr/>
        </p:nvSpPr>
        <p:spPr>
          <a:xfrm>
            <a:off x="762000" y="2335024"/>
            <a:ext cx="5389419" cy="286232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Característica…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Desarrollado </a:t>
            </a: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sobre Oracle Database, Oracle Content Database </a:t>
            </a:r>
            <a:r>
              <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ha sido </a:t>
            </a: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diseñada para que las organizaciones puedan controlar y gestionar grandes volúmenes de contenidos no estructurados en un único repositorio con el objetivo de reducir los costes y los riesgos asociados a la pérdida de información. </a:t>
            </a: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927" y="682870"/>
            <a:ext cx="3089564" cy="1485900"/>
          </a:xfrm>
          <a:prstGeom prst="rect">
            <a:avLst/>
          </a:prstGeom>
          <a:ln>
            <a:noFill/>
          </a:ln>
          <a:effectLst>
            <a:softEdge rad="112500"/>
          </a:effectLst>
        </p:spPr>
      </p:pic>
      <p:sp>
        <p:nvSpPr>
          <p:cNvPr id="2" name="Rectángulo 1"/>
          <p:cNvSpPr/>
          <p:nvPr/>
        </p:nvSpPr>
        <p:spPr>
          <a:xfrm>
            <a:off x="6400801" y="807561"/>
            <a:ext cx="5085483" cy="501675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Algunas ventajas…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1)motor </a:t>
            </a: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 base de datos objeto-relacional más usado a nivel mundial.</a:t>
            </a:r>
            <a:b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
            <a:b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2)Puede ejecutarse en todas las plataformas, desde una Pc hasta un supercomputador</a:t>
            </a:r>
            <a:r>
              <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r>
              <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)El </a:t>
            </a: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software del servidor puede ejecutarse en multitud de sistemas operativos.</a:t>
            </a:r>
            <a:b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r>
              <a:rPr kumimoji="0" lang="es-MX"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)Oracle </a:t>
            </a: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 la base de datos con más orientación hacía INTERNET.</a:t>
            </a:r>
            <a:b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s-MX" sz="2000" b="1" i="0" u="none" strike="noStrike" kern="1200" cap="none" spc="0" normalizeH="0" baseline="0" noProof="0" dirty="0">
              <a:ln>
                <a:noFill/>
              </a:ln>
              <a:solidFill>
                <a:srgbClr val="6B6B6B"/>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09890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p:nvPr/>
        </p:nvSpPr>
        <p:spPr>
          <a:xfrm>
            <a:off x="986790" y="1685290"/>
            <a:ext cx="9661525" cy="321945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6000" dirty="0" smtClean="0"/>
              <a:t>Base de datos relacionales</a:t>
            </a:r>
          </a:p>
          <a:p>
            <a:pPr algn="ctr"/>
            <a:r>
              <a:rPr lang="es-MX" sz="6000" dirty="0" smtClean="0"/>
              <a:t>(SQL)</a:t>
            </a:r>
          </a:p>
          <a:p>
            <a:pPr algn="ctr"/>
            <a:endParaRPr lang="es-MX" sz="1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9019" y="1527247"/>
            <a:ext cx="1566862" cy="1341293"/>
          </a:xfrm>
          <a:prstGeom prst="rect">
            <a:avLst/>
          </a:prstGeom>
          <a:ln>
            <a:noFill/>
          </a:ln>
          <a:effectLst>
            <a:softEdge rad="112500"/>
          </a:effectLst>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5" y="512618"/>
            <a:ext cx="2299854" cy="789709"/>
          </a:xfrm>
          <a:prstGeom prst="rect">
            <a:avLst/>
          </a:prstGeom>
          <a:ln>
            <a:noFill/>
          </a:ln>
          <a:effectLst>
            <a:softEdge rad="112500"/>
          </a:effectLst>
        </p:spPr>
      </p:pic>
      <p:sp>
        <p:nvSpPr>
          <p:cNvPr id="8" name="Rectángulo 7"/>
          <p:cNvSpPr/>
          <p:nvPr/>
        </p:nvSpPr>
        <p:spPr>
          <a:xfrm>
            <a:off x="3048000" y="1997839"/>
            <a:ext cx="6151418" cy="40011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a:ln>
                <a:noFill/>
              </a:ln>
              <a:solidFill>
                <a:prstClr val="black"/>
              </a:solidFill>
              <a:effectLst/>
              <a:uLnTx/>
              <a:uFillTx/>
              <a:latin typeface="MV Boli" panose="02000500030200090000" pitchFamily="2" charset="0"/>
              <a:ea typeface="+mn-ea"/>
              <a:cs typeface="MV Boli" panose="02000500030200090000" pitchFamily="2" charset="0"/>
            </a:endParaRPr>
          </a:p>
        </p:txBody>
      </p:sp>
      <p:sp>
        <p:nvSpPr>
          <p:cNvPr id="9" name="Rectángulo 8"/>
          <p:cNvSpPr/>
          <p:nvPr/>
        </p:nvSpPr>
        <p:spPr>
          <a:xfrm>
            <a:off x="623455" y="1050749"/>
            <a:ext cx="10931236" cy="501675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smtClean="0">
                <a:ln>
                  <a:noFill/>
                </a:ln>
                <a:solidFill>
                  <a:srgbClr val="6B6B6B"/>
                </a:solidFill>
                <a:effectLst/>
                <a:uLnTx/>
                <a:uFillTx/>
                <a:latin typeface="MV Boli" panose="02000500030200090000" pitchFamily="2" charset="0"/>
                <a:ea typeface="+mn-ea"/>
                <a:cs typeface="MV Boli" panose="02000500030200090000" pitchFamily="2" charset="0"/>
              </a:rPr>
              <a:t>	</a:t>
            </a:r>
            <a:r>
              <a:rPr kumimoji="0" lang="es-MX" sz="2000" b="0" i="1" u="none" strike="noStrike" kern="1200" cap="none" spc="0" normalizeH="0" baseline="0" noProof="0" dirty="0" smtClean="0">
                <a:ln>
                  <a:noFill/>
                </a:ln>
                <a:solidFill>
                  <a:prstClr val="black"/>
                </a:solidFill>
                <a:effectLst/>
                <a:uLnTx/>
                <a:uFillTx/>
                <a:latin typeface="Book Antiqua" panose="02040602050305030304" pitchFamily="18" charset="0"/>
                <a:ea typeface="+mn-ea"/>
                <a:cs typeface="MV Boli" panose="02000500030200090000" pitchFamily="2" charset="0"/>
              </a:rPr>
              <a:t>Inconvenientes </a:t>
            </a:r>
            <a:r>
              <a:rPr kumimoji="0" lang="es-MX" sz="2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V Boli" panose="02000500030200090000" pitchFamily="2" charset="0"/>
              </a:rPr>
              <a:t>de Oracle</a:t>
            </a:r>
            <a:r>
              <a:rPr kumimoji="0" lang="es-MX" sz="2000" b="0" i="1" u="none" strike="noStrike" kern="1200" cap="none" spc="0" normalizeH="0" baseline="0" noProof="0" dirty="0" smtClean="0">
                <a:ln>
                  <a:noFill/>
                </a:ln>
                <a:solidFill>
                  <a:prstClr val="black"/>
                </a:solidFill>
                <a:effectLst/>
                <a:uLnTx/>
                <a:uFillTx/>
                <a:latin typeface="Book Antiqua" panose="02040602050305030304" pitchFamily="18" charset="0"/>
                <a:ea typeface="+mn-ea"/>
                <a:cs typeface="MV Boli" panose="02000500030200090000" pitchFamily="2" charset="0"/>
              </a:rPr>
              <a:t>…</a:t>
            </a:r>
            <a:endParaRPr kumimoji="0" lang="es-MX" sz="2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V Boli" panose="02000500030200090000"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0" i="1" u="none" strike="noStrike" kern="1200" cap="none" spc="0" normalizeH="0" baseline="0" noProof="0" dirty="0" smtClean="0">
                <a:ln>
                  <a:noFill/>
                </a:ln>
                <a:solidFill>
                  <a:prstClr val="black"/>
                </a:solidFill>
                <a:effectLst/>
                <a:uLnTx/>
                <a:uFillTx/>
                <a:latin typeface="Book Antiqua" panose="02040602050305030304" pitchFamily="18" charset="0"/>
                <a:ea typeface="+mn-ea"/>
                <a:cs typeface="MV Boli" panose="02000500030200090000" pitchFamily="2" charset="0"/>
              </a:rPr>
              <a:t>1) El precio. Incluso </a:t>
            </a:r>
            <a:r>
              <a:rPr kumimoji="0" lang="es-MX" sz="2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V Boli" panose="02000500030200090000" pitchFamily="2" charset="0"/>
              </a:rPr>
              <a:t>las licencias de Personal Oracle son excesivamente caras.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0" i="1" u="none" strike="noStrike" kern="1200" cap="none" spc="0" normalizeH="0" baseline="0" noProof="0" dirty="0" smtClean="0">
                <a:ln>
                  <a:noFill/>
                </a:ln>
                <a:solidFill>
                  <a:prstClr val="black"/>
                </a:solidFill>
                <a:effectLst/>
                <a:uLnTx/>
                <a:uFillTx/>
                <a:latin typeface="Book Antiqua" panose="02040602050305030304" pitchFamily="18" charset="0"/>
                <a:ea typeface="+mn-ea"/>
                <a:cs typeface="MV Boli" panose="02000500030200090000" pitchFamily="2" charset="0"/>
              </a:rPr>
              <a:t>2)La </a:t>
            </a:r>
            <a:r>
              <a:rPr kumimoji="0" lang="es-MX" sz="2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V Boli" panose="02000500030200090000" pitchFamily="2" charset="0"/>
              </a:rPr>
              <a:t>necesidad de </a:t>
            </a:r>
            <a:r>
              <a:rPr kumimoji="0" lang="es-MX" sz="2000" b="0" i="1" u="none" strike="noStrike" kern="1200" cap="none" spc="0" normalizeH="0" baseline="0" noProof="0" dirty="0" smtClean="0">
                <a:ln>
                  <a:noFill/>
                </a:ln>
                <a:solidFill>
                  <a:prstClr val="black"/>
                </a:solidFill>
                <a:effectLst/>
                <a:uLnTx/>
                <a:uFillTx/>
                <a:latin typeface="Book Antiqua" panose="02040602050305030304" pitchFamily="18" charset="0"/>
                <a:ea typeface="+mn-ea"/>
                <a:cs typeface="MV Boli" panose="02000500030200090000" pitchFamily="2" charset="0"/>
              </a:rPr>
              <a:t>ajustes. Un </a:t>
            </a:r>
            <a:r>
              <a:rPr kumimoji="0" lang="es-MX" sz="2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V Boli" panose="02000500030200090000" pitchFamily="2" charset="0"/>
              </a:rPr>
              <a:t>Oracle mal configurado puede ser desesperantemente lento</a:t>
            </a:r>
            <a:r>
              <a:rPr kumimoji="0" lang="es-MX" sz="2000" b="0" i="1" u="none" strike="noStrike" kern="1200" cap="none" spc="0" normalizeH="0" baseline="0" noProof="0" dirty="0" smtClean="0">
                <a:ln>
                  <a:noFill/>
                </a:ln>
                <a:solidFill>
                  <a:prstClr val="black"/>
                </a:solidFill>
                <a:effectLst/>
                <a:uLnTx/>
                <a:uFillTx/>
                <a:latin typeface="Book Antiqua" panose="02040602050305030304" pitchFamily="18" charset="0"/>
                <a:ea typeface="+mn-ea"/>
                <a:cs typeface="MV Boli" panose="02000500030200090000" pitchFamily="2"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2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V Boli" panose="02000500030200090000"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s-MX" sz="2000" b="0" i="1" u="none" strike="noStrike" kern="1200" cap="none" spc="0" normalizeH="0" baseline="0" noProof="0" dirty="0" smtClean="0">
                <a:ln>
                  <a:noFill/>
                </a:ln>
                <a:solidFill>
                  <a:prstClr val="black"/>
                </a:solidFill>
                <a:effectLst/>
                <a:uLnTx/>
                <a:uFillTx/>
                <a:latin typeface="Book Antiqua" panose="02040602050305030304" pitchFamily="18" charset="0"/>
                <a:ea typeface="+mn-ea"/>
                <a:cs typeface="+mn-cs"/>
              </a:rPr>
              <a:t>¿Donde está presente Oracle database?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0" i="1" u="none" strike="noStrike" kern="1200" cap="none" spc="0" normalizeH="0" baseline="0" noProof="0" dirty="0" smtClean="0">
                <a:ln>
                  <a:noFill/>
                </a:ln>
                <a:solidFill>
                  <a:prstClr val="black"/>
                </a:solidFill>
                <a:effectLst/>
                <a:uLnTx/>
                <a:uFillTx/>
                <a:latin typeface="Book Antiqua" panose="02040602050305030304" pitchFamily="18" charset="0"/>
                <a:ea typeface="+mn-ea"/>
                <a:cs typeface="+mn-cs"/>
              </a:rPr>
              <a:t>Oracle </a:t>
            </a:r>
            <a:r>
              <a:rPr kumimoji="0" lang="es-MX" sz="2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ha solucionado problemas relacionados con la administración de la información en sectores gubernamentales y empresas internacionales durante más de tres décadas, logrando que nuestra base de datos se transforme en el software más conocido del mundo respecto de la recopilación, administración y protección de la información</a:t>
            </a:r>
            <a:r>
              <a:rPr kumimoji="0" lang="es-MX" sz="2000" b="0" i="1" u="none" strike="noStrike" kern="1200" cap="none" spc="0" normalizeH="0" baseline="0" noProof="0" dirty="0" smtClean="0">
                <a:ln>
                  <a:noFill/>
                </a:ln>
                <a:solidFill>
                  <a:prstClr val="black"/>
                </a:solidFill>
                <a:effectLst/>
                <a:uLnTx/>
                <a:uFillTx/>
                <a:latin typeface="Book Antiqua" panose="02040602050305030304" pitchFamily="18" charset="0"/>
                <a:ea typeface="+mn-ea"/>
                <a:cs typeface="+mn-cs"/>
              </a:rPr>
              <a:t>.</a:t>
            </a:r>
            <a:endParaRPr kumimoji="0" lang="es-MX" sz="2000" b="0" i="1" u="none" strike="noStrike" kern="1200" cap="none" spc="0" normalizeH="0" baseline="0" noProof="0" dirty="0" smtClean="0">
              <a:ln>
                <a:noFill/>
              </a:ln>
              <a:solidFill>
                <a:srgbClr val="222222"/>
              </a:solidFill>
              <a:effectLst/>
              <a:uLnTx/>
              <a:uFillTx/>
              <a:latin typeface="Book Antiqua" panose="020406020503050303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0" i="1" u="none" strike="noStrike" kern="1200" cap="none" spc="0" normalizeH="0" baseline="0" noProof="0" dirty="0" smtClean="0">
                <a:ln>
                  <a:noFill/>
                </a:ln>
                <a:solidFill>
                  <a:srgbClr val="222222"/>
                </a:solidFill>
                <a:effectLst/>
                <a:uLnTx/>
                <a:uFillTx/>
                <a:latin typeface="Book Antiqua" panose="02040602050305030304" pitchFamily="18" charset="0"/>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0" i="1" u="none" strike="noStrike" kern="1200" cap="none" spc="0" normalizeH="0" baseline="0" noProof="0" dirty="0" smtClean="0">
                <a:ln>
                  <a:noFill/>
                </a:ln>
                <a:solidFill>
                  <a:srgbClr val="222222"/>
                </a:solidFill>
                <a:effectLst/>
                <a:uLnTx/>
                <a:uFillTx/>
                <a:latin typeface="Book Antiqua" panose="02040602050305030304" pitchFamily="18" charset="0"/>
                <a:ea typeface="+mn-ea"/>
                <a:cs typeface="+mn-cs"/>
              </a:rPr>
              <a:t>	Actualidad…</a:t>
            </a:r>
            <a:endParaRPr kumimoji="0" lang="es-MX" sz="2000" b="0" i="1" u="none" strike="noStrike" kern="1200" cap="none" spc="0" normalizeH="0" baseline="0" noProof="0" dirty="0">
              <a:ln>
                <a:noFill/>
              </a:ln>
              <a:solidFill>
                <a:srgbClr val="222222"/>
              </a:solidFill>
              <a:effectLst/>
              <a:uLnTx/>
              <a:uFillTx/>
              <a:latin typeface="Book Antiqua" panose="020406020503050303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0" i="1" u="none" strike="noStrike" kern="1200" cap="none" spc="0" normalizeH="0" baseline="0" noProof="0" dirty="0">
                <a:ln>
                  <a:noFill/>
                </a:ln>
                <a:solidFill>
                  <a:srgbClr val="222222"/>
                </a:solidFill>
                <a:effectLst/>
                <a:uLnTx/>
                <a:uFillTx/>
                <a:latin typeface="Book Antiqua" panose="02040602050305030304" pitchFamily="18" charset="0"/>
                <a:ea typeface="+mn-ea"/>
                <a:cs typeface="+mn-cs"/>
              </a:rPr>
              <a:t>La última versión de Oracle es la versión 12c, la primera base de datos diseñada para Cloud Computing, que fue lanzada en 2013, donde con la presentación de la llegada de esta última versión de Oracle Database 12c, Oracle facilita los esfuerzos de las empresas para estandarizar, consolidar y automatizar los servicios.</a:t>
            </a:r>
            <a:endParaRPr kumimoji="0" lang="es-MX" sz="2000" b="0" i="1" u="none" strike="noStrike" kern="1200" cap="none" spc="0" normalizeH="0" baseline="0" noProof="0" dirty="0">
              <a:ln>
                <a:noFill/>
              </a:ln>
              <a:solidFill>
                <a:prstClr val="black"/>
              </a:solidFill>
              <a:effectLst/>
              <a:uLnTx/>
              <a:uFillTx/>
              <a:latin typeface="Book Antiqua" panose="020406020503050303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2000" b="0" i="0" u="none" strike="noStrike" kern="1200" cap="none" spc="0" normalizeH="0" baseline="0" noProof="0" dirty="0">
              <a:ln>
                <a:noFill/>
              </a:ln>
              <a:solidFill>
                <a:prstClr val="black"/>
              </a:solidFill>
              <a:effectLst/>
              <a:uLnTx/>
              <a:uFillTx/>
              <a:latin typeface="MV Boli" panose="02000500030200090000" pitchFamily="2" charset="0"/>
              <a:ea typeface="+mn-ea"/>
              <a:cs typeface="MV Boli" panose="02000500030200090000" pitchFamily="2" charset="0"/>
            </a:endParaRPr>
          </a:p>
        </p:txBody>
      </p:sp>
    </p:spTree>
    <p:extLst>
      <p:ext uri="{BB962C8B-B14F-4D97-AF65-F5344CB8AC3E}">
        <p14:creationId xmlns:p14="http://schemas.microsoft.com/office/powerpoint/2010/main" val="407332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020" y="627600"/>
            <a:ext cx="2769179" cy="1921454"/>
          </a:xfrm>
          <a:prstGeom prst="ellipse">
            <a:avLst/>
          </a:prstGeom>
          <a:ln>
            <a:noFill/>
          </a:ln>
          <a:effectLst>
            <a:softEdge rad="112500"/>
          </a:effectLst>
        </p:spPr>
      </p:pic>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8653" y="5112327"/>
            <a:ext cx="1089963" cy="10113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099963" y="609382"/>
            <a:ext cx="1348653" cy="1163999"/>
          </a:xfrm>
          <a:prstGeom prst="ellipse">
            <a:avLst/>
          </a:prstGeom>
          <a:ln>
            <a:noFill/>
          </a:ln>
          <a:effectLst>
            <a:softEdge rad="112500"/>
          </a:effectLst>
        </p:spPr>
      </p:pic>
      <p:sp>
        <p:nvSpPr>
          <p:cNvPr id="6" name="Rectángulo 5"/>
          <p:cNvSpPr/>
          <p:nvPr/>
        </p:nvSpPr>
        <p:spPr>
          <a:xfrm>
            <a:off x="2877198" y="981339"/>
            <a:ext cx="7481455" cy="206210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3200" b="1" i="1"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Es </a:t>
            </a:r>
            <a:r>
              <a:rPr kumimoji="0" lang="es-MX" sz="3200" b="1"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un motor de base de datos en memoria, basado en el almacenamiento en tablas de </a:t>
            </a:r>
            <a:r>
              <a:rPr kumimoji="0" lang="es-MX" sz="3200" b="1" i="1"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hashes(clave/valor</a:t>
            </a:r>
            <a:r>
              <a:rPr kumimoji="0" lang="es-MX" sz="3200" b="1"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pero que opcionalmente puede ser usada como una base de datos durable o persistente. </a:t>
            </a:r>
          </a:p>
        </p:txBody>
      </p:sp>
      <p:sp>
        <p:nvSpPr>
          <p:cNvPr id="9" name="Rectángulo 8"/>
          <p:cNvSpPr/>
          <p:nvPr/>
        </p:nvSpPr>
        <p:spPr>
          <a:xfrm>
            <a:off x="611004" y="3043442"/>
            <a:ext cx="10979728" cy="310854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0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a:t>
            </a:r>
            <a:r>
              <a:rPr kumimoji="0" lang="es-MX" sz="28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Historia…</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28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El </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desarrollo de </a:t>
            </a:r>
            <a:r>
              <a:rPr kumimoji="0" lang="es-MX" sz="2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Redis</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comenzó a principios de </a:t>
            </a:r>
            <a:r>
              <a:rPr kumimoji="0" lang="es-MX" sz="28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2009 para </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mejorar los tiempos de respuesta de un producto llamado LLOGG. </a:t>
            </a:r>
            <a:r>
              <a:rPr kumimoji="0" lang="es-MX" sz="28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Fue </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ganando popularidad, hasta que en marzo del 2010 la empresa VMWare contrató a Salvatore para trabajar a tiempo completo en </a:t>
            </a:r>
            <a:r>
              <a:rPr kumimoji="0" lang="es-MX" sz="2800" b="1" i="0" u="none" strike="noStrike" kern="1200" cap="none" spc="0" normalizeH="0" baseline="0" noProof="0" dirty="0" err="1"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Redis</a:t>
            </a:r>
            <a:r>
              <a:rPr kumimoji="0" lang="es-MX" sz="28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a:t>
            </a:r>
            <a:r>
              <a:rPr kumimoji="0" lang="es-MX" sz="2800" b="1" i="0" u="none" strike="noStrike" kern="1200" cap="none" spc="0" normalizeH="0" baseline="3000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a:t>
            </a:r>
            <a:r>
              <a:rPr kumimoji="0" lang="es-MX" sz="28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Poco </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después, VMWare contrató también a otro de los principales desarrolladores de </a:t>
            </a:r>
            <a:r>
              <a:rPr kumimoji="0" lang="es-MX" sz="2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Redis</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a:t>
            </a:r>
            <a:r>
              <a:rPr kumimoji="0" lang="es-MX" sz="2800" b="1" i="0" u="none" strike="noStrike" kern="1200" cap="none" spc="0" normalizeH="0" baseline="0" noProof="0" dirty="0" err="1"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Pieter</a:t>
            </a:r>
            <a:r>
              <a:rPr kumimoji="0" lang="es-MX" sz="28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a:t>
            </a:r>
            <a:r>
              <a:rPr kumimoji="0" lang="es-MX" sz="2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Noordhuis</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Entre mayo de 2013 y julio de 2015 Salvatore </a:t>
            </a:r>
            <a:r>
              <a:rPr kumimoji="0" lang="es-MX" sz="2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Sanfilippo</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fue patrocinado por </a:t>
            </a:r>
            <a:r>
              <a:rPr kumimoji="0" lang="es-MX" sz="2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Pivotal</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Software. A partir de esta fecha es patrocinado por </a:t>
            </a:r>
            <a:r>
              <a:rPr kumimoji="0" lang="es-MX" sz="2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Redis</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a:t>
            </a:r>
            <a:r>
              <a:rPr kumimoji="0" lang="es-MX" sz="2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Labs</a:t>
            </a:r>
            <a:r>
              <a:rPr kumimoji="0" lang="es-MX"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a:t>
            </a:r>
          </a:p>
        </p:txBody>
      </p:sp>
    </p:spTree>
    <p:extLst>
      <p:ext uri="{BB962C8B-B14F-4D97-AF65-F5344CB8AC3E}">
        <p14:creationId xmlns:p14="http://schemas.microsoft.com/office/powerpoint/2010/main" val="1411790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55" y="476621"/>
            <a:ext cx="11222181" cy="5896469"/>
          </a:xfrm>
          <a:prstGeom prst="rect">
            <a:avLst/>
          </a:prstGeom>
          <a:ln>
            <a:noFill/>
          </a:ln>
          <a:effectLst>
            <a:softEdge rad="112500"/>
          </a:effectLst>
        </p:spPr>
      </p:pic>
      <p:sp>
        <p:nvSpPr>
          <p:cNvPr id="2" name="Rectángulo 1"/>
          <p:cNvSpPr/>
          <p:nvPr/>
        </p:nvSpPr>
        <p:spPr>
          <a:xfrm>
            <a:off x="609600" y="476622"/>
            <a:ext cx="10972800" cy="550920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3200" b="1" i="1"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3200" b="1" i="1"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Mas acerca de </a:t>
            </a:r>
            <a:r>
              <a:rPr kumimoji="0" lang="es-MX" sz="3200" b="1" i="1" u="none" strike="noStrike" kern="1200" cap="none" spc="0" normalizeH="0" baseline="0" noProof="0" dirty="0" err="1"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Redis</a:t>
            </a:r>
            <a:r>
              <a:rPr kumimoji="0" lang="es-MX" sz="3200" b="1" i="1"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3200" b="1" i="1"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Está </a:t>
            </a:r>
            <a:r>
              <a:rPr kumimoji="0" lang="es-MX" sz="3200" b="1"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escrito en ANSI C por Salvatore </a:t>
            </a:r>
            <a:r>
              <a:rPr kumimoji="0" lang="es-MX" sz="3200" b="1" i="1"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Sanfilippo</a:t>
            </a:r>
            <a:r>
              <a:rPr kumimoji="0" lang="es-MX" sz="3200" b="1"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quien es patrocinado por </a:t>
            </a:r>
            <a:r>
              <a:rPr kumimoji="0" lang="es-MX" sz="3200" b="1" i="1"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Redis</a:t>
            </a:r>
            <a:r>
              <a:rPr kumimoji="0" lang="es-MX" sz="3200" b="1"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a:t>
            </a:r>
            <a:r>
              <a:rPr kumimoji="0" lang="es-MX" sz="3200" b="1" i="1"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Labs</a:t>
            </a:r>
            <a:r>
              <a:rPr kumimoji="0" lang="es-MX" sz="3200" b="1"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3200" b="1" i="1"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Está </a:t>
            </a:r>
            <a:r>
              <a:rPr kumimoji="0" lang="es-MX" sz="3200" b="1"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liberado bajo licencia BSD por lo que es considerado software de código abierto</a:t>
            </a:r>
            <a:r>
              <a:rPr kumimoji="0" lang="es-MX" sz="3200" b="1" i="1"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3200" b="1"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s-MX"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a:t>
            </a:r>
            <a:r>
              <a:rPr kumimoji="0" lang="es-MX" sz="32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Quien usa </a:t>
            </a:r>
            <a:r>
              <a:rPr kumimoji="0" lang="es-MX" sz="32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R</a:t>
            </a:r>
            <a:r>
              <a:rPr kumimoji="0" lang="es-MX" sz="3200" b="1" i="0" u="none" strike="noStrike" kern="1200" cap="none" spc="0" normalizeH="0" baseline="0" noProof="0" dirty="0" err="1"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edis</a:t>
            </a:r>
            <a:r>
              <a:rPr kumimoji="0" lang="es-MX" sz="32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a:t>
            </a:r>
            <a:endParaRPr kumimoji="0" lang="es-MX"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s-MX"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Twitter usa </a:t>
            </a:r>
            <a:r>
              <a:rPr kumimoji="0" lang="es-MX" sz="3200" b="1" i="0" u="none" strike="noStrike" kern="1200" cap="none" spc="0" normalizeH="0" baseline="0" noProof="0" dirty="0" err="1"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Redis</a:t>
            </a:r>
            <a:r>
              <a:rPr kumimoji="0" lang="es-MX" sz="32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El </a:t>
            </a:r>
            <a:r>
              <a:rPr kumimoji="0" lang="es-MX" sz="32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timeline</a:t>
            </a:r>
            <a:r>
              <a:rPr kumimoji="0" lang="es-MX"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es una lista de los tuits de las personas a las que se sigue, y Twitter usa </a:t>
            </a:r>
            <a:r>
              <a:rPr kumimoji="0" lang="es-MX" sz="32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Redis</a:t>
            </a:r>
            <a:r>
              <a:rPr kumimoji="0" lang="es-MX"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para poder actualizar en el menor tiempo posible los </a:t>
            </a:r>
            <a:r>
              <a:rPr kumimoji="0" lang="es-MX" sz="32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timelines</a:t>
            </a:r>
            <a:r>
              <a:rPr kumimoji="0" lang="es-MX"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de todos sus usuarios.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s-MX" sz="3200" b="1" i="0" u="none" strike="noStrike" kern="1200" cap="none" spc="0" normalizeH="0" baseline="0" noProof="0" dirty="0" err="1"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Hulu</a:t>
            </a:r>
            <a:r>
              <a:rPr kumimoji="0" lang="es-MX" sz="32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usa </a:t>
            </a:r>
            <a:r>
              <a:rPr kumimoji="0" lang="es-MX" sz="3200" b="1" i="0" u="none" strike="noStrike" kern="1200" cap="none" spc="0" normalizeH="0" baseline="0" noProof="0" dirty="0" err="1"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Redis</a:t>
            </a:r>
            <a:r>
              <a:rPr kumimoji="0" lang="es-MX" sz="32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 para </a:t>
            </a:r>
            <a:r>
              <a:rPr kumimoji="0" lang="es-MX"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mantener la posición en la que un usuario se encuentra en un vídeo, así como el histórico de visualizaciones de los usuarios</a:t>
            </a:r>
            <a:r>
              <a:rPr kumimoji="0" lang="es-MX" sz="32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rPr>
              <a:t>.</a:t>
            </a:r>
            <a:endParaRPr kumimoji="0" lang="es-MX"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abriola" panose="04040605051002020D02" pitchFamily="82" charset="0"/>
              <a:ea typeface="+mn-ea"/>
              <a:cs typeface="+mn-cs"/>
            </a:endParaRPr>
          </a:p>
        </p:txBody>
      </p:sp>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71019" y="587458"/>
            <a:ext cx="1011381" cy="1005816"/>
          </a:xfrm>
          <a:prstGeom prst="ellipse">
            <a:avLst/>
          </a:prstGeom>
          <a:ln>
            <a:noFill/>
          </a:ln>
          <a:effectLst>
            <a:softEdge rad="112500"/>
          </a:effec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655" y="610311"/>
            <a:ext cx="1094509" cy="1007052"/>
          </a:xfrm>
          <a:prstGeom prst="rect">
            <a:avLst/>
          </a:prstGeom>
          <a:ln>
            <a:noFill/>
          </a:ln>
          <a:effectLst>
            <a:softEdge rad="112500"/>
          </a:effectLst>
        </p:spPr>
      </p:pic>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2073" y="731384"/>
            <a:ext cx="1205346" cy="764907"/>
          </a:xfrm>
          <a:prstGeom prst="rect">
            <a:avLst/>
          </a:prstGeom>
        </p:spPr>
      </p:pic>
    </p:spTree>
    <p:extLst>
      <p:ext uri="{BB962C8B-B14F-4D97-AF65-F5344CB8AC3E}">
        <p14:creationId xmlns:p14="http://schemas.microsoft.com/office/powerpoint/2010/main" val="404389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mysql"/>
          <p:cNvPicPr>
            <a:picLocks noChangeAspect="1"/>
          </p:cNvPicPr>
          <p:nvPr/>
        </p:nvPicPr>
        <p:blipFill>
          <a:blip r:embed="rId2"/>
          <a:stretch>
            <a:fillRect/>
          </a:stretch>
        </p:blipFill>
        <p:spPr>
          <a:xfrm>
            <a:off x="2687955" y="380365"/>
            <a:ext cx="6164580" cy="61645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p:nvPr/>
        </p:nvSpPr>
        <p:spPr>
          <a:xfrm>
            <a:off x="913794" y="1487975"/>
            <a:ext cx="10225424" cy="457594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r>
              <a:rPr lang="es-MX" dirty="0" smtClean="0"/>
              <a:t>Es un sistema de gestión de bases de datos relacional.</a:t>
            </a:r>
          </a:p>
          <a:p>
            <a:r>
              <a:rPr lang="es-MX" dirty="0" smtClean="0"/>
              <a:t>Desarrollado por licencia dual: licencia publica general (GPL) y licencia comercial por Oracle Corporation.</a:t>
            </a:r>
          </a:p>
          <a:p>
            <a:r>
              <a:rPr lang="es-MX" dirty="0" smtClean="0"/>
              <a:t>Inicialmente desarrollado por MySQL AB.</a:t>
            </a:r>
          </a:p>
          <a:p>
            <a:r>
              <a:rPr lang="es-MX" dirty="0" smtClean="0"/>
              <a:t>Fecha de lanzamiento 23 de mayo de 1995.</a:t>
            </a:r>
          </a:p>
          <a:p>
            <a:r>
              <a:rPr lang="es-MX" dirty="0" smtClean="0"/>
              <a:t> MySQL es patrocinado por Oracle Corporation, que posee el copyright de la mayor parte del código.</a:t>
            </a:r>
          </a:p>
          <a:p>
            <a:r>
              <a:rPr lang="es-MX" dirty="0" smtClean="0"/>
              <a:t>Está desarrollado en su mayor parte en ANSI C y C++.</a:t>
            </a:r>
          </a:p>
          <a:p>
            <a:r>
              <a:rPr lang="es-MX" dirty="0" smtClean="0"/>
              <a:t>Sistema multiplataforma (GNU/Linux, Solaris, SunOS, Mac OS X, etc.)</a:t>
            </a:r>
          </a:p>
          <a:p>
            <a:endParaRPr lang="es-MX" dirty="0" smtClean="0"/>
          </a:p>
          <a:p>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p:nvPr/>
        </p:nvSpPr>
        <p:spPr>
          <a:xfrm>
            <a:off x="785495" y="1108710"/>
            <a:ext cx="10353675" cy="399605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r>
              <a:rPr lang="es-MX" dirty="0" smtClean="0"/>
              <a:t>Seguridad: ofrece un sistema de contraseñas y privilegios seguro mediante verificación basada en el host y el tráfico de contraseñas está cifrado al conectarse a un servidor.</a:t>
            </a:r>
          </a:p>
          <a:p>
            <a:r>
              <a:rPr lang="es-MX" dirty="0" smtClean="0"/>
              <a:t>Soporta gran cantidad de datos. MySQL Server tiene bases de datos de hasta 50 millones de registros.</a:t>
            </a:r>
          </a:p>
          <a:p>
            <a:r>
              <a:rPr lang="es-MX" dirty="0" smtClean="0"/>
              <a:t>MySQL es la principal opción de base de datos para aplicaciones basadas en la Web, utilizada por propiedades web de alto perfil como Facebook, Twitter, YouTube.</a:t>
            </a:r>
          </a:p>
          <a:p>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oracle"/>
          <p:cNvPicPr>
            <a:picLocks noChangeAspect="1"/>
          </p:cNvPicPr>
          <p:nvPr/>
        </p:nvPicPr>
        <p:blipFill>
          <a:blip r:embed="rId2"/>
          <a:stretch>
            <a:fillRect/>
          </a:stretch>
        </p:blipFill>
        <p:spPr>
          <a:xfrm>
            <a:off x="3188970" y="927735"/>
            <a:ext cx="5394960" cy="53949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ostgresql"/>
          <p:cNvPicPr>
            <a:picLocks noChangeAspect="1"/>
          </p:cNvPicPr>
          <p:nvPr/>
        </p:nvPicPr>
        <p:blipFill>
          <a:blip r:embed="rId2"/>
          <a:stretch>
            <a:fillRect/>
          </a:stretch>
        </p:blipFill>
        <p:spPr>
          <a:xfrm>
            <a:off x="3008630" y="658495"/>
            <a:ext cx="5664200" cy="5664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p:nvPr/>
        </p:nvSpPr>
        <p:spPr>
          <a:xfrm>
            <a:off x="849626" y="613108"/>
            <a:ext cx="10353762" cy="53741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buNone/>
            </a:pPr>
            <a:endParaRPr lang="es-MX" dirty="0" smtClean="0"/>
          </a:p>
          <a:p>
            <a:r>
              <a:rPr lang="es-MX" dirty="0" smtClean="0"/>
              <a:t>PostgreSQL es un sistema de gestión de bases de datos relacional orientado a objetos.</a:t>
            </a:r>
          </a:p>
          <a:p>
            <a:r>
              <a:rPr lang="es-MX" dirty="0"/>
              <a:t>Es software libre</a:t>
            </a:r>
            <a:r>
              <a:rPr lang="es-MX" dirty="0" smtClean="0"/>
              <a:t>.</a:t>
            </a:r>
          </a:p>
          <a:p>
            <a:r>
              <a:rPr lang="es-MX" dirty="0" smtClean="0"/>
              <a:t>Es dirigido por una comunidad de desarrolladores, PGDG (PostgreSQL Global Development Group).</a:t>
            </a:r>
          </a:p>
          <a:p>
            <a:r>
              <a:rPr lang="es-MX" smtClean="0"/>
              <a:t>Inicia en 1982 con el proyecto Ingres en la Universidad de Berkeley.</a:t>
            </a:r>
          </a:p>
          <a:p>
            <a:r>
              <a:rPr lang="es-MX" smtClean="0"/>
              <a:t>PostgreSQL se lanza bajo la Licencia PostgreSQL, similar a las licencias BSD o MIT.</a:t>
            </a:r>
          </a:p>
          <a:p>
            <a:endParaRPr lang="es-MX" smtClean="0"/>
          </a:p>
          <a:p>
            <a:endParaRPr lang="es-MX"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593</Words>
  <Application>Microsoft Office PowerPoint</Application>
  <PresentationFormat>Panorámica</PresentationFormat>
  <Paragraphs>88</Paragraphs>
  <Slides>22</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22</vt:i4>
      </vt:variant>
    </vt:vector>
  </HeadingPairs>
  <TitlesOfParts>
    <vt:vector size="30" baseType="lpstr">
      <vt:lpstr>Arial</vt:lpstr>
      <vt:lpstr>Book Antiqua</vt:lpstr>
      <vt:lpstr>Calibri</vt:lpstr>
      <vt:lpstr>Gabriola</vt:lpstr>
      <vt:lpstr>Garamond</vt:lpstr>
      <vt:lpstr>MV Boli</vt:lpstr>
      <vt:lpstr>Orgánico</vt:lpstr>
      <vt:lpstr>1_Orgánico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dc:title>
  <dc:creator>Owen13</dc:creator>
  <cp:lastModifiedBy>BELI</cp:lastModifiedBy>
  <cp:revision>18</cp:revision>
  <dcterms:created xsi:type="dcterms:W3CDTF">2018-10-10T00:06:00Z</dcterms:created>
  <dcterms:modified xsi:type="dcterms:W3CDTF">2018-10-11T00:59:54Z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2058-10.2.0.7439</vt:lpwstr>
  </property>
</Properties>
</file>