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0"/>
  </p:notesMasterIdLst>
  <p:handoutMasterIdLst>
    <p:handoutMasterId r:id="rId11"/>
  </p:handoutMasterIdLst>
  <p:sldIdLst>
    <p:sldId id="256" r:id="rId5"/>
    <p:sldId id="264" r:id="rId6"/>
    <p:sldId id="265" r:id="rId7"/>
    <p:sldId id="269"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p:scale>
          <a:sx n="50" d="100"/>
          <a:sy n="50" d="100"/>
        </p:scale>
        <p:origin x="1795" y="83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1/4/2024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Posterama" panose="020B0504020200020000" pitchFamily="34" charset="0"/>
                <a:cs typeface="Posterama" panose="020B0504020200020000" pitchFamily="34" charset="0"/>
              </a:rPr>
              <a:t>Khaled mohamed </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6600" dirty="0">
                <a:latin typeface="Tahoma" panose="020B0604030504040204" pitchFamily="34" charset="0"/>
                <a:ea typeface="Tahoma" panose="020B0604030504040204" pitchFamily="34" charset="0"/>
                <a:cs typeface="Tahoma" panose="020B0604030504040204" pitchFamily="34" charset="0"/>
              </a:rPr>
              <a:t>223607</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AE60-74D7-4FF5-934B-31AD2092EB1D}"/>
              </a:ext>
            </a:extLst>
          </p:cNvPr>
          <p:cNvSpPr>
            <a:spLocks noGrp="1"/>
          </p:cNvSpPr>
          <p:nvPr>
            <p:ph type="title"/>
          </p:nvPr>
        </p:nvSpPr>
        <p:spPr/>
        <p:txBody>
          <a:bodyPr/>
          <a:lstStyle/>
          <a:p>
            <a:r>
              <a:rPr lang="en-US" dirty="0"/>
              <a:t>Ferrying Soldiers</a:t>
            </a:r>
          </a:p>
        </p:txBody>
      </p:sp>
      <p:sp>
        <p:nvSpPr>
          <p:cNvPr id="3" name="Content Placeholder 2">
            <a:extLst>
              <a:ext uri="{FF2B5EF4-FFF2-40B4-BE49-F238E27FC236}">
                <a16:creationId xmlns:a16="http://schemas.microsoft.com/office/drawing/2014/main" id="{F8FAF311-E278-40DF-9F3C-82BA052A16B4}"/>
              </a:ext>
            </a:extLst>
          </p:cNvPr>
          <p:cNvSpPr>
            <a:spLocks noGrp="1"/>
          </p:cNvSpPr>
          <p:nvPr>
            <p:ph idx="1"/>
          </p:nvPr>
        </p:nvSpPr>
        <p:spPr/>
        <p:txBody>
          <a:bodyPr/>
          <a:lstStyle/>
          <a:p>
            <a:r>
              <a:rPr lang="en-US"/>
              <a:t>A detachment of n soldiers must cross a wide and deep river with no bridge in sight. They notice two 12-year-old boys playing in a rowboat by the shore. The boat is so tiny, however, that it can only hold two boys or one soldier. How can the soldiers get across the river and leave the boys in joint possession of the boat</a:t>
            </a:r>
            <a:endParaRPr lang="en-US" dirty="0"/>
          </a:p>
        </p:txBody>
      </p:sp>
    </p:spTree>
    <p:extLst>
      <p:ext uri="{BB962C8B-B14F-4D97-AF65-F5344CB8AC3E}">
        <p14:creationId xmlns:p14="http://schemas.microsoft.com/office/powerpoint/2010/main" val="373755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E284-DD20-4015-9A47-A5A7E753ED5D}"/>
              </a:ext>
            </a:extLst>
          </p:cNvPr>
          <p:cNvSpPr>
            <a:spLocks noGrp="1"/>
          </p:cNvSpPr>
          <p:nvPr>
            <p:ph type="title"/>
          </p:nvPr>
        </p:nvSpPr>
        <p:spPr/>
        <p:txBody>
          <a:bodyPr>
            <a:normAutofit/>
          </a:bodyPr>
          <a:lstStyle/>
          <a:p>
            <a:r>
              <a:rPr lang="en-US" sz="4000" dirty="0"/>
              <a:t>decrease-and-conquer</a:t>
            </a:r>
          </a:p>
        </p:txBody>
      </p:sp>
      <p:sp>
        <p:nvSpPr>
          <p:cNvPr id="3" name="Content Placeholder 2">
            <a:extLst>
              <a:ext uri="{FF2B5EF4-FFF2-40B4-BE49-F238E27FC236}">
                <a16:creationId xmlns:a16="http://schemas.microsoft.com/office/drawing/2014/main" id="{7C68ADF4-2401-4B89-B305-60039746E3AF}"/>
              </a:ext>
            </a:extLst>
          </p:cNvPr>
          <p:cNvSpPr>
            <a:spLocks noGrp="1"/>
          </p:cNvSpPr>
          <p:nvPr>
            <p:ph idx="1"/>
          </p:nvPr>
        </p:nvSpPr>
        <p:spPr/>
        <p:txBody>
          <a:bodyPr>
            <a:normAutofit fontScale="92500"/>
          </a:bodyPr>
          <a:lstStyle/>
          <a:p>
            <a:r>
              <a:rPr lang="en-US" dirty="0"/>
              <a:t>The decrease-and-conquer technique is based on exploiting the relationship between a solution to a given instance of a problem and a solution to its smaller instance. Once such a relationship is established, it can be exploited either top down or bottom up. The former leads naturally to a recursive </a:t>
            </a:r>
            <a:r>
              <a:rPr lang="en-US" dirty="0" err="1"/>
              <a:t>implementation</a:t>
            </a:r>
            <a:r>
              <a:rPr lang="en-US" dirty="0"/>
              <a:t>, although, as one can see from several examples in this chapter, an ultimate implementation may well be </a:t>
            </a:r>
            <a:r>
              <a:rPr lang="en-US" dirty="0" err="1"/>
              <a:t>nonrecursive</a:t>
            </a:r>
            <a:r>
              <a:rPr lang="en-US" dirty="0"/>
              <a:t>. The bottom-up variation is usually implemented iteratively, starting with a solution to the smallest instance of the problem; it is called sometimes the incremental approach.</a:t>
            </a:r>
          </a:p>
        </p:txBody>
      </p:sp>
    </p:spTree>
    <p:extLst>
      <p:ext uri="{BB962C8B-B14F-4D97-AF65-F5344CB8AC3E}">
        <p14:creationId xmlns:p14="http://schemas.microsoft.com/office/powerpoint/2010/main" val="357915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0015-9300-42F1-BCBB-7D3800AF8E93}"/>
              </a:ext>
            </a:extLst>
          </p:cNvPr>
          <p:cNvSpPr>
            <a:spLocks noGrp="1"/>
          </p:cNvSpPr>
          <p:nvPr>
            <p:ph type="title"/>
          </p:nvPr>
        </p:nvSpPr>
        <p:spPr/>
        <p:txBody>
          <a:bodyPr>
            <a:normAutofit/>
          </a:bodyPr>
          <a:lstStyle/>
          <a:p>
            <a:pPr algn="ctr"/>
            <a:r>
              <a:rPr lang="en-US" sz="7200" dirty="0"/>
              <a:t>Example</a:t>
            </a:r>
          </a:p>
        </p:txBody>
      </p:sp>
      <p:sp>
        <p:nvSpPr>
          <p:cNvPr id="3" name="Content Placeholder 2">
            <a:extLst>
              <a:ext uri="{FF2B5EF4-FFF2-40B4-BE49-F238E27FC236}">
                <a16:creationId xmlns:a16="http://schemas.microsoft.com/office/drawing/2014/main" id="{BC2CB6C9-5282-4B98-8E28-13997AC97DD0}"/>
              </a:ext>
            </a:extLst>
          </p:cNvPr>
          <p:cNvSpPr>
            <a:spLocks noGrp="1"/>
          </p:cNvSpPr>
          <p:nvPr>
            <p:ph idx="1"/>
          </p:nvPr>
        </p:nvSpPr>
        <p:spPr/>
        <p:txBody>
          <a:bodyPr/>
          <a:lstStyle/>
          <a:p>
            <a:r>
              <a:rPr lang="en-US" dirty="0"/>
              <a:t>If I had 2 Soldiers and 2 boys and boot</a:t>
            </a:r>
          </a:p>
          <a:p>
            <a:r>
              <a:rPr lang="en-US" dirty="0"/>
              <a:t>At first the 2 boys will cross the river </a:t>
            </a:r>
          </a:p>
          <a:p>
            <a:r>
              <a:rPr lang="en-US" dirty="0"/>
              <a:t>Then 1 boy will return back then 1 soldier cross the river </a:t>
            </a:r>
          </a:p>
          <a:p>
            <a:r>
              <a:rPr lang="en-US" dirty="0"/>
              <a:t>Then the boy will return back </a:t>
            </a:r>
          </a:p>
          <a:p>
            <a:r>
              <a:rPr lang="en-US" dirty="0"/>
              <a:t>And repeated this  4 iteration again to move the second soldiers to the other side</a:t>
            </a:r>
          </a:p>
        </p:txBody>
      </p:sp>
    </p:spTree>
    <p:extLst>
      <p:ext uri="{BB962C8B-B14F-4D97-AF65-F5344CB8AC3E}">
        <p14:creationId xmlns:p14="http://schemas.microsoft.com/office/powerpoint/2010/main" val="91122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CF6D-967C-4E68-B098-471887808693}"/>
              </a:ext>
            </a:extLst>
          </p:cNvPr>
          <p:cNvSpPr>
            <a:spLocks noGrp="1"/>
          </p:cNvSpPr>
          <p:nvPr>
            <p:ph type="title"/>
          </p:nvPr>
        </p:nvSpPr>
        <p:spPr/>
        <p:txBody>
          <a:bodyPr/>
          <a:lstStyle/>
          <a:p>
            <a:r>
              <a:rPr lang="en-US" dirty="0"/>
              <a:t>The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2296DC-5EFC-4C60-8730-3CB655730D7F}"/>
                  </a:ext>
                </a:extLst>
              </p:cNvPr>
              <p:cNvSpPr>
                <a:spLocks noGrp="1"/>
              </p:cNvSpPr>
              <p:nvPr>
                <p:ph idx="1"/>
              </p:nvPr>
            </p:nvSpPr>
            <p:spPr/>
            <p:txBody>
              <a:bodyPr>
                <a:normAutofit fontScale="77500" lnSpcReduction="20000"/>
              </a:bodyPr>
              <a:lstStyle/>
              <a:p>
                <a:pPr marL="0" indent="0">
                  <a:buNone/>
                </a:pPr>
                <a:r>
                  <a:rPr lang="en-US" sz="6000" dirty="0"/>
                  <a:t>T(N)=</a:t>
                </a:r>
                <a14:m>
                  <m:oMath xmlns:m="http://schemas.openxmlformats.org/officeDocument/2006/math">
                    <m:nary>
                      <m:naryPr>
                        <m:chr m:val="∑"/>
                        <m:ctrlPr>
                          <a:rPr lang="en-US" sz="6000" i="1" smtClean="0">
                            <a:latin typeface="Cambria Math" panose="02040503050406030204" pitchFamily="18" charset="0"/>
                          </a:rPr>
                        </m:ctrlPr>
                      </m:naryPr>
                      <m:sub>
                        <m:r>
                          <m:rPr>
                            <m:brk m:alnAt="23"/>
                          </m:rPr>
                          <a:rPr lang="en-US" sz="6000" b="0" i="1" smtClean="0">
                            <a:latin typeface="Cambria Math" panose="02040503050406030204" pitchFamily="18" charset="0"/>
                          </a:rPr>
                          <m:t>1</m:t>
                        </m:r>
                      </m:sub>
                      <m:sup>
                        <m:r>
                          <a:rPr lang="en-US" sz="6000" b="0" i="1" smtClean="0">
                            <a:latin typeface="Cambria Math" panose="02040503050406030204" pitchFamily="18" charset="0"/>
                          </a:rPr>
                          <m:t>𝑛</m:t>
                        </m:r>
                      </m:sup>
                      <m:e>
                        <m:r>
                          <a:rPr lang="en-US" sz="6000" b="0" i="1" smtClean="0">
                            <a:latin typeface="Cambria Math" panose="02040503050406030204" pitchFamily="18" charset="0"/>
                          </a:rPr>
                          <m:t>4</m:t>
                        </m:r>
                      </m:e>
                    </m:nary>
                  </m:oMath>
                </a14:m>
                <a:endParaRPr lang="en-US" sz="6000" dirty="0"/>
              </a:p>
              <a:p>
                <a:pPr marL="0" indent="0">
                  <a:buNone/>
                </a:pPr>
                <a:r>
                  <a:rPr lang="en-US" sz="6000" dirty="0"/>
                  <a:t>=4(N-1+1)</a:t>
                </a:r>
              </a:p>
              <a:p>
                <a:pPr marL="0" indent="0">
                  <a:buNone/>
                </a:pPr>
                <a:r>
                  <a:rPr lang="en-US" sz="6000" dirty="0"/>
                  <a:t>=4N</a:t>
                </a:r>
              </a:p>
              <a:p>
                <a:pPr marL="0" indent="0">
                  <a:buNone/>
                </a:pPr>
                <a:r>
                  <a:rPr lang="en-US" sz="6000" dirty="0"/>
                  <a:t>=</a:t>
                </a:r>
                <a14:m>
                  <m:oMath xmlns:m="http://schemas.openxmlformats.org/officeDocument/2006/math">
                    <m:r>
                      <a:rPr lang="en-US" sz="6000" i="1" smtClean="0">
                        <a:latin typeface="Cambria Math" panose="02040503050406030204" pitchFamily="18" charset="0"/>
                        <a:ea typeface="Cambria Math" panose="02040503050406030204" pitchFamily="18" charset="0"/>
                      </a:rPr>
                      <m:t>∈</m:t>
                    </m:r>
                    <m:r>
                      <a:rPr lang="en-US" sz="6000" i="1" smtClean="0">
                        <a:latin typeface="Cambria Math" panose="02040503050406030204" pitchFamily="18" charset="0"/>
                        <a:ea typeface="Cambria Math" panose="02040503050406030204" pitchFamily="18" charset="0"/>
                      </a:rPr>
                      <m:t>𝜃</m:t>
                    </m:r>
                    <m:r>
                      <a:rPr lang="en-US" sz="6000" b="0" i="1" smtClean="0">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𝑛</m:t>
                    </m:r>
                    <m:r>
                      <a:rPr lang="en-US" sz="6000" b="0" i="1" smtClean="0">
                        <a:latin typeface="Cambria Math" panose="02040503050406030204" pitchFamily="18" charset="0"/>
                        <a:ea typeface="Cambria Math" panose="02040503050406030204" pitchFamily="18" charset="0"/>
                      </a:rPr>
                      <m:t>)</m:t>
                    </m:r>
                  </m:oMath>
                </a14:m>
                <a:endParaRPr lang="en-US" sz="6000" dirty="0">
                  <a:ea typeface="Cambria Math" panose="02040503050406030204" pitchFamily="18" charset="0"/>
                </a:endParaRPr>
              </a:p>
              <a:p>
                <a:pPr marL="0" indent="0">
                  <a:buNone/>
                </a:pPr>
                <a:endParaRPr lang="en-US" sz="6000" dirty="0"/>
              </a:p>
              <a:p>
                <a:pPr marL="0" indent="0">
                  <a:buNone/>
                </a:pPr>
                <a:endParaRPr lang="en-US" sz="6000" dirty="0"/>
              </a:p>
            </p:txBody>
          </p:sp>
        </mc:Choice>
        <mc:Fallback>
          <p:sp>
            <p:nvSpPr>
              <p:cNvPr id="3" name="Content Placeholder 2">
                <a:extLst>
                  <a:ext uri="{FF2B5EF4-FFF2-40B4-BE49-F238E27FC236}">
                    <a16:creationId xmlns:a16="http://schemas.microsoft.com/office/drawing/2014/main" id="{CE2296DC-5EFC-4C60-8730-3CB655730D7F}"/>
                  </a:ext>
                </a:extLst>
              </p:cNvPr>
              <p:cNvSpPr>
                <a:spLocks noGrp="1" noRot="1" noChangeAspect="1" noMove="1" noResize="1" noEditPoints="1" noAdjustHandles="1" noChangeArrowheads="1" noChangeShapeType="1" noTextEdit="1"/>
              </p:cNvSpPr>
              <p:nvPr>
                <p:ph idx="1"/>
              </p:nvPr>
            </p:nvSpPr>
            <p:spPr>
              <a:blipFill>
                <a:blip r:embed="rId2"/>
                <a:stretch>
                  <a:fillRect l="-2708" t="-3787" b="-3270"/>
                </a:stretch>
              </a:blipFill>
            </p:spPr>
            <p:txBody>
              <a:bodyPr/>
              <a:lstStyle/>
              <a:p>
                <a:r>
                  <a:rPr lang="en-US">
                    <a:noFill/>
                  </a:rPr>
                  <a:t> </a:t>
                </a:r>
              </a:p>
            </p:txBody>
          </p:sp>
        </mc:Fallback>
      </mc:AlternateContent>
    </p:spTree>
    <p:extLst>
      <p:ext uri="{BB962C8B-B14F-4D97-AF65-F5344CB8AC3E}">
        <p14:creationId xmlns:p14="http://schemas.microsoft.com/office/powerpoint/2010/main" val="120627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245</TotalTime>
  <Words>252</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Posterama</vt:lpstr>
      <vt:lpstr>Tahoma</vt:lpstr>
      <vt:lpstr>Tw Cen MT</vt:lpstr>
      <vt:lpstr>Circuit</vt:lpstr>
      <vt:lpstr>Khaled mohamed </vt:lpstr>
      <vt:lpstr>Ferrying Soldiers</vt:lpstr>
      <vt:lpstr>decrease-and-conquer</vt:lpstr>
      <vt:lpstr>Example</vt:lpstr>
      <vt:lpstr>The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Khaled mohamed </dc:title>
  <dc:creator>khaled mohamed</dc:creator>
  <cp:lastModifiedBy>khaled mohamed</cp:lastModifiedBy>
  <cp:revision>1</cp:revision>
  <dcterms:created xsi:type="dcterms:W3CDTF">2024-01-04T16:57:03Z</dcterms:created>
  <dcterms:modified xsi:type="dcterms:W3CDTF">2024-01-04T21:02:57Z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