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sldIdLst>
    <p:sldId id="256" r:id="rId2"/>
    <p:sldId id="286" r:id="rId3"/>
    <p:sldId id="307" r:id="rId4"/>
    <p:sldId id="287" r:id="rId5"/>
    <p:sldId id="292" r:id="rId6"/>
    <p:sldId id="293" r:id="rId7"/>
    <p:sldId id="294" r:id="rId8"/>
    <p:sldId id="295" r:id="rId9"/>
    <p:sldId id="296" r:id="rId10"/>
    <p:sldId id="303" r:id="rId11"/>
    <p:sldId id="297" r:id="rId12"/>
    <p:sldId id="323" r:id="rId13"/>
    <p:sldId id="298" r:id="rId14"/>
    <p:sldId id="306" r:id="rId15"/>
    <p:sldId id="308" r:id="rId16"/>
    <p:sldId id="291" r:id="rId17"/>
    <p:sldId id="310" r:id="rId18"/>
    <p:sldId id="312" r:id="rId19"/>
    <p:sldId id="311" r:id="rId20"/>
    <p:sldId id="322" r:id="rId21"/>
    <p:sldId id="289" r:id="rId22"/>
    <p:sldId id="314" r:id="rId23"/>
    <p:sldId id="324" r:id="rId24"/>
    <p:sldId id="316" r:id="rId25"/>
    <p:sldId id="317" r:id="rId26"/>
    <p:sldId id="285" r:id="rId27"/>
    <p:sldId id="326" r:id="rId28"/>
    <p:sldId id="325" r:id="rId29"/>
    <p:sldId id="319" r:id="rId30"/>
    <p:sldId id="320" r:id="rId31"/>
    <p:sldId id="321" r:id="rId32"/>
  </p:sldIdLst>
  <p:sldSz cx="9144000" cy="6858000" type="screen4x3"/>
  <p:notesSz cx="6797675" cy="9928225"/>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0000"/>
    <a:srgbClr val="B2B2B2"/>
    <a:srgbClr val="D9D9D9"/>
    <a:srgbClr val="000000"/>
    <a:srgbClr val="CC0000"/>
    <a:srgbClr val="A25D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46" autoAdjust="0"/>
    <p:restoredTop sz="97703" autoAdjust="0"/>
  </p:normalViewPr>
  <p:slideViewPr>
    <p:cSldViewPr snapToGrid="0" snapToObjects="1">
      <p:cViewPr>
        <p:scale>
          <a:sx n="60" d="100"/>
          <a:sy n="60" d="100"/>
        </p:scale>
        <p:origin x="-1022" y="-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C8D3EC-7329-4758-A25F-6D14BE375B8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9E75CE73-63F5-40E3-8272-26FF0F0E897B}">
      <dgm:prSet phldrT="[Text]" custT="1"/>
      <dgm:spPr>
        <a:solidFill>
          <a:srgbClr val="9E0000"/>
        </a:solidFill>
        <a:ln>
          <a:solidFill>
            <a:schemeClr val="bg1">
              <a:lumMod val="65000"/>
            </a:schemeClr>
          </a:solidFill>
        </a:ln>
        <a:effectLst>
          <a:outerShdw blurRad="50800" dist="38100" dir="2700000" algn="tl" rotWithShape="0">
            <a:prstClr val="black">
              <a:alpha val="40000"/>
            </a:prstClr>
          </a:outerShdw>
        </a:effectLst>
      </dgm:spPr>
      <dgm:t>
        <a:bodyPr/>
        <a:lstStyle/>
        <a:p>
          <a:r>
            <a:rPr lang="de-DE" sz="2000" dirty="0" smtClean="0">
              <a:solidFill>
                <a:schemeClr val="bg1"/>
              </a:solidFill>
            </a:rPr>
            <a:t>- Bewältigung hoher Studierendenzahlen </a:t>
          </a:r>
          <a:br>
            <a:rPr lang="de-DE" sz="2000" dirty="0" smtClean="0">
              <a:solidFill>
                <a:schemeClr val="bg1"/>
              </a:solidFill>
            </a:rPr>
          </a:br>
          <a:r>
            <a:rPr lang="de-DE" sz="2000" dirty="0" smtClean="0">
              <a:solidFill>
                <a:schemeClr val="bg1"/>
              </a:solidFill>
            </a:rPr>
            <a:t>  &amp; zunehmender Vielfalt</a:t>
          </a:r>
        </a:p>
        <a:p>
          <a:r>
            <a:rPr lang="de-DE" sz="2000" dirty="0" smtClean="0">
              <a:solidFill>
                <a:schemeClr val="bg1"/>
              </a:solidFill>
            </a:rPr>
            <a:t>- Steigerung d. Qualität v. Studium/Lehre</a:t>
          </a:r>
        </a:p>
        <a:p>
          <a:r>
            <a:rPr lang="de-DE" sz="2000" dirty="0" smtClean="0">
              <a:solidFill>
                <a:schemeClr val="bg1"/>
              </a:solidFill>
            </a:rPr>
            <a:t>- Gewinnung der besten Köpfe</a:t>
          </a:r>
        </a:p>
      </dgm:t>
    </dgm:pt>
    <dgm:pt modelId="{98D35730-F624-4651-A011-6D4F716116C4}" type="parTrans" cxnId="{6BC52D2D-4BE0-417F-889D-937EB33B59AC}">
      <dgm:prSet/>
      <dgm:spPr/>
      <dgm:t>
        <a:bodyPr/>
        <a:lstStyle/>
        <a:p>
          <a:endParaRPr lang="de-DE"/>
        </a:p>
      </dgm:t>
    </dgm:pt>
    <dgm:pt modelId="{165DA837-B618-4C45-A086-5F0B591A2D78}" type="sibTrans" cxnId="{6BC52D2D-4BE0-417F-889D-937EB33B59AC}">
      <dgm:prSet/>
      <dgm:spPr/>
      <dgm:t>
        <a:bodyPr/>
        <a:lstStyle/>
        <a:p>
          <a:endParaRPr lang="de-DE"/>
        </a:p>
      </dgm:t>
    </dgm:pt>
    <dgm:pt modelId="{CAC32F7A-EF5D-4548-9AFB-AEE1606FFA4E}">
      <dgm:prSet phldrT="[Text]" custT="1"/>
      <dgm:spPr>
        <a:solidFill>
          <a:schemeClr val="bg1"/>
        </a:solidFill>
        <a:ln w="6350">
          <a:solidFill>
            <a:srgbClr val="9E0000"/>
          </a:solidFill>
        </a:ln>
        <a:effectLst>
          <a:outerShdw blurRad="50800" dist="38100" dir="2700000" algn="tl" rotWithShape="0">
            <a:prstClr val="black">
              <a:alpha val="40000"/>
            </a:prstClr>
          </a:outerShdw>
        </a:effectLst>
      </dgm:spPr>
      <dgm:t>
        <a:bodyPr/>
        <a:lstStyle/>
        <a:p>
          <a:r>
            <a:rPr lang="de-DE" sz="2000" b="0" dirty="0" smtClean="0">
              <a:solidFill>
                <a:srgbClr val="9E0000"/>
              </a:solidFill>
            </a:rPr>
            <a:t>- Öffnung und Durchlässigkeit von Bildung</a:t>
          </a:r>
        </a:p>
        <a:p>
          <a:r>
            <a:rPr lang="de-DE" sz="2000" b="0" dirty="0" smtClean="0">
              <a:solidFill>
                <a:srgbClr val="9E0000"/>
              </a:solidFill>
            </a:rPr>
            <a:t>- Befähigung zum Digitalen Wandel</a:t>
          </a:r>
          <a:endParaRPr lang="de-DE" sz="2000" b="0" dirty="0">
            <a:solidFill>
              <a:srgbClr val="9E0000"/>
            </a:solidFill>
          </a:endParaRPr>
        </a:p>
      </dgm:t>
    </dgm:pt>
    <dgm:pt modelId="{1565C621-0885-49D1-983E-6966C27A1865}" type="parTrans" cxnId="{57355042-8F82-47FE-A6D5-4623E1803539}">
      <dgm:prSet/>
      <dgm:spPr/>
      <dgm:t>
        <a:bodyPr/>
        <a:lstStyle/>
        <a:p>
          <a:endParaRPr lang="de-DE"/>
        </a:p>
      </dgm:t>
    </dgm:pt>
    <dgm:pt modelId="{D0968DB2-FF6D-46B3-BFAC-4A79C4092113}" type="sibTrans" cxnId="{57355042-8F82-47FE-A6D5-4623E1803539}">
      <dgm:prSet/>
      <dgm:spPr/>
      <dgm:t>
        <a:bodyPr/>
        <a:lstStyle/>
        <a:p>
          <a:endParaRPr lang="de-DE"/>
        </a:p>
      </dgm:t>
    </dgm:pt>
    <dgm:pt modelId="{806C9F58-51C9-4324-9FF8-DCB1DA5F5AF2}">
      <dgm:prSet phldrT="[Text]" custT="1"/>
      <dgm:spPr>
        <a:solidFill>
          <a:schemeClr val="bg1">
            <a:lumMod val="85000"/>
          </a:schemeClr>
        </a:solidFill>
        <a:ln>
          <a:solidFill>
            <a:schemeClr val="bg1">
              <a:lumMod val="50000"/>
            </a:schemeClr>
          </a:solidFill>
        </a:ln>
        <a:effectLst>
          <a:outerShdw blurRad="50800" dist="38100" dir="2700000" algn="tl" rotWithShape="0">
            <a:prstClr val="black">
              <a:alpha val="40000"/>
            </a:prstClr>
          </a:outerShdw>
        </a:effectLst>
      </dgm:spPr>
      <dgm:t>
        <a:bodyPr/>
        <a:lstStyle/>
        <a:p>
          <a:r>
            <a:rPr lang="de-DE" sz="2000" dirty="0" smtClean="0">
              <a:solidFill>
                <a:srgbClr val="9E0000"/>
              </a:solidFill>
            </a:rPr>
            <a:t>- Förderung der Innovationsfähigkeit</a:t>
          </a:r>
        </a:p>
        <a:p>
          <a:r>
            <a:rPr lang="de-DE" sz="2000" dirty="0" smtClean="0">
              <a:solidFill>
                <a:srgbClr val="9E0000"/>
              </a:solidFill>
            </a:rPr>
            <a:t>- Stärkung der Sichtbarkeit </a:t>
          </a:r>
          <a:endParaRPr lang="de-DE" sz="2000" dirty="0">
            <a:solidFill>
              <a:srgbClr val="9E0000"/>
            </a:solidFill>
          </a:endParaRPr>
        </a:p>
      </dgm:t>
    </dgm:pt>
    <dgm:pt modelId="{9D564F80-A096-4A7F-BDD4-A6880B177FB5}" type="parTrans" cxnId="{07FF3C91-35B9-48A9-A418-4A76B65EED62}">
      <dgm:prSet/>
      <dgm:spPr/>
      <dgm:t>
        <a:bodyPr/>
        <a:lstStyle/>
        <a:p>
          <a:endParaRPr lang="de-DE"/>
        </a:p>
      </dgm:t>
    </dgm:pt>
    <dgm:pt modelId="{0A4F66BA-64E3-4DCC-9288-C7465CE0CCC4}" type="sibTrans" cxnId="{07FF3C91-35B9-48A9-A418-4A76B65EED62}">
      <dgm:prSet/>
      <dgm:spPr/>
      <dgm:t>
        <a:bodyPr/>
        <a:lstStyle/>
        <a:p>
          <a:endParaRPr lang="de-DE"/>
        </a:p>
      </dgm:t>
    </dgm:pt>
    <dgm:pt modelId="{B1299E20-2B90-4677-96D1-C8B69D98CC84}" type="pres">
      <dgm:prSet presAssocID="{CFC8D3EC-7329-4758-A25F-6D14BE375B86}" presName="linear" presStyleCnt="0">
        <dgm:presLayoutVars>
          <dgm:dir/>
          <dgm:animLvl val="lvl"/>
          <dgm:resizeHandles val="exact"/>
        </dgm:presLayoutVars>
      </dgm:prSet>
      <dgm:spPr/>
      <dgm:t>
        <a:bodyPr/>
        <a:lstStyle/>
        <a:p>
          <a:endParaRPr lang="de-DE"/>
        </a:p>
      </dgm:t>
    </dgm:pt>
    <dgm:pt modelId="{70F86AEF-2B43-4DB7-97F3-DE0ADE86E1B8}" type="pres">
      <dgm:prSet presAssocID="{9E75CE73-63F5-40E3-8272-26FF0F0E897B}" presName="parentLin" presStyleCnt="0"/>
      <dgm:spPr/>
    </dgm:pt>
    <dgm:pt modelId="{67AB7E5F-712D-4B02-B643-B6AE340EE76F}" type="pres">
      <dgm:prSet presAssocID="{9E75CE73-63F5-40E3-8272-26FF0F0E897B}" presName="parentLeftMargin" presStyleLbl="node1" presStyleIdx="0" presStyleCnt="3"/>
      <dgm:spPr/>
      <dgm:t>
        <a:bodyPr/>
        <a:lstStyle/>
        <a:p>
          <a:endParaRPr lang="de-DE"/>
        </a:p>
      </dgm:t>
    </dgm:pt>
    <dgm:pt modelId="{3A9DE7FD-2DB2-48FD-8E0E-94B6F50B824D}" type="pres">
      <dgm:prSet presAssocID="{9E75CE73-63F5-40E3-8272-26FF0F0E897B}" presName="parentText" presStyleLbl="node1" presStyleIdx="0" presStyleCnt="3" custScaleX="97678" custScaleY="137064">
        <dgm:presLayoutVars>
          <dgm:chMax val="0"/>
          <dgm:bulletEnabled val="1"/>
        </dgm:presLayoutVars>
      </dgm:prSet>
      <dgm:spPr/>
      <dgm:t>
        <a:bodyPr/>
        <a:lstStyle/>
        <a:p>
          <a:endParaRPr lang="de-DE"/>
        </a:p>
      </dgm:t>
    </dgm:pt>
    <dgm:pt modelId="{641F3401-7FDF-457E-87A1-32B0FC54A114}" type="pres">
      <dgm:prSet presAssocID="{9E75CE73-63F5-40E3-8272-26FF0F0E897B}" presName="negativeSpace" presStyleCnt="0"/>
      <dgm:spPr/>
    </dgm:pt>
    <dgm:pt modelId="{4E3D4D3D-7EDB-4D18-8AEB-BF7A91E703D2}" type="pres">
      <dgm:prSet presAssocID="{9E75CE73-63F5-40E3-8272-26FF0F0E897B}" presName="childText" presStyleLbl="conFgAcc1" presStyleIdx="0" presStyleCnt="3">
        <dgm:presLayoutVars>
          <dgm:bulletEnabled val="1"/>
        </dgm:presLayoutVars>
      </dgm:prSet>
      <dgm:spPr>
        <a:ln>
          <a:solidFill>
            <a:schemeClr val="bg1">
              <a:lumMod val="65000"/>
            </a:schemeClr>
          </a:solidFill>
        </a:ln>
      </dgm:spPr>
    </dgm:pt>
    <dgm:pt modelId="{E9414AB5-4754-4597-B997-E250BF807369}" type="pres">
      <dgm:prSet presAssocID="{165DA837-B618-4C45-A086-5F0B591A2D78}" presName="spaceBetweenRectangles" presStyleCnt="0"/>
      <dgm:spPr/>
    </dgm:pt>
    <dgm:pt modelId="{68603F46-0EF4-4546-87B6-E3A813A503D8}" type="pres">
      <dgm:prSet presAssocID="{CAC32F7A-EF5D-4548-9AFB-AEE1606FFA4E}" presName="parentLin" presStyleCnt="0"/>
      <dgm:spPr/>
    </dgm:pt>
    <dgm:pt modelId="{6CD3F5CB-FB30-481A-A772-A6609BB99259}" type="pres">
      <dgm:prSet presAssocID="{CAC32F7A-EF5D-4548-9AFB-AEE1606FFA4E}" presName="parentLeftMargin" presStyleLbl="node1" presStyleIdx="0" presStyleCnt="3"/>
      <dgm:spPr/>
      <dgm:t>
        <a:bodyPr/>
        <a:lstStyle/>
        <a:p>
          <a:endParaRPr lang="de-DE"/>
        </a:p>
      </dgm:t>
    </dgm:pt>
    <dgm:pt modelId="{2FD5376F-BDEC-4509-9849-C0F13C4D456B}" type="pres">
      <dgm:prSet presAssocID="{CAC32F7A-EF5D-4548-9AFB-AEE1606FFA4E}" presName="parentText" presStyleLbl="node1" presStyleIdx="1" presStyleCnt="3" custScaleX="98640" custScaleY="99364">
        <dgm:presLayoutVars>
          <dgm:chMax val="0"/>
          <dgm:bulletEnabled val="1"/>
        </dgm:presLayoutVars>
      </dgm:prSet>
      <dgm:spPr/>
      <dgm:t>
        <a:bodyPr/>
        <a:lstStyle/>
        <a:p>
          <a:endParaRPr lang="de-DE"/>
        </a:p>
      </dgm:t>
    </dgm:pt>
    <dgm:pt modelId="{20931AA2-75F5-4F11-9A6E-4E1CEB672F23}" type="pres">
      <dgm:prSet presAssocID="{CAC32F7A-EF5D-4548-9AFB-AEE1606FFA4E}" presName="negativeSpace" presStyleCnt="0"/>
      <dgm:spPr/>
    </dgm:pt>
    <dgm:pt modelId="{3746F4B1-6CF2-420C-BB88-A045C77D4A2B}" type="pres">
      <dgm:prSet presAssocID="{CAC32F7A-EF5D-4548-9AFB-AEE1606FFA4E}" presName="childText" presStyleLbl="conFgAcc1" presStyleIdx="1" presStyleCnt="3">
        <dgm:presLayoutVars>
          <dgm:bulletEnabled val="1"/>
        </dgm:presLayoutVars>
      </dgm:prSet>
      <dgm:spPr>
        <a:ln>
          <a:solidFill>
            <a:schemeClr val="bg1">
              <a:lumMod val="65000"/>
            </a:schemeClr>
          </a:solidFill>
        </a:ln>
      </dgm:spPr>
    </dgm:pt>
    <dgm:pt modelId="{2B435577-9169-4D7E-9111-B392459D9D4E}" type="pres">
      <dgm:prSet presAssocID="{D0968DB2-FF6D-46B3-BFAC-4A79C4092113}" presName="spaceBetweenRectangles" presStyleCnt="0"/>
      <dgm:spPr/>
    </dgm:pt>
    <dgm:pt modelId="{F933048B-C5B7-4406-85BB-C970BDCBE675}" type="pres">
      <dgm:prSet presAssocID="{806C9F58-51C9-4324-9FF8-DCB1DA5F5AF2}" presName="parentLin" presStyleCnt="0"/>
      <dgm:spPr/>
    </dgm:pt>
    <dgm:pt modelId="{FF0F6C9B-5C6E-4CAE-8C78-EC299A5CEABC}" type="pres">
      <dgm:prSet presAssocID="{806C9F58-51C9-4324-9FF8-DCB1DA5F5AF2}" presName="parentLeftMargin" presStyleLbl="node1" presStyleIdx="1" presStyleCnt="3"/>
      <dgm:spPr/>
      <dgm:t>
        <a:bodyPr/>
        <a:lstStyle/>
        <a:p>
          <a:endParaRPr lang="de-DE"/>
        </a:p>
      </dgm:t>
    </dgm:pt>
    <dgm:pt modelId="{82A35DB3-DA89-4444-8FD1-4FC82C70F8C0}" type="pres">
      <dgm:prSet presAssocID="{806C9F58-51C9-4324-9FF8-DCB1DA5F5AF2}" presName="parentText" presStyleLbl="node1" presStyleIdx="2" presStyleCnt="3" custScaleX="98356" custScaleY="76946">
        <dgm:presLayoutVars>
          <dgm:chMax val="0"/>
          <dgm:bulletEnabled val="1"/>
        </dgm:presLayoutVars>
      </dgm:prSet>
      <dgm:spPr/>
      <dgm:t>
        <a:bodyPr/>
        <a:lstStyle/>
        <a:p>
          <a:endParaRPr lang="de-DE"/>
        </a:p>
      </dgm:t>
    </dgm:pt>
    <dgm:pt modelId="{3E7A975C-57E5-4C07-97D8-90AA29167F17}" type="pres">
      <dgm:prSet presAssocID="{806C9F58-51C9-4324-9FF8-DCB1DA5F5AF2}" presName="negativeSpace" presStyleCnt="0"/>
      <dgm:spPr/>
    </dgm:pt>
    <dgm:pt modelId="{4ACFB785-2B90-450A-8483-535EE77DC6D5}" type="pres">
      <dgm:prSet presAssocID="{806C9F58-51C9-4324-9FF8-DCB1DA5F5AF2}" presName="childText" presStyleLbl="conFgAcc1" presStyleIdx="2" presStyleCnt="3">
        <dgm:presLayoutVars>
          <dgm:bulletEnabled val="1"/>
        </dgm:presLayoutVars>
      </dgm:prSet>
      <dgm:spPr>
        <a:ln>
          <a:solidFill>
            <a:schemeClr val="bg1">
              <a:lumMod val="65000"/>
            </a:schemeClr>
          </a:solidFill>
        </a:ln>
      </dgm:spPr>
    </dgm:pt>
  </dgm:ptLst>
  <dgm:cxnLst>
    <dgm:cxn modelId="{57355042-8F82-47FE-A6D5-4623E1803539}" srcId="{CFC8D3EC-7329-4758-A25F-6D14BE375B86}" destId="{CAC32F7A-EF5D-4548-9AFB-AEE1606FFA4E}" srcOrd="1" destOrd="0" parTransId="{1565C621-0885-49D1-983E-6966C27A1865}" sibTransId="{D0968DB2-FF6D-46B3-BFAC-4A79C4092113}"/>
    <dgm:cxn modelId="{9C91E259-B568-4BF3-B71E-87F6C7820209}" type="presOf" srcId="{806C9F58-51C9-4324-9FF8-DCB1DA5F5AF2}" destId="{FF0F6C9B-5C6E-4CAE-8C78-EC299A5CEABC}" srcOrd="0" destOrd="0" presId="urn:microsoft.com/office/officeart/2005/8/layout/list1"/>
    <dgm:cxn modelId="{6113FE88-37F9-4534-B700-DE97B8FBC993}" type="presOf" srcId="{9E75CE73-63F5-40E3-8272-26FF0F0E897B}" destId="{3A9DE7FD-2DB2-48FD-8E0E-94B6F50B824D}" srcOrd="1" destOrd="0" presId="urn:microsoft.com/office/officeart/2005/8/layout/list1"/>
    <dgm:cxn modelId="{D61F1D15-DC1C-4045-A2B2-724E8C65CF19}" type="presOf" srcId="{9E75CE73-63F5-40E3-8272-26FF0F0E897B}" destId="{67AB7E5F-712D-4B02-B643-B6AE340EE76F}" srcOrd="0" destOrd="0" presId="urn:microsoft.com/office/officeart/2005/8/layout/list1"/>
    <dgm:cxn modelId="{466007F6-CC18-4707-AF0A-51D4D4A45585}" type="presOf" srcId="{CAC32F7A-EF5D-4548-9AFB-AEE1606FFA4E}" destId="{6CD3F5CB-FB30-481A-A772-A6609BB99259}" srcOrd="0" destOrd="0" presId="urn:microsoft.com/office/officeart/2005/8/layout/list1"/>
    <dgm:cxn modelId="{ABA1F63C-F114-4E4A-B15D-7194324C4D41}" type="presOf" srcId="{CFC8D3EC-7329-4758-A25F-6D14BE375B86}" destId="{B1299E20-2B90-4677-96D1-C8B69D98CC84}" srcOrd="0" destOrd="0" presId="urn:microsoft.com/office/officeart/2005/8/layout/list1"/>
    <dgm:cxn modelId="{E988F56E-12B1-490A-8034-6C04F9B468A1}" type="presOf" srcId="{CAC32F7A-EF5D-4548-9AFB-AEE1606FFA4E}" destId="{2FD5376F-BDEC-4509-9849-C0F13C4D456B}" srcOrd="1" destOrd="0" presId="urn:microsoft.com/office/officeart/2005/8/layout/list1"/>
    <dgm:cxn modelId="{6BC52D2D-4BE0-417F-889D-937EB33B59AC}" srcId="{CFC8D3EC-7329-4758-A25F-6D14BE375B86}" destId="{9E75CE73-63F5-40E3-8272-26FF0F0E897B}" srcOrd="0" destOrd="0" parTransId="{98D35730-F624-4651-A011-6D4F716116C4}" sibTransId="{165DA837-B618-4C45-A086-5F0B591A2D78}"/>
    <dgm:cxn modelId="{B22B177D-AA76-4DA8-8B8E-CB3E27AE4BC6}" type="presOf" srcId="{806C9F58-51C9-4324-9FF8-DCB1DA5F5AF2}" destId="{82A35DB3-DA89-4444-8FD1-4FC82C70F8C0}" srcOrd="1" destOrd="0" presId="urn:microsoft.com/office/officeart/2005/8/layout/list1"/>
    <dgm:cxn modelId="{07FF3C91-35B9-48A9-A418-4A76B65EED62}" srcId="{CFC8D3EC-7329-4758-A25F-6D14BE375B86}" destId="{806C9F58-51C9-4324-9FF8-DCB1DA5F5AF2}" srcOrd="2" destOrd="0" parTransId="{9D564F80-A096-4A7F-BDD4-A6880B177FB5}" sibTransId="{0A4F66BA-64E3-4DCC-9288-C7465CE0CCC4}"/>
    <dgm:cxn modelId="{4E32D9F1-1A16-41A4-A152-45FA3199B66D}" type="presParOf" srcId="{B1299E20-2B90-4677-96D1-C8B69D98CC84}" destId="{70F86AEF-2B43-4DB7-97F3-DE0ADE86E1B8}" srcOrd="0" destOrd="0" presId="urn:microsoft.com/office/officeart/2005/8/layout/list1"/>
    <dgm:cxn modelId="{4185F8B0-65F6-4E42-977E-ADDF443B8FC4}" type="presParOf" srcId="{70F86AEF-2B43-4DB7-97F3-DE0ADE86E1B8}" destId="{67AB7E5F-712D-4B02-B643-B6AE340EE76F}" srcOrd="0" destOrd="0" presId="urn:microsoft.com/office/officeart/2005/8/layout/list1"/>
    <dgm:cxn modelId="{C9DFCE94-1E6E-426F-9F1F-44550B78A994}" type="presParOf" srcId="{70F86AEF-2B43-4DB7-97F3-DE0ADE86E1B8}" destId="{3A9DE7FD-2DB2-48FD-8E0E-94B6F50B824D}" srcOrd="1" destOrd="0" presId="urn:microsoft.com/office/officeart/2005/8/layout/list1"/>
    <dgm:cxn modelId="{5363AC3E-2F1C-4B29-A1DA-236AA643A64B}" type="presParOf" srcId="{B1299E20-2B90-4677-96D1-C8B69D98CC84}" destId="{641F3401-7FDF-457E-87A1-32B0FC54A114}" srcOrd="1" destOrd="0" presId="urn:microsoft.com/office/officeart/2005/8/layout/list1"/>
    <dgm:cxn modelId="{BACD57A0-4D8F-4DB0-9832-7609E5EBEB4B}" type="presParOf" srcId="{B1299E20-2B90-4677-96D1-C8B69D98CC84}" destId="{4E3D4D3D-7EDB-4D18-8AEB-BF7A91E703D2}" srcOrd="2" destOrd="0" presId="urn:microsoft.com/office/officeart/2005/8/layout/list1"/>
    <dgm:cxn modelId="{647A5C64-3454-48A9-AE37-FFC58F1556FC}" type="presParOf" srcId="{B1299E20-2B90-4677-96D1-C8B69D98CC84}" destId="{E9414AB5-4754-4597-B997-E250BF807369}" srcOrd="3" destOrd="0" presId="urn:microsoft.com/office/officeart/2005/8/layout/list1"/>
    <dgm:cxn modelId="{FEEB883E-555C-46F1-AA15-35559CCFB376}" type="presParOf" srcId="{B1299E20-2B90-4677-96D1-C8B69D98CC84}" destId="{68603F46-0EF4-4546-87B6-E3A813A503D8}" srcOrd="4" destOrd="0" presId="urn:microsoft.com/office/officeart/2005/8/layout/list1"/>
    <dgm:cxn modelId="{7E41F769-8689-4DB0-869C-6C0FF1BCCE3A}" type="presParOf" srcId="{68603F46-0EF4-4546-87B6-E3A813A503D8}" destId="{6CD3F5CB-FB30-481A-A772-A6609BB99259}" srcOrd="0" destOrd="0" presId="urn:microsoft.com/office/officeart/2005/8/layout/list1"/>
    <dgm:cxn modelId="{A968DDC2-A4D8-4C25-98E6-F41C0B74028C}" type="presParOf" srcId="{68603F46-0EF4-4546-87B6-E3A813A503D8}" destId="{2FD5376F-BDEC-4509-9849-C0F13C4D456B}" srcOrd="1" destOrd="0" presId="urn:microsoft.com/office/officeart/2005/8/layout/list1"/>
    <dgm:cxn modelId="{5D540830-EF9D-4C25-BCC7-F5EE9B290753}" type="presParOf" srcId="{B1299E20-2B90-4677-96D1-C8B69D98CC84}" destId="{20931AA2-75F5-4F11-9A6E-4E1CEB672F23}" srcOrd="5" destOrd="0" presId="urn:microsoft.com/office/officeart/2005/8/layout/list1"/>
    <dgm:cxn modelId="{6EEB9842-FDF8-4640-BD26-B54DB0541C53}" type="presParOf" srcId="{B1299E20-2B90-4677-96D1-C8B69D98CC84}" destId="{3746F4B1-6CF2-420C-BB88-A045C77D4A2B}" srcOrd="6" destOrd="0" presId="urn:microsoft.com/office/officeart/2005/8/layout/list1"/>
    <dgm:cxn modelId="{ED940DA4-19D6-4681-9D64-22D525681A7B}" type="presParOf" srcId="{B1299E20-2B90-4677-96D1-C8B69D98CC84}" destId="{2B435577-9169-4D7E-9111-B392459D9D4E}" srcOrd="7" destOrd="0" presId="urn:microsoft.com/office/officeart/2005/8/layout/list1"/>
    <dgm:cxn modelId="{2B77EDAE-AF9B-42FD-93B7-5EFB0AA22088}" type="presParOf" srcId="{B1299E20-2B90-4677-96D1-C8B69D98CC84}" destId="{F933048B-C5B7-4406-85BB-C970BDCBE675}" srcOrd="8" destOrd="0" presId="urn:microsoft.com/office/officeart/2005/8/layout/list1"/>
    <dgm:cxn modelId="{B913D2AB-89C8-4CE1-94FD-75B6F5AA1023}" type="presParOf" srcId="{F933048B-C5B7-4406-85BB-C970BDCBE675}" destId="{FF0F6C9B-5C6E-4CAE-8C78-EC299A5CEABC}" srcOrd="0" destOrd="0" presId="urn:microsoft.com/office/officeart/2005/8/layout/list1"/>
    <dgm:cxn modelId="{83E7E611-7ABC-488C-815A-BECCA35C43FE}" type="presParOf" srcId="{F933048B-C5B7-4406-85BB-C970BDCBE675}" destId="{82A35DB3-DA89-4444-8FD1-4FC82C70F8C0}" srcOrd="1" destOrd="0" presId="urn:microsoft.com/office/officeart/2005/8/layout/list1"/>
    <dgm:cxn modelId="{59712FED-C156-4142-8199-BCBB96BB3E17}" type="presParOf" srcId="{B1299E20-2B90-4677-96D1-C8B69D98CC84}" destId="{3E7A975C-57E5-4C07-97D8-90AA29167F17}" srcOrd="9" destOrd="0" presId="urn:microsoft.com/office/officeart/2005/8/layout/list1"/>
    <dgm:cxn modelId="{56E58989-71FF-40A4-A60B-C85B29EBECB7}" type="presParOf" srcId="{B1299E20-2B90-4677-96D1-C8B69D98CC84}" destId="{4ACFB785-2B90-450A-8483-535EE77DC6D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C8D3EC-7329-4758-A25F-6D14BE375B8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9E75CE73-63F5-40E3-8272-26FF0F0E897B}">
      <dgm:prSet phldrT="[Text]" custT="1"/>
      <dgm:spPr>
        <a:solidFill>
          <a:srgbClr val="9E0000"/>
        </a:solidFill>
        <a:ln>
          <a:solidFill>
            <a:schemeClr val="bg1">
              <a:lumMod val="65000"/>
            </a:schemeClr>
          </a:solidFill>
        </a:ln>
        <a:effectLst>
          <a:outerShdw blurRad="50800" dist="38100" dir="2700000" algn="tl" rotWithShape="0">
            <a:prstClr val="black">
              <a:alpha val="40000"/>
            </a:prstClr>
          </a:outerShdw>
        </a:effectLst>
      </dgm:spPr>
      <dgm:t>
        <a:bodyPr/>
        <a:lstStyle/>
        <a:p>
          <a:r>
            <a:rPr lang="de-DE" sz="2000" dirty="0" smtClean="0">
              <a:solidFill>
                <a:schemeClr val="bg1"/>
              </a:solidFill>
            </a:rPr>
            <a:t>- Schaffung einer gemeinsamen Idee als Basis für eine Digitalisierungsstrategie </a:t>
          </a:r>
        </a:p>
        <a:p>
          <a:r>
            <a:rPr lang="de-DE" sz="2000" dirty="0" smtClean="0">
              <a:solidFill>
                <a:schemeClr val="bg1"/>
              </a:solidFill>
            </a:rPr>
            <a:t>- Sichtbarkeit für das Hamburger Konzept</a:t>
          </a:r>
        </a:p>
        <a:p>
          <a:r>
            <a:rPr lang="de-DE" sz="2000" dirty="0" smtClean="0">
              <a:solidFill>
                <a:schemeClr val="bg1"/>
              </a:solidFill>
            </a:rPr>
            <a:t>- Vernetzung und Ressourcen</a:t>
          </a:r>
        </a:p>
      </dgm:t>
    </dgm:pt>
    <dgm:pt modelId="{98D35730-F624-4651-A011-6D4F716116C4}" type="parTrans" cxnId="{6BC52D2D-4BE0-417F-889D-937EB33B59AC}">
      <dgm:prSet/>
      <dgm:spPr/>
      <dgm:t>
        <a:bodyPr/>
        <a:lstStyle/>
        <a:p>
          <a:endParaRPr lang="de-DE"/>
        </a:p>
      </dgm:t>
    </dgm:pt>
    <dgm:pt modelId="{165DA837-B618-4C45-A086-5F0B591A2D78}" type="sibTrans" cxnId="{6BC52D2D-4BE0-417F-889D-937EB33B59AC}">
      <dgm:prSet/>
      <dgm:spPr/>
      <dgm:t>
        <a:bodyPr/>
        <a:lstStyle/>
        <a:p>
          <a:endParaRPr lang="de-DE"/>
        </a:p>
      </dgm:t>
    </dgm:pt>
    <dgm:pt modelId="{CAC32F7A-EF5D-4548-9AFB-AEE1606FFA4E}">
      <dgm:prSet phldrT="[Text]" custT="1"/>
      <dgm:spPr>
        <a:solidFill>
          <a:schemeClr val="bg1"/>
        </a:solidFill>
        <a:ln w="6350">
          <a:solidFill>
            <a:srgbClr val="9E0000"/>
          </a:solidFill>
        </a:ln>
        <a:effectLst>
          <a:outerShdw blurRad="50800" dist="38100" dir="2700000" algn="tl" rotWithShape="0">
            <a:prstClr val="black">
              <a:alpha val="40000"/>
            </a:prstClr>
          </a:outerShdw>
        </a:effectLst>
      </dgm:spPr>
      <dgm:t>
        <a:bodyPr/>
        <a:lstStyle/>
        <a:p>
          <a:r>
            <a:rPr lang="de-DE" sz="2000" b="0" dirty="0" smtClean="0">
              <a:solidFill>
                <a:srgbClr val="9E0000"/>
              </a:solidFill>
            </a:rPr>
            <a:t>- </a:t>
          </a:r>
          <a:r>
            <a:rPr lang="de-DE" sz="2000" b="0" dirty="0" err="1" smtClean="0">
              <a:solidFill>
                <a:srgbClr val="9E0000"/>
              </a:solidFill>
            </a:rPr>
            <a:t>Lernendenzentrierung</a:t>
          </a:r>
          <a:r>
            <a:rPr lang="de-DE" sz="2000" b="0" dirty="0" smtClean="0">
              <a:solidFill>
                <a:srgbClr val="9E0000"/>
              </a:solidFill>
            </a:rPr>
            <a:t> &amp; -vernetzung</a:t>
          </a:r>
        </a:p>
        <a:p>
          <a:r>
            <a:rPr lang="de-DE" sz="2000" b="0" dirty="0" smtClean="0">
              <a:solidFill>
                <a:srgbClr val="9E0000"/>
              </a:solidFill>
            </a:rPr>
            <a:t>- Übergreifend &amp; offen f. neue Zielgruppen</a:t>
          </a:r>
        </a:p>
        <a:p>
          <a:r>
            <a:rPr lang="de-DE" sz="2000" b="0" dirty="0" smtClean="0">
              <a:solidFill>
                <a:srgbClr val="9E0000"/>
              </a:solidFill>
            </a:rPr>
            <a:t>- Nachhaltigkeit durch Ganzheitlichkeit</a:t>
          </a:r>
          <a:endParaRPr lang="de-DE" sz="2000" b="0" dirty="0">
            <a:solidFill>
              <a:srgbClr val="9E0000"/>
            </a:solidFill>
          </a:endParaRPr>
        </a:p>
      </dgm:t>
    </dgm:pt>
    <dgm:pt modelId="{1565C621-0885-49D1-983E-6966C27A1865}" type="parTrans" cxnId="{57355042-8F82-47FE-A6D5-4623E1803539}">
      <dgm:prSet/>
      <dgm:spPr/>
      <dgm:t>
        <a:bodyPr/>
        <a:lstStyle/>
        <a:p>
          <a:endParaRPr lang="de-DE"/>
        </a:p>
      </dgm:t>
    </dgm:pt>
    <dgm:pt modelId="{D0968DB2-FF6D-46B3-BFAC-4A79C4092113}" type="sibTrans" cxnId="{57355042-8F82-47FE-A6D5-4623E1803539}">
      <dgm:prSet/>
      <dgm:spPr/>
      <dgm:t>
        <a:bodyPr/>
        <a:lstStyle/>
        <a:p>
          <a:endParaRPr lang="de-DE"/>
        </a:p>
      </dgm:t>
    </dgm:pt>
    <dgm:pt modelId="{806C9F58-51C9-4324-9FF8-DCB1DA5F5AF2}">
      <dgm:prSet phldrT="[Text]" custT="1"/>
      <dgm:spPr>
        <a:solidFill>
          <a:schemeClr val="bg1">
            <a:lumMod val="85000"/>
          </a:schemeClr>
        </a:solidFill>
        <a:ln>
          <a:solidFill>
            <a:schemeClr val="bg1">
              <a:lumMod val="50000"/>
            </a:schemeClr>
          </a:solidFill>
        </a:ln>
        <a:effectLst>
          <a:outerShdw blurRad="50800" dist="38100" dir="2700000" algn="tl" rotWithShape="0">
            <a:prstClr val="black">
              <a:alpha val="40000"/>
            </a:prstClr>
          </a:outerShdw>
        </a:effectLst>
      </dgm:spPr>
      <dgm:t>
        <a:bodyPr/>
        <a:lstStyle/>
        <a:p>
          <a:r>
            <a:rPr lang="de-DE" sz="2000" dirty="0" smtClean="0">
              <a:solidFill>
                <a:srgbClr val="9E0000"/>
              </a:solidFill>
            </a:rPr>
            <a:t>- Verbundantrag aller HS &amp; MMKH (</a:t>
          </a:r>
          <a:r>
            <a:rPr lang="de-DE" sz="2000" dirty="0" err="1" smtClean="0">
              <a:solidFill>
                <a:srgbClr val="9E0000"/>
              </a:solidFill>
            </a:rPr>
            <a:t>LoI</a:t>
          </a:r>
          <a:r>
            <a:rPr lang="de-DE" sz="2000" dirty="0" smtClean="0">
              <a:solidFill>
                <a:srgbClr val="9E0000"/>
              </a:solidFill>
            </a:rPr>
            <a:t>)</a:t>
          </a:r>
        </a:p>
        <a:p>
          <a:r>
            <a:rPr lang="de-DE" sz="2000" dirty="0" smtClean="0">
              <a:solidFill>
                <a:srgbClr val="9E0000"/>
              </a:solidFill>
            </a:rPr>
            <a:t>- Konsortialführung durch die TUHH</a:t>
          </a:r>
        </a:p>
        <a:p>
          <a:r>
            <a:rPr lang="de-DE" sz="2000" dirty="0" smtClean="0">
              <a:solidFill>
                <a:srgbClr val="9E0000"/>
              </a:solidFill>
            </a:rPr>
            <a:t>- Projektleitung Prof. Knutzen &amp; Dr. Göcks </a:t>
          </a:r>
          <a:endParaRPr lang="de-DE" sz="2000" dirty="0">
            <a:solidFill>
              <a:srgbClr val="9E0000"/>
            </a:solidFill>
          </a:endParaRPr>
        </a:p>
      </dgm:t>
    </dgm:pt>
    <dgm:pt modelId="{9D564F80-A096-4A7F-BDD4-A6880B177FB5}" type="parTrans" cxnId="{07FF3C91-35B9-48A9-A418-4A76B65EED62}">
      <dgm:prSet/>
      <dgm:spPr/>
      <dgm:t>
        <a:bodyPr/>
        <a:lstStyle/>
        <a:p>
          <a:endParaRPr lang="de-DE"/>
        </a:p>
      </dgm:t>
    </dgm:pt>
    <dgm:pt modelId="{0A4F66BA-64E3-4DCC-9288-C7465CE0CCC4}" type="sibTrans" cxnId="{07FF3C91-35B9-48A9-A418-4A76B65EED62}">
      <dgm:prSet/>
      <dgm:spPr/>
      <dgm:t>
        <a:bodyPr/>
        <a:lstStyle/>
        <a:p>
          <a:endParaRPr lang="de-DE"/>
        </a:p>
      </dgm:t>
    </dgm:pt>
    <dgm:pt modelId="{B1299E20-2B90-4677-96D1-C8B69D98CC84}" type="pres">
      <dgm:prSet presAssocID="{CFC8D3EC-7329-4758-A25F-6D14BE375B86}" presName="linear" presStyleCnt="0">
        <dgm:presLayoutVars>
          <dgm:dir/>
          <dgm:animLvl val="lvl"/>
          <dgm:resizeHandles val="exact"/>
        </dgm:presLayoutVars>
      </dgm:prSet>
      <dgm:spPr/>
      <dgm:t>
        <a:bodyPr/>
        <a:lstStyle/>
        <a:p>
          <a:endParaRPr lang="de-DE"/>
        </a:p>
      </dgm:t>
    </dgm:pt>
    <dgm:pt modelId="{70F86AEF-2B43-4DB7-97F3-DE0ADE86E1B8}" type="pres">
      <dgm:prSet presAssocID="{9E75CE73-63F5-40E3-8272-26FF0F0E897B}" presName="parentLin" presStyleCnt="0"/>
      <dgm:spPr/>
    </dgm:pt>
    <dgm:pt modelId="{67AB7E5F-712D-4B02-B643-B6AE340EE76F}" type="pres">
      <dgm:prSet presAssocID="{9E75CE73-63F5-40E3-8272-26FF0F0E897B}" presName="parentLeftMargin" presStyleLbl="node1" presStyleIdx="0" presStyleCnt="3"/>
      <dgm:spPr/>
      <dgm:t>
        <a:bodyPr/>
        <a:lstStyle/>
        <a:p>
          <a:endParaRPr lang="de-DE"/>
        </a:p>
      </dgm:t>
    </dgm:pt>
    <dgm:pt modelId="{3A9DE7FD-2DB2-48FD-8E0E-94B6F50B824D}" type="pres">
      <dgm:prSet presAssocID="{9E75CE73-63F5-40E3-8272-26FF0F0E897B}" presName="parentText" presStyleLbl="node1" presStyleIdx="0" presStyleCnt="3" custScaleX="98141" custScaleY="156406">
        <dgm:presLayoutVars>
          <dgm:chMax val="0"/>
          <dgm:bulletEnabled val="1"/>
        </dgm:presLayoutVars>
      </dgm:prSet>
      <dgm:spPr/>
      <dgm:t>
        <a:bodyPr/>
        <a:lstStyle/>
        <a:p>
          <a:endParaRPr lang="de-DE"/>
        </a:p>
      </dgm:t>
    </dgm:pt>
    <dgm:pt modelId="{641F3401-7FDF-457E-87A1-32B0FC54A114}" type="pres">
      <dgm:prSet presAssocID="{9E75CE73-63F5-40E3-8272-26FF0F0E897B}" presName="negativeSpace" presStyleCnt="0"/>
      <dgm:spPr/>
    </dgm:pt>
    <dgm:pt modelId="{4E3D4D3D-7EDB-4D18-8AEB-BF7A91E703D2}" type="pres">
      <dgm:prSet presAssocID="{9E75CE73-63F5-40E3-8272-26FF0F0E897B}" presName="childText" presStyleLbl="conFgAcc1" presStyleIdx="0" presStyleCnt="3">
        <dgm:presLayoutVars>
          <dgm:bulletEnabled val="1"/>
        </dgm:presLayoutVars>
      </dgm:prSet>
      <dgm:spPr>
        <a:ln>
          <a:solidFill>
            <a:schemeClr val="bg1">
              <a:lumMod val="65000"/>
            </a:schemeClr>
          </a:solidFill>
        </a:ln>
      </dgm:spPr>
    </dgm:pt>
    <dgm:pt modelId="{E9414AB5-4754-4597-B997-E250BF807369}" type="pres">
      <dgm:prSet presAssocID="{165DA837-B618-4C45-A086-5F0B591A2D78}" presName="spaceBetweenRectangles" presStyleCnt="0"/>
      <dgm:spPr/>
    </dgm:pt>
    <dgm:pt modelId="{68603F46-0EF4-4546-87B6-E3A813A503D8}" type="pres">
      <dgm:prSet presAssocID="{CAC32F7A-EF5D-4548-9AFB-AEE1606FFA4E}" presName="parentLin" presStyleCnt="0"/>
      <dgm:spPr/>
    </dgm:pt>
    <dgm:pt modelId="{6CD3F5CB-FB30-481A-A772-A6609BB99259}" type="pres">
      <dgm:prSet presAssocID="{CAC32F7A-EF5D-4548-9AFB-AEE1606FFA4E}" presName="parentLeftMargin" presStyleLbl="node1" presStyleIdx="0" presStyleCnt="3"/>
      <dgm:spPr/>
      <dgm:t>
        <a:bodyPr/>
        <a:lstStyle/>
        <a:p>
          <a:endParaRPr lang="de-DE"/>
        </a:p>
      </dgm:t>
    </dgm:pt>
    <dgm:pt modelId="{2FD5376F-BDEC-4509-9849-C0F13C4D456B}" type="pres">
      <dgm:prSet presAssocID="{CAC32F7A-EF5D-4548-9AFB-AEE1606FFA4E}" presName="parentText" presStyleLbl="node1" presStyleIdx="1" presStyleCnt="3" custScaleX="98640" custScaleY="123535">
        <dgm:presLayoutVars>
          <dgm:chMax val="0"/>
          <dgm:bulletEnabled val="1"/>
        </dgm:presLayoutVars>
      </dgm:prSet>
      <dgm:spPr/>
      <dgm:t>
        <a:bodyPr/>
        <a:lstStyle/>
        <a:p>
          <a:endParaRPr lang="de-DE"/>
        </a:p>
      </dgm:t>
    </dgm:pt>
    <dgm:pt modelId="{20931AA2-75F5-4F11-9A6E-4E1CEB672F23}" type="pres">
      <dgm:prSet presAssocID="{CAC32F7A-EF5D-4548-9AFB-AEE1606FFA4E}" presName="negativeSpace" presStyleCnt="0"/>
      <dgm:spPr/>
    </dgm:pt>
    <dgm:pt modelId="{3746F4B1-6CF2-420C-BB88-A045C77D4A2B}" type="pres">
      <dgm:prSet presAssocID="{CAC32F7A-EF5D-4548-9AFB-AEE1606FFA4E}" presName="childText" presStyleLbl="conFgAcc1" presStyleIdx="1" presStyleCnt="3">
        <dgm:presLayoutVars>
          <dgm:bulletEnabled val="1"/>
        </dgm:presLayoutVars>
      </dgm:prSet>
      <dgm:spPr>
        <a:ln>
          <a:solidFill>
            <a:schemeClr val="bg1">
              <a:lumMod val="65000"/>
            </a:schemeClr>
          </a:solidFill>
        </a:ln>
      </dgm:spPr>
    </dgm:pt>
    <dgm:pt modelId="{2B435577-9169-4D7E-9111-B392459D9D4E}" type="pres">
      <dgm:prSet presAssocID="{D0968DB2-FF6D-46B3-BFAC-4A79C4092113}" presName="spaceBetweenRectangles" presStyleCnt="0"/>
      <dgm:spPr/>
    </dgm:pt>
    <dgm:pt modelId="{F933048B-C5B7-4406-85BB-C970BDCBE675}" type="pres">
      <dgm:prSet presAssocID="{806C9F58-51C9-4324-9FF8-DCB1DA5F5AF2}" presName="parentLin" presStyleCnt="0"/>
      <dgm:spPr/>
    </dgm:pt>
    <dgm:pt modelId="{FF0F6C9B-5C6E-4CAE-8C78-EC299A5CEABC}" type="pres">
      <dgm:prSet presAssocID="{806C9F58-51C9-4324-9FF8-DCB1DA5F5AF2}" presName="parentLeftMargin" presStyleLbl="node1" presStyleIdx="1" presStyleCnt="3"/>
      <dgm:spPr/>
      <dgm:t>
        <a:bodyPr/>
        <a:lstStyle/>
        <a:p>
          <a:endParaRPr lang="de-DE"/>
        </a:p>
      </dgm:t>
    </dgm:pt>
    <dgm:pt modelId="{82A35DB3-DA89-4444-8FD1-4FC82C70F8C0}" type="pres">
      <dgm:prSet presAssocID="{806C9F58-51C9-4324-9FF8-DCB1DA5F5AF2}" presName="parentText" presStyleLbl="node1" presStyleIdx="2" presStyleCnt="3" custScaleX="98356" custScaleY="142654">
        <dgm:presLayoutVars>
          <dgm:chMax val="0"/>
          <dgm:bulletEnabled val="1"/>
        </dgm:presLayoutVars>
      </dgm:prSet>
      <dgm:spPr/>
      <dgm:t>
        <a:bodyPr/>
        <a:lstStyle/>
        <a:p>
          <a:endParaRPr lang="de-DE"/>
        </a:p>
      </dgm:t>
    </dgm:pt>
    <dgm:pt modelId="{3E7A975C-57E5-4C07-97D8-90AA29167F17}" type="pres">
      <dgm:prSet presAssocID="{806C9F58-51C9-4324-9FF8-DCB1DA5F5AF2}" presName="negativeSpace" presStyleCnt="0"/>
      <dgm:spPr/>
    </dgm:pt>
    <dgm:pt modelId="{4ACFB785-2B90-450A-8483-535EE77DC6D5}" type="pres">
      <dgm:prSet presAssocID="{806C9F58-51C9-4324-9FF8-DCB1DA5F5AF2}" presName="childText" presStyleLbl="conFgAcc1" presStyleIdx="2" presStyleCnt="3">
        <dgm:presLayoutVars>
          <dgm:bulletEnabled val="1"/>
        </dgm:presLayoutVars>
      </dgm:prSet>
      <dgm:spPr>
        <a:ln>
          <a:solidFill>
            <a:schemeClr val="bg1">
              <a:lumMod val="65000"/>
            </a:schemeClr>
          </a:solidFill>
        </a:ln>
      </dgm:spPr>
    </dgm:pt>
  </dgm:ptLst>
  <dgm:cxnLst>
    <dgm:cxn modelId="{07FF3C91-35B9-48A9-A418-4A76B65EED62}" srcId="{CFC8D3EC-7329-4758-A25F-6D14BE375B86}" destId="{806C9F58-51C9-4324-9FF8-DCB1DA5F5AF2}" srcOrd="2" destOrd="0" parTransId="{9D564F80-A096-4A7F-BDD4-A6880B177FB5}" sibTransId="{0A4F66BA-64E3-4DCC-9288-C7465CE0CCC4}"/>
    <dgm:cxn modelId="{8055A4F6-3226-4E7A-811A-4146BB6B149E}" type="presOf" srcId="{9E75CE73-63F5-40E3-8272-26FF0F0E897B}" destId="{3A9DE7FD-2DB2-48FD-8E0E-94B6F50B824D}" srcOrd="1" destOrd="0" presId="urn:microsoft.com/office/officeart/2005/8/layout/list1"/>
    <dgm:cxn modelId="{8DFB063D-B134-4451-88BD-E0709B3D2511}" type="presOf" srcId="{CAC32F7A-EF5D-4548-9AFB-AEE1606FFA4E}" destId="{6CD3F5CB-FB30-481A-A772-A6609BB99259}" srcOrd="0" destOrd="0" presId="urn:microsoft.com/office/officeart/2005/8/layout/list1"/>
    <dgm:cxn modelId="{6BC52D2D-4BE0-417F-889D-937EB33B59AC}" srcId="{CFC8D3EC-7329-4758-A25F-6D14BE375B86}" destId="{9E75CE73-63F5-40E3-8272-26FF0F0E897B}" srcOrd="0" destOrd="0" parTransId="{98D35730-F624-4651-A011-6D4F716116C4}" sibTransId="{165DA837-B618-4C45-A086-5F0B591A2D78}"/>
    <dgm:cxn modelId="{0B8FF267-360F-4840-8F60-45E72547B37E}" type="presOf" srcId="{806C9F58-51C9-4324-9FF8-DCB1DA5F5AF2}" destId="{FF0F6C9B-5C6E-4CAE-8C78-EC299A5CEABC}" srcOrd="0" destOrd="0" presId="urn:microsoft.com/office/officeart/2005/8/layout/list1"/>
    <dgm:cxn modelId="{57355042-8F82-47FE-A6D5-4623E1803539}" srcId="{CFC8D3EC-7329-4758-A25F-6D14BE375B86}" destId="{CAC32F7A-EF5D-4548-9AFB-AEE1606FFA4E}" srcOrd="1" destOrd="0" parTransId="{1565C621-0885-49D1-983E-6966C27A1865}" sibTransId="{D0968DB2-FF6D-46B3-BFAC-4A79C4092113}"/>
    <dgm:cxn modelId="{7CAF62D7-F8A3-4401-BB5D-E6FEC34ADC45}" type="presOf" srcId="{9E75CE73-63F5-40E3-8272-26FF0F0E897B}" destId="{67AB7E5F-712D-4B02-B643-B6AE340EE76F}" srcOrd="0" destOrd="0" presId="urn:microsoft.com/office/officeart/2005/8/layout/list1"/>
    <dgm:cxn modelId="{1FCDEA3B-8D16-4FCB-BC21-2491B1668B81}" type="presOf" srcId="{806C9F58-51C9-4324-9FF8-DCB1DA5F5AF2}" destId="{82A35DB3-DA89-4444-8FD1-4FC82C70F8C0}" srcOrd="1" destOrd="0" presId="urn:microsoft.com/office/officeart/2005/8/layout/list1"/>
    <dgm:cxn modelId="{6D06C8D7-5ED1-4DCE-90AC-13E764274F93}" type="presOf" srcId="{CAC32F7A-EF5D-4548-9AFB-AEE1606FFA4E}" destId="{2FD5376F-BDEC-4509-9849-C0F13C4D456B}" srcOrd="1" destOrd="0" presId="urn:microsoft.com/office/officeart/2005/8/layout/list1"/>
    <dgm:cxn modelId="{71A8D9C0-5018-438C-B186-F3BB0F304422}" type="presOf" srcId="{CFC8D3EC-7329-4758-A25F-6D14BE375B86}" destId="{B1299E20-2B90-4677-96D1-C8B69D98CC84}" srcOrd="0" destOrd="0" presId="urn:microsoft.com/office/officeart/2005/8/layout/list1"/>
    <dgm:cxn modelId="{9B6EC7FE-097E-4689-A98F-EE29E5996C98}" type="presParOf" srcId="{B1299E20-2B90-4677-96D1-C8B69D98CC84}" destId="{70F86AEF-2B43-4DB7-97F3-DE0ADE86E1B8}" srcOrd="0" destOrd="0" presId="urn:microsoft.com/office/officeart/2005/8/layout/list1"/>
    <dgm:cxn modelId="{12CD0047-CA4C-4BC9-A902-0487341F0115}" type="presParOf" srcId="{70F86AEF-2B43-4DB7-97F3-DE0ADE86E1B8}" destId="{67AB7E5F-712D-4B02-B643-B6AE340EE76F}" srcOrd="0" destOrd="0" presId="urn:microsoft.com/office/officeart/2005/8/layout/list1"/>
    <dgm:cxn modelId="{3AD459BC-9DBB-4602-81E5-F70725E583C2}" type="presParOf" srcId="{70F86AEF-2B43-4DB7-97F3-DE0ADE86E1B8}" destId="{3A9DE7FD-2DB2-48FD-8E0E-94B6F50B824D}" srcOrd="1" destOrd="0" presId="urn:microsoft.com/office/officeart/2005/8/layout/list1"/>
    <dgm:cxn modelId="{B1A1083C-758F-4416-8E8F-9B76CB70512A}" type="presParOf" srcId="{B1299E20-2B90-4677-96D1-C8B69D98CC84}" destId="{641F3401-7FDF-457E-87A1-32B0FC54A114}" srcOrd="1" destOrd="0" presId="urn:microsoft.com/office/officeart/2005/8/layout/list1"/>
    <dgm:cxn modelId="{9ACE0D40-BA40-4202-A046-3073CAFF8547}" type="presParOf" srcId="{B1299E20-2B90-4677-96D1-C8B69D98CC84}" destId="{4E3D4D3D-7EDB-4D18-8AEB-BF7A91E703D2}" srcOrd="2" destOrd="0" presId="urn:microsoft.com/office/officeart/2005/8/layout/list1"/>
    <dgm:cxn modelId="{73171D7E-6E03-4BBD-B58A-4A8E60F75030}" type="presParOf" srcId="{B1299E20-2B90-4677-96D1-C8B69D98CC84}" destId="{E9414AB5-4754-4597-B997-E250BF807369}" srcOrd="3" destOrd="0" presId="urn:microsoft.com/office/officeart/2005/8/layout/list1"/>
    <dgm:cxn modelId="{7DBC8073-8545-45F5-9E5F-AF7D58F3341C}" type="presParOf" srcId="{B1299E20-2B90-4677-96D1-C8B69D98CC84}" destId="{68603F46-0EF4-4546-87B6-E3A813A503D8}" srcOrd="4" destOrd="0" presId="urn:microsoft.com/office/officeart/2005/8/layout/list1"/>
    <dgm:cxn modelId="{A857EEAE-1E80-4055-B03B-404E14C26392}" type="presParOf" srcId="{68603F46-0EF4-4546-87B6-E3A813A503D8}" destId="{6CD3F5CB-FB30-481A-A772-A6609BB99259}" srcOrd="0" destOrd="0" presId="urn:microsoft.com/office/officeart/2005/8/layout/list1"/>
    <dgm:cxn modelId="{73621134-3AE3-4336-AE06-0A4C457B5A74}" type="presParOf" srcId="{68603F46-0EF4-4546-87B6-E3A813A503D8}" destId="{2FD5376F-BDEC-4509-9849-C0F13C4D456B}" srcOrd="1" destOrd="0" presId="urn:microsoft.com/office/officeart/2005/8/layout/list1"/>
    <dgm:cxn modelId="{5702EAD3-F1B2-4F01-8F2F-FFF8F69729E8}" type="presParOf" srcId="{B1299E20-2B90-4677-96D1-C8B69D98CC84}" destId="{20931AA2-75F5-4F11-9A6E-4E1CEB672F23}" srcOrd="5" destOrd="0" presId="urn:microsoft.com/office/officeart/2005/8/layout/list1"/>
    <dgm:cxn modelId="{49808AC8-5E1B-4077-B6F7-34A6F7251E2E}" type="presParOf" srcId="{B1299E20-2B90-4677-96D1-C8B69D98CC84}" destId="{3746F4B1-6CF2-420C-BB88-A045C77D4A2B}" srcOrd="6" destOrd="0" presId="urn:microsoft.com/office/officeart/2005/8/layout/list1"/>
    <dgm:cxn modelId="{859CB9EF-7939-49EE-8212-52170615AAB8}" type="presParOf" srcId="{B1299E20-2B90-4677-96D1-C8B69D98CC84}" destId="{2B435577-9169-4D7E-9111-B392459D9D4E}" srcOrd="7" destOrd="0" presId="urn:microsoft.com/office/officeart/2005/8/layout/list1"/>
    <dgm:cxn modelId="{BA80241E-2E97-46E4-A97A-75E6EE7022DB}" type="presParOf" srcId="{B1299E20-2B90-4677-96D1-C8B69D98CC84}" destId="{F933048B-C5B7-4406-85BB-C970BDCBE675}" srcOrd="8" destOrd="0" presId="urn:microsoft.com/office/officeart/2005/8/layout/list1"/>
    <dgm:cxn modelId="{EF14689F-D6AE-43DD-9DD8-AB674DFBD2E4}" type="presParOf" srcId="{F933048B-C5B7-4406-85BB-C970BDCBE675}" destId="{FF0F6C9B-5C6E-4CAE-8C78-EC299A5CEABC}" srcOrd="0" destOrd="0" presId="urn:microsoft.com/office/officeart/2005/8/layout/list1"/>
    <dgm:cxn modelId="{D96EE539-568B-4E9B-9421-FE8B74FD573C}" type="presParOf" srcId="{F933048B-C5B7-4406-85BB-C970BDCBE675}" destId="{82A35DB3-DA89-4444-8FD1-4FC82C70F8C0}" srcOrd="1" destOrd="0" presId="urn:microsoft.com/office/officeart/2005/8/layout/list1"/>
    <dgm:cxn modelId="{BD9B4638-2A51-4001-AC6B-3B1391A87F25}" type="presParOf" srcId="{B1299E20-2B90-4677-96D1-C8B69D98CC84}" destId="{3E7A975C-57E5-4C07-97D8-90AA29167F17}" srcOrd="9" destOrd="0" presId="urn:microsoft.com/office/officeart/2005/8/layout/list1"/>
    <dgm:cxn modelId="{A0FE1828-D39E-41D5-97B7-2DA87EA97597}" type="presParOf" srcId="{B1299E20-2B90-4677-96D1-C8B69D98CC84}" destId="{4ACFB785-2B90-450A-8483-535EE77DC6D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55DDB6-C4EB-4E6A-AA11-3C7F3ED0F9E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de-DE"/>
        </a:p>
      </dgm:t>
    </dgm:pt>
    <dgm:pt modelId="{908D80BE-B4D2-47E3-9130-8FA7E8158D9F}">
      <dgm:prSet phldrT="[Text]"/>
      <dgm:spPr>
        <a:solidFill>
          <a:schemeClr val="bg1">
            <a:lumMod val="75000"/>
          </a:schemeClr>
        </a:solidFill>
        <a:ln>
          <a:solidFill>
            <a:schemeClr val="tx1">
              <a:lumMod val="50000"/>
              <a:lumOff val="50000"/>
            </a:schemeClr>
          </a:solidFill>
        </a:ln>
        <a:effectLst>
          <a:outerShdw blurRad="50800" dist="38100" algn="l" rotWithShape="0">
            <a:prstClr val="black">
              <a:alpha val="40000"/>
            </a:prstClr>
          </a:outerShdw>
        </a:effectLst>
      </dgm:spPr>
      <dgm:t>
        <a:bodyPr/>
        <a:lstStyle/>
        <a:p>
          <a:r>
            <a:rPr lang="de-DE" dirty="0" smtClean="0">
              <a:solidFill>
                <a:srgbClr val="9E0000"/>
              </a:solidFill>
            </a:rPr>
            <a:t>1. Einreichung des Stifterverband-antrages Ende September</a:t>
          </a:r>
          <a:endParaRPr lang="de-DE" dirty="0">
            <a:solidFill>
              <a:srgbClr val="9E0000"/>
            </a:solidFill>
          </a:endParaRPr>
        </a:p>
      </dgm:t>
    </dgm:pt>
    <dgm:pt modelId="{F715B8BC-7983-4C7C-993D-5096B08C3CA7}" type="parTrans" cxnId="{83F5F400-5800-4514-B724-44D8FFFE37DB}">
      <dgm:prSet/>
      <dgm:spPr/>
      <dgm:t>
        <a:bodyPr/>
        <a:lstStyle/>
        <a:p>
          <a:endParaRPr lang="de-DE"/>
        </a:p>
      </dgm:t>
    </dgm:pt>
    <dgm:pt modelId="{3A3FC591-2FBB-4DDC-9E23-B4949715AD47}" type="sibTrans" cxnId="{83F5F400-5800-4514-B724-44D8FFFE37DB}">
      <dgm:prSet/>
      <dgm:spPr>
        <a:solidFill>
          <a:srgbClr val="9E0000">
            <a:alpha val="90000"/>
          </a:srgbClr>
        </a:solidFill>
        <a:ln>
          <a:solidFill>
            <a:schemeClr val="bg1">
              <a:lumMod val="65000"/>
              <a:alpha val="90000"/>
            </a:schemeClr>
          </a:solidFill>
        </a:ln>
        <a:effectLst>
          <a:outerShdw blurRad="50800" dist="38100" algn="l" rotWithShape="0">
            <a:prstClr val="black">
              <a:alpha val="40000"/>
            </a:prstClr>
          </a:outerShdw>
        </a:effectLst>
      </dgm:spPr>
      <dgm:t>
        <a:bodyPr/>
        <a:lstStyle/>
        <a:p>
          <a:endParaRPr lang="de-DE">
            <a:solidFill>
              <a:srgbClr val="9E0000"/>
            </a:solidFill>
          </a:endParaRPr>
        </a:p>
      </dgm:t>
    </dgm:pt>
    <dgm:pt modelId="{4F5377E5-31EC-4A31-A935-F0AE010A1159}">
      <dgm:prSet phldrT="[Text]"/>
      <dgm:spPr>
        <a:solidFill>
          <a:schemeClr val="bg1"/>
        </a:solidFill>
        <a:ln>
          <a:solidFill>
            <a:schemeClr val="tx1">
              <a:lumMod val="50000"/>
              <a:lumOff val="50000"/>
            </a:schemeClr>
          </a:solidFill>
        </a:ln>
        <a:effectLst>
          <a:outerShdw blurRad="50800" dist="38100" algn="l" rotWithShape="0">
            <a:prstClr val="black">
              <a:alpha val="40000"/>
            </a:prstClr>
          </a:outerShdw>
        </a:effectLst>
      </dgm:spPr>
      <dgm:t>
        <a:bodyPr/>
        <a:lstStyle/>
        <a:p>
          <a:r>
            <a:rPr lang="de-DE" dirty="0" smtClean="0">
              <a:solidFill>
                <a:srgbClr val="9E0000"/>
              </a:solidFill>
            </a:rPr>
            <a:t>2. Ausarbeitung einer hochschul-übergreifenden Digitalisierungsstrategie auf Basis des Antrages </a:t>
          </a:r>
          <a:endParaRPr lang="de-DE" dirty="0">
            <a:solidFill>
              <a:srgbClr val="9E0000"/>
            </a:solidFill>
          </a:endParaRPr>
        </a:p>
      </dgm:t>
    </dgm:pt>
    <dgm:pt modelId="{B9686ED6-B4E3-48F1-B205-EA52E603EFEC}" type="parTrans" cxnId="{893CA379-A758-4F4D-8822-E297632389E6}">
      <dgm:prSet/>
      <dgm:spPr/>
      <dgm:t>
        <a:bodyPr/>
        <a:lstStyle/>
        <a:p>
          <a:endParaRPr lang="de-DE"/>
        </a:p>
      </dgm:t>
    </dgm:pt>
    <dgm:pt modelId="{CBA40158-F375-4B39-A506-5D65A79C573C}" type="sibTrans" cxnId="{893CA379-A758-4F4D-8822-E297632389E6}">
      <dgm:prSet/>
      <dgm:spPr>
        <a:solidFill>
          <a:srgbClr val="9E0000">
            <a:alpha val="90000"/>
          </a:srgbClr>
        </a:solidFill>
        <a:ln>
          <a:solidFill>
            <a:schemeClr val="bg1">
              <a:lumMod val="65000"/>
              <a:alpha val="90000"/>
            </a:schemeClr>
          </a:solidFill>
        </a:ln>
        <a:effectLst>
          <a:outerShdw blurRad="50800" dist="38100" algn="l" rotWithShape="0">
            <a:prstClr val="black">
              <a:alpha val="40000"/>
            </a:prstClr>
          </a:outerShdw>
        </a:effectLst>
      </dgm:spPr>
      <dgm:t>
        <a:bodyPr/>
        <a:lstStyle/>
        <a:p>
          <a:endParaRPr lang="de-DE"/>
        </a:p>
      </dgm:t>
    </dgm:pt>
    <dgm:pt modelId="{6FC08743-EF06-4657-B4C7-C2F6291AC2A9}">
      <dgm:prSet phldrT="[Text]"/>
      <dgm:spPr>
        <a:solidFill>
          <a:schemeClr val="bg1">
            <a:lumMod val="75000"/>
          </a:schemeClr>
        </a:solidFill>
        <a:ln>
          <a:solidFill>
            <a:schemeClr val="tx1">
              <a:lumMod val="50000"/>
              <a:lumOff val="50000"/>
            </a:schemeClr>
          </a:solidFill>
        </a:ln>
        <a:effectLst>
          <a:outerShdw blurRad="50800" dist="38100" algn="l" rotWithShape="0">
            <a:prstClr val="black">
              <a:alpha val="40000"/>
            </a:prstClr>
          </a:outerShdw>
        </a:effectLst>
      </dgm:spPr>
      <dgm:t>
        <a:bodyPr/>
        <a:lstStyle/>
        <a:p>
          <a:r>
            <a:rPr lang="de-DE" dirty="0" smtClean="0">
              <a:solidFill>
                <a:srgbClr val="9E0000"/>
              </a:solidFill>
            </a:rPr>
            <a:t>3. Paralleles Anstoßen der ersten Umsetzungsmaßnahmen</a:t>
          </a:r>
          <a:endParaRPr lang="de-DE" dirty="0">
            <a:solidFill>
              <a:srgbClr val="9E0000"/>
            </a:solidFill>
          </a:endParaRPr>
        </a:p>
      </dgm:t>
    </dgm:pt>
    <dgm:pt modelId="{FFDDD9ED-3773-4D46-9BFD-6DAB726BE828}" type="parTrans" cxnId="{39E97003-8B8A-4675-875A-DDDB700EDE8C}">
      <dgm:prSet/>
      <dgm:spPr/>
      <dgm:t>
        <a:bodyPr/>
        <a:lstStyle/>
        <a:p>
          <a:endParaRPr lang="de-DE"/>
        </a:p>
      </dgm:t>
    </dgm:pt>
    <dgm:pt modelId="{B13817F4-0A30-4602-89D7-0500008FDADF}" type="sibTrans" cxnId="{39E97003-8B8A-4675-875A-DDDB700EDE8C}">
      <dgm:prSet/>
      <dgm:spPr>
        <a:solidFill>
          <a:srgbClr val="9E0000">
            <a:alpha val="90000"/>
          </a:srgbClr>
        </a:solidFill>
        <a:ln>
          <a:solidFill>
            <a:schemeClr val="bg1">
              <a:lumMod val="65000"/>
              <a:alpha val="90000"/>
            </a:schemeClr>
          </a:solidFill>
        </a:ln>
        <a:effectLst>
          <a:outerShdw blurRad="50800" dist="38100" algn="l" rotWithShape="0">
            <a:prstClr val="black">
              <a:alpha val="40000"/>
            </a:prstClr>
          </a:outerShdw>
        </a:effectLst>
      </dgm:spPr>
      <dgm:t>
        <a:bodyPr/>
        <a:lstStyle/>
        <a:p>
          <a:endParaRPr lang="de-DE"/>
        </a:p>
      </dgm:t>
    </dgm:pt>
    <dgm:pt modelId="{4478573D-FE34-4A87-B0BC-EF27AF28BE13}">
      <dgm:prSet/>
      <dgm:spPr>
        <a:solidFill>
          <a:schemeClr val="bg1"/>
        </a:solidFill>
        <a:ln>
          <a:solidFill>
            <a:schemeClr val="tx1">
              <a:lumMod val="50000"/>
              <a:lumOff val="50000"/>
            </a:schemeClr>
          </a:solidFill>
        </a:ln>
        <a:effectLst>
          <a:outerShdw blurRad="50800" dist="38100" algn="l" rotWithShape="0">
            <a:prstClr val="black">
              <a:alpha val="40000"/>
            </a:prstClr>
          </a:outerShdw>
        </a:effectLst>
      </dgm:spPr>
      <dgm:t>
        <a:bodyPr/>
        <a:lstStyle/>
        <a:p>
          <a:r>
            <a:rPr lang="de-DE" dirty="0" smtClean="0">
              <a:solidFill>
                <a:srgbClr val="9E0000"/>
              </a:solidFill>
            </a:rPr>
            <a:t>4. Schaffung der notwendigen Rahmen-</a:t>
          </a:r>
          <a:r>
            <a:rPr lang="de-DE" dirty="0" err="1" smtClean="0">
              <a:solidFill>
                <a:srgbClr val="9E0000"/>
              </a:solidFill>
            </a:rPr>
            <a:t>bedingungen</a:t>
          </a:r>
          <a:r>
            <a:rPr lang="de-DE" dirty="0" smtClean="0">
              <a:solidFill>
                <a:srgbClr val="9E0000"/>
              </a:solidFill>
            </a:rPr>
            <a:t> zur Realisierung des ganzheitlichen Ansatzes </a:t>
          </a:r>
          <a:endParaRPr lang="de-DE" dirty="0">
            <a:solidFill>
              <a:srgbClr val="9E0000"/>
            </a:solidFill>
          </a:endParaRPr>
        </a:p>
      </dgm:t>
    </dgm:pt>
    <dgm:pt modelId="{61A58473-03C5-4724-BB4E-D865ECBA2B34}" type="parTrans" cxnId="{615C62ED-F2BD-4C57-9CCD-654ABD898AEA}">
      <dgm:prSet/>
      <dgm:spPr/>
      <dgm:t>
        <a:bodyPr/>
        <a:lstStyle/>
        <a:p>
          <a:endParaRPr lang="de-DE"/>
        </a:p>
      </dgm:t>
    </dgm:pt>
    <dgm:pt modelId="{F5CE50DA-3953-46E8-ACE7-9729C4972B98}" type="sibTrans" cxnId="{615C62ED-F2BD-4C57-9CCD-654ABD898AEA}">
      <dgm:prSet/>
      <dgm:spPr/>
      <dgm:t>
        <a:bodyPr/>
        <a:lstStyle/>
        <a:p>
          <a:endParaRPr lang="de-DE"/>
        </a:p>
      </dgm:t>
    </dgm:pt>
    <dgm:pt modelId="{3B3A994D-3114-4BC1-AE6D-5A82AF576200}" type="pres">
      <dgm:prSet presAssocID="{8055DDB6-C4EB-4E6A-AA11-3C7F3ED0F9EB}" presName="outerComposite" presStyleCnt="0">
        <dgm:presLayoutVars>
          <dgm:chMax val="5"/>
          <dgm:dir/>
          <dgm:resizeHandles val="exact"/>
        </dgm:presLayoutVars>
      </dgm:prSet>
      <dgm:spPr/>
      <dgm:t>
        <a:bodyPr/>
        <a:lstStyle/>
        <a:p>
          <a:endParaRPr lang="de-DE"/>
        </a:p>
      </dgm:t>
    </dgm:pt>
    <dgm:pt modelId="{329844B1-E3A1-4297-915D-79DF44BFFE0B}" type="pres">
      <dgm:prSet presAssocID="{8055DDB6-C4EB-4E6A-AA11-3C7F3ED0F9EB}" presName="dummyMaxCanvas" presStyleCnt="0">
        <dgm:presLayoutVars/>
      </dgm:prSet>
      <dgm:spPr/>
    </dgm:pt>
    <dgm:pt modelId="{83CAF8C7-F791-4AF8-BF56-9C3FABD117AB}" type="pres">
      <dgm:prSet presAssocID="{8055DDB6-C4EB-4E6A-AA11-3C7F3ED0F9EB}" presName="FourNodes_1" presStyleLbl="node1" presStyleIdx="0" presStyleCnt="4">
        <dgm:presLayoutVars>
          <dgm:bulletEnabled val="1"/>
        </dgm:presLayoutVars>
      </dgm:prSet>
      <dgm:spPr/>
      <dgm:t>
        <a:bodyPr/>
        <a:lstStyle/>
        <a:p>
          <a:endParaRPr lang="de-DE"/>
        </a:p>
      </dgm:t>
    </dgm:pt>
    <dgm:pt modelId="{96BA3120-A2B0-4622-A9DA-B80B9893765E}" type="pres">
      <dgm:prSet presAssocID="{8055DDB6-C4EB-4E6A-AA11-3C7F3ED0F9EB}" presName="FourNodes_2" presStyleLbl="node1" presStyleIdx="1" presStyleCnt="4">
        <dgm:presLayoutVars>
          <dgm:bulletEnabled val="1"/>
        </dgm:presLayoutVars>
      </dgm:prSet>
      <dgm:spPr/>
      <dgm:t>
        <a:bodyPr/>
        <a:lstStyle/>
        <a:p>
          <a:endParaRPr lang="de-DE"/>
        </a:p>
      </dgm:t>
    </dgm:pt>
    <dgm:pt modelId="{83847271-1629-48F2-A0AB-B0ABC3E5A31D}" type="pres">
      <dgm:prSet presAssocID="{8055DDB6-C4EB-4E6A-AA11-3C7F3ED0F9EB}" presName="FourNodes_3" presStyleLbl="node1" presStyleIdx="2" presStyleCnt="4">
        <dgm:presLayoutVars>
          <dgm:bulletEnabled val="1"/>
        </dgm:presLayoutVars>
      </dgm:prSet>
      <dgm:spPr/>
      <dgm:t>
        <a:bodyPr/>
        <a:lstStyle/>
        <a:p>
          <a:endParaRPr lang="de-DE"/>
        </a:p>
      </dgm:t>
    </dgm:pt>
    <dgm:pt modelId="{FB9EDB8C-001B-4BA0-962E-D4F68D214EB6}" type="pres">
      <dgm:prSet presAssocID="{8055DDB6-C4EB-4E6A-AA11-3C7F3ED0F9EB}" presName="FourNodes_4" presStyleLbl="node1" presStyleIdx="3" presStyleCnt="4">
        <dgm:presLayoutVars>
          <dgm:bulletEnabled val="1"/>
        </dgm:presLayoutVars>
      </dgm:prSet>
      <dgm:spPr/>
      <dgm:t>
        <a:bodyPr/>
        <a:lstStyle/>
        <a:p>
          <a:endParaRPr lang="de-DE"/>
        </a:p>
      </dgm:t>
    </dgm:pt>
    <dgm:pt modelId="{426A9F7C-9914-4008-B89C-819811D0A93E}" type="pres">
      <dgm:prSet presAssocID="{8055DDB6-C4EB-4E6A-AA11-3C7F3ED0F9EB}" presName="FourConn_1-2" presStyleLbl="fgAccFollowNode1" presStyleIdx="0" presStyleCnt="3">
        <dgm:presLayoutVars>
          <dgm:bulletEnabled val="1"/>
        </dgm:presLayoutVars>
      </dgm:prSet>
      <dgm:spPr/>
      <dgm:t>
        <a:bodyPr/>
        <a:lstStyle/>
        <a:p>
          <a:endParaRPr lang="de-DE"/>
        </a:p>
      </dgm:t>
    </dgm:pt>
    <dgm:pt modelId="{CC7577E5-9DD9-4279-92BE-249CDC206ACB}" type="pres">
      <dgm:prSet presAssocID="{8055DDB6-C4EB-4E6A-AA11-3C7F3ED0F9EB}" presName="FourConn_2-3" presStyleLbl="fgAccFollowNode1" presStyleIdx="1" presStyleCnt="3">
        <dgm:presLayoutVars>
          <dgm:bulletEnabled val="1"/>
        </dgm:presLayoutVars>
      </dgm:prSet>
      <dgm:spPr/>
      <dgm:t>
        <a:bodyPr/>
        <a:lstStyle/>
        <a:p>
          <a:endParaRPr lang="de-DE"/>
        </a:p>
      </dgm:t>
    </dgm:pt>
    <dgm:pt modelId="{5696EA1A-BF54-42D6-B969-86FE9989B543}" type="pres">
      <dgm:prSet presAssocID="{8055DDB6-C4EB-4E6A-AA11-3C7F3ED0F9EB}" presName="FourConn_3-4" presStyleLbl="fgAccFollowNode1" presStyleIdx="2" presStyleCnt="3">
        <dgm:presLayoutVars>
          <dgm:bulletEnabled val="1"/>
        </dgm:presLayoutVars>
      </dgm:prSet>
      <dgm:spPr/>
      <dgm:t>
        <a:bodyPr/>
        <a:lstStyle/>
        <a:p>
          <a:endParaRPr lang="de-DE"/>
        </a:p>
      </dgm:t>
    </dgm:pt>
    <dgm:pt modelId="{1CDA2172-D9F2-4D3E-9A10-CC79B98B8C7F}" type="pres">
      <dgm:prSet presAssocID="{8055DDB6-C4EB-4E6A-AA11-3C7F3ED0F9EB}" presName="FourNodes_1_text" presStyleLbl="node1" presStyleIdx="3" presStyleCnt="4">
        <dgm:presLayoutVars>
          <dgm:bulletEnabled val="1"/>
        </dgm:presLayoutVars>
      </dgm:prSet>
      <dgm:spPr/>
      <dgm:t>
        <a:bodyPr/>
        <a:lstStyle/>
        <a:p>
          <a:endParaRPr lang="de-DE"/>
        </a:p>
      </dgm:t>
    </dgm:pt>
    <dgm:pt modelId="{7838BE89-0C0D-4797-A531-1F68B5C0F97E}" type="pres">
      <dgm:prSet presAssocID="{8055DDB6-C4EB-4E6A-AA11-3C7F3ED0F9EB}" presName="FourNodes_2_text" presStyleLbl="node1" presStyleIdx="3" presStyleCnt="4">
        <dgm:presLayoutVars>
          <dgm:bulletEnabled val="1"/>
        </dgm:presLayoutVars>
      </dgm:prSet>
      <dgm:spPr/>
      <dgm:t>
        <a:bodyPr/>
        <a:lstStyle/>
        <a:p>
          <a:endParaRPr lang="de-DE"/>
        </a:p>
      </dgm:t>
    </dgm:pt>
    <dgm:pt modelId="{D68F8824-3320-484B-A00C-E05043498A94}" type="pres">
      <dgm:prSet presAssocID="{8055DDB6-C4EB-4E6A-AA11-3C7F3ED0F9EB}" presName="FourNodes_3_text" presStyleLbl="node1" presStyleIdx="3" presStyleCnt="4">
        <dgm:presLayoutVars>
          <dgm:bulletEnabled val="1"/>
        </dgm:presLayoutVars>
      </dgm:prSet>
      <dgm:spPr/>
      <dgm:t>
        <a:bodyPr/>
        <a:lstStyle/>
        <a:p>
          <a:endParaRPr lang="de-DE"/>
        </a:p>
      </dgm:t>
    </dgm:pt>
    <dgm:pt modelId="{A3FEF7D9-E890-447D-B285-A8D00563FAB8}" type="pres">
      <dgm:prSet presAssocID="{8055DDB6-C4EB-4E6A-AA11-3C7F3ED0F9EB}" presName="FourNodes_4_text" presStyleLbl="node1" presStyleIdx="3" presStyleCnt="4">
        <dgm:presLayoutVars>
          <dgm:bulletEnabled val="1"/>
        </dgm:presLayoutVars>
      </dgm:prSet>
      <dgm:spPr/>
      <dgm:t>
        <a:bodyPr/>
        <a:lstStyle/>
        <a:p>
          <a:endParaRPr lang="de-DE"/>
        </a:p>
      </dgm:t>
    </dgm:pt>
  </dgm:ptLst>
  <dgm:cxnLst>
    <dgm:cxn modelId="{83F5F400-5800-4514-B724-44D8FFFE37DB}" srcId="{8055DDB6-C4EB-4E6A-AA11-3C7F3ED0F9EB}" destId="{908D80BE-B4D2-47E3-9130-8FA7E8158D9F}" srcOrd="0" destOrd="0" parTransId="{F715B8BC-7983-4C7C-993D-5096B08C3CA7}" sibTransId="{3A3FC591-2FBB-4DDC-9E23-B4949715AD47}"/>
    <dgm:cxn modelId="{964DF057-FFAC-4E98-B73C-10FC78BB69A7}" type="presOf" srcId="{B13817F4-0A30-4602-89D7-0500008FDADF}" destId="{5696EA1A-BF54-42D6-B969-86FE9989B543}" srcOrd="0" destOrd="0" presId="urn:microsoft.com/office/officeart/2005/8/layout/vProcess5"/>
    <dgm:cxn modelId="{EC87A63A-AC2D-40C3-9A81-4558F83E45B1}" type="presOf" srcId="{4478573D-FE34-4A87-B0BC-EF27AF28BE13}" destId="{FB9EDB8C-001B-4BA0-962E-D4F68D214EB6}" srcOrd="0" destOrd="0" presId="urn:microsoft.com/office/officeart/2005/8/layout/vProcess5"/>
    <dgm:cxn modelId="{893CA379-A758-4F4D-8822-E297632389E6}" srcId="{8055DDB6-C4EB-4E6A-AA11-3C7F3ED0F9EB}" destId="{4F5377E5-31EC-4A31-A935-F0AE010A1159}" srcOrd="1" destOrd="0" parTransId="{B9686ED6-B4E3-48F1-B205-EA52E603EFEC}" sibTransId="{CBA40158-F375-4B39-A506-5D65A79C573C}"/>
    <dgm:cxn modelId="{EB44D9AA-45B4-4901-9EEF-8C1378BD6B84}" type="presOf" srcId="{908D80BE-B4D2-47E3-9130-8FA7E8158D9F}" destId="{83CAF8C7-F791-4AF8-BF56-9C3FABD117AB}" srcOrd="0" destOrd="0" presId="urn:microsoft.com/office/officeart/2005/8/layout/vProcess5"/>
    <dgm:cxn modelId="{615C62ED-F2BD-4C57-9CCD-654ABD898AEA}" srcId="{8055DDB6-C4EB-4E6A-AA11-3C7F3ED0F9EB}" destId="{4478573D-FE34-4A87-B0BC-EF27AF28BE13}" srcOrd="3" destOrd="0" parTransId="{61A58473-03C5-4724-BB4E-D865ECBA2B34}" sibTransId="{F5CE50DA-3953-46E8-ACE7-9729C4972B98}"/>
    <dgm:cxn modelId="{3F8657FA-24D2-4CBD-8AD2-28B023292BBA}" type="presOf" srcId="{CBA40158-F375-4B39-A506-5D65A79C573C}" destId="{CC7577E5-9DD9-4279-92BE-249CDC206ACB}" srcOrd="0" destOrd="0" presId="urn:microsoft.com/office/officeart/2005/8/layout/vProcess5"/>
    <dgm:cxn modelId="{A18357E7-A0A0-4F70-B497-7C46C18F3532}" type="presOf" srcId="{3A3FC591-2FBB-4DDC-9E23-B4949715AD47}" destId="{426A9F7C-9914-4008-B89C-819811D0A93E}" srcOrd="0" destOrd="0" presId="urn:microsoft.com/office/officeart/2005/8/layout/vProcess5"/>
    <dgm:cxn modelId="{F31D3ED7-2D66-43E8-9BE2-DA5C228C4C89}" type="presOf" srcId="{4F5377E5-31EC-4A31-A935-F0AE010A1159}" destId="{7838BE89-0C0D-4797-A531-1F68B5C0F97E}" srcOrd="1" destOrd="0" presId="urn:microsoft.com/office/officeart/2005/8/layout/vProcess5"/>
    <dgm:cxn modelId="{DA727581-405A-4D5E-B0E2-0B14FEFE2ABD}" type="presOf" srcId="{4F5377E5-31EC-4A31-A935-F0AE010A1159}" destId="{96BA3120-A2B0-4622-A9DA-B80B9893765E}" srcOrd="0" destOrd="0" presId="urn:microsoft.com/office/officeart/2005/8/layout/vProcess5"/>
    <dgm:cxn modelId="{7FEC922F-FD01-4417-B6B1-8BAEEF9B5D78}" type="presOf" srcId="{4478573D-FE34-4A87-B0BC-EF27AF28BE13}" destId="{A3FEF7D9-E890-447D-B285-A8D00563FAB8}" srcOrd="1" destOrd="0" presId="urn:microsoft.com/office/officeart/2005/8/layout/vProcess5"/>
    <dgm:cxn modelId="{25672E86-D173-4B26-A2FA-E51040358EFD}" type="presOf" srcId="{8055DDB6-C4EB-4E6A-AA11-3C7F3ED0F9EB}" destId="{3B3A994D-3114-4BC1-AE6D-5A82AF576200}" srcOrd="0" destOrd="0" presId="urn:microsoft.com/office/officeart/2005/8/layout/vProcess5"/>
    <dgm:cxn modelId="{51DBE2A9-AB4A-4630-895F-3737044468FF}" type="presOf" srcId="{6FC08743-EF06-4657-B4C7-C2F6291AC2A9}" destId="{83847271-1629-48F2-A0AB-B0ABC3E5A31D}" srcOrd="0" destOrd="0" presId="urn:microsoft.com/office/officeart/2005/8/layout/vProcess5"/>
    <dgm:cxn modelId="{39E97003-8B8A-4675-875A-DDDB700EDE8C}" srcId="{8055DDB6-C4EB-4E6A-AA11-3C7F3ED0F9EB}" destId="{6FC08743-EF06-4657-B4C7-C2F6291AC2A9}" srcOrd="2" destOrd="0" parTransId="{FFDDD9ED-3773-4D46-9BFD-6DAB726BE828}" sibTransId="{B13817F4-0A30-4602-89D7-0500008FDADF}"/>
    <dgm:cxn modelId="{CB251204-AAB3-4A4A-B364-201BB9FEDE33}" type="presOf" srcId="{6FC08743-EF06-4657-B4C7-C2F6291AC2A9}" destId="{D68F8824-3320-484B-A00C-E05043498A94}" srcOrd="1" destOrd="0" presId="urn:microsoft.com/office/officeart/2005/8/layout/vProcess5"/>
    <dgm:cxn modelId="{BFD5C7FF-562E-4DEC-AF2B-B07E88C79454}" type="presOf" srcId="{908D80BE-B4D2-47E3-9130-8FA7E8158D9F}" destId="{1CDA2172-D9F2-4D3E-9A10-CC79B98B8C7F}" srcOrd="1" destOrd="0" presId="urn:microsoft.com/office/officeart/2005/8/layout/vProcess5"/>
    <dgm:cxn modelId="{DED1FDA5-7C2C-4A6F-A864-432FBC15FFBA}" type="presParOf" srcId="{3B3A994D-3114-4BC1-AE6D-5A82AF576200}" destId="{329844B1-E3A1-4297-915D-79DF44BFFE0B}" srcOrd="0" destOrd="0" presId="urn:microsoft.com/office/officeart/2005/8/layout/vProcess5"/>
    <dgm:cxn modelId="{D16BF9F9-0306-4359-9D21-CDD6055D0038}" type="presParOf" srcId="{3B3A994D-3114-4BC1-AE6D-5A82AF576200}" destId="{83CAF8C7-F791-4AF8-BF56-9C3FABD117AB}" srcOrd="1" destOrd="0" presId="urn:microsoft.com/office/officeart/2005/8/layout/vProcess5"/>
    <dgm:cxn modelId="{08664A4A-2A83-4576-B82F-7CAEC4E63140}" type="presParOf" srcId="{3B3A994D-3114-4BC1-AE6D-5A82AF576200}" destId="{96BA3120-A2B0-4622-A9DA-B80B9893765E}" srcOrd="2" destOrd="0" presId="urn:microsoft.com/office/officeart/2005/8/layout/vProcess5"/>
    <dgm:cxn modelId="{5B756193-5BDF-4853-9788-724EA25C1EFF}" type="presParOf" srcId="{3B3A994D-3114-4BC1-AE6D-5A82AF576200}" destId="{83847271-1629-48F2-A0AB-B0ABC3E5A31D}" srcOrd="3" destOrd="0" presId="urn:microsoft.com/office/officeart/2005/8/layout/vProcess5"/>
    <dgm:cxn modelId="{D4DD230B-DA90-48A6-9A00-F729034D8FB8}" type="presParOf" srcId="{3B3A994D-3114-4BC1-AE6D-5A82AF576200}" destId="{FB9EDB8C-001B-4BA0-962E-D4F68D214EB6}" srcOrd="4" destOrd="0" presId="urn:microsoft.com/office/officeart/2005/8/layout/vProcess5"/>
    <dgm:cxn modelId="{C9F1852F-D493-4B8E-8A38-47208660E0E0}" type="presParOf" srcId="{3B3A994D-3114-4BC1-AE6D-5A82AF576200}" destId="{426A9F7C-9914-4008-B89C-819811D0A93E}" srcOrd="5" destOrd="0" presId="urn:microsoft.com/office/officeart/2005/8/layout/vProcess5"/>
    <dgm:cxn modelId="{A079259D-2320-4C2A-8225-6480F357D412}" type="presParOf" srcId="{3B3A994D-3114-4BC1-AE6D-5A82AF576200}" destId="{CC7577E5-9DD9-4279-92BE-249CDC206ACB}" srcOrd="6" destOrd="0" presId="urn:microsoft.com/office/officeart/2005/8/layout/vProcess5"/>
    <dgm:cxn modelId="{6E96FE55-0841-4641-9B81-9B32BC891AF0}" type="presParOf" srcId="{3B3A994D-3114-4BC1-AE6D-5A82AF576200}" destId="{5696EA1A-BF54-42D6-B969-86FE9989B543}" srcOrd="7" destOrd="0" presId="urn:microsoft.com/office/officeart/2005/8/layout/vProcess5"/>
    <dgm:cxn modelId="{D275CC6A-8FF5-4469-847F-43F0B5F9407A}" type="presParOf" srcId="{3B3A994D-3114-4BC1-AE6D-5A82AF576200}" destId="{1CDA2172-D9F2-4D3E-9A10-CC79B98B8C7F}" srcOrd="8" destOrd="0" presId="urn:microsoft.com/office/officeart/2005/8/layout/vProcess5"/>
    <dgm:cxn modelId="{23FC2DCA-6BE4-49B5-A99A-955889BB1A2A}" type="presParOf" srcId="{3B3A994D-3114-4BC1-AE6D-5A82AF576200}" destId="{7838BE89-0C0D-4797-A531-1F68B5C0F97E}" srcOrd="9" destOrd="0" presId="urn:microsoft.com/office/officeart/2005/8/layout/vProcess5"/>
    <dgm:cxn modelId="{3C38C2E8-26CB-4691-A7FA-D0A889824F58}" type="presParOf" srcId="{3B3A994D-3114-4BC1-AE6D-5A82AF576200}" destId="{D68F8824-3320-484B-A00C-E05043498A94}" srcOrd="10" destOrd="0" presId="urn:microsoft.com/office/officeart/2005/8/layout/vProcess5"/>
    <dgm:cxn modelId="{534638E1-3DE4-4614-BD84-5C6FD255BCA0}" type="presParOf" srcId="{3B3A994D-3114-4BC1-AE6D-5A82AF576200}" destId="{A3FEF7D9-E890-447D-B285-A8D00563FAB8}" srcOrd="11" destOrd="0" presId="urn:microsoft.com/office/officeart/2005/8/layout/vProcess5"/>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D4D3D-7EDB-4D18-8AEB-BF7A91E703D2}">
      <dsp:nvSpPr>
        <dsp:cNvPr id="0" name=""/>
        <dsp:cNvSpPr/>
      </dsp:nvSpPr>
      <dsp:spPr>
        <a:xfrm>
          <a:off x="0" y="1004358"/>
          <a:ext cx="7756634" cy="932400"/>
        </a:xfrm>
        <a:prstGeom prst="rect">
          <a:avLst/>
        </a:prstGeom>
        <a:solidFill>
          <a:schemeClr val="lt1">
            <a:alpha val="90000"/>
            <a:hueOff val="0"/>
            <a:satOff val="0"/>
            <a:lumOff val="0"/>
            <a:alphaOff val="0"/>
          </a:schemeClr>
        </a:solidFill>
        <a:ln w="25400"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sp>
    <dsp:sp modelId="{3A9DE7FD-2DB2-48FD-8E0E-94B6F50B824D}">
      <dsp:nvSpPr>
        <dsp:cNvPr id="0" name=""/>
        <dsp:cNvSpPr/>
      </dsp:nvSpPr>
      <dsp:spPr>
        <a:xfrm>
          <a:off x="387831" y="53410"/>
          <a:ext cx="5303567" cy="1497067"/>
        </a:xfrm>
        <a:prstGeom prst="roundRect">
          <a:avLst/>
        </a:prstGeom>
        <a:solidFill>
          <a:srgbClr val="9E0000"/>
        </a:solidFill>
        <a:ln w="25400" cap="flat" cmpd="sng" algn="ctr">
          <a:solidFill>
            <a:schemeClr val="bg1">
              <a:lumMod val="6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05228" tIns="0" rIns="205228" bIns="0" numCol="1" spcCol="1270" anchor="ctr" anchorCtr="0">
          <a:noAutofit/>
        </a:bodyPr>
        <a:lstStyle/>
        <a:p>
          <a:pPr lvl="0" algn="l" defTabSz="889000">
            <a:lnSpc>
              <a:spcPct val="90000"/>
            </a:lnSpc>
            <a:spcBef>
              <a:spcPct val="0"/>
            </a:spcBef>
            <a:spcAft>
              <a:spcPct val="35000"/>
            </a:spcAft>
          </a:pPr>
          <a:r>
            <a:rPr lang="de-DE" sz="2000" kern="1200" dirty="0" smtClean="0">
              <a:solidFill>
                <a:schemeClr val="bg1"/>
              </a:solidFill>
            </a:rPr>
            <a:t>- Bewältigung hoher Studierendenzahlen </a:t>
          </a:r>
          <a:br>
            <a:rPr lang="de-DE" sz="2000" kern="1200" dirty="0" smtClean="0">
              <a:solidFill>
                <a:schemeClr val="bg1"/>
              </a:solidFill>
            </a:rPr>
          </a:br>
          <a:r>
            <a:rPr lang="de-DE" sz="2000" kern="1200" dirty="0" smtClean="0">
              <a:solidFill>
                <a:schemeClr val="bg1"/>
              </a:solidFill>
            </a:rPr>
            <a:t>  &amp; zunehmender Vielfalt</a:t>
          </a:r>
        </a:p>
        <a:p>
          <a:pPr lvl="0" algn="l" defTabSz="889000">
            <a:lnSpc>
              <a:spcPct val="90000"/>
            </a:lnSpc>
            <a:spcBef>
              <a:spcPct val="0"/>
            </a:spcBef>
            <a:spcAft>
              <a:spcPct val="35000"/>
            </a:spcAft>
          </a:pPr>
          <a:r>
            <a:rPr lang="de-DE" sz="2000" kern="1200" dirty="0" smtClean="0">
              <a:solidFill>
                <a:schemeClr val="bg1"/>
              </a:solidFill>
            </a:rPr>
            <a:t>- Steigerung d. Qualität v. Studium/Lehre</a:t>
          </a:r>
        </a:p>
        <a:p>
          <a:pPr lvl="0" algn="l" defTabSz="889000">
            <a:lnSpc>
              <a:spcPct val="90000"/>
            </a:lnSpc>
            <a:spcBef>
              <a:spcPct val="0"/>
            </a:spcBef>
            <a:spcAft>
              <a:spcPct val="35000"/>
            </a:spcAft>
          </a:pPr>
          <a:r>
            <a:rPr lang="de-DE" sz="2000" kern="1200" dirty="0" smtClean="0">
              <a:solidFill>
                <a:schemeClr val="bg1"/>
              </a:solidFill>
            </a:rPr>
            <a:t>- Gewinnung der besten Köpfe</a:t>
          </a:r>
        </a:p>
      </dsp:txBody>
      <dsp:txXfrm>
        <a:off x="460912" y="126491"/>
        <a:ext cx="5157405" cy="1350905"/>
      </dsp:txXfrm>
    </dsp:sp>
    <dsp:sp modelId="{3746F4B1-6CF2-420C-BB88-A045C77D4A2B}">
      <dsp:nvSpPr>
        <dsp:cNvPr id="0" name=""/>
        <dsp:cNvSpPr/>
      </dsp:nvSpPr>
      <dsp:spPr>
        <a:xfrm>
          <a:off x="0" y="2675732"/>
          <a:ext cx="7756634" cy="932400"/>
        </a:xfrm>
        <a:prstGeom prst="rect">
          <a:avLst/>
        </a:prstGeom>
        <a:solidFill>
          <a:schemeClr val="lt1">
            <a:alpha val="90000"/>
            <a:hueOff val="0"/>
            <a:satOff val="0"/>
            <a:lumOff val="0"/>
            <a:alphaOff val="0"/>
          </a:schemeClr>
        </a:solidFill>
        <a:ln w="25400"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sp>
    <dsp:sp modelId="{2FD5376F-BDEC-4509-9849-C0F13C4D456B}">
      <dsp:nvSpPr>
        <dsp:cNvPr id="0" name=""/>
        <dsp:cNvSpPr/>
      </dsp:nvSpPr>
      <dsp:spPr>
        <a:xfrm>
          <a:off x="387831" y="2136558"/>
          <a:ext cx="5355800" cy="1085293"/>
        </a:xfrm>
        <a:prstGeom prst="roundRect">
          <a:avLst/>
        </a:prstGeom>
        <a:solidFill>
          <a:schemeClr val="bg1"/>
        </a:solidFill>
        <a:ln w="6350" cap="flat" cmpd="sng" algn="ctr">
          <a:solidFill>
            <a:srgbClr val="9E0000"/>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05228" tIns="0" rIns="205228" bIns="0" numCol="1" spcCol="1270" anchor="ctr" anchorCtr="0">
          <a:noAutofit/>
        </a:bodyPr>
        <a:lstStyle/>
        <a:p>
          <a:pPr lvl="0" algn="l" defTabSz="889000">
            <a:lnSpc>
              <a:spcPct val="90000"/>
            </a:lnSpc>
            <a:spcBef>
              <a:spcPct val="0"/>
            </a:spcBef>
            <a:spcAft>
              <a:spcPct val="35000"/>
            </a:spcAft>
          </a:pPr>
          <a:r>
            <a:rPr lang="de-DE" sz="2000" b="0" kern="1200" dirty="0" smtClean="0">
              <a:solidFill>
                <a:srgbClr val="9E0000"/>
              </a:solidFill>
            </a:rPr>
            <a:t>- Öffnung und Durchlässigkeit von Bildung</a:t>
          </a:r>
        </a:p>
        <a:p>
          <a:pPr lvl="0" algn="l" defTabSz="889000">
            <a:lnSpc>
              <a:spcPct val="90000"/>
            </a:lnSpc>
            <a:spcBef>
              <a:spcPct val="0"/>
            </a:spcBef>
            <a:spcAft>
              <a:spcPct val="35000"/>
            </a:spcAft>
          </a:pPr>
          <a:r>
            <a:rPr lang="de-DE" sz="2000" b="0" kern="1200" dirty="0" smtClean="0">
              <a:solidFill>
                <a:srgbClr val="9E0000"/>
              </a:solidFill>
            </a:rPr>
            <a:t>- Befähigung zum Digitalen Wandel</a:t>
          </a:r>
          <a:endParaRPr lang="de-DE" sz="2000" b="0" kern="1200" dirty="0">
            <a:solidFill>
              <a:srgbClr val="9E0000"/>
            </a:solidFill>
          </a:endParaRPr>
        </a:p>
      </dsp:txBody>
      <dsp:txXfrm>
        <a:off x="440811" y="2189538"/>
        <a:ext cx="5249840" cy="979333"/>
      </dsp:txXfrm>
    </dsp:sp>
    <dsp:sp modelId="{4ACFB785-2B90-450A-8483-535EE77DC6D5}">
      <dsp:nvSpPr>
        <dsp:cNvPr id="0" name=""/>
        <dsp:cNvSpPr/>
      </dsp:nvSpPr>
      <dsp:spPr>
        <a:xfrm>
          <a:off x="0" y="4102247"/>
          <a:ext cx="7756634" cy="932400"/>
        </a:xfrm>
        <a:prstGeom prst="rect">
          <a:avLst/>
        </a:prstGeom>
        <a:solidFill>
          <a:schemeClr val="lt1">
            <a:alpha val="90000"/>
            <a:hueOff val="0"/>
            <a:satOff val="0"/>
            <a:lumOff val="0"/>
            <a:alphaOff val="0"/>
          </a:schemeClr>
        </a:solidFill>
        <a:ln w="25400"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sp>
    <dsp:sp modelId="{82A35DB3-DA89-4444-8FD1-4FC82C70F8C0}">
      <dsp:nvSpPr>
        <dsp:cNvPr id="0" name=""/>
        <dsp:cNvSpPr/>
      </dsp:nvSpPr>
      <dsp:spPr>
        <a:xfrm>
          <a:off x="387831" y="3807932"/>
          <a:ext cx="5340380" cy="840434"/>
        </a:xfrm>
        <a:prstGeom prst="roundRect">
          <a:avLst/>
        </a:prstGeom>
        <a:solidFill>
          <a:schemeClr val="bg1">
            <a:lumMod val="85000"/>
          </a:schemeClr>
        </a:solidFill>
        <a:ln w="25400" cap="flat" cmpd="sng" algn="ctr">
          <a:solidFill>
            <a:schemeClr val="bg1">
              <a:lumMod val="50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05228" tIns="0" rIns="205228" bIns="0" numCol="1" spcCol="1270" anchor="ctr" anchorCtr="0">
          <a:noAutofit/>
        </a:bodyPr>
        <a:lstStyle/>
        <a:p>
          <a:pPr lvl="0" algn="l" defTabSz="889000">
            <a:lnSpc>
              <a:spcPct val="90000"/>
            </a:lnSpc>
            <a:spcBef>
              <a:spcPct val="0"/>
            </a:spcBef>
            <a:spcAft>
              <a:spcPct val="35000"/>
            </a:spcAft>
          </a:pPr>
          <a:r>
            <a:rPr lang="de-DE" sz="2000" kern="1200" dirty="0" smtClean="0">
              <a:solidFill>
                <a:srgbClr val="9E0000"/>
              </a:solidFill>
            </a:rPr>
            <a:t>- Förderung der Innovationsfähigkeit</a:t>
          </a:r>
        </a:p>
        <a:p>
          <a:pPr lvl="0" algn="l" defTabSz="889000">
            <a:lnSpc>
              <a:spcPct val="90000"/>
            </a:lnSpc>
            <a:spcBef>
              <a:spcPct val="0"/>
            </a:spcBef>
            <a:spcAft>
              <a:spcPct val="35000"/>
            </a:spcAft>
          </a:pPr>
          <a:r>
            <a:rPr lang="de-DE" sz="2000" kern="1200" dirty="0" smtClean="0">
              <a:solidFill>
                <a:srgbClr val="9E0000"/>
              </a:solidFill>
            </a:rPr>
            <a:t>- Stärkung der Sichtbarkeit </a:t>
          </a:r>
          <a:endParaRPr lang="de-DE" sz="2000" kern="1200" dirty="0">
            <a:solidFill>
              <a:srgbClr val="9E0000"/>
            </a:solidFill>
          </a:endParaRPr>
        </a:p>
      </dsp:txBody>
      <dsp:txXfrm>
        <a:off x="428858" y="3848959"/>
        <a:ext cx="5258326" cy="758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D4D3D-7EDB-4D18-8AEB-BF7A91E703D2}">
      <dsp:nvSpPr>
        <dsp:cNvPr id="0" name=""/>
        <dsp:cNvSpPr/>
      </dsp:nvSpPr>
      <dsp:spPr>
        <a:xfrm>
          <a:off x="0" y="1051629"/>
          <a:ext cx="7756634" cy="781200"/>
        </a:xfrm>
        <a:prstGeom prst="rect">
          <a:avLst/>
        </a:prstGeom>
        <a:solidFill>
          <a:schemeClr val="lt1">
            <a:alpha val="90000"/>
            <a:hueOff val="0"/>
            <a:satOff val="0"/>
            <a:lumOff val="0"/>
            <a:alphaOff val="0"/>
          </a:schemeClr>
        </a:solidFill>
        <a:ln w="25400"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sp>
    <dsp:sp modelId="{3A9DE7FD-2DB2-48FD-8E0E-94B6F50B824D}">
      <dsp:nvSpPr>
        <dsp:cNvPr id="0" name=""/>
        <dsp:cNvSpPr/>
      </dsp:nvSpPr>
      <dsp:spPr>
        <a:xfrm>
          <a:off x="387831" y="77886"/>
          <a:ext cx="5328706" cy="1431302"/>
        </a:xfrm>
        <a:prstGeom prst="roundRect">
          <a:avLst/>
        </a:prstGeom>
        <a:solidFill>
          <a:srgbClr val="9E0000"/>
        </a:solidFill>
        <a:ln w="25400" cap="flat" cmpd="sng" algn="ctr">
          <a:solidFill>
            <a:schemeClr val="bg1">
              <a:lumMod val="6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05228" tIns="0" rIns="205228" bIns="0" numCol="1" spcCol="1270" anchor="ctr" anchorCtr="0">
          <a:noAutofit/>
        </a:bodyPr>
        <a:lstStyle/>
        <a:p>
          <a:pPr lvl="0" algn="l" defTabSz="889000">
            <a:lnSpc>
              <a:spcPct val="90000"/>
            </a:lnSpc>
            <a:spcBef>
              <a:spcPct val="0"/>
            </a:spcBef>
            <a:spcAft>
              <a:spcPct val="35000"/>
            </a:spcAft>
          </a:pPr>
          <a:r>
            <a:rPr lang="de-DE" sz="2000" kern="1200" dirty="0" smtClean="0">
              <a:solidFill>
                <a:schemeClr val="bg1"/>
              </a:solidFill>
            </a:rPr>
            <a:t>- Schaffung einer gemeinsamen Idee als Basis für eine Digitalisierungsstrategie </a:t>
          </a:r>
        </a:p>
        <a:p>
          <a:pPr lvl="0" algn="l" defTabSz="889000">
            <a:lnSpc>
              <a:spcPct val="90000"/>
            </a:lnSpc>
            <a:spcBef>
              <a:spcPct val="0"/>
            </a:spcBef>
            <a:spcAft>
              <a:spcPct val="35000"/>
            </a:spcAft>
          </a:pPr>
          <a:r>
            <a:rPr lang="de-DE" sz="2000" kern="1200" dirty="0" smtClean="0">
              <a:solidFill>
                <a:schemeClr val="bg1"/>
              </a:solidFill>
            </a:rPr>
            <a:t>- Sichtbarkeit für das Hamburger Konzept</a:t>
          </a:r>
        </a:p>
        <a:p>
          <a:pPr lvl="0" algn="l" defTabSz="889000">
            <a:lnSpc>
              <a:spcPct val="90000"/>
            </a:lnSpc>
            <a:spcBef>
              <a:spcPct val="0"/>
            </a:spcBef>
            <a:spcAft>
              <a:spcPct val="35000"/>
            </a:spcAft>
          </a:pPr>
          <a:r>
            <a:rPr lang="de-DE" sz="2000" kern="1200" dirty="0" smtClean="0">
              <a:solidFill>
                <a:schemeClr val="bg1"/>
              </a:solidFill>
            </a:rPr>
            <a:t>- Vernetzung und Ressourcen</a:t>
          </a:r>
        </a:p>
      </dsp:txBody>
      <dsp:txXfrm>
        <a:off x="457701" y="147756"/>
        <a:ext cx="5188966" cy="1291562"/>
      </dsp:txXfrm>
    </dsp:sp>
    <dsp:sp modelId="{3746F4B1-6CF2-420C-BB88-A045C77D4A2B}">
      <dsp:nvSpPr>
        <dsp:cNvPr id="0" name=""/>
        <dsp:cNvSpPr/>
      </dsp:nvSpPr>
      <dsp:spPr>
        <a:xfrm>
          <a:off x="0" y="2673162"/>
          <a:ext cx="7756634" cy="781200"/>
        </a:xfrm>
        <a:prstGeom prst="rect">
          <a:avLst/>
        </a:prstGeom>
        <a:solidFill>
          <a:schemeClr val="lt1">
            <a:alpha val="90000"/>
            <a:hueOff val="0"/>
            <a:satOff val="0"/>
            <a:lumOff val="0"/>
            <a:alphaOff val="0"/>
          </a:schemeClr>
        </a:solidFill>
        <a:ln w="25400"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sp>
    <dsp:sp modelId="{2FD5376F-BDEC-4509-9849-C0F13C4D456B}">
      <dsp:nvSpPr>
        <dsp:cNvPr id="0" name=""/>
        <dsp:cNvSpPr/>
      </dsp:nvSpPr>
      <dsp:spPr>
        <a:xfrm>
          <a:off x="387831" y="2000229"/>
          <a:ext cx="5355800" cy="1130493"/>
        </a:xfrm>
        <a:prstGeom prst="roundRect">
          <a:avLst/>
        </a:prstGeom>
        <a:solidFill>
          <a:schemeClr val="bg1"/>
        </a:solidFill>
        <a:ln w="6350" cap="flat" cmpd="sng" algn="ctr">
          <a:solidFill>
            <a:srgbClr val="9E0000"/>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05228" tIns="0" rIns="205228" bIns="0" numCol="1" spcCol="1270" anchor="ctr" anchorCtr="0">
          <a:noAutofit/>
        </a:bodyPr>
        <a:lstStyle/>
        <a:p>
          <a:pPr lvl="0" algn="l" defTabSz="889000">
            <a:lnSpc>
              <a:spcPct val="90000"/>
            </a:lnSpc>
            <a:spcBef>
              <a:spcPct val="0"/>
            </a:spcBef>
            <a:spcAft>
              <a:spcPct val="35000"/>
            </a:spcAft>
          </a:pPr>
          <a:r>
            <a:rPr lang="de-DE" sz="2000" b="0" kern="1200" dirty="0" smtClean="0">
              <a:solidFill>
                <a:srgbClr val="9E0000"/>
              </a:solidFill>
            </a:rPr>
            <a:t>- </a:t>
          </a:r>
          <a:r>
            <a:rPr lang="de-DE" sz="2000" b="0" kern="1200" dirty="0" err="1" smtClean="0">
              <a:solidFill>
                <a:srgbClr val="9E0000"/>
              </a:solidFill>
            </a:rPr>
            <a:t>Lernendenzentrierung</a:t>
          </a:r>
          <a:r>
            <a:rPr lang="de-DE" sz="2000" b="0" kern="1200" dirty="0" smtClean="0">
              <a:solidFill>
                <a:srgbClr val="9E0000"/>
              </a:solidFill>
            </a:rPr>
            <a:t> &amp; -vernetzung</a:t>
          </a:r>
        </a:p>
        <a:p>
          <a:pPr lvl="0" algn="l" defTabSz="889000">
            <a:lnSpc>
              <a:spcPct val="90000"/>
            </a:lnSpc>
            <a:spcBef>
              <a:spcPct val="0"/>
            </a:spcBef>
            <a:spcAft>
              <a:spcPct val="35000"/>
            </a:spcAft>
          </a:pPr>
          <a:r>
            <a:rPr lang="de-DE" sz="2000" b="0" kern="1200" dirty="0" smtClean="0">
              <a:solidFill>
                <a:srgbClr val="9E0000"/>
              </a:solidFill>
            </a:rPr>
            <a:t>- Übergreifend &amp; offen f. neue Zielgruppen</a:t>
          </a:r>
        </a:p>
        <a:p>
          <a:pPr lvl="0" algn="l" defTabSz="889000">
            <a:lnSpc>
              <a:spcPct val="90000"/>
            </a:lnSpc>
            <a:spcBef>
              <a:spcPct val="0"/>
            </a:spcBef>
            <a:spcAft>
              <a:spcPct val="35000"/>
            </a:spcAft>
          </a:pPr>
          <a:r>
            <a:rPr lang="de-DE" sz="2000" b="0" kern="1200" dirty="0" smtClean="0">
              <a:solidFill>
                <a:srgbClr val="9E0000"/>
              </a:solidFill>
            </a:rPr>
            <a:t>- Nachhaltigkeit durch Ganzheitlichkeit</a:t>
          </a:r>
          <a:endParaRPr lang="de-DE" sz="2000" b="0" kern="1200" dirty="0">
            <a:solidFill>
              <a:srgbClr val="9E0000"/>
            </a:solidFill>
          </a:endParaRPr>
        </a:p>
      </dsp:txBody>
      <dsp:txXfrm>
        <a:off x="443017" y="2055415"/>
        <a:ext cx="5245428" cy="1020121"/>
      </dsp:txXfrm>
    </dsp:sp>
    <dsp:sp modelId="{4ACFB785-2B90-450A-8483-535EE77DC6D5}">
      <dsp:nvSpPr>
        <dsp:cNvPr id="0" name=""/>
        <dsp:cNvSpPr/>
      </dsp:nvSpPr>
      <dsp:spPr>
        <a:xfrm>
          <a:off x="0" y="4469658"/>
          <a:ext cx="7756634" cy="781200"/>
        </a:xfrm>
        <a:prstGeom prst="rect">
          <a:avLst/>
        </a:prstGeom>
        <a:solidFill>
          <a:schemeClr val="lt1">
            <a:alpha val="90000"/>
            <a:hueOff val="0"/>
            <a:satOff val="0"/>
            <a:lumOff val="0"/>
            <a:alphaOff val="0"/>
          </a:schemeClr>
        </a:solidFill>
        <a:ln w="25400" cap="flat" cmpd="sng" algn="ctr">
          <a:solidFill>
            <a:schemeClr val="bg1">
              <a:lumMod val="65000"/>
            </a:schemeClr>
          </a:solidFill>
          <a:prstDash val="solid"/>
        </a:ln>
        <a:effectLst/>
      </dsp:spPr>
      <dsp:style>
        <a:lnRef idx="2">
          <a:scrgbClr r="0" g="0" b="0"/>
        </a:lnRef>
        <a:fillRef idx="1">
          <a:scrgbClr r="0" g="0" b="0"/>
        </a:fillRef>
        <a:effectRef idx="0">
          <a:scrgbClr r="0" g="0" b="0"/>
        </a:effectRef>
        <a:fontRef idx="minor"/>
      </dsp:style>
    </dsp:sp>
    <dsp:sp modelId="{82A35DB3-DA89-4444-8FD1-4FC82C70F8C0}">
      <dsp:nvSpPr>
        <dsp:cNvPr id="0" name=""/>
        <dsp:cNvSpPr/>
      </dsp:nvSpPr>
      <dsp:spPr>
        <a:xfrm>
          <a:off x="387831" y="3621762"/>
          <a:ext cx="5340380" cy="1305455"/>
        </a:xfrm>
        <a:prstGeom prst="roundRect">
          <a:avLst/>
        </a:prstGeom>
        <a:solidFill>
          <a:schemeClr val="bg1">
            <a:lumMod val="85000"/>
          </a:schemeClr>
        </a:solidFill>
        <a:ln w="25400" cap="flat" cmpd="sng" algn="ctr">
          <a:solidFill>
            <a:schemeClr val="bg1">
              <a:lumMod val="50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05228" tIns="0" rIns="205228" bIns="0" numCol="1" spcCol="1270" anchor="ctr" anchorCtr="0">
          <a:noAutofit/>
        </a:bodyPr>
        <a:lstStyle/>
        <a:p>
          <a:pPr lvl="0" algn="l" defTabSz="889000">
            <a:lnSpc>
              <a:spcPct val="90000"/>
            </a:lnSpc>
            <a:spcBef>
              <a:spcPct val="0"/>
            </a:spcBef>
            <a:spcAft>
              <a:spcPct val="35000"/>
            </a:spcAft>
          </a:pPr>
          <a:r>
            <a:rPr lang="de-DE" sz="2000" kern="1200" dirty="0" smtClean="0">
              <a:solidFill>
                <a:srgbClr val="9E0000"/>
              </a:solidFill>
            </a:rPr>
            <a:t>- Verbundantrag aller HS &amp; MMKH (</a:t>
          </a:r>
          <a:r>
            <a:rPr lang="de-DE" sz="2000" kern="1200" dirty="0" err="1" smtClean="0">
              <a:solidFill>
                <a:srgbClr val="9E0000"/>
              </a:solidFill>
            </a:rPr>
            <a:t>LoI</a:t>
          </a:r>
          <a:r>
            <a:rPr lang="de-DE" sz="2000" kern="1200" dirty="0" smtClean="0">
              <a:solidFill>
                <a:srgbClr val="9E0000"/>
              </a:solidFill>
            </a:rPr>
            <a:t>)</a:t>
          </a:r>
        </a:p>
        <a:p>
          <a:pPr lvl="0" algn="l" defTabSz="889000">
            <a:lnSpc>
              <a:spcPct val="90000"/>
            </a:lnSpc>
            <a:spcBef>
              <a:spcPct val="0"/>
            </a:spcBef>
            <a:spcAft>
              <a:spcPct val="35000"/>
            </a:spcAft>
          </a:pPr>
          <a:r>
            <a:rPr lang="de-DE" sz="2000" kern="1200" dirty="0" smtClean="0">
              <a:solidFill>
                <a:srgbClr val="9E0000"/>
              </a:solidFill>
            </a:rPr>
            <a:t>- Konsortialführung durch die TUHH</a:t>
          </a:r>
        </a:p>
        <a:p>
          <a:pPr lvl="0" algn="l" defTabSz="889000">
            <a:lnSpc>
              <a:spcPct val="90000"/>
            </a:lnSpc>
            <a:spcBef>
              <a:spcPct val="0"/>
            </a:spcBef>
            <a:spcAft>
              <a:spcPct val="35000"/>
            </a:spcAft>
          </a:pPr>
          <a:r>
            <a:rPr lang="de-DE" sz="2000" kern="1200" dirty="0" smtClean="0">
              <a:solidFill>
                <a:srgbClr val="9E0000"/>
              </a:solidFill>
            </a:rPr>
            <a:t>- Projektleitung Prof. Knutzen &amp; Dr. Göcks </a:t>
          </a:r>
          <a:endParaRPr lang="de-DE" sz="2000" kern="1200" dirty="0">
            <a:solidFill>
              <a:srgbClr val="9E0000"/>
            </a:solidFill>
          </a:endParaRPr>
        </a:p>
      </dsp:txBody>
      <dsp:txXfrm>
        <a:off x="451558" y="3685489"/>
        <a:ext cx="5212926" cy="11780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AF8C7-F791-4AF8-BF56-9C3FABD117AB}">
      <dsp:nvSpPr>
        <dsp:cNvPr id="0" name=""/>
        <dsp:cNvSpPr/>
      </dsp:nvSpPr>
      <dsp:spPr>
        <a:xfrm>
          <a:off x="0" y="0"/>
          <a:ext cx="6028734" cy="1052278"/>
        </a:xfrm>
        <a:prstGeom prst="roundRect">
          <a:avLst>
            <a:gd name="adj" fmla="val 10000"/>
          </a:avLst>
        </a:prstGeom>
        <a:solidFill>
          <a:schemeClr val="bg1">
            <a:lumMod val="75000"/>
          </a:schemeClr>
        </a:solidFill>
        <a:ln w="25400" cap="flat" cmpd="sng" algn="ctr">
          <a:solidFill>
            <a:schemeClr val="tx1">
              <a:lumMod val="50000"/>
              <a:lumOff val="50000"/>
            </a:schemeClr>
          </a:solidFill>
          <a:prstDash val="solid"/>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de-DE" sz="2000" kern="1200" dirty="0" smtClean="0">
              <a:solidFill>
                <a:srgbClr val="9E0000"/>
              </a:solidFill>
            </a:rPr>
            <a:t>1. Einreichung des Stifterverband-antrages Ende September</a:t>
          </a:r>
          <a:endParaRPr lang="de-DE" sz="2000" kern="1200" dirty="0">
            <a:solidFill>
              <a:srgbClr val="9E0000"/>
            </a:solidFill>
          </a:endParaRPr>
        </a:p>
      </dsp:txBody>
      <dsp:txXfrm>
        <a:off x="30820" y="30820"/>
        <a:ext cx="4804326" cy="990638"/>
      </dsp:txXfrm>
    </dsp:sp>
    <dsp:sp modelId="{96BA3120-A2B0-4622-A9DA-B80B9893765E}">
      <dsp:nvSpPr>
        <dsp:cNvPr id="0" name=""/>
        <dsp:cNvSpPr/>
      </dsp:nvSpPr>
      <dsp:spPr>
        <a:xfrm>
          <a:off x="504906" y="1243601"/>
          <a:ext cx="6028734" cy="1052278"/>
        </a:xfrm>
        <a:prstGeom prst="roundRect">
          <a:avLst>
            <a:gd name="adj" fmla="val 10000"/>
          </a:avLst>
        </a:prstGeom>
        <a:solidFill>
          <a:schemeClr val="bg1"/>
        </a:solidFill>
        <a:ln w="25400" cap="flat" cmpd="sng" algn="ctr">
          <a:solidFill>
            <a:schemeClr val="tx1">
              <a:lumMod val="50000"/>
              <a:lumOff val="50000"/>
            </a:schemeClr>
          </a:solidFill>
          <a:prstDash val="solid"/>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de-DE" sz="2000" kern="1200" dirty="0" smtClean="0">
              <a:solidFill>
                <a:srgbClr val="9E0000"/>
              </a:solidFill>
            </a:rPr>
            <a:t>2. Ausarbeitung einer hochschul-übergreifenden Digitalisierungsstrategie auf Basis des Antrages </a:t>
          </a:r>
          <a:endParaRPr lang="de-DE" sz="2000" kern="1200" dirty="0">
            <a:solidFill>
              <a:srgbClr val="9E0000"/>
            </a:solidFill>
          </a:endParaRPr>
        </a:p>
      </dsp:txBody>
      <dsp:txXfrm>
        <a:off x="535726" y="1274421"/>
        <a:ext cx="4778207" cy="990638"/>
      </dsp:txXfrm>
    </dsp:sp>
    <dsp:sp modelId="{83847271-1629-48F2-A0AB-B0ABC3E5A31D}">
      <dsp:nvSpPr>
        <dsp:cNvPr id="0" name=""/>
        <dsp:cNvSpPr/>
      </dsp:nvSpPr>
      <dsp:spPr>
        <a:xfrm>
          <a:off x="1002277" y="2487203"/>
          <a:ext cx="6028734" cy="1052278"/>
        </a:xfrm>
        <a:prstGeom prst="roundRect">
          <a:avLst>
            <a:gd name="adj" fmla="val 10000"/>
          </a:avLst>
        </a:prstGeom>
        <a:solidFill>
          <a:schemeClr val="bg1">
            <a:lumMod val="75000"/>
          </a:schemeClr>
        </a:solidFill>
        <a:ln w="25400" cap="flat" cmpd="sng" algn="ctr">
          <a:solidFill>
            <a:schemeClr val="tx1">
              <a:lumMod val="50000"/>
              <a:lumOff val="50000"/>
            </a:schemeClr>
          </a:solidFill>
          <a:prstDash val="solid"/>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de-DE" sz="2000" kern="1200" dirty="0" smtClean="0">
              <a:solidFill>
                <a:srgbClr val="9E0000"/>
              </a:solidFill>
            </a:rPr>
            <a:t>3. Paralleles Anstoßen der ersten Umsetzungsmaßnahmen</a:t>
          </a:r>
          <a:endParaRPr lang="de-DE" sz="2000" kern="1200" dirty="0">
            <a:solidFill>
              <a:srgbClr val="9E0000"/>
            </a:solidFill>
          </a:endParaRPr>
        </a:p>
      </dsp:txBody>
      <dsp:txXfrm>
        <a:off x="1033097" y="2518023"/>
        <a:ext cx="4785742" cy="990638"/>
      </dsp:txXfrm>
    </dsp:sp>
    <dsp:sp modelId="{FB9EDB8C-001B-4BA0-962E-D4F68D214EB6}">
      <dsp:nvSpPr>
        <dsp:cNvPr id="0" name=""/>
        <dsp:cNvSpPr/>
      </dsp:nvSpPr>
      <dsp:spPr>
        <a:xfrm>
          <a:off x="1507183" y="3730804"/>
          <a:ext cx="6028734" cy="1052278"/>
        </a:xfrm>
        <a:prstGeom prst="roundRect">
          <a:avLst>
            <a:gd name="adj" fmla="val 10000"/>
          </a:avLst>
        </a:prstGeom>
        <a:solidFill>
          <a:schemeClr val="bg1"/>
        </a:solidFill>
        <a:ln w="25400" cap="flat" cmpd="sng" algn="ctr">
          <a:solidFill>
            <a:schemeClr val="tx1">
              <a:lumMod val="50000"/>
              <a:lumOff val="50000"/>
            </a:schemeClr>
          </a:solidFill>
          <a:prstDash val="solid"/>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de-DE" sz="2000" kern="1200" dirty="0" smtClean="0">
              <a:solidFill>
                <a:srgbClr val="9E0000"/>
              </a:solidFill>
            </a:rPr>
            <a:t>4. Schaffung der notwendigen Rahmen-</a:t>
          </a:r>
          <a:r>
            <a:rPr lang="de-DE" sz="2000" kern="1200" dirty="0" err="1" smtClean="0">
              <a:solidFill>
                <a:srgbClr val="9E0000"/>
              </a:solidFill>
            </a:rPr>
            <a:t>bedingungen</a:t>
          </a:r>
          <a:r>
            <a:rPr lang="de-DE" sz="2000" kern="1200" dirty="0" smtClean="0">
              <a:solidFill>
                <a:srgbClr val="9E0000"/>
              </a:solidFill>
            </a:rPr>
            <a:t> zur Realisierung des ganzheitlichen Ansatzes </a:t>
          </a:r>
          <a:endParaRPr lang="de-DE" sz="2000" kern="1200" dirty="0">
            <a:solidFill>
              <a:srgbClr val="9E0000"/>
            </a:solidFill>
          </a:endParaRPr>
        </a:p>
      </dsp:txBody>
      <dsp:txXfrm>
        <a:off x="1538003" y="3761624"/>
        <a:ext cx="4778207" cy="990638"/>
      </dsp:txXfrm>
    </dsp:sp>
    <dsp:sp modelId="{426A9F7C-9914-4008-B89C-819811D0A93E}">
      <dsp:nvSpPr>
        <dsp:cNvPr id="0" name=""/>
        <dsp:cNvSpPr/>
      </dsp:nvSpPr>
      <dsp:spPr>
        <a:xfrm>
          <a:off x="5344753" y="805949"/>
          <a:ext cx="683980" cy="683980"/>
        </a:xfrm>
        <a:prstGeom prst="downArrow">
          <a:avLst>
            <a:gd name="adj1" fmla="val 55000"/>
            <a:gd name="adj2" fmla="val 45000"/>
          </a:avLst>
        </a:prstGeom>
        <a:solidFill>
          <a:srgbClr val="9E0000">
            <a:alpha val="90000"/>
          </a:srgbClr>
        </a:solidFill>
        <a:ln w="25400" cap="flat" cmpd="sng" algn="ctr">
          <a:solidFill>
            <a:schemeClr val="bg1">
              <a:lumMod val="65000"/>
              <a:alpha val="90000"/>
            </a:schemeClr>
          </a:solidFill>
          <a:prstDash val="solid"/>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de-DE" sz="3200" kern="1200">
            <a:solidFill>
              <a:srgbClr val="9E0000"/>
            </a:solidFill>
          </a:endParaRPr>
        </a:p>
      </dsp:txBody>
      <dsp:txXfrm>
        <a:off x="5498648" y="805949"/>
        <a:ext cx="376190" cy="514695"/>
      </dsp:txXfrm>
    </dsp:sp>
    <dsp:sp modelId="{CC7577E5-9DD9-4279-92BE-249CDC206ACB}">
      <dsp:nvSpPr>
        <dsp:cNvPr id="0" name=""/>
        <dsp:cNvSpPr/>
      </dsp:nvSpPr>
      <dsp:spPr>
        <a:xfrm>
          <a:off x="5849660" y="2049551"/>
          <a:ext cx="683980" cy="683980"/>
        </a:xfrm>
        <a:prstGeom prst="downArrow">
          <a:avLst>
            <a:gd name="adj1" fmla="val 55000"/>
            <a:gd name="adj2" fmla="val 45000"/>
          </a:avLst>
        </a:prstGeom>
        <a:solidFill>
          <a:srgbClr val="9E0000">
            <a:alpha val="90000"/>
          </a:srgbClr>
        </a:solidFill>
        <a:ln w="25400" cap="flat" cmpd="sng" algn="ctr">
          <a:solidFill>
            <a:schemeClr val="bg1">
              <a:lumMod val="65000"/>
              <a:alpha val="90000"/>
            </a:schemeClr>
          </a:solidFill>
          <a:prstDash val="solid"/>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de-DE" sz="3200" kern="1200"/>
        </a:p>
      </dsp:txBody>
      <dsp:txXfrm>
        <a:off x="6003555" y="2049551"/>
        <a:ext cx="376190" cy="514695"/>
      </dsp:txXfrm>
    </dsp:sp>
    <dsp:sp modelId="{5696EA1A-BF54-42D6-B969-86FE9989B543}">
      <dsp:nvSpPr>
        <dsp:cNvPr id="0" name=""/>
        <dsp:cNvSpPr/>
      </dsp:nvSpPr>
      <dsp:spPr>
        <a:xfrm>
          <a:off x="6347030" y="3293152"/>
          <a:ext cx="683980" cy="683980"/>
        </a:xfrm>
        <a:prstGeom prst="downArrow">
          <a:avLst>
            <a:gd name="adj1" fmla="val 55000"/>
            <a:gd name="adj2" fmla="val 45000"/>
          </a:avLst>
        </a:prstGeom>
        <a:solidFill>
          <a:srgbClr val="9E0000">
            <a:alpha val="90000"/>
          </a:srgbClr>
        </a:solidFill>
        <a:ln w="25400" cap="flat" cmpd="sng" algn="ctr">
          <a:solidFill>
            <a:schemeClr val="bg1">
              <a:lumMod val="65000"/>
              <a:alpha val="90000"/>
            </a:schemeClr>
          </a:solidFill>
          <a:prstDash val="solid"/>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de-DE" sz="3200" kern="1200"/>
        </a:p>
      </dsp:txBody>
      <dsp:txXfrm>
        <a:off x="6500925" y="3293152"/>
        <a:ext cx="376190" cy="51469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de-DE"/>
          </a:p>
        </p:txBody>
      </p:sp>
      <p:sp>
        <p:nvSpPr>
          <p:cNvPr id="5123" name="Rectangle 3"/>
          <p:cNvSpPr>
            <a:spLocks noGrp="1" noChangeArrowheads="1"/>
          </p:cNvSpPr>
          <p:nvPr>
            <p:ph type="dt" idx="1"/>
          </p:nvPr>
        </p:nvSpPr>
        <p:spPr bwMode="auto">
          <a:xfrm>
            <a:off x="3850444"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de-DE"/>
          </a:p>
        </p:txBody>
      </p:sp>
      <p:sp>
        <p:nvSpPr>
          <p:cNvPr id="5124"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79768" y="4715907"/>
            <a:ext cx="5438140" cy="44677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5126" name="Rectangle 6"/>
          <p:cNvSpPr>
            <a:spLocks noGrp="1" noChangeArrowheads="1"/>
          </p:cNvSpPr>
          <p:nvPr>
            <p:ph type="ftr" sz="quarter" idx="4"/>
          </p:nvPr>
        </p:nvSpPr>
        <p:spPr bwMode="auto">
          <a:xfrm>
            <a:off x="1"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de-DE"/>
          </a:p>
        </p:txBody>
      </p:sp>
      <p:sp>
        <p:nvSpPr>
          <p:cNvPr id="5127" name="Rectangle 7"/>
          <p:cNvSpPr>
            <a:spLocks noGrp="1" noChangeArrowheads="1"/>
          </p:cNvSpPr>
          <p:nvPr>
            <p:ph type="sldNum" sz="quarter" idx="5"/>
          </p:nvPr>
        </p:nvSpPr>
        <p:spPr bwMode="auto">
          <a:xfrm>
            <a:off x="3850444"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9093709-EEBC-4D0B-B7E9-5AD26B7E5283}" type="slidenum">
              <a:rPr lang="de-DE"/>
              <a:pPr/>
              <a:t>‹Nr.›</a:t>
            </a:fld>
            <a:endParaRPr lang="de-DE"/>
          </a:p>
        </p:txBody>
      </p:sp>
    </p:spTree>
    <p:extLst>
      <p:ext uri="{BB962C8B-B14F-4D97-AF65-F5344CB8AC3E}">
        <p14:creationId xmlns:p14="http://schemas.microsoft.com/office/powerpoint/2010/main" val="29461797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Rot="1" noChangeAspect="1" noChangeArrowheads="1"/>
          </p:cNvSpPr>
          <p:nvPr>
            <p:ph type="sldImg"/>
          </p:nvPr>
        </p:nvSpPr>
        <p:spPr bwMode="auto">
          <a:xfrm>
            <a:off x="917575" y="744538"/>
            <a:ext cx="4962525" cy="3722687"/>
          </a:xfrm>
          <a:prstGeom prst="rect">
            <a:avLst/>
          </a:prstGeom>
          <a:solidFill>
            <a:srgbClr val="FFFFFF"/>
          </a:solidFill>
          <a:ln>
            <a:solidFill>
              <a:srgbClr val="000000"/>
            </a:solidFill>
            <a:miter lim="800000"/>
            <a:headEnd/>
            <a:tailEnd/>
          </a:ln>
        </p:spPr>
      </p:sp>
      <p:sp>
        <p:nvSpPr>
          <p:cNvPr id="6146" name="Rectangle 2"/>
          <p:cNvSpPr>
            <a:spLocks noGrp="1" noChangeArrowheads="1"/>
          </p:cNvSpPr>
          <p:nvPr>
            <p:ph type="body" idx="1"/>
          </p:nvPr>
        </p:nvSpPr>
        <p:spPr bwMode="auto">
          <a:xfrm>
            <a:off x="679768" y="4715907"/>
            <a:ext cx="5438140" cy="44677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pPr>
              <a:spcBef>
                <a:spcPts val="425"/>
              </a:spcBef>
            </a:pPr>
            <a:r>
              <a:rPr lang="en-US" altLang="de-DE">
                <a:solidFill>
                  <a:srgbClr val="302C24"/>
                </a:solidFill>
                <a:latin typeface="Arial Bold" charset="0"/>
                <a:ea typeface="Arial Bold" charset="0"/>
                <a:cs typeface="Arial Bold" charset="0"/>
                <a:sym typeface="Arial Bold" charset="0"/>
              </a:rPr>
              <a:t>Ziel der Qualifizierung</a:t>
            </a:r>
            <a:endParaRPr lang="en-US" altLang="de-DE">
              <a:solidFill>
                <a:srgbClr val="302C24"/>
              </a:solidFill>
              <a:latin typeface="Arial" charset="0"/>
              <a:ea typeface="Lucida Grande" charset="0"/>
              <a:cs typeface="Lucida Grande" charset="0"/>
              <a:sym typeface="Arial" charset="0"/>
            </a:endParaRPr>
          </a:p>
          <a:p>
            <a:pPr>
              <a:spcBef>
                <a:spcPts val="425"/>
              </a:spcBef>
            </a:pPr>
            <a:r>
              <a:rPr lang="en-US" altLang="de-DE">
                <a:solidFill>
                  <a:srgbClr val="302C24"/>
                </a:solidFill>
                <a:latin typeface="Arial" charset="0"/>
                <a:cs typeface="Arial" charset="0"/>
                <a:sym typeface="Arial" charset="0"/>
              </a:rPr>
              <a:t>Als institutionelle und standortspezifische Ziele sind u.a. zu nennen: 1. die Profilierung von Hamburg als Hochschulstandort 2. Verringerung der Studienabbrechendenquote – durch qualitativ hochwertige Lehre mit digitalen Medien</a:t>
            </a:r>
            <a:endParaRPr lang="en-US" altLang="de-DE">
              <a:solidFill>
                <a:srgbClr val="302C24"/>
              </a:solidFill>
              <a:latin typeface="Arial" charset="0"/>
              <a:ea typeface="Lucida Grande" charset="0"/>
              <a:cs typeface="Lucida Grande" charset="0"/>
              <a:sym typeface="Arial" charset="0"/>
            </a:endParaRPr>
          </a:p>
          <a:p>
            <a:pPr>
              <a:spcBef>
                <a:spcPts val="425"/>
              </a:spcBef>
            </a:pPr>
            <a:endParaRPr lang="en-US" altLang="de-DE">
              <a:solidFill>
                <a:srgbClr val="302C24"/>
              </a:solidFill>
              <a:latin typeface="Arial" charset="0"/>
              <a:ea typeface="Lucida Grande" charset="0"/>
              <a:cs typeface="Lucida Grande" charset="0"/>
              <a:sym typeface="Arial" charset="0"/>
            </a:endParaRPr>
          </a:p>
          <a:p>
            <a:pPr>
              <a:spcBef>
                <a:spcPts val="425"/>
              </a:spcBef>
            </a:pPr>
            <a:r>
              <a:rPr lang="en-US" altLang="de-DE">
                <a:solidFill>
                  <a:srgbClr val="302C24"/>
                </a:solidFill>
                <a:latin typeface="Arial" charset="0"/>
                <a:cs typeface="Arial" charset="0"/>
                <a:sym typeface="Arial" charset="0"/>
              </a:rPr>
              <a:t>Ziel der Qualifizierung ist der Erwerb der Kompetenz insbesondere die eigene hochschulische Lehre und die Lehre im Fach/Fachbereich mit digitalen Informations- und Kommunikationsmedien didaktisch kohärent zu gestalten, sodass die Potentiale der digitalen Medien (z.B. Berücksichtigung der Heterogenität der Studierenden, Distribution von Lernmaterialien, Unterschiedliche Repräsentationsformen), also insgesamt eine Optimierung der Lernprozesse der Studierenden sowie deren kritische Reflexion erreichbar werden. </a:t>
            </a:r>
            <a:endParaRPr lang="en-US" altLang="de-DE">
              <a:solidFill>
                <a:srgbClr val="302C24"/>
              </a:solidFill>
              <a:latin typeface="Arial" charset="0"/>
              <a:ea typeface="Lucida Grande" charset="0"/>
              <a:cs typeface="Lucida Grande" charset="0"/>
              <a:sym typeface="Arial" charset="0"/>
            </a:endParaRPr>
          </a:p>
          <a:p>
            <a:pPr>
              <a:spcBef>
                <a:spcPts val="425"/>
              </a:spcBef>
            </a:pPr>
            <a:r>
              <a:rPr lang="en-US" altLang="de-DE">
                <a:solidFill>
                  <a:srgbClr val="302C24"/>
                </a:solidFill>
                <a:latin typeface="Arial" charset="0"/>
                <a:cs typeface="Arial" charset="0"/>
                <a:sym typeface="Arial" charset="0"/>
              </a:rPr>
              <a:t>Die Umsetzung, Implementation und Evaluation kann unter Ausnutzung der zentralen und dezentralen organisatorischen und technischen sowie medien- und hochschuldidaktischen Infrastruktur selbständig durchgeführt werden.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y</a:t>
            </a:r>
            <a:endParaRPr lang="de-DE" dirty="0"/>
          </a:p>
        </p:txBody>
      </p:sp>
      <p:sp>
        <p:nvSpPr>
          <p:cNvPr id="4" name="Foliennummernplatzhalter 3"/>
          <p:cNvSpPr>
            <a:spLocks noGrp="1"/>
          </p:cNvSpPr>
          <p:nvPr>
            <p:ph type="sldNum" sz="quarter" idx="10"/>
          </p:nvPr>
        </p:nvSpPr>
        <p:spPr/>
        <p:txBody>
          <a:bodyPr/>
          <a:lstStyle/>
          <a:p>
            <a:fld id="{A9093709-EEBC-4D0B-B7E9-5AD26B7E5283}" type="slidenum">
              <a:rPr lang="de-DE" smtClean="0"/>
              <a:pPr/>
              <a:t>20</a:t>
            </a:fld>
            <a:endParaRPr lang="de-DE"/>
          </a:p>
        </p:txBody>
      </p:sp>
    </p:spTree>
    <p:extLst>
      <p:ext uri="{BB962C8B-B14F-4D97-AF65-F5344CB8AC3E}">
        <p14:creationId xmlns:p14="http://schemas.microsoft.com/office/powerpoint/2010/main" val="9992123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Users/petrarieffenberg/%20Petra/%20Jobs/Hamburg_Marketing/Word_Bilder_Petra/Bug/10021-50141%20-%20Bug_klein.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087" name="10021-50141 - Bug_klein.png" descr="/Users/petrarieffenberg/ Petra/ Jobs/Hamburg_Marketing/Word_Bilder_Petra/Bug/10021-50141 - Bug_klein.png"/>
          <p:cNvPicPr>
            <a:picLocks noChangeAspect="1"/>
          </p:cNvPicPr>
          <p:nvPr/>
        </p:nvPicPr>
        <p:blipFill>
          <a:blip r:embed="rId2" r:link="rId3" cstate="print"/>
          <a:srcRect l="57086"/>
          <a:stretch>
            <a:fillRect/>
          </a:stretch>
        </p:blipFill>
        <p:spPr bwMode="auto">
          <a:xfrm>
            <a:off x="-20638" y="3252338"/>
            <a:ext cx="6623051" cy="949325"/>
          </a:xfrm>
          <a:prstGeom prst="rect">
            <a:avLst/>
          </a:prstGeom>
          <a:noFill/>
          <a:ln w="9525">
            <a:noFill/>
            <a:miter lim="800000"/>
            <a:headEnd/>
            <a:tailEnd/>
          </a:ln>
        </p:spPr>
      </p:pic>
      <p:pic>
        <p:nvPicPr>
          <p:cNvPr id="3088" name="Picture 71" descr="HH_Logo_unter_4c"/>
          <p:cNvPicPr>
            <a:picLocks noChangeAspect="1" noChangeArrowheads="1"/>
          </p:cNvPicPr>
          <p:nvPr/>
        </p:nvPicPr>
        <p:blipFill>
          <a:blip r:embed="rId4" cstate="print"/>
          <a:srcRect/>
          <a:stretch>
            <a:fillRect/>
          </a:stretch>
        </p:blipFill>
        <p:spPr bwMode="auto">
          <a:xfrm>
            <a:off x="7367588" y="5638800"/>
            <a:ext cx="1471612" cy="936625"/>
          </a:xfrm>
          <a:prstGeom prst="rect">
            <a:avLst/>
          </a:prstGeom>
          <a:noFill/>
          <a:ln w="9525">
            <a:noFill/>
            <a:miter lim="800000"/>
            <a:headEnd/>
            <a:tailEnd/>
          </a:ln>
        </p:spPr>
      </p:pic>
      <p:sp>
        <p:nvSpPr>
          <p:cNvPr id="3075" name="Rectangle 3"/>
          <p:cNvSpPr>
            <a:spLocks noGrp="1" noChangeArrowheads="1"/>
          </p:cNvSpPr>
          <p:nvPr>
            <p:ph type="subTitle" idx="1"/>
          </p:nvPr>
        </p:nvSpPr>
        <p:spPr>
          <a:xfrm>
            <a:off x="425450" y="4322313"/>
            <a:ext cx="6127750" cy="922337"/>
          </a:xfrm>
        </p:spPr>
        <p:txBody>
          <a:bodyPr/>
          <a:lstStyle>
            <a:lvl1pPr>
              <a:defRPr b="0"/>
            </a:lvl1pPr>
          </a:lstStyle>
          <a:p>
            <a:r>
              <a:rPr lang="de-DE" smtClean="0"/>
              <a:t>Formatvorlage des Untertitelmasters durch Klicken bearbeiten</a:t>
            </a:r>
            <a:endParaRPr lang="de-DE"/>
          </a:p>
        </p:txBody>
      </p:sp>
      <p:sp>
        <p:nvSpPr>
          <p:cNvPr id="3074" name="Rectangle 2"/>
          <p:cNvSpPr>
            <a:spLocks noGrp="1" noChangeArrowheads="1"/>
          </p:cNvSpPr>
          <p:nvPr>
            <p:ph type="ctrTitle"/>
          </p:nvPr>
        </p:nvSpPr>
        <p:spPr>
          <a:xfrm>
            <a:off x="425450" y="3250750"/>
            <a:ext cx="6091238" cy="790575"/>
          </a:xfrm>
          <a:ln/>
        </p:spPr>
        <p:txBody>
          <a:bodyPr/>
          <a:lstStyle>
            <a:lvl1pPr>
              <a:defRPr/>
            </a:lvl1pPr>
          </a:lstStyle>
          <a:p>
            <a:r>
              <a:rPr lang="de-DE" smtClean="0"/>
              <a:t>Titelmasterformat durch Klicken bearbeiten</a:t>
            </a:r>
            <a:endParaRPr lang="de-DE" dirty="0"/>
          </a:p>
        </p:txBody>
      </p:sp>
      <p:pic>
        <p:nvPicPr>
          <p:cNvPr id="1027" name="Picture 3" descr="\\mmkh.de\shares\Netzlaufwerk\MMKH\Website\MMKH_Web_Relaunch_2012_Typo3\Header für Relaunch\Header News 2 Leser_Zeitschrift-korr.jpg (11 Dokumente, 11 Seiten insgesamt).jpg"/>
          <p:cNvPicPr>
            <a:picLocks noChangeAspect="1" noChangeArrowheads="1"/>
          </p:cNvPicPr>
          <p:nvPr userDrawn="1"/>
        </p:nvPicPr>
        <p:blipFill>
          <a:blip r:embed="rId5" cstate="print"/>
          <a:srcRect/>
          <a:stretch>
            <a:fillRect/>
          </a:stretch>
        </p:blipFill>
        <p:spPr bwMode="auto">
          <a:xfrm>
            <a:off x="-20638" y="-1"/>
            <a:ext cx="9164638" cy="3268105"/>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ußzeilenplatzhalter 3"/>
          <p:cNvSpPr>
            <a:spLocks noGrp="1"/>
          </p:cNvSpPr>
          <p:nvPr>
            <p:ph type="ftr" sz="quarter" idx="10"/>
          </p:nvPr>
        </p:nvSpPr>
        <p:spPr/>
        <p:txBody>
          <a:bodyPr/>
          <a:lstStyle>
            <a:lvl1pPr>
              <a:defRPr/>
            </a:lvl1pPr>
          </a:lstStyle>
          <a:p>
            <a:r>
              <a:rPr lang="de-DE" smtClean="0"/>
              <a:t>Thema TT.MM.JJJJ</a:t>
            </a:r>
            <a:endParaRPr lang="de-DE"/>
          </a:p>
        </p:txBody>
      </p:sp>
      <p:sp>
        <p:nvSpPr>
          <p:cNvPr id="5" name="Datumsplatzhalter 4"/>
          <p:cNvSpPr>
            <a:spLocks noGrp="1"/>
          </p:cNvSpPr>
          <p:nvPr>
            <p:ph type="dt" sz="half" idx="11"/>
          </p:nvPr>
        </p:nvSpPr>
        <p:spPr/>
        <p:txBody>
          <a:bodyPr/>
          <a:lstStyle>
            <a:lvl1pPr>
              <a:defRPr/>
            </a:lvl1pPr>
          </a:lstStyle>
          <a:p>
            <a:r>
              <a:rPr lang="de-DE" smtClean="0"/>
              <a:t>2 </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4948238" y="98425"/>
            <a:ext cx="1495425" cy="59658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98425"/>
            <a:ext cx="4338638" cy="59658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ußzeilenplatzhalter 3"/>
          <p:cNvSpPr>
            <a:spLocks noGrp="1"/>
          </p:cNvSpPr>
          <p:nvPr>
            <p:ph type="ftr" sz="quarter" idx="10"/>
          </p:nvPr>
        </p:nvSpPr>
        <p:spPr/>
        <p:txBody>
          <a:bodyPr/>
          <a:lstStyle>
            <a:lvl1pPr>
              <a:defRPr/>
            </a:lvl1pPr>
          </a:lstStyle>
          <a:p>
            <a:r>
              <a:rPr lang="de-DE" smtClean="0"/>
              <a:t>Thema TT.MM.JJJJ</a:t>
            </a:r>
            <a:endParaRPr lang="de-DE"/>
          </a:p>
        </p:txBody>
      </p:sp>
      <p:sp>
        <p:nvSpPr>
          <p:cNvPr id="5" name="Datumsplatzhalter 4"/>
          <p:cNvSpPr>
            <a:spLocks noGrp="1"/>
          </p:cNvSpPr>
          <p:nvPr>
            <p:ph type="dt" sz="half" idx="11"/>
          </p:nvPr>
        </p:nvSpPr>
        <p:spPr/>
        <p:txBody>
          <a:bodyPr/>
          <a:lstStyle>
            <a:lvl1pPr>
              <a:defRPr/>
            </a:lvl1pPr>
          </a:lstStyle>
          <a:p>
            <a:r>
              <a:rPr lang="de-DE" smtClean="0"/>
              <a:t>2 </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Textfeld 5"/>
          <p:cNvSpPr txBox="1"/>
          <p:nvPr userDrawn="1"/>
        </p:nvSpPr>
        <p:spPr>
          <a:xfrm>
            <a:off x="8724900" y="6565900"/>
            <a:ext cx="889000" cy="276999"/>
          </a:xfrm>
          <a:prstGeom prst="rect">
            <a:avLst/>
          </a:prstGeom>
          <a:noFill/>
        </p:spPr>
        <p:txBody>
          <a:bodyPr wrap="square" rtlCol="0">
            <a:spAutoFit/>
          </a:bodyPr>
          <a:lstStyle/>
          <a:p>
            <a:fld id="{3E4EB3D5-77DF-458C-86E0-8445CF129F8F}" type="slidenum">
              <a:rPr lang="de-DE" sz="1200" smtClean="0"/>
              <a:t>‹Nr.›</a:t>
            </a:fld>
            <a:endParaRPr lang="de-DE" sz="1200"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Fußzeilenplatzhalter 3"/>
          <p:cNvSpPr>
            <a:spLocks noGrp="1"/>
          </p:cNvSpPr>
          <p:nvPr>
            <p:ph type="ftr" sz="quarter" idx="10"/>
          </p:nvPr>
        </p:nvSpPr>
        <p:spPr/>
        <p:txBody>
          <a:bodyPr/>
          <a:lstStyle>
            <a:lvl1pPr>
              <a:defRPr/>
            </a:lvl1pPr>
          </a:lstStyle>
          <a:p>
            <a:r>
              <a:rPr lang="de-DE" smtClean="0"/>
              <a:t>Thema TT.MM.JJJJ</a:t>
            </a:r>
            <a:endParaRPr lang="de-DE"/>
          </a:p>
        </p:txBody>
      </p:sp>
      <p:sp>
        <p:nvSpPr>
          <p:cNvPr id="5" name="Datumsplatzhalter 4"/>
          <p:cNvSpPr>
            <a:spLocks noGrp="1"/>
          </p:cNvSpPr>
          <p:nvPr>
            <p:ph type="dt" sz="half" idx="11"/>
          </p:nvPr>
        </p:nvSpPr>
        <p:spPr/>
        <p:txBody>
          <a:bodyPr/>
          <a:lstStyle>
            <a:lvl1pPr>
              <a:defRPr/>
            </a:lvl1pPr>
          </a:lstStyle>
          <a:p>
            <a:r>
              <a:rPr lang="de-DE" smtClean="0"/>
              <a:t>2 </a:t>
            </a:r>
            <a:endParaRPr lang="de-DE"/>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538288"/>
            <a:ext cx="2916238"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3525838" y="1538288"/>
            <a:ext cx="2917825"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Fußzeilenplatzhalter 4"/>
          <p:cNvSpPr>
            <a:spLocks noGrp="1"/>
          </p:cNvSpPr>
          <p:nvPr>
            <p:ph type="ftr" sz="quarter" idx="10"/>
          </p:nvPr>
        </p:nvSpPr>
        <p:spPr/>
        <p:txBody>
          <a:bodyPr/>
          <a:lstStyle>
            <a:lvl1pPr>
              <a:defRPr/>
            </a:lvl1pPr>
          </a:lstStyle>
          <a:p>
            <a:r>
              <a:rPr lang="de-DE" smtClean="0"/>
              <a:t>Thema TT.MM.JJJJ</a:t>
            </a:r>
            <a:endParaRPr lang="de-DE"/>
          </a:p>
        </p:txBody>
      </p:sp>
      <p:sp>
        <p:nvSpPr>
          <p:cNvPr id="6" name="Datumsplatzhalter 5"/>
          <p:cNvSpPr>
            <a:spLocks noGrp="1"/>
          </p:cNvSpPr>
          <p:nvPr>
            <p:ph type="dt" sz="half" idx="11"/>
          </p:nvPr>
        </p:nvSpPr>
        <p:spPr/>
        <p:txBody>
          <a:bodyPr/>
          <a:lstStyle>
            <a:lvl1pPr>
              <a:defRPr/>
            </a:lvl1pPr>
          </a:lstStyle>
          <a:p>
            <a:r>
              <a:rPr lang="de-DE" smtClean="0"/>
              <a:t>2 </a:t>
            </a:r>
            <a:endParaRPr lang="de-DE"/>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Fußzeilenplatzhalter 6"/>
          <p:cNvSpPr>
            <a:spLocks noGrp="1"/>
          </p:cNvSpPr>
          <p:nvPr>
            <p:ph type="ftr" sz="quarter" idx="10"/>
          </p:nvPr>
        </p:nvSpPr>
        <p:spPr/>
        <p:txBody>
          <a:bodyPr/>
          <a:lstStyle>
            <a:lvl1pPr>
              <a:defRPr/>
            </a:lvl1pPr>
          </a:lstStyle>
          <a:p>
            <a:r>
              <a:rPr lang="de-DE" smtClean="0"/>
              <a:t>Thema TT.MM.JJJJ</a:t>
            </a:r>
            <a:endParaRPr lang="de-DE"/>
          </a:p>
        </p:txBody>
      </p:sp>
      <p:sp>
        <p:nvSpPr>
          <p:cNvPr id="8" name="Datumsplatzhalter 7"/>
          <p:cNvSpPr>
            <a:spLocks noGrp="1"/>
          </p:cNvSpPr>
          <p:nvPr>
            <p:ph type="dt" sz="half" idx="11"/>
          </p:nvPr>
        </p:nvSpPr>
        <p:spPr/>
        <p:txBody>
          <a:bodyPr/>
          <a:lstStyle>
            <a:lvl1pPr>
              <a:defRPr/>
            </a:lvl1pPr>
          </a:lstStyle>
          <a:p>
            <a:r>
              <a:rPr lang="de-DE" smtClean="0"/>
              <a:t>2 </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Fußzeilenplatzhalter 2"/>
          <p:cNvSpPr>
            <a:spLocks noGrp="1"/>
          </p:cNvSpPr>
          <p:nvPr>
            <p:ph type="ftr" sz="quarter" idx="10"/>
          </p:nvPr>
        </p:nvSpPr>
        <p:spPr/>
        <p:txBody>
          <a:bodyPr/>
          <a:lstStyle>
            <a:lvl1pPr>
              <a:defRPr/>
            </a:lvl1pPr>
          </a:lstStyle>
          <a:p>
            <a:r>
              <a:rPr lang="de-DE" smtClean="0"/>
              <a:t>Thema TT.MM.JJJJ</a:t>
            </a:r>
            <a:endParaRPr lang="de-DE"/>
          </a:p>
        </p:txBody>
      </p:sp>
      <p:sp>
        <p:nvSpPr>
          <p:cNvPr id="4" name="Datumsplatzhalter 3"/>
          <p:cNvSpPr>
            <a:spLocks noGrp="1"/>
          </p:cNvSpPr>
          <p:nvPr>
            <p:ph type="dt" sz="half" idx="11"/>
          </p:nvPr>
        </p:nvSpPr>
        <p:spPr/>
        <p:txBody>
          <a:bodyPr/>
          <a:lstStyle>
            <a:lvl1pPr>
              <a:defRPr/>
            </a:lvl1pPr>
          </a:lstStyle>
          <a:p>
            <a:r>
              <a:rPr lang="de-DE" smtClean="0"/>
              <a:t>2 </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de-DE" smtClean="0"/>
              <a:t>Thema TT.MM.JJJJ</a:t>
            </a:r>
            <a:endParaRPr lang="de-DE"/>
          </a:p>
        </p:txBody>
      </p:sp>
      <p:sp>
        <p:nvSpPr>
          <p:cNvPr id="3" name="Datumsplatzhalter 2"/>
          <p:cNvSpPr>
            <a:spLocks noGrp="1"/>
          </p:cNvSpPr>
          <p:nvPr>
            <p:ph type="dt" sz="half" idx="11"/>
          </p:nvPr>
        </p:nvSpPr>
        <p:spPr/>
        <p:txBody>
          <a:bodyPr/>
          <a:lstStyle>
            <a:lvl1pPr>
              <a:defRPr/>
            </a:lvl1pPr>
          </a:lstStyle>
          <a:p>
            <a:r>
              <a:rPr lang="de-DE" smtClean="0"/>
              <a:t>2 </a:t>
            </a:r>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Fußzeilenplatzhalter 4"/>
          <p:cNvSpPr>
            <a:spLocks noGrp="1"/>
          </p:cNvSpPr>
          <p:nvPr>
            <p:ph type="ftr" sz="quarter" idx="10"/>
          </p:nvPr>
        </p:nvSpPr>
        <p:spPr/>
        <p:txBody>
          <a:bodyPr/>
          <a:lstStyle>
            <a:lvl1pPr>
              <a:defRPr/>
            </a:lvl1pPr>
          </a:lstStyle>
          <a:p>
            <a:r>
              <a:rPr lang="de-DE" smtClean="0"/>
              <a:t>Thema TT.MM.JJJJ</a:t>
            </a:r>
            <a:endParaRPr lang="de-DE"/>
          </a:p>
        </p:txBody>
      </p:sp>
      <p:sp>
        <p:nvSpPr>
          <p:cNvPr id="6" name="Datumsplatzhalter 5"/>
          <p:cNvSpPr>
            <a:spLocks noGrp="1"/>
          </p:cNvSpPr>
          <p:nvPr>
            <p:ph type="dt" sz="half" idx="11"/>
          </p:nvPr>
        </p:nvSpPr>
        <p:spPr/>
        <p:txBody>
          <a:bodyPr/>
          <a:lstStyle>
            <a:lvl1pPr>
              <a:defRPr/>
            </a:lvl1pPr>
          </a:lstStyle>
          <a:p>
            <a:r>
              <a:rPr lang="de-DE" smtClean="0"/>
              <a:t>2 </a:t>
            </a:r>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Fußzeilenplatzhalter 4"/>
          <p:cNvSpPr>
            <a:spLocks noGrp="1"/>
          </p:cNvSpPr>
          <p:nvPr>
            <p:ph type="ftr" sz="quarter" idx="10"/>
          </p:nvPr>
        </p:nvSpPr>
        <p:spPr/>
        <p:txBody>
          <a:bodyPr/>
          <a:lstStyle>
            <a:lvl1pPr>
              <a:defRPr/>
            </a:lvl1pPr>
          </a:lstStyle>
          <a:p>
            <a:r>
              <a:rPr lang="de-DE" smtClean="0"/>
              <a:t>Thema TT.MM.JJJJ</a:t>
            </a:r>
            <a:endParaRPr lang="de-DE"/>
          </a:p>
        </p:txBody>
      </p:sp>
      <p:sp>
        <p:nvSpPr>
          <p:cNvPr id="6" name="Datumsplatzhalter 5"/>
          <p:cNvSpPr>
            <a:spLocks noGrp="1"/>
          </p:cNvSpPr>
          <p:nvPr>
            <p:ph type="dt" sz="half" idx="11"/>
          </p:nvPr>
        </p:nvSpPr>
        <p:spPr/>
        <p:txBody>
          <a:bodyPr/>
          <a:lstStyle>
            <a:lvl1pPr>
              <a:defRPr/>
            </a:lvl1pPr>
          </a:lstStyle>
          <a:p>
            <a:r>
              <a:rPr lang="de-DE" smtClean="0"/>
              <a:t>2 </a:t>
            </a:r>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file://localhost/Users/petrarieffenberg/%20Petra/%20Jobs/Hamburg_Marketing/Word_Bilder_Petra/Bug/10021-50141%20-%20Bug_klein.pn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5" name="10021-50141 - Bug_klein.png" descr="/Users/petrarieffenberg/ Petra/ Jobs/Hamburg_Marketing/Word_Bilder_Petra/Bug/10021-50141 - Bug_klein.png"/>
          <p:cNvPicPr>
            <a:picLocks noChangeAspect="1"/>
          </p:cNvPicPr>
          <p:nvPr/>
        </p:nvPicPr>
        <p:blipFill>
          <a:blip r:embed="rId13" r:link="rId14" cstate="print"/>
          <a:srcRect l="38187"/>
          <a:stretch>
            <a:fillRect/>
          </a:stretch>
        </p:blipFill>
        <p:spPr bwMode="auto">
          <a:xfrm>
            <a:off x="0" y="90488"/>
            <a:ext cx="7378262" cy="693737"/>
          </a:xfrm>
          <a:prstGeom prst="rect">
            <a:avLst/>
          </a:prstGeom>
          <a:noFill/>
          <a:ln w="9525">
            <a:noFill/>
            <a:miter lim="800000"/>
            <a:headEnd/>
            <a:tailEnd/>
          </a:ln>
        </p:spPr>
      </p:pic>
      <p:pic>
        <p:nvPicPr>
          <p:cNvPr id="1046" name="Picture 63" descr="HH_Logo_unter_4c"/>
          <p:cNvPicPr>
            <a:picLocks noChangeAspect="1" noChangeArrowheads="1"/>
          </p:cNvPicPr>
          <p:nvPr/>
        </p:nvPicPr>
        <p:blipFill>
          <a:blip r:embed="rId15" cstate="print"/>
          <a:srcRect/>
          <a:stretch>
            <a:fillRect/>
          </a:stretch>
        </p:blipFill>
        <p:spPr bwMode="auto">
          <a:xfrm>
            <a:off x="8096250" y="304800"/>
            <a:ext cx="895350" cy="569913"/>
          </a:xfrm>
          <a:prstGeom prst="rect">
            <a:avLst/>
          </a:prstGeom>
          <a:noFill/>
          <a:ln w="9525">
            <a:noFill/>
            <a:miter lim="800000"/>
            <a:headEnd/>
            <a:tailEnd/>
          </a:ln>
        </p:spPr>
      </p:pic>
      <p:sp>
        <p:nvSpPr>
          <p:cNvPr id="1026" name="Rectangle 2"/>
          <p:cNvSpPr>
            <a:spLocks noGrp="1" noChangeArrowheads="1"/>
          </p:cNvSpPr>
          <p:nvPr>
            <p:ph type="title"/>
          </p:nvPr>
        </p:nvSpPr>
        <p:spPr bwMode="auto">
          <a:xfrm>
            <a:off x="457200" y="98425"/>
            <a:ext cx="5986463" cy="544513"/>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p>
            <a:pPr lvl="0"/>
            <a:r>
              <a:rPr lang="de-DE" smtClean="0"/>
              <a:t>Titelmasterformat durch Klicken bearbeiten</a:t>
            </a:r>
          </a:p>
        </p:txBody>
      </p:sp>
      <p:sp>
        <p:nvSpPr>
          <p:cNvPr id="1027" name="Rectangle 3"/>
          <p:cNvSpPr>
            <a:spLocks noGrp="1" noChangeArrowheads="1"/>
          </p:cNvSpPr>
          <p:nvPr>
            <p:ph type="body" idx="1"/>
          </p:nvPr>
        </p:nvSpPr>
        <p:spPr bwMode="auto">
          <a:xfrm>
            <a:off x="457200" y="1538288"/>
            <a:ext cx="5986463" cy="45259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052" name="Rectangle 28"/>
          <p:cNvSpPr>
            <a:spLocks noGrp="1" noChangeArrowheads="1"/>
          </p:cNvSpPr>
          <p:nvPr>
            <p:ph type="ftr" sz="quarter" idx="3"/>
          </p:nvPr>
        </p:nvSpPr>
        <p:spPr bwMode="auto">
          <a:xfrm>
            <a:off x="457200" y="6527800"/>
            <a:ext cx="2159000" cy="2809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vl1pPr>
          </a:lstStyle>
          <a:p>
            <a:r>
              <a:rPr lang="de-DE" smtClean="0"/>
              <a:t>Thema TT.MM.JJJJ</a:t>
            </a:r>
            <a:endParaRPr lang="de-DE"/>
          </a:p>
        </p:txBody>
      </p:sp>
      <p:sp>
        <p:nvSpPr>
          <p:cNvPr id="1053" name="Rectangle 29"/>
          <p:cNvSpPr>
            <a:spLocks noGrp="1" noChangeArrowheads="1"/>
          </p:cNvSpPr>
          <p:nvPr>
            <p:ph type="dt" sz="half" idx="2"/>
          </p:nvPr>
        </p:nvSpPr>
        <p:spPr bwMode="auto">
          <a:xfrm>
            <a:off x="7888019" y="6668294"/>
            <a:ext cx="2133600" cy="2809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lvl1pPr>
          </a:lstStyle>
          <a:p>
            <a:r>
              <a:rPr lang="de-DE" smtClean="0"/>
              <a:t>2 </a:t>
            </a:r>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24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cs typeface="Arial" charset="0"/>
        </a:defRPr>
      </a:lvl2pPr>
      <a:lvl3pPr algn="l" rtl="0" eaLnBrk="1" fontAlgn="base" hangingPunct="1">
        <a:spcBef>
          <a:spcPct val="0"/>
        </a:spcBef>
        <a:spcAft>
          <a:spcPct val="0"/>
        </a:spcAft>
        <a:defRPr sz="2400">
          <a:solidFill>
            <a:schemeClr val="bg1"/>
          </a:solidFill>
          <a:latin typeface="Arial" charset="0"/>
          <a:cs typeface="Arial" charset="0"/>
        </a:defRPr>
      </a:lvl3pPr>
      <a:lvl4pPr algn="l" rtl="0" eaLnBrk="1" fontAlgn="base" hangingPunct="1">
        <a:spcBef>
          <a:spcPct val="0"/>
        </a:spcBef>
        <a:spcAft>
          <a:spcPct val="0"/>
        </a:spcAft>
        <a:defRPr sz="2400">
          <a:solidFill>
            <a:schemeClr val="bg1"/>
          </a:solidFill>
          <a:latin typeface="Arial" charset="0"/>
          <a:cs typeface="Arial" charset="0"/>
        </a:defRPr>
      </a:lvl4pPr>
      <a:lvl5pPr algn="l" rtl="0" eaLnBrk="1" fontAlgn="base" hangingPunct="1">
        <a:spcBef>
          <a:spcPct val="0"/>
        </a:spcBef>
        <a:spcAft>
          <a:spcPct val="0"/>
        </a:spcAft>
        <a:defRPr sz="2400">
          <a:solidFill>
            <a:schemeClr val="bg1"/>
          </a:solidFill>
          <a:latin typeface="Arial" charset="0"/>
          <a:cs typeface="Arial" charset="0"/>
        </a:defRPr>
      </a:lvl5pPr>
      <a:lvl6pPr marL="457200" algn="l" rtl="0" eaLnBrk="1" fontAlgn="base" hangingPunct="1">
        <a:spcBef>
          <a:spcPct val="0"/>
        </a:spcBef>
        <a:spcAft>
          <a:spcPct val="0"/>
        </a:spcAft>
        <a:defRPr sz="2400">
          <a:solidFill>
            <a:schemeClr val="bg1"/>
          </a:solidFill>
          <a:latin typeface="Arial" charset="0"/>
          <a:cs typeface="Arial" charset="0"/>
        </a:defRPr>
      </a:lvl6pPr>
      <a:lvl7pPr marL="914400" algn="l" rtl="0" eaLnBrk="1" fontAlgn="base" hangingPunct="1">
        <a:spcBef>
          <a:spcPct val="0"/>
        </a:spcBef>
        <a:spcAft>
          <a:spcPct val="0"/>
        </a:spcAft>
        <a:defRPr sz="2400">
          <a:solidFill>
            <a:schemeClr val="bg1"/>
          </a:solidFill>
          <a:latin typeface="Arial" charset="0"/>
          <a:cs typeface="Arial" charset="0"/>
        </a:defRPr>
      </a:lvl7pPr>
      <a:lvl8pPr marL="1371600" algn="l" rtl="0" eaLnBrk="1" fontAlgn="base" hangingPunct="1">
        <a:spcBef>
          <a:spcPct val="0"/>
        </a:spcBef>
        <a:spcAft>
          <a:spcPct val="0"/>
        </a:spcAft>
        <a:defRPr sz="2400">
          <a:solidFill>
            <a:schemeClr val="bg1"/>
          </a:solidFill>
          <a:latin typeface="Arial" charset="0"/>
          <a:cs typeface="Arial" charset="0"/>
        </a:defRPr>
      </a:lvl8pPr>
      <a:lvl9pPr marL="1828800" algn="l" rtl="0" eaLnBrk="1" fontAlgn="base" hangingPunct="1">
        <a:spcBef>
          <a:spcPct val="0"/>
        </a:spcBef>
        <a:spcAft>
          <a:spcPct val="0"/>
        </a:spcAft>
        <a:defRPr sz="2400">
          <a:solidFill>
            <a:schemeClr val="bg1"/>
          </a:solidFill>
          <a:latin typeface="Arial" charset="0"/>
          <a:cs typeface="Arial" charset="0"/>
        </a:defRPr>
      </a:lvl9pPr>
    </p:titleStyle>
    <p:bodyStyle>
      <a:lvl1pPr algn="l" rtl="0" eaLnBrk="1" fontAlgn="base" hangingPunct="1">
        <a:spcBef>
          <a:spcPct val="20000"/>
        </a:spcBef>
        <a:spcAft>
          <a:spcPct val="0"/>
        </a:spcAft>
        <a:defRPr sz="2000" b="1">
          <a:solidFill>
            <a:schemeClr val="tx1"/>
          </a:solidFill>
          <a:latin typeface="+mn-lt"/>
          <a:ea typeface="+mn-ea"/>
          <a:cs typeface="+mn-cs"/>
        </a:defRPr>
      </a:lvl1pPr>
      <a:lvl2pPr marL="179388" indent="-177800" algn="l" rtl="0" eaLnBrk="1" fontAlgn="base" hangingPunct="1">
        <a:spcBef>
          <a:spcPct val="20000"/>
        </a:spcBef>
        <a:spcAft>
          <a:spcPct val="0"/>
        </a:spcAft>
        <a:buFont typeface="Arial" charset="0"/>
        <a:buChar char="●"/>
        <a:defRPr sz="1600">
          <a:solidFill>
            <a:schemeClr val="tx1"/>
          </a:solidFill>
          <a:latin typeface="+mn-lt"/>
          <a:cs typeface="+mn-cs"/>
        </a:defRPr>
      </a:lvl2pPr>
      <a:lvl3pPr marL="565150" indent="-120650" algn="l" rtl="0" eaLnBrk="1" fontAlgn="base" hangingPunct="1">
        <a:spcBef>
          <a:spcPct val="20000"/>
        </a:spcBef>
        <a:spcAft>
          <a:spcPct val="0"/>
        </a:spcAft>
        <a:buChar char="•"/>
        <a:defRPr sz="1600">
          <a:solidFill>
            <a:schemeClr val="tx1"/>
          </a:solidFill>
          <a:latin typeface="+mn-lt"/>
          <a:cs typeface="+mn-cs"/>
        </a:defRPr>
      </a:lvl3pPr>
      <a:lvl4pPr marL="855663" indent="-111125" algn="l" rtl="0" eaLnBrk="1" fontAlgn="base" hangingPunct="1">
        <a:spcBef>
          <a:spcPct val="20000"/>
        </a:spcBef>
        <a:spcAft>
          <a:spcPct val="0"/>
        </a:spcAft>
        <a:buChar char="•"/>
        <a:defRPr sz="1600">
          <a:solidFill>
            <a:schemeClr val="tx1"/>
          </a:solidFill>
          <a:latin typeface="+mn-lt"/>
          <a:cs typeface="+mn-cs"/>
        </a:defRPr>
      </a:lvl4pPr>
      <a:lvl5pPr marL="1147763" indent="-112713" algn="l" rtl="0" eaLnBrk="1" fontAlgn="base" hangingPunct="1">
        <a:spcBef>
          <a:spcPct val="20000"/>
        </a:spcBef>
        <a:spcAft>
          <a:spcPct val="0"/>
        </a:spcAft>
        <a:buChar char="•"/>
        <a:defRPr sz="1600">
          <a:solidFill>
            <a:schemeClr val="tx1"/>
          </a:solidFill>
          <a:latin typeface="+mn-lt"/>
          <a:cs typeface="+mn-cs"/>
        </a:defRPr>
      </a:lvl5pPr>
      <a:lvl6pPr marL="1604963" indent="-112713" algn="l" rtl="0" eaLnBrk="1" fontAlgn="base" hangingPunct="1">
        <a:spcBef>
          <a:spcPct val="20000"/>
        </a:spcBef>
        <a:spcAft>
          <a:spcPct val="0"/>
        </a:spcAft>
        <a:buChar char="•"/>
        <a:defRPr sz="1600">
          <a:solidFill>
            <a:schemeClr val="tx1"/>
          </a:solidFill>
          <a:latin typeface="+mn-lt"/>
          <a:cs typeface="+mn-cs"/>
        </a:defRPr>
      </a:lvl6pPr>
      <a:lvl7pPr marL="2062163" indent="-112713" algn="l" rtl="0" eaLnBrk="1" fontAlgn="base" hangingPunct="1">
        <a:spcBef>
          <a:spcPct val="20000"/>
        </a:spcBef>
        <a:spcAft>
          <a:spcPct val="0"/>
        </a:spcAft>
        <a:buChar char="•"/>
        <a:defRPr sz="1600">
          <a:solidFill>
            <a:schemeClr val="tx1"/>
          </a:solidFill>
          <a:latin typeface="+mn-lt"/>
          <a:cs typeface="+mn-cs"/>
        </a:defRPr>
      </a:lvl7pPr>
      <a:lvl8pPr marL="2519363" indent="-112713" algn="l" rtl="0" eaLnBrk="1" fontAlgn="base" hangingPunct="1">
        <a:spcBef>
          <a:spcPct val="20000"/>
        </a:spcBef>
        <a:spcAft>
          <a:spcPct val="0"/>
        </a:spcAft>
        <a:buChar char="•"/>
        <a:defRPr sz="1600">
          <a:solidFill>
            <a:schemeClr val="tx1"/>
          </a:solidFill>
          <a:latin typeface="+mn-lt"/>
          <a:cs typeface="+mn-cs"/>
        </a:defRPr>
      </a:lvl8pPr>
      <a:lvl9pPr marL="2976563" indent="-112713" algn="l" rtl="0" eaLnBrk="1" fontAlgn="base" hangingPunct="1">
        <a:spcBef>
          <a:spcPct val="20000"/>
        </a:spcBef>
        <a:spcAft>
          <a:spcPct val="0"/>
        </a:spcAft>
        <a:buChar char="•"/>
        <a:defRPr sz="16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5.jpeg"/><Relationship Id="rId7" Type="http://schemas.openxmlformats.org/officeDocument/2006/relationships/image" Target="../media/image28.jpe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10" Type="http://schemas.openxmlformats.org/officeDocument/2006/relationships/image" Target="../media/image31.jpeg"/><Relationship Id="rId4" Type="http://schemas.openxmlformats.org/officeDocument/2006/relationships/image" Target="../media/image8.png"/><Relationship Id="rId9" Type="http://schemas.openxmlformats.org/officeDocument/2006/relationships/image" Target="../media/image3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32.jpeg"/><Relationship Id="rId7" Type="http://schemas.openxmlformats.org/officeDocument/2006/relationships/image" Target="../media/image25.jpeg"/><Relationship Id="rId12" Type="http://schemas.openxmlformats.org/officeDocument/2006/relationships/image" Target="../media/image24.jpeg"/><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28.jpeg"/><Relationship Id="rId11" Type="http://schemas.openxmlformats.org/officeDocument/2006/relationships/image" Target="../media/image27.jpeg"/><Relationship Id="rId5" Type="http://schemas.openxmlformats.org/officeDocument/2006/relationships/image" Target="../media/image29.jpeg"/><Relationship Id="rId10" Type="http://schemas.openxmlformats.org/officeDocument/2006/relationships/image" Target="../media/image26.jpeg"/><Relationship Id="rId4" Type="http://schemas.openxmlformats.org/officeDocument/2006/relationships/image" Target="../media/image33.jpe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9.png"/><Relationship Id="rId3" Type="http://schemas.openxmlformats.org/officeDocument/2006/relationships/image" Target="../media/image12.jpeg"/><Relationship Id="rId7" Type="http://schemas.openxmlformats.org/officeDocument/2006/relationships/image" Target="../media/image9.jpeg"/><Relationship Id="rId12" Type="http://schemas.openxmlformats.org/officeDocument/2006/relationships/image" Target="../media/image18.jpeg"/><Relationship Id="rId17" Type="http://schemas.openxmlformats.org/officeDocument/2006/relationships/image" Target="../media/image23.png"/><Relationship Id="rId2" Type="http://schemas.openxmlformats.org/officeDocument/2006/relationships/image" Target="../media/image11.jpeg"/><Relationship Id="rId16"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7.png"/><Relationship Id="rId5" Type="http://schemas.openxmlformats.org/officeDocument/2006/relationships/image" Target="../media/image14.jpeg"/><Relationship Id="rId15" Type="http://schemas.openxmlformats.org/officeDocument/2006/relationships/image" Target="../media/image21.jpeg"/><Relationship Id="rId10" Type="http://schemas.openxmlformats.org/officeDocument/2006/relationships/image" Target="../media/image16.png"/><Relationship Id="rId4" Type="http://schemas.openxmlformats.org/officeDocument/2006/relationships/image" Target="../media/image13.jpeg"/><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subTitle" idx="1"/>
          </p:nvPr>
        </p:nvSpPr>
        <p:spPr>
          <a:xfrm>
            <a:off x="218978" y="4481486"/>
            <a:ext cx="7050524" cy="1920311"/>
          </a:xfrm>
        </p:spPr>
        <p:txBody>
          <a:bodyPr/>
          <a:lstStyle/>
          <a:p>
            <a:endParaRPr lang="de-DE" sz="2200" dirty="0" smtClean="0">
              <a:latin typeface="+mj-lt"/>
            </a:endParaRPr>
          </a:p>
          <a:p>
            <a:r>
              <a:rPr lang="de-DE" sz="2200" dirty="0" smtClean="0">
                <a:latin typeface="+mj-lt"/>
              </a:rPr>
              <a:t>Eine gemeinsame Präsentation der staatlichen Hamburger Hochschulen und des MMKH </a:t>
            </a:r>
          </a:p>
          <a:p>
            <a:endParaRPr lang="de-DE" sz="1800" dirty="0" smtClean="0">
              <a:latin typeface="+mj-lt"/>
            </a:endParaRPr>
          </a:p>
          <a:p>
            <a:endParaRPr lang="de-DE" sz="1800" dirty="0" smtClean="0">
              <a:latin typeface="+mj-lt"/>
            </a:endParaRPr>
          </a:p>
          <a:p>
            <a:r>
              <a:rPr lang="de-DE" sz="1600" dirty="0" smtClean="0">
                <a:latin typeface="+mj-lt"/>
              </a:rPr>
              <a:t>Workshop, 26.09.2014, Gästehaus des Senats</a:t>
            </a:r>
            <a:endParaRPr lang="de-DE" sz="1600" dirty="0">
              <a:latin typeface="+mj-lt"/>
            </a:endParaRPr>
          </a:p>
        </p:txBody>
      </p:sp>
      <p:sp>
        <p:nvSpPr>
          <p:cNvPr id="2052" name="Rectangle 4"/>
          <p:cNvSpPr>
            <a:spLocks noGrp="1" noChangeArrowheads="1"/>
          </p:cNvSpPr>
          <p:nvPr>
            <p:ph type="ctrTitle"/>
          </p:nvPr>
        </p:nvSpPr>
        <p:spPr>
          <a:xfrm>
            <a:off x="176977" y="3266516"/>
            <a:ext cx="6327058" cy="790575"/>
          </a:xfrm>
        </p:spPr>
        <p:txBody>
          <a:bodyPr/>
          <a:lstStyle/>
          <a:p>
            <a:r>
              <a:rPr lang="de-DE" dirty="0" smtClean="0"/>
              <a:t>Digitales Lehren und Lernen am Hochschulstandort Hamburg</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0" y="98425"/>
            <a:ext cx="7345345" cy="544513"/>
          </a:xfrm>
        </p:spPr>
        <p:txBody>
          <a:bodyPr/>
          <a:lstStyle/>
          <a:p>
            <a:r>
              <a:rPr lang="de-DE" b="1" dirty="0" smtClean="0"/>
              <a:t>  </a:t>
            </a:r>
            <a:r>
              <a:rPr lang="de-DE" sz="2800" b="1" dirty="0" smtClean="0"/>
              <a:t>1. Zielsetzungen und Konzeption</a:t>
            </a:r>
            <a:endParaRPr lang="de-DE" sz="2800" b="1" dirty="0"/>
          </a:p>
        </p:txBody>
      </p:sp>
      <p:sp>
        <p:nvSpPr>
          <p:cNvPr id="22" name="Rechteck 21"/>
          <p:cNvSpPr/>
          <p:nvPr/>
        </p:nvSpPr>
        <p:spPr>
          <a:xfrm>
            <a:off x="0" y="6254750"/>
            <a:ext cx="9144000" cy="603250"/>
          </a:xfrm>
          <a:prstGeom prst="rect">
            <a:avLst/>
          </a:prstGeom>
          <a:ln w="41275" cap="flat" cmpd="sng">
            <a:solidFill>
              <a:srgbClr val="336699"/>
            </a:solidFill>
            <a:prstDash val="solid"/>
            <a:round/>
          </a:ln>
          <a:effectLst>
            <a:outerShdw blurRad="152400" dist="88900" dir="21540000" sx="102000" sy="102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b="1" dirty="0">
                <a:solidFill>
                  <a:srgbClr val="336699"/>
                </a:solidFill>
              </a:rPr>
              <a:t>University</a:t>
            </a:r>
          </a:p>
        </p:txBody>
      </p:sp>
      <p:sp>
        <p:nvSpPr>
          <p:cNvPr id="23" name="Rechteck 22"/>
          <p:cNvSpPr/>
          <p:nvPr/>
        </p:nvSpPr>
        <p:spPr>
          <a:xfrm>
            <a:off x="0" y="976312"/>
            <a:ext cx="9144000" cy="611188"/>
          </a:xfrm>
          <a:prstGeom prst="rect">
            <a:avLst/>
          </a:prstGeom>
          <a:ln w="41275" cap="flat" cmpd="sng">
            <a:solidFill>
              <a:srgbClr val="336699"/>
            </a:solidFill>
            <a:prstDash val="solid"/>
            <a:round/>
          </a:ln>
          <a:effectLst>
            <a:outerShdw blurRad="152400" dist="88900" dir="21540000" sx="102000" sy="102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b="1" dirty="0">
                <a:solidFill>
                  <a:srgbClr val="336699"/>
                </a:solidFill>
              </a:rPr>
              <a:t>Open</a:t>
            </a:r>
          </a:p>
        </p:txBody>
      </p:sp>
      <p:pic>
        <p:nvPicPr>
          <p:cNvPr id="34" name="Grafik 3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8225" y="5557838"/>
            <a:ext cx="39846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Grafik 3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0200" y="5272088"/>
            <a:ext cx="298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feld 22"/>
          <p:cNvSpPr txBox="1">
            <a:spLocks noChangeArrowheads="1"/>
          </p:cNvSpPr>
          <p:nvPr/>
        </p:nvSpPr>
        <p:spPr bwMode="auto">
          <a:xfrm>
            <a:off x="5727700" y="2751138"/>
            <a:ext cx="12922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200"/>
              <a:t>… greifen auf OER zu</a:t>
            </a:r>
          </a:p>
          <a:p>
            <a:pPr eaLnBrk="1" hangingPunct="1">
              <a:spcBef>
                <a:spcPct val="0"/>
              </a:spcBef>
              <a:buFontTx/>
              <a:buNone/>
            </a:pPr>
            <a:endParaRPr lang="de-DE" altLang="de-DE" sz="1200"/>
          </a:p>
          <a:p>
            <a:pPr eaLnBrk="1" hangingPunct="1">
              <a:spcBef>
                <a:spcPct val="0"/>
              </a:spcBef>
              <a:buFontTx/>
              <a:buNone/>
            </a:pPr>
            <a:endParaRPr lang="de-DE" altLang="de-DE" sz="1200"/>
          </a:p>
          <a:p>
            <a:pPr eaLnBrk="1" hangingPunct="1">
              <a:spcBef>
                <a:spcPct val="0"/>
              </a:spcBef>
              <a:buFontTx/>
              <a:buNone/>
            </a:pPr>
            <a:endParaRPr lang="de-DE" altLang="de-DE" sz="1200"/>
          </a:p>
          <a:p>
            <a:pPr eaLnBrk="1" hangingPunct="1">
              <a:spcBef>
                <a:spcPct val="0"/>
              </a:spcBef>
              <a:buFontTx/>
              <a:buNone/>
            </a:pPr>
            <a:r>
              <a:rPr lang="de-DE" altLang="de-DE" sz="1200"/>
              <a:t>… erzeugen ggf. weitere OER</a:t>
            </a:r>
          </a:p>
        </p:txBody>
      </p:sp>
      <p:sp>
        <p:nvSpPr>
          <p:cNvPr id="37" name="Rechteck 36"/>
          <p:cNvSpPr/>
          <p:nvPr/>
        </p:nvSpPr>
        <p:spPr>
          <a:xfrm>
            <a:off x="6967538" y="2281238"/>
            <a:ext cx="1554162" cy="2336800"/>
          </a:xfrm>
          <a:prstGeom prst="rect">
            <a:avLst/>
          </a:prstGeom>
          <a:ln w="41275" cap="flat" cmpd="sng">
            <a:solidFill>
              <a:srgbClr val="336699"/>
            </a:solidFill>
            <a:prstDash val="solid"/>
            <a:round/>
          </a:ln>
          <a:effectLst>
            <a:outerShdw blurRad="152400" dist="88900" dir="21540000" sx="102000" sy="102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sz="800">
              <a:solidFill>
                <a:srgbClr val="336699"/>
              </a:solidFill>
            </a:endParaRPr>
          </a:p>
        </p:txBody>
      </p:sp>
      <p:sp>
        <p:nvSpPr>
          <p:cNvPr id="38" name="Rechteck 37"/>
          <p:cNvSpPr/>
          <p:nvPr/>
        </p:nvSpPr>
        <p:spPr>
          <a:xfrm>
            <a:off x="4087813" y="2281238"/>
            <a:ext cx="1554162" cy="2336800"/>
          </a:xfrm>
          <a:prstGeom prst="rect">
            <a:avLst/>
          </a:prstGeom>
          <a:ln w="41275" cap="flat" cmpd="sng">
            <a:solidFill>
              <a:srgbClr val="336699"/>
            </a:solidFill>
            <a:prstDash val="solid"/>
            <a:round/>
          </a:ln>
          <a:effectLst>
            <a:outerShdw blurRad="152400" dist="88900" dir="21540000" sx="102000" sy="102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solidFill>
                <a:srgbClr val="336699"/>
              </a:solidFill>
            </a:endParaRPr>
          </a:p>
        </p:txBody>
      </p:sp>
      <p:sp>
        <p:nvSpPr>
          <p:cNvPr id="39" name="Rechteck 38"/>
          <p:cNvSpPr/>
          <p:nvPr/>
        </p:nvSpPr>
        <p:spPr>
          <a:xfrm>
            <a:off x="1063625" y="2276475"/>
            <a:ext cx="1554163" cy="2336800"/>
          </a:xfrm>
          <a:prstGeom prst="rect">
            <a:avLst/>
          </a:prstGeom>
          <a:ln w="41275" cap="flat" cmpd="sng">
            <a:solidFill>
              <a:srgbClr val="336699"/>
            </a:solidFill>
            <a:prstDash val="solid"/>
            <a:round/>
          </a:ln>
          <a:effectLst>
            <a:outerShdw blurRad="152400" dist="88900" dir="21540000" sx="102000" sy="102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solidFill>
                <a:srgbClr val="336699"/>
              </a:solidFill>
            </a:endParaRPr>
          </a:p>
        </p:txBody>
      </p:sp>
      <p:pic>
        <p:nvPicPr>
          <p:cNvPr id="40" name="Picture 2" descr="http://erfolgstrainer.strato.de/wp-content/uploads/2013/03/aufgaben_erstelle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5038" y="2895600"/>
            <a:ext cx="16033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 descr="http://m.bremen-tourismus.de/data/mediadb/cms_pictures/%7Bcb071b31-0916-1313-81c0-379320ef4870%7D.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9563" y="2917825"/>
            <a:ext cx="145732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6" descr="http://www.gruber-mde.de/uploads/pics/bibliothek_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26275" y="3024188"/>
            <a:ext cx="137795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feld 42"/>
          <p:cNvSpPr txBox="1">
            <a:spLocks noChangeArrowheads="1"/>
          </p:cNvSpPr>
          <p:nvPr/>
        </p:nvSpPr>
        <p:spPr bwMode="auto">
          <a:xfrm>
            <a:off x="3851275" y="2255838"/>
            <a:ext cx="194468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defRPr/>
            </a:pPr>
            <a:r>
              <a:rPr lang="de-DE" altLang="de-DE" sz="1050" b="1" dirty="0" smtClean="0">
                <a:solidFill>
                  <a:srgbClr val="336699"/>
                </a:solidFill>
              </a:rPr>
              <a:t>Kommunikation und </a:t>
            </a:r>
          </a:p>
          <a:p>
            <a:pPr algn="ctr" eaLnBrk="1" hangingPunct="1">
              <a:spcBef>
                <a:spcPct val="0"/>
              </a:spcBef>
              <a:buFontTx/>
              <a:buNone/>
              <a:defRPr/>
            </a:pPr>
            <a:r>
              <a:rPr lang="de-DE" altLang="de-DE" sz="1050" b="1" dirty="0" smtClean="0">
                <a:solidFill>
                  <a:srgbClr val="336699"/>
                </a:solidFill>
              </a:rPr>
              <a:t>Vernetzung</a:t>
            </a:r>
          </a:p>
        </p:txBody>
      </p:sp>
      <p:sp>
        <p:nvSpPr>
          <p:cNvPr id="44" name="Textfeld 12"/>
          <p:cNvSpPr txBox="1">
            <a:spLocks noChangeArrowheads="1"/>
          </p:cNvSpPr>
          <p:nvPr/>
        </p:nvSpPr>
        <p:spPr bwMode="auto">
          <a:xfrm>
            <a:off x="7773988" y="2862263"/>
            <a:ext cx="5921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800">
                <a:solidFill>
                  <a:srgbClr val="336699"/>
                </a:solidFill>
              </a:rPr>
              <a:t>Vorträge</a:t>
            </a:r>
          </a:p>
        </p:txBody>
      </p:sp>
      <p:sp>
        <p:nvSpPr>
          <p:cNvPr id="45" name="Textfeld 13"/>
          <p:cNvSpPr txBox="1">
            <a:spLocks noChangeArrowheads="1"/>
          </p:cNvSpPr>
          <p:nvPr/>
        </p:nvSpPr>
        <p:spPr bwMode="auto">
          <a:xfrm>
            <a:off x="6958013" y="4014788"/>
            <a:ext cx="70326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800">
                <a:solidFill>
                  <a:srgbClr val="336699"/>
                </a:solidFill>
              </a:rPr>
              <a:t>Materialien</a:t>
            </a:r>
          </a:p>
        </p:txBody>
      </p:sp>
      <p:sp>
        <p:nvSpPr>
          <p:cNvPr id="46" name="Textfeld 14"/>
          <p:cNvSpPr txBox="1">
            <a:spLocks noChangeArrowheads="1"/>
          </p:cNvSpPr>
          <p:nvPr/>
        </p:nvSpPr>
        <p:spPr bwMode="auto">
          <a:xfrm>
            <a:off x="7026275" y="2841625"/>
            <a:ext cx="566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800">
                <a:solidFill>
                  <a:srgbClr val="336699"/>
                </a:solidFill>
              </a:rPr>
              <a:t>MOOCs</a:t>
            </a:r>
          </a:p>
        </p:txBody>
      </p:sp>
      <p:sp>
        <p:nvSpPr>
          <p:cNvPr id="47" name="Textfeld 15"/>
          <p:cNvSpPr txBox="1">
            <a:spLocks noChangeArrowheads="1"/>
          </p:cNvSpPr>
          <p:nvPr/>
        </p:nvSpPr>
        <p:spPr bwMode="auto">
          <a:xfrm>
            <a:off x="7258050" y="4229100"/>
            <a:ext cx="8413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800">
                <a:solidFill>
                  <a:srgbClr val="336699"/>
                </a:solidFill>
              </a:rPr>
              <a:t>Management-</a:t>
            </a:r>
          </a:p>
          <a:p>
            <a:pPr algn="ctr" eaLnBrk="1" hangingPunct="1">
              <a:spcBef>
                <a:spcPct val="0"/>
              </a:spcBef>
              <a:buFontTx/>
              <a:buNone/>
            </a:pPr>
            <a:r>
              <a:rPr lang="de-DE" altLang="de-DE" sz="800">
                <a:solidFill>
                  <a:srgbClr val="336699"/>
                </a:solidFill>
              </a:rPr>
              <a:t>Tools</a:t>
            </a:r>
          </a:p>
        </p:txBody>
      </p:sp>
      <p:sp>
        <p:nvSpPr>
          <p:cNvPr id="48" name="Textfeld 16"/>
          <p:cNvSpPr txBox="1">
            <a:spLocks noChangeArrowheads="1"/>
          </p:cNvSpPr>
          <p:nvPr/>
        </p:nvSpPr>
        <p:spPr bwMode="auto">
          <a:xfrm>
            <a:off x="7434263" y="2708275"/>
            <a:ext cx="5746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800">
                <a:solidFill>
                  <a:srgbClr val="336699"/>
                </a:solidFill>
              </a:rPr>
              <a:t>Literatur</a:t>
            </a:r>
          </a:p>
        </p:txBody>
      </p:sp>
      <p:sp>
        <p:nvSpPr>
          <p:cNvPr id="49" name="Textfeld 17"/>
          <p:cNvSpPr txBox="1">
            <a:spLocks noChangeArrowheads="1"/>
          </p:cNvSpPr>
          <p:nvPr/>
        </p:nvSpPr>
        <p:spPr bwMode="auto">
          <a:xfrm>
            <a:off x="7670800" y="4043363"/>
            <a:ext cx="7985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800">
                <a:solidFill>
                  <a:srgbClr val="336699"/>
                </a:solidFill>
              </a:rPr>
              <a:t>Simulationen</a:t>
            </a:r>
          </a:p>
        </p:txBody>
      </p:sp>
      <p:sp>
        <p:nvSpPr>
          <p:cNvPr id="50" name="Textfeld 18"/>
          <p:cNvSpPr txBox="1">
            <a:spLocks noChangeArrowheads="1"/>
          </p:cNvSpPr>
          <p:nvPr/>
        </p:nvSpPr>
        <p:spPr bwMode="auto">
          <a:xfrm>
            <a:off x="8142288" y="4271963"/>
            <a:ext cx="396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800">
                <a:solidFill>
                  <a:srgbClr val="336699"/>
                </a:solidFill>
              </a:rPr>
              <a:t>usw.</a:t>
            </a:r>
          </a:p>
        </p:txBody>
      </p:sp>
      <p:sp>
        <p:nvSpPr>
          <p:cNvPr id="51" name="Textfeld 50"/>
          <p:cNvSpPr txBox="1">
            <a:spLocks noChangeArrowheads="1"/>
          </p:cNvSpPr>
          <p:nvPr/>
        </p:nvSpPr>
        <p:spPr bwMode="auto">
          <a:xfrm>
            <a:off x="6958013" y="2255838"/>
            <a:ext cx="15811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defRPr/>
            </a:pPr>
            <a:r>
              <a:rPr lang="de-DE" altLang="de-DE" sz="1050" b="1" dirty="0" smtClean="0">
                <a:solidFill>
                  <a:srgbClr val="336699"/>
                </a:solidFill>
              </a:rPr>
              <a:t>Online OER-Bibliothek</a:t>
            </a:r>
          </a:p>
        </p:txBody>
      </p:sp>
      <p:sp>
        <p:nvSpPr>
          <p:cNvPr id="52" name="Pfeil nach unten 51"/>
          <p:cNvSpPr/>
          <p:nvPr/>
        </p:nvSpPr>
        <p:spPr>
          <a:xfrm rot="10800000">
            <a:off x="7596188" y="4775200"/>
            <a:ext cx="504825" cy="1158875"/>
          </a:xfrm>
          <a:prstGeom prst="downArrow">
            <a:avLst/>
          </a:prstGeom>
          <a:effectLst>
            <a:outerShdw blurRad="63500" dist="38100" dir="21540000" sx="102000" sy="102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53" name="Textfeld 3"/>
          <p:cNvSpPr txBox="1">
            <a:spLocks noChangeArrowheads="1"/>
          </p:cNvSpPr>
          <p:nvPr/>
        </p:nvSpPr>
        <p:spPr bwMode="auto">
          <a:xfrm>
            <a:off x="8008938" y="5208588"/>
            <a:ext cx="14303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200"/>
              <a:t>… erstellt </a:t>
            </a:r>
          </a:p>
          <a:p>
            <a:pPr eaLnBrk="1" hangingPunct="1">
              <a:spcBef>
                <a:spcPct val="0"/>
              </a:spcBef>
              <a:buFontTx/>
              <a:buNone/>
            </a:pPr>
            <a:r>
              <a:rPr lang="de-DE" altLang="de-DE" sz="1200"/>
              <a:t>oder</a:t>
            </a:r>
          </a:p>
          <a:p>
            <a:pPr eaLnBrk="1" hangingPunct="1">
              <a:spcBef>
                <a:spcPct val="0"/>
              </a:spcBef>
              <a:buFontTx/>
              <a:buNone/>
            </a:pPr>
            <a:r>
              <a:rPr lang="de-DE" altLang="de-DE" sz="1200"/>
              <a:t>verlinkt OER</a:t>
            </a:r>
          </a:p>
        </p:txBody>
      </p:sp>
      <p:sp>
        <p:nvSpPr>
          <p:cNvPr id="54" name="Textfeld 3"/>
          <p:cNvSpPr txBox="1">
            <a:spLocks noChangeArrowheads="1"/>
          </p:cNvSpPr>
          <p:nvPr/>
        </p:nvSpPr>
        <p:spPr bwMode="auto">
          <a:xfrm>
            <a:off x="5292725" y="4767263"/>
            <a:ext cx="14652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200"/>
              <a:t>… nutzt die Ergebnisse für die Lehrveranstaltung</a:t>
            </a:r>
          </a:p>
          <a:p>
            <a:pPr eaLnBrk="1" hangingPunct="1">
              <a:spcBef>
                <a:spcPct val="0"/>
              </a:spcBef>
              <a:buFontTx/>
              <a:buNone/>
            </a:pPr>
            <a:r>
              <a:rPr lang="de-DE" altLang="de-DE" sz="1200"/>
              <a:t>… zertifiziert die Leistungen</a:t>
            </a:r>
          </a:p>
        </p:txBody>
      </p:sp>
      <p:pic>
        <p:nvPicPr>
          <p:cNvPr id="55" name="Grafik 5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62188" y="5441950"/>
            <a:ext cx="2571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Grafik 55"/>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16150" y="4775200"/>
            <a:ext cx="23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Grafik 56"/>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54275" y="4829175"/>
            <a:ext cx="2571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Grafik 57"/>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35250" y="5389563"/>
            <a:ext cx="238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feld 22"/>
          <p:cNvSpPr txBox="1">
            <a:spLocks noChangeArrowheads="1"/>
          </p:cNvSpPr>
          <p:nvPr/>
        </p:nvSpPr>
        <p:spPr bwMode="auto">
          <a:xfrm>
            <a:off x="2711450" y="3543300"/>
            <a:ext cx="15001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200"/>
              <a:t>… vernetzen sich untereinander und organisieren ihre Arbeit</a:t>
            </a:r>
          </a:p>
        </p:txBody>
      </p:sp>
      <p:sp>
        <p:nvSpPr>
          <p:cNvPr id="60" name="Pfeil nach unten 59"/>
          <p:cNvSpPr/>
          <p:nvPr/>
        </p:nvSpPr>
        <p:spPr>
          <a:xfrm rot="10800000">
            <a:off x="4349750" y="4829175"/>
            <a:ext cx="504825" cy="1227138"/>
          </a:xfrm>
          <a:prstGeom prst="downArrow">
            <a:avLst/>
          </a:prstGeom>
          <a:effectLst>
            <a:outerShdw blurRad="63500" dist="38100" dir="21540000" sx="102000" sy="102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61" name="Textfeld 3"/>
          <p:cNvSpPr txBox="1">
            <a:spLocks noChangeArrowheads="1"/>
          </p:cNvSpPr>
          <p:nvPr/>
        </p:nvSpPr>
        <p:spPr bwMode="auto">
          <a:xfrm>
            <a:off x="3394075" y="5056188"/>
            <a:ext cx="11064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200"/>
              <a:t>…betreut die </a:t>
            </a:r>
          </a:p>
          <a:p>
            <a:pPr eaLnBrk="1" hangingPunct="1">
              <a:spcBef>
                <a:spcPct val="0"/>
              </a:spcBef>
              <a:buFontTx/>
              <a:buNone/>
            </a:pPr>
            <a:r>
              <a:rPr lang="de-DE" altLang="de-DE" sz="1200"/>
              <a:t>Arbeiten</a:t>
            </a:r>
          </a:p>
          <a:p>
            <a:pPr eaLnBrk="1" hangingPunct="1">
              <a:spcBef>
                <a:spcPct val="0"/>
              </a:spcBef>
              <a:buFontTx/>
              <a:buNone/>
            </a:pPr>
            <a:r>
              <a:rPr lang="de-DE" altLang="de-DE" sz="1200"/>
              <a:t>online</a:t>
            </a:r>
          </a:p>
        </p:txBody>
      </p:sp>
      <p:sp>
        <p:nvSpPr>
          <p:cNvPr id="62" name="Pfeil nach unten 61"/>
          <p:cNvSpPr/>
          <p:nvPr/>
        </p:nvSpPr>
        <p:spPr>
          <a:xfrm rot="10800000">
            <a:off x="1587500" y="4767263"/>
            <a:ext cx="504825" cy="1289050"/>
          </a:xfrm>
          <a:prstGeom prst="downArrow">
            <a:avLst/>
          </a:prstGeom>
          <a:effectLst>
            <a:outerShdw blurRad="63500" dist="38100" dir="21540000" sx="102000" sy="102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63" name="Textfeld 3"/>
          <p:cNvSpPr txBox="1">
            <a:spLocks noChangeArrowheads="1"/>
          </p:cNvSpPr>
          <p:nvPr/>
        </p:nvSpPr>
        <p:spPr bwMode="auto">
          <a:xfrm>
            <a:off x="250825" y="4749800"/>
            <a:ext cx="1584325"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200"/>
              <a:t>…gibt den Studierenden in Ergänzung zu Präsenz-veranstaltungen passende Aufgabenstellungen</a:t>
            </a:r>
          </a:p>
        </p:txBody>
      </p:sp>
      <p:sp>
        <p:nvSpPr>
          <p:cNvPr id="64" name="Pfeil nach unten 63"/>
          <p:cNvSpPr/>
          <p:nvPr/>
        </p:nvSpPr>
        <p:spPr>
          <a:xfrm rot="14177616">
            <a:off x="3162300" y="4103688"/>
            <a:ext cx="504825" cy="720725"/>
          </a:xfrm>
          <a:prstGeom prst="downArrow">
            <a:avLst/>
          </a:prstGeom>
          <a:effectLst>
            <a:outerShdw blurRad="63500" dist="38100" dir="21540000" sx="102000" sy="102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65" name="Pfeil nach unten 64"/>
          <p:cNvSpPr/>
          <p:nvPr/>
        </p:nvSpPr>
        <p:spPr>
          <a:xfrm rot="16200000">
            <a:off x="6038850" y="2987675"/>
            <a:ext cx="504825" cy="720725"/>
          </a:xfrm>
          <a:prstGeom prst="downArrow">
            <a:avLst/>
          </a:prstGeom>
          <a:effectLst>
            <a:outerShdw blurRad="63500" dist="38100" dir="21540000" sx="102000" sy="102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66" name="Pfeil nach unten 65"/>
          <p:cNvSpPr/>
          <p:nvPr/>
        </p:nvSpPr>
        <p:spPr>
          <a:xfrm>
            <a:off x="4854575" y="4829175"/>
            <a:ext cx="504825" cy="1227138"/>
          </a:xfrm>
          <a:prstGeom prst="downArrow">
            <a:avLst/>
          </a:prstGeom>
          <a:effectLst>
            <a:outerShdw blurRad="63500" dist="38100" dir="21540000" sx="102000" sy="102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pic>
        <p:nvPicPr>
          <p:cNvPr id="67" name="Grafik 66"/>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3700" y="3871913"/>
            <a:ext cx="541338"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Grafik 67"/>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067550" y="5127625"/>
            <a:ext cx="528638"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Textfeld 68"/>
          <p:cNvSpPr txBox="1">
            <a:spLocks noChangeArrowheads="1"/>
          </p:cNvSpPr>
          <p:nvPr/>
        </p:nvSpPr>
        <p:spPr bwMode="auto">
          <a:xfrm>
            <a:off x="1120775" y="2317750"/>
            <a:ext cx="137953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defRPr/>
            </a:pPr>
            <a:r>
              <a:rPr lang="de-DE" altLang="de-DE" sz="1050" b="1" dirty="0" smtClean="0">
                <a:solidFill>
                  <a:srgbClr val="336699"/>
                </a:solidFill>
              </a:rPr>
              <a:t>Projekt- und Aufgaben-sammlungen</a:t>
            </a:r>
          </a:p>
        </p:txBody>
      </p:sp>
    </p:spTree>
    <p:extLst>
      <p:ext uri="{BB962C8B-B14F-4D97-AF65-F5344CB8AC3E}">
        <p14:creationId xmlns:p14="http://schemas.microsoft.com/office/powerpoint/2010/main" val="91132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par>
                                <p:cTn id="21" presetID="10"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par>
                                <p:cTn id="24" presetID="10" presetClass="entr" presetSubtype="0" fill="hold"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500"/>
                                        <p:tgtEl>
                                          <p:spTgt spid="57"/>
                                        </p:tgtEl>
                                      </p:cBhvr>
                                    </p:animEffect>
                                  </p:childTnLst>
                                </p:cTn>
                              </p:par>
                              <p:par>
                                <p:cTn id="27" presetID="10"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500"/>
                                        <p:tgtEl>
                                          <p:spTgt spid="58"/>
                                        </p:tgtEl>
                                      </p:cBhvr>
                                    </p:animEffect>
                                  </p:childTnLst>
                                </p:cTn>
                              </p:par>
                              <p:par>
                                <p:cTn id="30" presetID="10" presetClass="entr" presetSubtype="0" fill="hold" nodeType="with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500"/>
                                        <p:tgtEl>
                                          <p:spTgt spid="5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500"/>
                                        <p:tgtEl>
                                          <p:spTgt spid="6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500"/>
                                        <p:tgtEl>
                                          <p:spTgt spid="5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par>
                                <p:cTn id="52" presetID="10" presetClass="entr" presetSubtype="0" fill="hold" nodeType="withEffect">
                                  <p:stCondLst>
                                    <p:cond delay="0"/>
                                  </p:stCondLst>
                                  <p:childTnLst>
                                    <p:set>
                                      <p:cBhvr>
                                        <p:cTn id="53" dur="1" fill="hold">
                                          <p:stCondLst>
                                            <p:cond delay="0"/>
                                          </p:stCondLst>
                                        </p:cTn>
                                        <p:tgtEl>
                                          <p:spTgt spid="68"/>
                                        </p:tgtEl>
                                        <p:attrNameLst>
                                          <p:attrName>style.visibility</p:attrName>
                                        </p:attrNameLst>
                                      </p:cBhvr>
                                      <p:to>
                                        <p:strVal val="visible"/>
                                      </p:to>
                                    </p:set>
                                    <p:animEffect transition="in" filter="fade">
                                      <p:cBhvr>
                                        <p:cTn id="54" dur="500"/>
                                        <p:tgtEl>
                                          <p:spTgt spid="6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fade">
                                      <p:cBhvr>
                                        <p:cTn id="57" dur="500"/>
                                        <p:tgtEl>
                                          <p:spTgt spid="5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fade">
                                      <p:cBhvr>
                                        <p:cTn id="65" dur="500"/>
                                        <p:tgtEl>
                                          <p:spTgt spid="60"/>
                                        </p:tgtEl>
                                      </p:cBhvr>
                                    </p:animEffect>
                                  </p:childTnLst>
                                </p:cTn>
                              </p:par>
                              <p:par>
                                <p:cTn id="66" presetID="10" presetClass="entr" presetSubtype="0" fill="hold" nodeType="with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500"/>
                                        <p:tgtEl>
                                          <p:spTgt spid="3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fade">
                                      <p:cBhvr>
                                        <p:cTn id="71" dur="500"/>
                                        <p:tgtEl>
                                          <p:spTgt spid="6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4"/>
                                        </p:tgtEl>
                                        <p:attrNameLst>
                                          <p:attrName>style.visibility</p:attrName>
                                        </p:attrNameLst>
                                      </p:cBhvr>
                                      <p:to>
                                        <p:strVal val="visible"/>
                                      </p:to>
                                    </p:set>
                                    <p:animEffect transition="in" filter="fade">
                                      <p:cBhvr>
                                        <p:cTn id="76" dur="500"/>
                                        <p:tgtEl>
                                          <p:spTgt spid="5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par>
                                <p:cTn id="80" presetID="10" presetClass="entr" presetSubtype="0" fill="hold"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36" grpId="0"/>
      <p:bldP spid="52" grpId="0" animBg="1"/>
      <p:bldP spid="53" grpId="0"/>
      <p:bldP spid="54" grpId="0"/>
      <p:bldP spid="59" grpId="0"/>
      <p:bldP spid="60" grpId="0" animBg="1"/>
      <p:bldP spid="61" grpId="0"/>
      <p:bldP spid="62" grpId="0" animBg="1"/>
      <p:bldP spid="63" grpId="0"/>
      <p:bldP spid="64" grpId="0" animBg="1"/>
      <p:bldP spid="65" grpId="0" animBg="1"/>
      <p:bldP spid="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0" y="98425"/>
            <a:ext cx="7345345" cy="544513"/>
          </a:xfrm>
        </p:spPr>
        <p:txBody>
          <a:bodyPr/>
          <a:lstStyle/>
          <a:p>
            <a:r>
              <a:rPr lang="de-DE" b="1" dirty="0" smtClean="0"/>
              <a:t>  </a:t>
            </a:r>
            <a:r>
              <a:rPr lang="de-DE" sz="2800" b="1" dirty="0" smtClean="0"/>
              <a:t>1. Zielsetzungen und Konzeption</a:t>
            </a:r>
            <a:endParaRPr lang="de-DE" sz="2800" b="1" dirty="0"/>
          </a:p>
        </p:txBody>
      </p:sp>
      <p:sp>
        <p:nvSpPr>
          <p:cNvPr id="10" name="Textfeld 12"/>
          <p:cNvSpPr txBox="1">
            <a:spLocks noChangeArrowheads="1"/>
          </p:cNvSpPr>
          <p:nvPr/>
        </p:nvSpPr>
        <p:spPr bwMode="auto">
          <a:xfrm>
            <a:off x="1754188" y="2052638"/>
            <a:ext cx="5697537"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3600" b="1" dirty="0">
                <a:solidFill>
                  <a:srgbClr val="9E0000"/>
                </a:solidFill>
              </a:rPr>
              <a:t>Didaktische Settings:</a:t>
            </a:r>
          </a:p>
          <a:p>
            <a:pPr algn="ctr" eaLnBrk="1" hangingPunct="1">
              <a:spcBef>
                <a:spcPct val="0"/>
              </a:spcBef>
              <a:buFontTx/>
              <a:buNone/>
            </a:pPr>
            <a:endParaRPr lang="de-DE" altLang="de-DE" sz="2800" b="1" dirty="0">
              <a:solidFill>
                <a:srgbClr val="9E0000"/>
              </a:solidFill>
            </a:endParaRPr>
          </a:p>
          <a:p>
            <a:pPr algn="ctr" eaLnBrk="1" hangingPunct="1">
              <a:spcBef>
                <a:spcPct val="0"/>
              </a:spcBef>
              <a:buFontTx/>
              <a:buNone/>
            </a:pPr>
            <a:r>
              <a:rPr lang="de-DE" altLang="de-DE" sz="2800" b="1" dirty="0">
                <a:solidFill>
                  <a:srgbClr val="9E0000"/>
                </a:solidFill>
              </a:rPr>
              <a:t>Online-Problem-</a:t>
            </a:r>
            <a:r>
              <a:rPr lang="de-DE" altLang="de-DE" sz="2800" b="1" dirty="0" err="1">
                <a:solidFill>
                  <a:srgbClr val="9E0000"/>
                </a:solidFill>
              </a:rPr>
              <a:t>Based</a:t>
            </a:r>
            <a:r>
              <a:rPr lang="de-DE" altLang="de-DE" sz="2800" b="1" dirty="0">
                <a:solidFill>
                  <a:srgbClr val="9E0000"/>
                </a:solidFill>
              </a:rPr>
              <a:t>-Learning</a:t>
            </a:r>
          </a:p>
          <a:p>
            <a:pPr algn="ctr" eaLnBrk="1" hangingPunct="1">
              <a:spcBef>
                <a:spcPct val="0"/>
              </a:spcBef>
              <a:buFontTx/>
              <a:buNone/>
            </a:pPr>
            <a:r>
              <a:rPr lang="de-DE" altLang="de-DE" sz="2800" b="1" dirty="0">
                <a:solidFill>
                  <a:srgbClr val="9E0000"/>
                </a:solidFill>
              </a:rPr>
              <a:t>(</a:t>
            </a:r>
            <a:r>
              <a:rPr lang="de-DE" altLang="de-DE" sz="2800" b="1" dirty="0" err="1">
                <a:solidFill>
                  <a:srgbClr val="9E0000"/>
                </a:solidFill>
              </a:rPr>
              <a:t>Citizen</a:t>
            </a:r>
            <a:r>
              <a:rPr lang="de-DE" altLang="de-DE" sz="2800" b="1" dirty="0">
                <a:solidFill>
                  <a:srgbClr val="9E0000"/>
                </a:solidFill>
              </a:rPr>
              <a:t> Science)</a:t>
            </a:r>
          </a:p>
        </p:txBody>
      </p:sp>
      <p:sp>
        <p:nvSpPr>
          <p:cNvPr id="11" name="Rechteck 10"/>
          <p:cNvSpPr/>
          <p:nvPr/>
        </p:nvSpPr>
        <p:spPr>
          <a:xfrm>
            <a:off x="250825" y="6278563"/>
            <a:ext cx="4572000" cy="368300"/>
          </a:xfrm>
          <a:prstGeom prst="rect">
            <a:avLst/>
          </a:prstGeom>
        </p:spPr>
        <p:txBody>
          <a:bodyPr>
            <a:spAutoFit/>
          </a:bodyPr>
          <a:lstStyle/>
          <a:p>
            <a:pPr marL="228600" indent="-228600">
              <a:buFontTx/>
              <a:buAutoNum type="arabicParenBoth"/>
              <a:defRPr/>
            </a:pPr>
            <a:r>
              <a:rPr lang="de-DE" sz="900" dirty="0"/>
              <a:t>Finke, Peter: </a:t>
            </a:r>
            <a:r>
              <a:rPr lang="de-DE" sz="900" dirty="0" err="1"/>
              <a:t>Citizen</a:t>
            </a:r>
            <a:r>
              <a:rPr lang="de-DE" sz="900" dirty="0"/>
              <a:t> Science. </a:t>
            </a:r>
          </a:p>
          <a:p>
            <a:pPr>
              <a:defRPr/>
            </a:pPr>
            <a:r>
              <a:rPr lang="de-DE" sz="900" dirty="0"/>
              <a:t>       Das unterschätzte Wissen der Laien. </a:t>
            </a:r>
            <a:r>
              <a:rPr lang="de-DE" sz="900" dirty="0" err="1"/>
              <a:t>oekom</a:t>
            </a:r>
            <a:r>
              <a:rPr lang="de-DE" sz="900" dirty="0"/>
              <a:t>, 2014</a:t>
            </a:r>
          </a:p>
        </p:txBody>
      </p:sp>
    </p:spTree>
    <p:extLst>
      <p:ext uri="{BB962C8B-B14F-4D97-AF65-F5344CB8AC3E}">
        <p14:creationId xmlns:p14="http://schemas.microsoft.com/office/powerpoint/2010/main" val="3747825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feld 3"/>
          <p:cNvSpPr txBox="1">
            <a:spLocks noChangeArrowheads="1"/>
          </p:cNvSpPr>
          <p:nvPr/>
        </p:nvSpPr>
        <p:spPr bwMode="auto">
          <a:xfrm>
            <a:off x="3708400" y="5375275"/>
            <a:ext cx="11414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200"/>
              <a:t>…</a:t>
            </a:r>
          </a:p>
          <a:p>
            <a:pPr eaLnBrk="1" hangingPunct="1">
              <a:spcBef>
                <a:spcPct val="0"/>
              </a:spcBef>
              <a:buFontTx/>
              <a:buNone/>
            </a:pPr>
            <a:r>
              <a:rPr lang="de-DE" altLang="de-DE" sz="1200"/>
              <a:t>betreut </a:t>
            </a:r>
          </a:p>
          <a:p>
            <a:pPr eaLnBrk="1" hangingPunct="1">
              <a:spcBef>
                <a:spcPct val="0"/>
              </a:spcBef>
              <a:buFontTx/>
              <a:buNone/>
            </a:pPr>
            <a:r>
              <a:rPr lang="de-DE" altLang="de-DE" sz="1200"/>
              <a:t>die </a:t>
            </a:r>
          </a:p>
          <a:p>
            <a:pPr eaLnBrk="1" hangingPunct="1">
              <a:spcBef>
                <a:spcPct val="0"/>
              </a:spcBef>
              <a:buFontTx/>
              <a:buNone/>
            </a:pPr>
            <a:r>
              <a:rPr lang="de-DE" altLang="de-DE" sz="1200"/>
              <a:t>Arbeiten</a:t>
            </a:r>
          </a:p>
        </p:txBody>
      </p:sp>
      <p:pic>
        <p:nvPicPr>
          <p:cNvPr id="72" name="Grafik 7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1850" y="5327650"/>
            <a:ext cx="53975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Grafik 7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838" y="5481638"/>
            <a:ext cx="4381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Grafik 6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86750" y="5554663"/>
            <a:ext cx="26352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feld 3"/>
          <p:cNvSpPr txBox="1">
            <a:spLocks noChangeArrowheads="1"/>
          </p:cNvSpPr>
          <p:nvPr/>
        </p:nvSpPr>
        <p:spPr bwMode="auto">
          <a:xfrm>
            <a:off x="7473950" y="5414963"/>
            <a:ext cx="9858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200"/>
              <a:t>erstellt oder</a:t>
            </a:r>
          </a:p>
          <a:p>
            <a:pPr eaLnBrk="1" hangingPunct="1">
              <a:spcBef>
                <a:spcPct val="0"/>
              </a:spcBef>
              <a:buFontTx/>
              <a:buNone/>
            </a:pPr>
            <a:r>
              <a:rPr lang="de-DE" altLang="de-DE" sz="1200"/>
              <a:t>verlinkt OER-Elemente</a:t>
            </a:r>
          </a:p>
        </p:txBody>
      </p:sp>
      <p:pic>
        <p:nvPicPr>
          <p:cNvPr id="93" name="Grafik 24"/>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24063" y="1570568"/>
            <a:ext cx="342900"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Grafik 27"/>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03713" y="1542269"/>
            <a:ext cx="23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Grafik 3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1838" y="1596244"/>
            <a:ext cx="2571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 name="Grafik 32"/>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87913" y="1580912"/>
            <a:ext cx="238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Grafik 11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600" y="1579563"/>
            <a:ext cx="3683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 name="Grafik 112"/>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2598" y="1537971"/>
            <a:ext cx="342900"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Grafik 11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09873" y="1573795"/>
            <a:ext cx="332738" cy="817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hteck 22"/>
          <p:cNvSpPr/>
          <p:nvPr/>
        </p:nvSpPr>
        <p:spPr>
          <a:xfrm>
            <a:off x="-74141" y="900112"/>
            <a:ext cx="9274472" cy="611188"/>
          </a:xfrm>
          <a:prstGeom prst="rect">
            <a:avLst/>
          </a:prstGeom>
          <a:ln w="41275" cap="flat" cmpd="sng">
            <a:solidFill>
              <a:srgbClr val="336699"/>
            </a:solidFill>
            <a:prstDash val="solid"/>
            <a:round/>
          </a:ln>
          <a:effectLst>
            <a:outerShdw blurRad="152400" dist="88900" dir="21540000" sx="102000" sy="102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b="1" dirty="0">
                <a:solidFill>
                  <a:srgbClr val="336699"/>
                </a:solidFill>
              </a:rPr>
              <a:t>Open</a:t>
            </a:r>
          </a:p>
        </p:txBody>
      </p:sp>
      <p:sp>
        <p:nvSpPr>
          <p:cNvPr id="4100" name="Rectangle 4"/>
          <p:cNvSpPr>
            <a:spLocks noGrp="1" noChangeArrowheads="1"/>
          </p:cNvSpPr>
          <p:nvPr>
            <p:ph type="title"/>
          </p:nvPr>
        </p:nvSpPr>
        <p:spPr>
          <a:xfrm>
            <a:off x="0" y="98425"/>
            <a:ext cx="7345345" cy="544513"/>
          </a:xfrm>
        </p:spPr>
        <p:txBody>
          <a:bodyPr/>
          <a:lstStyle/>
          <a:p>
            <a:r>
              <a:rPr lang="de-DE" b="1" dirty="0" smtClean="0"/>
              <a:t>  </a:t>
            </a:r>
            <a:r>
              <a:rPr lang="de-DE" sz="2800" b="1" dirty="0" smtClean="0"/>
              <a:t>1. Zielsetzungen und Konzeption</a:t>
            </a:r>
            <a:endParaRPr lang="de-DE" sz="2800" b="1" dirty="0"/>
          </a:p>
        </p:txBody>
      </p:sp>
      <p:sp>
        <p:nvSpPr>
          <p:cNvPr id="22" name="Rechteck 21"/>
          <p:cNvSpPr/>
          <p:nvPr/>
        </p:nvSpPr>
        <p:spPr>
          <a:xfrm>
            <a:off x="-74141" y="6254750"/>
            <a:ext cx="9274472" cy="603250"/>
          </a:xfrm>
          <a:prstGeom prst="rect">
            <a:avLst/>
          </a:prstGeom>
          <a:ln w="41275" cap="flat" cmpd="sng">
            <a:solidFill>
              <a:srgbClr val="336699"/>
            </a:solidFill>
            <a:prstDash val="solid"/>
            <a:round/>
          </a:ln>
          <a:effectLst>
            <a:outerShdw blurRad="152400" dist="88900" dir="21540000" sx="102000" sy="102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b="1" dirty="0">
                <a:solidFill>
                  <a:srgbClr val="336699"/>
                </a:solidFill>
              </a:rPr>
              <a:t>University</a:t>
            </a:r>
          </a:p>
        </p:txBody>
      </p:sp>
      <p:pic>
        <p:nvPicPr>
          <p:cNvPr id="71" name="Grafik 70"/>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22763" y="5372100"/>
            <a:ext cx="298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Grafik 72"/>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69088" y="5440363"/>
            <a:ext cx="439737"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Rechteck 74"/>
          <p:cNvSpPr/>
          <p:nvPr/>
        </p:nvSpPr>
        <p:spPr>
          <a:xfrm>
            <a:off x="6669088" y="2847975"/>
            <a:ext cx="1554162" cy="2336800"/>
          </a:xfrm>
          <a:prstGeom prst="rect">
            <a:avLst/>
          </a:prstGeom>
          <a:ln w="41275" cap="flat" cmpd="sng">
            <a:solidFill>
              <a:srgbClr val="336699"/>
            </a:solidFill>
            <a:prstDash val="solid"/>
            <a:round/>
          </a:ln>
          <a:effectLst>
            <a:outerShdw blurRad="152400" dist="88900" dir="21540000" sx="102000" sy="102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sz="800">
              <a:solidFill>
                <a:srgbClr val="336699"/>
              </a:solidFill>
            </a:endParaRPr>
          </a:p>
        </p:txBody>
      </p:sp>
      <p:sp>
        <p:nvSpPr>
          <p:cNvPr id="76" name="Rechteck 75"/>
          <p:cNvSpPr/>
          <p:nvPr/>
        </p:nvSpPr>
        <p:spPr>
          <a:xfrm>
            <a:off x="4087813" y="2847975"/>
            <a:ext cx="1554162" cy="2336800"/>
          </a:xfrm>
          <a:prstGeom prst="rect">
            <a:avLst/>
          </a:prstGeom>
          <a:ln w="41275" cap="flat" cmpd="sng">
            <a:solidFill>
              <a:srgbClr val="336699"/>
            </a:solidFill>
            <a:prstDash val="solid"/>
            <a:round/>
          </a:ln>
          <a:effectLst>
            <a:outerShdw blurRad="152400" dist="88900" dir="21540000" sx="102000" sy="102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solidFill>
                <a:srgbClr val="336699"/>
              </a:solidFill>
            </a:endParaRPr>
          </a:p>
        </p:txBody>
      </p:sp>
      <p:sp>
        <p:nvSpPr>
          <p:cNvPr id="77" name="Rechteck 76"/>
          <p:cNvSpPr/>
          <p:nvPr/>
        </p:nvSpPr>
        <p:spPr>
          <a:xfrm>
            <a:off x="1063625" y="2843213"/>
            <a:ext cx="1554163" cy="2336800"/>
          </a:xfrm>
          <a:prstGeom prst="rect">
            <a:avLst/>
          </a:prstGeom>
          <a:ln w="41275" cap="flat" cmpd="sng">
            <a:solidFill>
              <a:srgbClr val="336699"/>
            </a:solidFill>
            <a:prstDash val="solid"/>
            <a:round/>
          </a:ln>
          <a:effectLst>
            <a:outerShdw blurRad="152400" dist="88900" dir="21540000" sx="102000" sy="102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solidFill>
                <a:srgbClr val="336699"/>
              </a:solidFill>
            </a:endParaRPr>
          </a:p>
        </p:txBody>
      </p:sp>
      <p:pic>
        <p:nvPicPr>
          <p:cNvPr id="78" name="Picture 2" descr="http://erfolgstrainer.strato.de/wp-content/uploads/2013/03/aufgaben_erstell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5038" y="3462338"/>
            <a:ext cx="16033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4" descr="http://m.bremen-tourismus.de/data/mediadb/cms_pictures/%7Bcb071b31-0916-1313-81c0-379320ef4870%7D.jpe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19563" y="3484563"/>
            <a:ext cx="145732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6" descr="http://www.gruber-mde.de/uploads/pics/bibliothek_01.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27825" y="3590925"/>
            <a:ext cx="137795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feld 80"/>
          <p:cNvSpPr txBox="1">
            <a:spLocks noChangeArrowheads="1"/>
          </p:cNvSpPr>
          <p:nvPr/>
        </p:nvSpPr>
        <p:spPr bwMode="auto">
          <a:xfrm>
            <a:off x="3851275" y="2822575"/>
            <a:ext cx="194468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defRPr/>
            </a:pPr>
            <a:r>
              <a:rPr lang="de-DE" altLang="de-DE" sz="1050" b="1" dirty="0" smtClean="0">
                <a:solidFill>
                  <a:srgbClr val="336699"/>
                </a:solidFill>
              </a:rPr>
              <a:t>Kommunikation und </a:t>
            </a:r>
          </a:p>
          <a:p>
            <a:pPr algn="ctr" eaLnBrk="1" hangingPunct="1">
              <a:spcBef>
                <a:spcPct val="0"/>
              </a:spcBef>
              <a:buFontTx/>
              <a:buNone/>
              <a:defRPr/>
            </a:pPr>
            <a:r>
              <a:rPr lang="de-DE" altLang="de-DE" sz="1050" b="1" dirty="0" smtClean="0">
                <a:solidFill>
                  <a:srgbClr val="336699"/>
                </a:solidFill>
              </a:rPr>
              <a:t>Vernetzung</a:t>
            </a:r>
          </a:p>
        </p:txBody>
      </p:sp>
      <p:sp>
        <p:nvSpPr>
          <p:cNvPr id="82" name="Textfeld 12"/>
          <p:cNvSpPr txBox="1">
            <a:spLocks noChangeArrowheads="1"/>
          </p:cNvSpPr>
          <p:nvPr/>
        </p:nvSpPr>
        <p:spPr bwMode="auto">
          <a:xfrm>
            <a:off x="7475538" y="3429000"/>
            <a:ext cx="5921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800">
                <a:solidFill>
                  <a:srgbClr val="336699"/>
                </a:solidFill>
              </a:rPr>
              <a:t>Vorträge</a:t>
            </a:r>
          </a:p>
        </p:txBody>
      </p:sp>
      <p:sp>
        <p:nvSpPr>
          <p:cNvPr id="83" name="Textfeld 13"/>
          <p:cNvSpPr txBox="1">
            <a:spLocks noChangeArrowheads="1"/>
          </p:cNvSpPr>
          <p:nvPr/>
        </p:nvSpPr>
        <p:spPr bwMode="auto">
          <a:xfrm>
            <a:off x="6659563" y="4581525"/>
            <a:ext cx="7032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800">
                <a:solidFill>
                  <a:srgbClr val="336699"/>
                </a:solidFill>
              </a:rPr>
              <a:t>Materialien</a:t>
            </a:r>
          </a:p>
        </p:txBody>
      </p:sp>
      <p:sp>
        <p:nvSpPr>
          <p:cNvPr id="84" name="Textfeld 14"/>
          <p:cNvSpPr txBox="1">
            <a:spLocks noChangeArrowheads="1"/>
          </p:cNvSpPr>
          <p:nvPr/>
        </p:nvSpPr>
        <p:spPr bwMode="auto">
          <a:xfrm>
            <a:off x="6727825" y="3408363"/>
            <a:ext cx="566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800">
                <a:solidFill>
                  <a:srgbClr val="336699"/>
                </a:solidFill>
              </a:rPr>
              <a:t>MOOCs</a:t>
            </a:r>
          </a:p>
        </p:txBody>
      </p:sp>
      <p:sp>
        <p:nvSpPr>
          <p:cNvPr id="85" name="Textfeld 15"/>
          <p:cNvSpPr txBox="1">
            <a:spLocks noChangeArrowheads="1"/>
          </p:cNvSpPr>
          <p:nvPr/>
        </p:nvSpPr>
        <p:spPr bwMode="auto">
          <a:xfrm>
            <a:off x="6959600" y="4795838"/>
            <a:ext cx="8413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800">
                <a:solidFill>
                  <a:srgbClr val="336699"/>
                </a:solidFill>
              </a:rPr>
              <a:t>Management-</a:t>
            </a:r>
          </a:p>
          <a:p>
            <a:pPr algn="ctr" eaLnBrk="1" hangingPunct="1">
              <a:spcBef>
                <a:spcPct val="0"/>
              </a:spcBef>
              <a:buFontTx/>
              <a:buNone/>
            </a:pPr>
            <a:r>
              <a:rPr lang="de-DE" altLang="de-DE" sz="800">
                <a:solidFill>
                  <a:srgbClr val="336699"/>
                </a:solidFill>
              </a:rPr>
              <a:t>Tools</a:t>
            </a:r>
          </a:p>
        </p:txBody>
      </p:sp>
      <p:sp>
        <p:nvSpPr>
          <p:cNvPr id="86" name="Textfeld 16"/>
          <p:cNvSpPr txBox="1">
            <a:spLocks noChangeArrowheads="1"/>
          </p:cNvSpPr>
          <p:nvPr/>
        </p:nvSpPr>
        <p:spPr bwMode="auto">
          <a:xfrm>
            <a:off x="7135813" y="3275013"/>
            <a:ext cx="57467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800">
                <a:solidFill>
                  <a:srgbClr val="336699"/>
                </a:solidFill>
              </a:rPr>
              <a:t>Literatur</a:t>
            </a:r>
          </a:p>
        </p:txBody>
      </p:sp>
      <p:sp>
        <p:nvSpPr>
          <p:cNvPr id="87" name="Textfeld 17"/>
          <p:cNvSpPr txBox="1">
            <a:spLocks noChangeArrowheads="1"/>
          </p:cNvSpPr>
          <p:nvPr/>
        </p:nvSpPr>
        <p:spPr bwMode="auto">
          <a:xfrm>
            <a:off x="7372350" y="4610100"/>
            <a:ext cx="7985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800">
                <a:solidFill>
                  <a:srgbClr val="336699"/>
                </a:solidFill>
              </a:rPr>
              <a:t>Simulationen</a:t>
            </a:r>
          </a:p>
        </p:txBody>
      </p:sp>
      <p:sp>
        <p:nvSpPr>
          <p:cNvPr id="88" name="Textfeld 18"/>
          <p:cNvSpPr txBox="1">
            <a:spLocks noChangeArrowheads="1"/>
          </p:cNvSpPr>
          <p:nvPr/>
        </p:nvSpPr>
        <p:spPr bwMode="auto">
          <a:xfrm>
            <a:off x="7843838" y="4838700"/>
            <a:ext cx="396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800">
                <a:solidFill>
                  <a:srgbClr val="336699"/>
                </a:solidFill>
              </a:rPr>
              <a:t>usw.</a:t>
            </a:r>
          </a:p>
        </p:txBody>
      </p:sp>
      <p:sp>
        <p:nvSpPr>
          <p:cNvPr id="89" name="Pfeil nach unten 88"/>
          <p:cNvSpPr/>
          <p:nvPr/>
        </p:nvSpPr>
        <p:spPr>
          <a:xfrm rot="10800000">
            <a:off x="1757363" y="5445125"/>
            <a:ext cx="438150" cy="720725"/>
          </a:xfrm>
          <a:prstGeom prst="downArrow">
            <a:avLst/>
          </a:prstGeom>
          <a:effectLst>
            <a:outerShdw blurRad="63500" dist="38100" dir="21540000" sx="102000" sy="102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90" name="Textfeld 3"/>
          <p:cNvSpPr txBox="1">
            <a:spLocks noChangeArrowheads="1"/>
          </p:cNvSpPr>
          <p:nvPr/>
        </p:nvSpPr>
        <p:spPr bwMode="auto">
          <a:xfrm>
            <a:off x="1060450" y="5375275"/>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200"/>
              <a:t>…erstellt und</a:t>
            </a:r>
          </a:p>
          <a:p>
            <a:pPr eaLnBrk="1" hangingPunct="1">
              <a:spcBef>
                <a:spcPct val="0"/>
              </a:spcBef>
              <a:buFontTx/>
              <a:buNone/>
            </a:pPr>
            <a:r>
              <a:rPr lang="de-DE" altLang="de-DE" sz="1200"/>
              <a:t>sortiert Aufgaben</a:t>
            </a:r>
          </a:p>
        </p:txBody>
      </p:sp>
      <p:sp>
        <p:nvSpPr>
          <p:cNvPr id="91" name="Textfeld 22"/>
          <p:cNvSpPr txBox="1">
            <a:spLocks noChangeArrowheads="1"/>
          </p:cNvSpPr>
          <p:nvPr/>
        </p:nvSpPr>
        <p:spPr bwMode="auto">
          <a:xfrm>
            <a:off x="1358900" y="1082901"/>
            <a:ext cx="11414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200" dirty="0"/>
              <a:t>… wählen Aufgabe aus</a:t>
            </a:r>
          </a:p>
        </p:txBody>
      </p:sp>
      <p:pic>
        <p:nvPicPr>
          <p:cNvPr id="92" name="Grafik 23"/>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71600" y="1617914"/>
            <a:ext cx="3683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Pfeil nach unten 93"/>
          <p:cNvSpPr/>
          <p:nvPr/>
        </p:nvSpPr>
        <p:spPr>
          <a:xfrm>
            <a:off x="5033963" y="5446713"/>
            <a:ext cx="504825" cy="719137"/>
          </a:xfrm>
          <a:prstGeom prst="downArrow">
            <a:avLst/>
          </a:prstGeom>
          <a:effectLst>
            <a:outerShdw blurRad="63500" dist="38100" dir="21540000" sx="102000" sy="102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95" name="Pfeil nach unten 94"/>
          <p:cNvSpPr/>
          <p:nvPr/>
        </p:nvSpPr>
        <p:spPr>
          <a:xfrm rot="16200000">
            <a:off x="3013075" y="1552575"/>
            <a:ext cx="504825" cy="720725"/>
          </a:xfrm>
          <a:prstGeom prst="downArrow">
            <a:avLst/>
          </a:prstGeom>
          <a:effectLst>
            <a:outerShdw blurRad="63500" dist="38100" dir="21540000" sx="102000" sy="102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pic>
        <p:nvPicPr>
          <p:cNvPr id="96" name="Grafik 2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81463" y="2137582"/>
            <a:ext cx="2571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Textfeld 97"/>
          <p:cNvSpPr txBox="1">
            <a:spLocks noChangeArrowheads="1"/>
          </p:cNvSpPr>
          <p:nvPr/>
        </p:nvSpPr>
        <p:spPr bwMode="auto">
          <a:xfrm>
            <a:off x="6659563" y="2822575"/>
            <a:ext cx="15811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defRPr/>
            </a:pPr>
            <a:r>
              <a:rPr lang="de-DE" altLang="de-DE" sz="1050" b="1" dirty="0" smtClean="0">
                <a:solidFill>
                  <a:srgbClr val="336699"/>
                </a:solidFill>
              </a:rPr>
              <a:t>Online OER-Bibliothek</a:t>
            </a:r>
          </a:p>
        </p:txBody>
      </p:sp>
      <p:pic>
        <p:nvPicPr>
          <p:cNvPr id="99" name="Grafik 29"/>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20154" y="2188382"/>
            <a:ext cx="2571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Grafik 30"/>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26038" y="2055032"/>
            <a:ext cx="238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Textfeld 22"/>
          <p:cNvSpPr txBox="1">
            <a:spLocks noChangeArrowheads="1"/>
          </p:cNvSpPr>
          <p:nvPr/>
        </p:nvSpPr>
        <p:spPr bwMode="auto">
          <a:xfrm>
            <a:off x="2647950" y="2132013"/>
            <a:ext cx="1500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200"/>
              <a:t>… vernetzen sich mit anderen</a:t>
            </a:r>
          </a:p>
        </p:txBody>
      </p:sp>
      <p:sp>
        <p:nvSpPr>
          <p:cNvPr id="104" name="Pfeil nach unten 103"/>
          <p:cNvSpPr/>
          <p:nvPr/>
        </p:nvSpPr>
        <p:spPr>
          <a:xfrm rot="18144636">
            <a:off x="5911850" y="2255838"/>
            <a:ext cx="504825" cy="720725"/>
          </a:xfrm>
          <a:prstGeom prst="downArrow">
            <a:avLst/>
          </a:prstGeom>
          <a:effectLst>
            <a:outerShdw blurRad="63500" dist="38100" dir="21540000" sx="102000" sy="102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105" name="Textfeld 22"/>
          <p:cNvSpPr txBox="1">
            <a:spLocks noChangeArrowheads="1"/>
          </p:cNvSpPr>
          <p:nvPr/>
        </p:nvSpPr>
        <p:spPr bwMode="auto">
          <a:xfrm>
            <a:off x="6092825" y="1770063"/>
            <a:ext cx="15001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200"/>
              <a:t>… nutzen für die Bearbeitung die Bibliothek</a:t>
            </a:r>
          </a:p>
        </p:txBody>
      </p:sp>
      <p:sp>
        <p:nvSpPr>
          <p:cNvPr id="107" name="Pfeil nach unten 106"/>
          <p:cNvSpPr/>
          <p:nvPr/>
        </p:nvSpPr>
        <p:spPr>
          <a:xfrm rot="10800000">
            <a:off x="4483100" y="5445125"/>
            <a:ext cx="504825" cy="720725"/>
          </a:xfrm>
          <a:prstGeom prst="downArrow">
            <a:avLst/>
          </a:prstGeom>
          <a:effectLst>
            <a:outerShdw blurRad="63500" dist="38100" dir="21540000" sx="102000" sy="102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109" name="Textfeld 3"/>
          <p:cNvSpPr txBox="1">
            <a:spLocks noChangeArrowheads="1"/>
          </p:cNvSpPr>
          <p:nvPr/>
        </p:nvSpPr>
        <p:spPr bwMode="auto">
          <a:xfrm>
            <a:off x="5543550" y="5375275"/>
            <a:ext cx="14652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200"/>
              <a:t>…bekommt die Ergebnisse,</a:t>
            </a:r>
          </a:p>
          <a:p>
            <a:pPr eaLnBrk="1" hangingPunct="1">
              <a:spcBef>
                <a:spcPct val="0"/>
              </a:spcBef>
              <a:buFontTx/>
              <a:buNone/>
            </a:pPr>
            <a:r>
              <a:rPr lang="de-DE" altLang="de-DE" sz="1200"/>
              <a:t>zertifiziert die Leistungen</a:t>
            </a:r>
          </a:p>
        </p:txBody>
      </p:sp>
      <p:sp>
        <p:nvSpPr>
          <p:cNvPr id="110" name="Pfeil nach unten 109"/>
          <p:cNvSpPr/>
          <p:nvPr/>
        </p:nvSpPr>
        <p:spPr>
          <a:xfrm>
            <a:off x="1604963" y="2065589"/>
            <a:ext cx="504825" cy="719137"/>
          </a:xfrm>
          <a:prstGeom prst="downArrow">
            <a:avLst/>
          </a:prstGeom>
          <a:effectLst>
            <a:outerShdw blurRad="63500" dist="38100" dir="21540000" sx="102000" sy="102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111" name="Textfeld 22"/>
          <p:cNvSpPr txBox="1">
            <a:spLocks noChangeArrowheads="1"/>
          </p:cNvSpPr>
          <p:nvPr/>
        </p:nvSpPr>
        <p:spPr bwMode="auto">
          <a:xfrm>
            <a:off x="1150269" y="880000"/>
            <a:ext cx="1525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200" dirty="0" smtClean="0"/>
              <a:t>Studieninteressierte</a:t>
            </a:r>
            <a:endParaRPr lang="de-DE" altLang="de-DE" sz="1200" dirty="0"/>
          </a:p>
        </p:txBody>
      </p:sp>
      <p:sp>
        <p:nvSpPr>
          <p:cNvPr id="114" name="Pfeil nach unten 113"/>
          <p:cNvSpPr/>
          <p:nvPr/>
        </p:nvSpPr>
        <p:spPr>
          <a:xfrm>
            <a:off x="217488" y="2484438"/>
            <a:ext cx="504825" cy="850900"/>
          </a:xfrm>
          <a:prstGeom prst="downArrow">
            <a:avLst/>
          </a:prstGeom>
          <a:effectLst>
            <a:outerShdw blurRad="63500" dist="38100" dir="21540000" sx="102000" sy="102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115" name="Textfeld 3"/>
          <p:cNvSpPr txBox="1">
            <a:spLocks noChangeArrowheads="1"/>
          </p:cNvSpPr>
          <p:nvPr/>
        </p:nvSpPr>
        <p:spPr bwMode="auto">
          <a:xfrm>
            <a:off x="36513" y="3362325"/>
            <a:ext cx="11414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200"/>
              <a:t>…erstellen</a:t>
            </a:r>
          </a:p>
        </p:txBody>
      </p:sp>
      <p:sp>
        <p:nvSpPr>
          <p:cNvPr id="116" name="Pfeil nach unten 115"/>
          <p:cNvSpPr/>
          <p:nvPr/>
        </p:nvSpPr>
        <p:spPr>
          <a:xfrm rot="10800000">
            <a:off x="196850" y="4824413"/>
            <a:ext cx="504825" cy="1377950"/>
          </a:xfrm>
          <a:prstGeom prst="downArrow">
            <a:avLst/>
          </a:prstGeom>
          <a:effectLst>
            <a:outerShdw blurRad="63500" dist="38100" dir="21540000" sx="102000" sy="102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117" name="Textfeld 3"/>
          <p:cNvSpPr txBox="1">
            <a:spLocks noChangeArrowheads="1"/>
          </p:cNvSpPr>
          <p:nvPr/>
        </p:nvSpPr>
        <p:spPr bwMode="auto">
          <a:xfrm>
            <a:off x="36513" y="4167188"/>
            <a:ext cx="11414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200"/>
              <a:t>…bewertet,</a:t>
            </a:r>
          </a:p>
          <a:p>
            <a:pPr eaLnBrk="1" hangingPunct="1">
              <a:spcBef>
                <a:spcPct val="0"/>
              </a:spcBef>
              <a:buFontTx/>
              <a:buNone/>
            </a:pPr>
            <a:r>
              <a:rPr lang="de-DE" altLang="de-DE" sz="1200"/>
              <a:t>modifiziert ggf.</a:t>
            </a:r>
          </a:p>
        </p:txBody>
      </p:sp>
      <p:pic>
        <p:nvPicPr>
          <p:cNvPr id="119" name="Grafik 118"/>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28685" y="1827088"/>
            <a:ext cx="309792" cy="836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Pfeil nach unten 119"/>
          <p:cNvSpPr/>
          <p:nvPr/>
        </p:nvSpPr>
        <p:spPr>
          <a:xfrm>
            <a:off x="8450263" y="2093913"/>
            <a:ext cx="504825" cy="1241425"/>
          </a:xfrm>
          <a:prstGeom prst="downArrow">
            <a:avLst/>
          </a:prstGeom>
          <a:effectLst>
            <a:outerShdw blurRad="63500" dist="38100" dir="21540000" sx="102000" sy="102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121" name="Textfeld 3"/>
          <p:cNvSpPr txBox="1">
            <a:spLocks noChangeArrowheads="1"/>
          </p:cNvSpPr>
          <p:nvPr/>
        </p:nvSpPr>
        <p:spPr bwMode="auto">
          <a:xfrm>
            <a:off x="8191500" y="3368675"/>
            <a:ext cx="1141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200"/>
              <a:t>…erstellen</a:t>
            </a:r>
          </a:p>
        </p:txBody>
      </p:sp>
      <p:sp>
        <p:nvSpPr>
          <p:cNvPr id="122" name="Pfeil nach unten 121"/>
          <p:cNvSpPr/>
          <p:nvPr/>
        </p:nvSpPr>
        <p:spPr>
          <a:xfrm rot="10800000">
            <a:off x="8450263" y="4946650"/>
            <a:ext cx="504825" cy="1231900"/>
          </a:xfrm>
          <a:prstGeom prst="downArrow">
            <a:avLst/>
          </a:prstGeom>
          <a:effectLst>
            <a:outerShdw blurRad="63500" dist="38100" dir="21540000" sx="102000" sy="102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123" name="Pfeil nach unten 122"/>
          <p:cNvSpPr/>
          <p:nvPr/>
        </p:nvSpPr>
        <p:spPr>
          <a:xfrm rot="16200000">
            <a:off x="887413" y="3711575"/>
            <a:ext cx="285750" cy="406400"/>
          </a:xfrm>
          <a:prstGeom prst="downArrow">
            <a:avLst/>
          </a:prstGeom>
          <a:effectLst>
            <a:outerShdw blurRad="63500" dist="38100" dir="21540000" sx="102000" sy="102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124" name="Rechteck 123"/>
          <p:cNvSpPr/>
          <p:nvPr/>
        </p:nvSpPr>
        <p:spPr>
          <a:xfrm>
            <a:off x="128588" y="3729038"/>
            <a:ext cx="704850" cy="369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sz="1100" dirty="0">
                <a:solidFill>
                  <a:schemeClr val="tx1"/>
                </a:solidFill>
              </a:rPr>
              <a:t>Aufgabe</a:t>
            </a:r>
          </a:p>
        </p:txBody>
      </p:sp>
      <p:sp>
        <p:nvSpPr>
          <p:cNvPr id="125" name="Pfeil nach unten 124"/>
          <p:cNvSpPr/>
          <p:nvPr/>
        </p:nvSpPr>
        <p:spPr>
          <a:xfrm rot="16200000" flipV="1">
            <a:off x="8072438" y="3784600"/>
            <a:ext cx="284162" cy="293688"/>
          </a:xfrm>
          <a:prstGeom prst="downArrow">
            <a:avLst/>
          </a:prstGeom>
          <a:effectLst>
            <a:outerShdw blurRad="63500" dist="38100" dir="21540000" sx="102000" sy="102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126" name="Rechteck 125"/>
          <p:cNvSpPr/>
          <p:nvPr/>
        </p:nvSpPr>
        <p:spPr>
          <a:xfrm>
            <a:off x="8340725" y="3729038"/>
            <a:ext cx="704850" cy="369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sz="1100" dirty="0">
                <a:solidFill>
                  <a:schemeClr val="tx1"/>
                </a:solidFill>
              </a:rPr>
              <a:t>OER</a:t>
            </a:r>
          </a:p>
        </p:txBody>
      </p:sp>
      <p:sp>
        <p:nvSpPr>
          <p:cNvPr id="127" name="Textfeld 3"/>
          <p:cNvSpPr txBox="1">
            <a:spLocks noChangeArrowheads="1"/>
          </p:cNvSpPr>
          <p:nvPr/>
        </p:nvSpPr>
        <p:spPr bwMode="auto">
          <a:xfrm>
            <a:off x="8255000" y="416718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200"/>
              <a:t>…bewertet,</a:t>
            </a:r>
          </a:p>
          <a:p>
            <a:pPr eaLnBrk="1" hangingPunct="1">
              <a:spcBef>
                <a:spcPct val="0"/>
              </a:spcBef>
              <a:buFontTx/>
              <a:buNone/>
            </a:pPr>
            <a:r>
              <a:rPr lang="de-DE" altLang="de-DE" sz="1200"/>
              <a:t>modifiziert ggf.</a:t>
            </a:r>
          </a:p>
        </p:txBody>
      </p:sp>
      <p:sp>
        <p:nvSpPr>
          <p:cNvPr id="128" name="Pfeil nach unten 127"/>
          <p:cNvSpPr/>
          <p:nvPr/>
        </p:nvSpPr>
        <p:spPr>
          <a:xfrm rot="10800000">
            <a:off x="7019925" y="5445125"/>
            <a:ext cx="504825" cy="720725"/>
          </a:xfrm>
          <a:prstGeom prst="downArrow">
            <a:avLst/>
          </a:prstGeom>
          <a:effectLst>
            <a:outerShdw blurRad="63500" dist="38100" dir="21540000" sx="102000" sy="102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129" name="Textfeld 128"/>
          <p:cNvSpPr txBox="1">
            <a:spLocks noChangeArrowheads="1"/>
          </p:cNvSpPr>
          <p:nvPr/>
        </p:nvSpPr>
        <p:spPr bwMode="auto">
          <a:xfrm>
            <a:off x="1120775" y="2822575"/>
            <a:ext cx="137953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defRPr/>
            </a:pPr>
            <a:r>
              <a:rPr lang="de-DE" altLang="de-DE" sz="1050" b="1" dirty="0" smtClean="0">
                <a:solidFill>
                  <a:srgbClr val="336699"/>
                </a:solidFill>
              </a:rPr>
              <a:t>Projekt- und Aufgaben-sammlungen</a:t>
            </a:r>
          </a:p>
        </p:txBody>
      </p:sp>
      <p:pic>
        <p:nvPicPr>
          <p:cNvPr id="130" name="Grafik 129"/>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876925" y="4891088"/>
            <a:ext cx="39846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169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500"/>
                                        <p:tgtEl>
                                          <p:spTgt spid="9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9"/>
                                        </p:tgtEl>
                                        <p:attrNameLst>
                                          <p:attrName>style.visibility</p:attrName>
                                        </p:attrNameLst>
                                      </p:cBhvr>
                                      <p:to>
                                        <p:strVal val="visible"/>
                                      </p:to>
                                    </p:set>
                                    <p:animEffect transition="in" filter="fade">
                                      <p:cBhvr>
                                        <p:cTn id="20" dur="500"/>
                                        <p:tgtEl>
                                          <p:spTgt spid="89"/>
                                        </p:tgtEl>
                                      </p:cBhvr>
                                    </p:animEffect>
                                  </p:childTnLst>
                                </p:cTn>
                              </p:par>
                              <p:par>
                                <p:cTn id="21" presetID="10"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fade">
                                      <p:cBhvr>
                                        <p:cTn id="23" dur="500"/>
                                        <p:tgtEl>
                                          <p:spTgt spid="7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8"/>
                                        </p:tgtEl>
                                        <p:attrNameLst>
                                          <p:attrName>style.visibility</p:attrName>
                                        </p:attrNameLst>
                                      </p:cBhvr>
                                      <p:to>
                                        <p:strVal val="visible"/>
                                      </p:to>
                                    </p:set>
                                    <p:animEffect transition="in" filter="fade">
                                      <p:cBhvr>
                                        <p:cTn id="31" dur="500"/>
                                        <p:tgtEl>
                                          <p:spTgt spid="1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6"/>
                                        </p:tgtEl>
                                        <p:attrNameLst>
                                          <p:attrName>style.visibility</p:attrName>
                                        </p:attrNameLst>
                                      </p:cBhvr>
                                      <p:to>
                                        <p:strVal val="visible"/>
                                      </p:to>
                                    </p:set>
                                    <p:animEffect transition="in" filter="fade">
                                      <p:cBhvr>
                                        <p:cTn id="34" dur="500"/>
                                        <p:tgtEl>
                                          <p:spTgt spid="10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500"/>
                                        <p:tgtEl>
                                          <p:spTgt spid="92"/>
                                        </p:tgtEl>
                                      </p:cBhvr>
                                    </p:animEffect>
                                  </p:childTnLst>
                                </p:cTn>
                              </p:par>
                              <p:par>
                                <p:cTn id="40" presetID="10" presetClass="entr" presetSubtype="0" fill="hold" nodeType="withEffect">
                                  <p:stCondLst>
                                    <p:cond delay="0"/>
                                  </p:stCondLst>
                                  <p:childTnLst>
                                    <p:set>
                                      <p:cBhvr>
                                        <p:cTn id="41" dur="1" fill="hold">
                                          <p:stCondLst>
                                            <p:cond delay="0"/>
                                          </p:stCondLst>
                                        </p:cTn>
                                        <p:tgtEl>
                                          <p:spTgt spid="93"/>
                                        </p:tgtEl>
                                        <p:attrNameLst>
                                          <p:attrName>style.visibility</p:attrName>
                                        </p:attrNameLst>
                                      </p:cBhvr>
                                      <p:to>
                                        <p:strVal val="visible"/>
                                      </p:to>
                                    </p:set>
                                    <p:animEffect transition="in" filter="fade">
                                      <p:cBhvr>
                                        <p:cTn id="42" dur="500"/>
                                        <p:tgtEl>
                                          <p:spTgt spid="9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0"/>
                                        </p:tgtEl>
                                        <p:attrNameLst>
                                          <p:attrName>style.visibility</p:attrName>
                                        </p:attrNameLst>
                                      </p:cBhvr>
                                      <p:to>
                                        <p:strVal val="visible"/>
                                      </p:to>
                                    </p:set>
                                    <p:animEffect transition="in" filter="fade">
                                      <p:cBhvr>
                                        <p:cTn id="45" dur="500"/>
                                        <p:tgtEl>
                                          <p:spTgt spid="1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fade">
                                      <p:cBhvr>
                                        <p:cTn id="48" dur="500"/>
                                        <p:tgtEl>
                                          <p:spTgt spid="1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fade">
                                      <p:cBhvr>
                                        <p:cTn id="51" dur="500"/>
                                        <p:tgtEl>
                                          <p:spTgt spid="9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95"/>
                                        </p:tgtEl>
                                        <p:attrNameLst>
                                          <p:attrName>style.visibility</p:attrName>
                                        </p:attrNameLst>
                                      </p:cBhvr>
                                      <p:to>
                                        <p:strVal val="visible"/>
                                      </p:to>
                                    </p:set>
                                    <p:animEffect transition="in" filter="fade">
                                      <p:cBhvr>
                                        <p:cTn id="56" dur="500"/>
                                        <p:tgtEl>
                                          <p:spTgt spid="9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3"/>
                                        </p:tgtEl>
                                        <p:attrNameLst>
                                          <p:attrName>style.visibility</p:attrName>
                                        </p:attrNameLst>
                                      </p:cBhvr>
                                      <p:to>
                                        <p:strVal val="visible"/>
                                      </p:to>
                                    </p:set>
                                    <p:animEffect transition="in" filter="fade">
                                      <p:cBhvr>
                                        <p:cTn id="59" dur="500"/>
                                        <p:tgtEl>
                                          <p:spTgt spid="103"/>
                                        </p:tgtEl>
                                      </p:cBhvr>
                                    </p:animEffect>
                                  </p:childTnLst>
                                </p:cTn>
                              </p:par>
                              <p:par>
                                <p:cTn id="60" presetID="10" presetClass="entr" presetSubtype="0" fill="hold" nodeType="withEffect">
                                  <p:stCondLst>
                                    <p:cond delay="0"/>
                                  </p:stCondLst>
                                  <p:childTnLst>
                                    <p:set>
                                      <p:cBhvr>
                                        <p:cTn id="61" dur="1" fill="hold">
                                          <p:stCondLst>
                                            <p:cond delay="0"/>
                                          </p:stCondLst>
                                        </p:cTn>
                                        <p:tgtEl>
                                          <p:spTgt spid="97"/>
                                        </p:tgtEl>
                                        <p:attrNameLst>
                                          <p:attrName>style.visibility</p:attrName>
                                        </p:attrNameLst>
                                      </p:cBhvr>
                                      <p:to>
                                        <p:strVal val="visible"/>
                                      </p:to>
                                    </p:set>
                                    <p:animEffect transition="in" filter="fade">
                                      <p:cBhvr>
                                        <p:cTn id="62" dur="500"/>
                                        <p:tgtEl>
                                          <p:spTgt spid="97"/>
                                        </p:tgtEl>
                                      </p:cBhvr>
                                    </p:animEffect>
                                  </p:childTnLst>
                                </p:cTn>
                              </p:par>
                              <p:par>
                                <p:cTn id="63" presetID="10" presetClass="entr" presetSubtype="0" fill="hold" nodeType="withEffect">
                                  <p:stCondLst>
                                    <p:cond delay="0"/>
                                  </p:stCondLst>
                                  <p:childTnLst>
                                    <p:set>
                                      <p:cBhvr>
                                        <p:cTn id="64" dur="1" fill="hold">
                                          <p:stCondLst>
                                            <p:cond delay="0"/>
                                          </p:stCondLst>
                                        </p:cTn>
                                        <p:tgtEl>
                                          <p:spTgt spid="101"/>
                                        </p:tgtEl>
                                        <p:attrNameLst>
                                          <p:attrName>style.visibility</p:attrName>
                                        </p:attrNameLst>
                                      </p:cBhvr>
                                      <p:to>
                                        <p:strVal val="visible"/>
                                      </p:to>
                                    </p:set>
                                    <p:animEffect transition="in" filter="fade">
                                      <p:cBhvr>
                                        <p:cTn id="65" dur="500"/>
                                        <p:tgtEl>
                                          <p:spTgt spid="101"/>
                                        </p:tgtEl>
                                      </p:cBhvr>
                                    </p:animEffect>
                                  </p:childTnLst>
                                </p:cTn>
                              </p:par>
                              <p:par>
                                <p:cTn id="66" presetID="10" presetClass="entr" presetSubtype="0" fill="hold" nodeType="withEffect">
                                  <p:stCondLst>
                                    <p:cond delay="0"/>
                                  </p:stCondLst>
                                  <p:childTnLst>
                                    <p:set>
                                      <p:cBhvr>
                                        <p:cTn id="67" dur="1" fill="hold">
                                          <p:stCondLst>
                                            <p:cond delay="0"/>
                                          </p:stCondLst>
                                        </p:cTn>
                                        <p:tgtEl>
                                          <p:spTgt spid="102"/>
                                        </p:tgtEl>
                                        <p:attrNameLst>
                                          <p:attrName>style.visibility</p:attrName>
                                        </p:attrNameLst>
                                      </p:cBhvr>
                                      <p:to>
                                        <p:strVal val="visible"/>
                                      </p:to>
                                    </p:set>
                                    <p:animEffect transition="in" filter="fade">
                                      <p:cBhvr>
                                        <p:cTn id="68" dur="500"/>
                                        <p:tgtEl>
                                          <p:spTgt spid="102"/>
                                        </p:tgtEl>
                                      </p:cBhvr>
                                    </p:animEffect>
                                  </p:childTnLst>
                                </p:cTn>
                              </p:par>
                              <p:par>
                                <p:cTn id="69" presetID="10" presetClass="entr" presetSubtype="0" fill="hold" nodeType="withEffect">
                                  <p:stCondLst>
                                    <p:cond delay="0"/>
                                  </p:stCondLst>
                                  <p:childTnLst>
                                    <p:set>
                                      <p:cBhvr>
                                        <p:cTn id="70" dur="1" fill="hold">
                                          <p:stCondLst>
                                            <p:cond delay="0"/>
                                          </p:stCondLst>
                                        </p:cTn>
                                        <p:tgtEl>
                                          <p:spTgt spid="100"/>
                                        </p:tgtEl>
                                        <p:attrNameLst>
                                          <p:attrName>style.visibility</p:attrName>
                                        </p:attrNameLst>
                                      </p:cBhvr>
                                      <p:to>
                                        <p:strVal val="visible"/>
                                      </p:to>
                                    </p:set>
                                    <p:animEffect transition="in" filter="fade">
                                      <p:cBhvr>
                                        <p:cTn id="71" dur="500"/>
                                        <p:tgtEl>
                                          <p:spTgt spid="100"/>
                                        </p:tgtEl>
                                      </p:cBhvr>
                                    </p:animEffect>
                                  </p:childTnLst>
                                </p:cTn>
                              </p:par>
                              <p:par>
                                <p:cTn id="72" presetID="10" presetClass="entr" presetSubtype="0" fill="hold" nodeType="withEffect">
                                  <p:stCondLst>
                                    <p:cond delay="0"/>
                                  </p:stCondLst>
                                  <p:childTnLst>
                                    <p:set>
                                      <p:cBhvr>
                                        <p:cTn id="73" dur="1" fill="hold">
                                          <p:stCondLst>
                                            <p:cond delay="0"/>
                                          </p:stCondLst>
                                        </p:cTn>
                                        <p:tgtEl>
                                          <p:spTgt spid="99"/>
                                        </p:tgtEl>
                                        <p:attrNameLst>
                                          <p:attrName>style.visibility</p:attrName>
                                        </p:attrNameLst>
                                      </p:cBhvr>
                                      <p:to>
                                        <p:strVal val="visible"/>
                                      </p:to>
                                    </p:set>
                                    <p:animEffect transition="in" filter="fade">
                                      <p:cBhvr>
                                        <p:cTn id="74" dur="500"/>
                                        <p:tgtEl>
                                          <p:spTgt spid="99"/>
                                        </p:tgtEl>
                                      </p:cBhvr>
                                    </p:animEffect>
                                  </p:childTnLst>
                                </p:cTn>
                              </p:par>
                              <p:par>
                                <p:cTn id="75" presetID="10" presetClass="entr" presetSubtype="0" fill="hold" nodeType="withEffect">
                                  <p:stCondLst>
                                    <p:cond delay="0"/>
                                  </p:stCondLst>
                                  <p:childTnLst>
                                    <p:set>
                                      <p:cBhvr>
                                        <p:cTn id="76" dur="1" fill="hold">
                                          <p:stCondLst>
                                            <p:cond delay="0"/>
                                          </p:stCondLst>
                                        </p:cTn>
                                        <p:tgtEl>
                                          <p:spTgt spid="96"/>
                                        </p:tgtEl>
                                        <p:attrNameLst>
                                          <p:attrName>style.visibility</p:attrName>
                                        </p:attrNameLst>
                                      </p:cBhvr>
                                      <p:to>
                                        <p:strVal val="visible"/>
                                      </p:to>
                                    </p:set>
                                    <p:animEffect transition="in" filter="fade">
                                      <p:cBhvr>
                                        <p:cTn id="77" dur="500"/>
                                        <p:tgtEl>
                                          <p:spTgt spid="9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71"/>
                                        </p:tgtEl>
                                        <p:attrNameLst>
                                          <p:attrName>style.visibility</p:attrName>
                                        </p:attrNameLst>
                                      </p:cBhvr>
                                      <p:to>
                                        <p:strVal val="visible"/>
                                      </p:to>
                                    </p:set>
                                    <p:animEffect transition="in" filter="fade">
                                      <p:cBhvr>
                                        <p:cTn id="82" dur="500"/>
                                        <p:tgtEl>
                                          <p:spTgt spid="7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07"/>
                                        </p:tgtEl>
                                        <p:attrNameLst>
                                          <p:attrName>style.visibility</p:attrName>
                                        </p:attrNameLst>
                                      </p:cBhvr>
                                      <p:to>
                                        <p:strVal val="visible"/>
                                      </p:to>
                                    </p:set>
                                    <p:animEffect transition="in" filter="fade">
                                      <p:cBhvr>
                                        <p:cTn id="85" dur="500"/>
                                        <p:tgtEl>
                                          <p:spTgt spid="10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08"/>
                                        </p:tgtEl>
                                        <p:attrNameLst>
                                          <p:attrName>style.visibility</p:attrName>
                                        </p:attrNameLst>
                                      </p:cBhvr>
                                      <p:to>
                                        <p:strVal val="visible"/>
                                      </p:to>
                                    </p:set>
                                    <p:animEffect transition="in" filter="fade">
                                      <p:cBhvr>
                                        <p:cTn id="88" dur="500"/>
                                        <p:tgtEl>
                                          <p:spTgt spid="108"/>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04"/>
                                        </p:tgtEl>
                                        <p:attrNameLst>
                                          <p:attrName>style.visibility</p:attrName>
                                        </p:attrNameLst>
                                      </p:cBhvr>
                                      <p:to>
                                        <p:strVal val="visible"/>
                                      </p:to>
                                    </p:set>
                                    <p:animEffect transition="in" filter="fade">
                                      <p:cBhvr>
                                        <p:cTn id="93" dur="500"/>
                                        <p:tgtEl>
                                          <p:spTgt spid="10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05"/>
                                        </p:tgtEl>
                                        <p:attrNameLst>
                                          <p:attrName>style.visibility</p:attrName>
                                        </p:attrNameLst>
                                      </p:cBhvr>
                                      <p:to>
                                        <p:strVal val="visible"/>
                                      </p:to>
                                    </p:set>
                                    <p:animEffect transition="in" filter="fade">
                                      <p:cBhvr>
                                        <p:cTn id="96" dur="500"/>
                                        <p:tgtEl>
                                          <p:spTgt spid="105"/>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94"/>
                                        </p:tgtEl>
                                        <p:attrNameLst>
                                          <p:attrName>style.visibility</p:attrName>
                                        </p:attrNameLst>
                                      </p:cBhvr>
                                      <p:to>
                                        <p:strVal val="visible"/>
                                      </p:to>
                                    </p:set>
                                    <p:animEffect transition="in" filter="fade">
                                      <p:cBhvr>
                                        <p:cTn id="101" dur="500"/>
                                        <p:tgtEl>
                                          <p:spTgt spid="9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09"/>
                                        </p:tgtEl>
                                        <p:attrNameLst>
                                          <p:attrName>style.visibility</p:attrName>
                                        </p:attrNameLst>
                                      </p:cBhvr>
                                      <p:to>
                                        <p:strVal val="visible"/>
                                      </p:to>
                                    </p:set>
                                    <p:animEffect transition="in" filter="fade">
                                      <p:cBhvr>
                                        <p:cTn id="104" dur="500"/>
                                        <p:tgtEl>
                                          <p:spTgt spid="109"/>
                                        </p:tgtEl>
                                      </p:cBhvr>
                                    </p:animEffect>
                                  </p:childTnLst>
                                </p:cTn>
                              </p:par>
                              <p:par>
                                <p:cTn id="105" presetID="10" presetClass="entr" presetSubtype="0" fill="hold" nodeType="withEffect">
                                  <p:stCondLst>
                                    <p:cond delay="0"/>
                                  </p:stCondLst>
                                  <p:childTnLst>
                                    <p:set>
                                      <p:cBhvr>
                                        <p:cTn id="106" dur="1" fill="hold">
                                          <p:stCondLst>
                                            <p:cond delay="0"/>
                                          </p:stCondLst>
                                        </p:cTn>
                                        <p:tgtEl>
                                          <p:spTgt spid="130"/>
                                        </p:tgtEl>
                                        <p:attrNameLst>
                                          <p:attrName>style.visibility</p:attrName>
                                        </p:attrNameLst>
                                      </p:cBhvr>
                                      <p:to>
                                        <p:strVal val="visible"/>
                                      </p:to>
                                    </p:set>
                                    <p:animEffect transition="in" filter="fade">
                                      <p:cBhvr>
                                        <p:cTn id="107" dur="500"/>
                                        <p:tgtEl>
                                          <p:spTgt spid="13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112"/>
                                        </p:tgtEl>
                                        <p:attrNameLst>
                                          <p:attrName>style.visibility</p:attrName>
                                        </p:attrNameLst>
                                      </p:cBhvr>
                                      <p:to>
                                        <p:strVal val="visible"/>
                                      </p:to>
                                    </p:set>
                                    <p:animEffect transition="in" filter="fade">
                                      <p:cBhvr>
                                        <p:cTn id="112" dur="500"/>
                                        <p:tgtEl>
                                          <p:spTgt spid="112"/>
                                        </p:tgtEl>
                                      </p:cBhvr>
                                    </p:animEffect>
                                  </p:childTnLst>
                                </p:cTn>
                              </p:par>
                              <p:par>
                                <p:cTn id="113" presetID="10" presetClass="entr" presetSubtype="0" fill="hold" nodeType="withEffect">
                                  <p:stCondLst>
                                    <p:cond delay="0"/>
                                  </p:stCondLst>
                                  <p:childTnLst>
                                    <p:set>
                                      <p:cBhvr>
                                        <p:cTn id="114" dur="1" fill="hold">
                                          <p:stCondLst>
                                            <p:cond delay="0"/>
                                          </p:stCondLst>
                                        </p:cTn>
                                        <p:tgtEl>
                                          <p:spTgt spid="113"/>
                                        </p:tgtEl>
                                        <p:attrNameLst>
                                          <p:attrName>style.visibility</p:attrName>
                                        </p:attrNameLst>
                                      </p:cBhvr>
                                      <p:to>
                                        <p:strVal val="visible"/>
                                      </p:to>
                                    </p:set>
                                    <p:animEffect transition="in" filter="fade">
                                      <p:cBhvr>
                                        <p:cTn id="115" dur="500"/>
                                        <p:tgtEl>
                                          <p:spTgt spid="113"/>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4"/>
                                        </p:tgtEl>
                                        <p:attrNameLst>
                                          <p:attrName>style.visibility</p:attrName>
                                        </p:attrNameLst>
                                      </p:cBhvr>
                                      <p:to>
                                        <p:strVal val="visible"/>
                                      </p:to>
                                    </p:set>
                                    <p:animEffect transition="in" filter="fade">
                                      <p:cBhvr>
                                        <p:cTn id="118" dur="500"/>
                                        <p:tgtEl>
                                          <p:spTgt spid="114"/>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5"/>
                                        </p:tgtEl>
                                        <p:attrNameLst>
                                          <p:attrName>style.visibility</p:attrName>
                                        </p:attrNameLst>
                                      </p:cBhvr>
                                      <p:to>
                                        <p:strVal val="visible"/>
                                      </p:to>
                                    </p:set>
                                    <p:animEffect transition="in" filter="fade">
                                      <p:cBhvr>
                                        <p:cTn id="121" dur="500"/>
                                        <p:tgtEl>
                                          <p:spTgt spid="115"/>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4"/>
                                        </p:tgtEl>
                                        <p:attrNameLst>
                                          <p:attrName>style.visibility</p:attrName>
                                        </p:attrNameLst>
                                      </p:cBhvr>
                                      <p:to>
                                        <p:strVal val="visible"/>
                                      </p:to>
                                    </p:set>
                                    <p:animEffect transition="in" filter="fade">
                                      <p:cBhvr>
                                        <p:cTn id="124" dur="500"/>
                                        <p:tgtEl>
                                          <p:spTgt spid="124"/>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117"/>
                                        </p:tgtEl>
                                        <p:attrNameLst>
                                          <p:attrName>style.visibility</p:attrName>
                                        </p:attrNameLst>
                                      </p:cBhvr>
                                      <p:to>
                                        <p:strVal val="visible"/>
                                      </p:to>
                                    </p:set>
                                    <p:animEffect transition="in" filter="fade">
                                      <p:cBhvr>
                                        <p:cTn id="129" dur="500"/>
                                        <p:tgtEl>
                                          <p:spTgt spid="117"/>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16"/>
                                        </p:tgtEl>
                                        <p:attrNameLst>
                                          <p:attrName>style.visibility</p:attrName>
                                        </p:attrNameLst>
                                      </p:cBhvr>
                                      <p:to>
                                        <p:strVal val="visible"/>
                                      </p:to>
                                    </p:set>
                                    <p:animEffect transition="in" filter="fade">
                                      <p:cBhvr>
                                        <p:cTn id="132" dur="500"/>
                                        <p:tgtEl>
                                          <p:spTgt spid="116"/>
                                        </p:tgtEl>
                                      </p:cBhvr>
                                    </p:animEffect>
                                  </p:childTnLst>
                                </p:cTn>
                              </p:par>
                              <p:par>
                                <p:cTn id="133" presetID="10" presetClass="entr" presetSubtype="0" fill="hold" nodeType="withEffect">
                                  <p:stCondLst>
                                    <p:cond delay="0"/>
                                  </p:stCondLst>
                                  <p:childTnLst>
                                    <p:set>
                                      <p:cBhvr>
                                        <p:cTn id="134" dur="1" fill="hold">
                                          <p:stCondLst>
                                            <p:cond delay="0"/>
                                          </p:stCondLst>
                                        </p:cTn>
                                        <p:tgtEl>
                                          <p:spTgt spid="74"/>
                                        </p:tgtEl>
                                        <p:attrNameLst>
                                          <p:attrName>style.visibility</p:attrName>
                                        </p:attrNameLst>
                                      </p:cBhvr>
                                      <p:to>
                                        <p:strVal val="visible"/>
                                      </p:to>
                                    </p:set>
                                    <p:animEffect transition="in" filter="fade">
                                      <p:cBhvr>
                                        <p:cTn id="135" dur="500"/>
                                        <p:tgtEl>
                                          <p:spTgt spid="74"/>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23"/>
                                        </p:tgtEl>
                                        <p:attrNameLst>
                                          <p:attrName>style.visibility</p:attrName>
                                        </p:attrNameLst>
                                      </p:cBhvr>
                                      <p:to>
                                        <p:strVal val="visible"/>
                                      </p:to>
                                    </p:set>
                                    <p:animEffect transition="in" filter="fade">
                                      <p:cBhvr>
                                        <p:cTn id="138" dur="500"/>
                                        <p:tgtEl>
                                          <p:spTgt spid="123"/>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119"/>
                                        </p:tgtEl>
                                        <p:attrNameLst>
                                          <p:attrName>style.visibility</p:attrName>
                                        </p:attrNameLst>
                                      </p:cBhvr>
                                      <p:to>
                                        <p:strVal val="visible"/>
                                      </p:to>
                                    </p:set>
                                    <p:animEffect transition="in" filter="fade">
                                      <p:cBhvr>
                                        <p:cTn id="143" dur="500"/>
                                        <p:tgtEl>
                                          <p:spTgt spid="119"/>
                                        </p:tgtEl>
                                      </p:cBhvr>
                                    </p:animEffect>
                                  </p:childTnLst>
                                </p:cTn>
                              </p:par>
                              <p:par>
                                <p:cTn id="144" presetID="10" presetClass="entr" presetSubtype="0" fill="hold" nodeType="withEffect">
                                  <p:stCondLst>
                                    <p:cond delay="0"/>
                                  </p:stCondLst>
                                  <p:childTnLst>
                                    <p:set>
                                      <p:cBhvr>
                                        <p:cTn id="145" dur="1" fill="hold">
                                          <p:stCondLst>
                                            <p:cond delay="0"/>
                                          </p:stCondLst>
                                        </p:cTn>
                                        <p:tgtEl>
                                          <p:spTgt spid="118"/>
                                        </p:tgtEl>
                                        <p:attrNameLst>
                                          <p:attrName>style.visibility</p:attrName>
                                        </p:attrNameLst>
                                      </p:cBhvr>
                                      <p:to>
                                        <p:strVal val="visible"/>
                                      </p:to>
                                    </p:set>
                                    <p:animEffect transition="in" filter="fade">
                                      <p:cBhvr>
                                        <p:cTn id="146" dur="500"/>
                                        <p:tgtEl>
                                          <p:spTgt spid="118"/>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120"/>
                                        </p:tgtEl>
                                        <p:attrNameLst>
                                          <p:attrName>style.visibility</p:attrName>
                                        </p:attrNameLst>
                                      </p:cBhvr>
                                      <p:to>
                                        <p:strVal val="visible"/>
                                      </p:to>
                                    </p:set>
                                    <p:animEffect transition="in" filter="fade">
                                      <p:cBhvr>
                                        <p:cTn id="149" dur="500"/>
                                        <p:tgtEl>
                                          <p:spTgt spid="12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21"/>
                                        </p:tgtEl>
                                        <p:attrNameLst>
                                          <p:attrName>style.visibility</p:attrName>
                                        </p:attrNameLst>
                                      </p:cBhvr>
                                      <p:to>
                                        <p:strVal val="visible"/>
                                      </p:to>
                                    </p:set>
                                    <p:animEffect transition="in" filter="fade">
                                      <p:cBhvr>
                                        <p:cTn id="152" dur="500"/>
                                        <p:tgtEl>
                                          <p:spTgt spid="121"/>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26"/>
                                        </p:tgtEl>
                                        <p:attrNameLst>
                                          <p:attrName>style.visibility</p:attrName>
                                        </p:attrNameLst>
                                      </p:cBhvr>
                                      <p:to>
                                        <p:strVal val="visible"/>
                                      </p:to>
                                    </p:set>
                                    <p:animEffect transition="in" filter="fade">
                                      <p:cBhvr>
                                        <p:cTn id="155" dur="500"/>
                                        <p:tgtEl>
                                          <p:spTgt spid="126"/>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70"/>
                                        </p:tgtEl>
                                        <p:attrNameLst>
                                          <p:attrName>style.visibility</p:attrName>
                                        </p:attrNameLst>
                                      </p:cBhvr>
                                      <p:to>
                                        <p:strVal val="visible"/>
                                      </p:to>
                                    </p:set>
                                    <p:animEffect transition="in" filter="fade">
                                      <p:cBhvr>
                                        <p:cTn id="160" dur="500"/>
                                        <p:tgtEl>
                                          <p:spTgt spid="70"/>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2"/>
                                        </p:tgtEl>
                                        <p:attrNameLst>
                                          <p:attrName>style.visibility</p:attrName>
                                        </p:attrNameLst>
                                      </p:cBhvr>
                                      <p:to>
                                        <p:strVal val="visible"/>
                                      </p:to>
                                    </p:set>
                                    <p:animEffect transition="in" filter="fade">
                                      <p:cBhvr>
                                        <p:cTn id="163" dur="500"/>
                                        <p:tgtEl>
                                          <p:spTgt spid="122"/>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7"/>
                                        </p:tgtEl>
                                        <p:attrNameLst>
                                          <p:attrName>style.visibility</p:attrName>
                                        </p:attrNameLst>
                                      </p:cBhvr>
                                      <p:to>
                                        <p:strVal val="visible"/>
                                      </p:to>
                                    </p:set>
                                    <p:animEffect transition="in" filter="fade">
                                      <p:cBhvr>
                                        <p:cTn id="166" dur="500"/>
                                        <p:tgtEl>
                                          <p:spTgt spid="127"/>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5"/>
                                        </p:tgtEl>
                                        <p:attrNameLst>
                                          <p:attrName>style.visibility</p:attrName>
                                        </p:attrNameLst>
                                      </p:cBhvr>
                                      <p:to>
                                        <p:strVal val="visible"/>
                                      </p:to>
                                    </p:set>
                                    <p:animEffect transition="in" filter="fade">
                                      <p:cBhvr>
                                        <p:cTn id="169"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6" grpId="0"/>
      <p:bldP spid="23" grpId="0" animBg="1"/>
      <p:bldP spid="22" grpId="0" animBg="1"/>
      <p:bldP spid="89" grpId="0" animBg="1"/>
      <p:bldP spid="90" grpId="0"/>
      <p:bldP spid="91" grpId="0"/>
      <p:bldP spid="94" grpId="0" animBg="1"/>
      <p:bldP spid="95" grpId="0" animBg="1"/>
      <p:bldP spid="103" grpId="0"/>
      <p:bldP spid="104" grpId="0" animBg="1"/>
      <p:bldP spid="105" grpId="0"/>
      <p:bldP spid="107" grpId="0" animBg="1"/>
      <p:bldP spid="109" grpId="0"/>
      <p:bldP spid="110" grpId="0" animBg="1"/>
      <p:bldP spid="111" grpId="0"/>
      <p:bldP spid="114" grpId="0" animBg="1"/>
      <p:bldP spid="115" grpId="0"/>
      <p:bldP spid="116" grpId="0" animBg="1"/>
      <p:bldP spid="117" grpId="0"/>
      <p:bldP spid="120" grpId="0" animBg="1"/>
      <p:bldP spid="121" grpId="0"/>
      <p:bldP spid="122" grpId="0" animBg="1"/>
      <p:bldP spid="123" grpId="0" animBg="1"/>
      <p:bldP spid="124" grpId="0" animBg="1"/>
      <p:bldP spid="125" grpId="0" animBg="1"/>
      <p:bldP spid="126" grpId="0" animBg="1"/>
      <p:bldP spid="127" grpId="0"/>
      <p:bldP spid="1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0" y="98425"/>
            <a:ext cx="7345345" cy="544513"/>
          </a:xfrm>
        </p:spPr>
        <p:txBody>
          <a:bodyPr/>
          <a:lstStyle/>
          <a:p>
            <a:r>
              <a:rPr lang="de-DE" b="1" dirty="0" smtClean="0"/>
              <a:t>  </a:t>
            </a:r>
            <a:r>
              <a:rPr lang="de-DE" sz="2800" b="1" dirty="0" smtClean="0"/>
              <a:t>1. Zielsetzungen und Konzeption</a:t>
            </a:r>
            <a:endParaRPr lang="de-DE" sz="2800" b="1" dirty="0"/>
          </a:p>
        </p:txBody>
      </p:sp>
      <p:sp>
        <p:nvSpPr>
          <p:cNvPr id="10" name="Textfeld 12"/>
          <p:cNvSpPr txBox="1">
            <a:spLocks noChangeArrowheads="1"/>
          </p:cNvSpPr>
          <p:nvPr/>
        </p:nvSpPr>
        <p:spPr bwMode="auto">
          <a:xfrm>
            <a:off x="546100" y="1404938"/>
            <a:ext cx="8113713"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3600" b="1" dirty="0">
                <a:solidFill>
                  <a:srgbClr val="9E0000"/>
                </a:solidFill>
              </a:rPr>
              <a:t>Weitere didaktische Settings:</a:t>
            </a:r>
          </a:p>
          <a:p>
            <a:pPr algn="ctr" eaLnBrk="1" hangingPunct="1">
              <a:spcBef>
                <a:spcPct val="0"/>
              </a:spcBef>
              <a:buFontTx/>
              <a:buNone/>
            </a:pPr>
            <a:endParaRPr lang="de-DE" altLang="de-DE" sz="2800" b="1" dirty="0">
              <a:solidFill>
                <a:srgbClr val="9E0000"/>
              </a:solidFill>
            </a:endParaRPr>
          </a:p>
          <a:p>
            <a:pPr algn="ctr" eaLnBrk="1" hangingPunct="1">
              <a:spcBef>
                <a:spcPct val="0"/>
              </a:spcBef>
              <a:buFontTx/>
              <a:buNone/>
            </a:pPr>
            <a:r>
              <a:rPr lang="de-DE" altLang="de-DE" sz="2800" b="1" dirty="0">
                <a:solidFill>
                  <a:srgbClr val="9E0000"/>
                </a:solidFill>
              </a:rPr>
              <a:t>Nutzung von OER in der Lehre</a:t>
            </a:r>
          </a:p>
          <a:p>
            <a:pPr algn="ctr" eaLnBrk="1" hangingPunct="1">
              <a:spcBef>
                <a:spcPct val="0"/>
              </a:spcBef>
              <a:buFontTx/>
              <a:buNone/>
            </a:pPr>
            <a:r>
              <a:rPr lang="de-DE" altLang="de-DE" sz="2800" b="1" dirty="0">
                <a:solidFill>
                  <a:srgbClr val="9E0000"/>
                </a:solidFill>
              </a:rPr>
              <a:t>Nutzung von OER in der Weiterbildung</a:t>
            </a:r>
          </a:p>
          <a:p>
            <a:pPr algn="ctr" eaLnBrk="1" hangingPunct="1">
              <a:spcBef>
                <a:spcPct val="0"/>
              </a:spcBef>
              <a:buFontTx/>
              <a:buNone/>
            </a:pPr>
            <a:r>
              <a:rPr lang="de-DE" altLang="de-DE" sz="2800" b="1" dirty="0">
                <a:solidFill>
                  <a:srgbClr val="9E0000"/>
                </a:solidFill>
              </a:rPr>
              <a:t> Praxisergänzungen zu Theorievorlesungen</a:t>
            </a:r>
          </a:p>
          <a:p>
            <a:pPr algn="ctr" eaLnBrk="1" hangingPunct="1">
              <a:spcBef>
                <a:spcPct val="0"/>
              </a:spcBef>
              <a:buFontTx/>
              <a:buNone/>
            </a:pPr>
            <a:r>
              <a:rPr lang="de-DE" altLang="de-DE" sz="2800" b="1" dirty="0" err="1">
                <a:solidFill>
                  <a:srgbClr val="9E0000"/>
                </a:solidFill>
              </a:rPr>
              <a:t>xMOOC</a:t>
            </a:r>
            <a:r>
              <a:rPr lang="de-DE" altLang="de-DE" sz="2800" b="1" dirty="0">
                <a:solidFill>
                  <a:srgbClr val="9E0000"/>
                </a:solidFill>
              </a:rPr>
              <a:t> / </a:t>
            </a:r>
            <a:r>
              <a:rPr lang="de-DE" altLang="de-DE" sz="2800" b="1" dirty="0" err="1">
                <a:solidFill>
                  <a:srgbClr val="9E0000"/>
                </a:solidFill>
              </a:rPr>
              <a:t>cMOOC</a:t>
            </a:r>
            <a:endParaRPr lang="de-DE" altLang="de-DE" sz="2800" b="1" dirty="0">
              <a:solidFill>
                <a:srgbClr val="9E0000"/>
              </a:solidFill>
            </a:endParaRPr>
          </a:p>
          <a:p>
            <a:pPr algn="ctr" eaLnBrk="1" hangingPunct="1">
              <a:spcBef>
                <a:spcPct val="0"/>
              </a:spcBef>
              <a:buFontTx/>
              <a:buNone/>
            </a:pPr>
            <a:r>
              <a:rPr lang="de-DE" altLang="de-DE" sz="2800" b="1" dirty="0">
                <a:solidFill>
                  <a:srgbClr val="9E0000"/>
                </a:solidFill>
              </a:rPr>
              <a:t>Vorlesungsaufzeichnungen in OER</a:t>
            </a:r>
          </a:p>
          <a:p>
            <a:pPr algn="ctr" eaLnBrk="1" hangingPunct="1">
              <a:spcBef>
                <a:spcPct val="0"/>
              </a:spcBef>
              <a:buFontTx/>
              <a:buNone/>
            </a:pPr>
            <a:r>
              <a:rPr lang="de-DE" altLang="de-DE" sz="2800" b="1" dirty="0" err="1">
                <a:solidFill>
                  <a:srgbClr val="9E0000"/>
                </a:solidFill>
              </a:rPr>
              <a:t>Blended</a:t>
            </a:r>
            <a:r>
              <a:rPr lang="de-DE" altLang="de-DE" sz="2800" b="1" dirty="0">
                <a:solidFill>
                  <a:srgbClr val="9E0000"/>
                </a:solidFill>
              </a:rPr>
              <a:t> Learning-Angebote der Unis</a:t>
            </a:r>
          </a:p>
          <a:p>
            <a:pPr algn="ctr" eaLnBrk="1" hangingPunct="1">
              <a:spcBef>
                <a:spcPct val="0"/>
              </a:spcBef>
              <a:buFontTx/>
              <a:buNone/>
            </a:pPr>
            <a:r>
              <a:rPr lang="de-DE" altLang="de-DE" sz="2800" b="1" dirty="0">
                <a:solidFill>
                  <a:srgbClr val="9E0000"/>
                </a:solidFill>
              </a:rPr>
              <a:t>Web-</a:t>
            </a:r>
            <a:r>
              <a:rPr lang="de-DE" altLang="de-DE" sz="2800" b="1" dirty="0" err="1">
                <a:solidFill>
                  <a:srgbClr val="9E0000"/>
                </a:solidFill>
              </a:rPr>
              <a:t>Based</a:t>
            </a:r>
            <a:r>
              <a:rPr lang="de-DE" altLang="de-DE" sz="2800" b="1" dirty="0">
                <a:solidFill>
                  <a:srgbClr val="9E0000"/>
                </a:solidFill>
              </a:rPr>
              <a:t>-Training der Unis</a:t>
            </a:r>
          </a:p>
          <a:p>
            <a:pPr algn="ctr" eaLnBrk="1" hangingPunct="1">
              <a:spcBef>
                <a:spcPct val="0"/>
              </a:spcBef>
              <a:buFontTx/>
              <a:buNone/>
            </a:pPr>
            <a:r>
              <a:rPr lang="de-DE" altLang="de-DE" sz="2800" b="1" dirty="0">
                <a:solidFill>
                  <a:srgbClr val="9E0000"/>
                </a:solidFill>
              </a:rPr>
              <a:t>Mikro-Learning-Einheiten für die Studierenden</a:t>
            </a:r>
          </a:p>
          <a:p>
            <a:pPr algn="ctr" eaLnBrk="1" hangingPunct="1">
              <a:spcBef>
                <a:spcPct val="0"/>
              </a:spcBef>
              <a:buFontTx/>
              <a:buNone/>
            </a:pPr>
            <a:r>
              <a:rPr lang="de-DE" altLang="de-DE" sz="2800" b="1" dirty="0">
                <a:solidFill>
                  <a:srgbClr val="9E0000"/>
                </a:solidFill>
              </a:rPr>
              <a:t>…</a:t>
            </a:r>
          </a:p>
          <a:p>
            <a:pPr algn="ctr" eaLnBrk="1" hangingPunct="1">
              <a:spcBef>
                <a:spcPct val="0"/>
              </a:spcBef>
              <a:buFontTx/>
              <a:buNone/>
            </a:pPr>
            <a:endParaRPr lang="de-DE" altLang="de-DE" sz="2800" b="1" dirty="0">
              <a:solidFill>
                <a:srgbClr val="336699"/>
              </a:solidFill>
            </a:endParaRPr>
          </a:p>
        </p:txBody>
      </p:sp>
    </p:spTree>
    <p:extLst>
      <p:ext uri="{BB962C8B-B14F-4D97-AF65-F5344CB8AC3E}">
        <p14:creationId xmlns:p14="http://schemas.microsoft.com/office/powerpoint/2010/main" val="3747825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0" y="98425"/>
            <a:ext cx="7345345" cy="544513"/>
          </a:xfrm>
        </p:spPr>
        <p:txBody>
          <a:bodyPr/>
          <a:lstStyle/>
          <a:p>
            <a:r>
              <a:rPr lang="de-DE" dirty="0" smtClean="0"/>
              <a:t>  </a:t>
            </a:r>
            <a:r>
              <a:rPr lang="de-DE" sz="2800" b="1" dirty="0" smtClean="0"/>
              <a:t>Agenda</a:t>
            </a:r>
            <a:endParaRPr lang="de-DE" sz="2800" b="1" dirty="0"/>
          </a:p>
        </p:txBody>
      </p:sp>
      <p:sp>
        <p:nvSpPr>
          <p:cNvPr id="6" name="Rectangle 2"/>
          <p:cNvSpPr txBox="1">
            <a:spLocks noChangeArrowheads="1"/>
          </p:cNvSpPr>
          <p:nvPr/>
        </p:nvSpPr>
        <p:spPr bwMode="auto">
          <a:xfrm>
            <a:off x="468313" y="1542552"/>
            <a:ext cx="8675687" cy="526623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81000" lvl="0" indent="-381000">
              <a:spcBef>
                <a:spcPct val="20000"/>
              </a:spcBef>
              <a:buFontTx/>
              <a:buAutoNum type="arabicPeriod"/>
              <a:defRPr/>
            </a:pPr>
            <a:r>
              <a:rPr kumimoji="0" lang="de-DE" sz="2000" b="1" i="0" u="none" strike="noStrike" kern="0" cap="none" spc="0" normalizeH="0" baseline="0" noProof="0" dirty="0" smtClean="0">
                <a:ln>
                  <a:noFill/>
                </a:ln>
                <a:solidFill>
                  <a:schemeClr val="bg1">
                    <a:lumMod val="50000"/>
                  </a:schemeClr>
                </a:solidFill>
                <a:effectLst/>
                <a:uLnTx/>
                <a:uFillTx/>
                <a:latin typeface="+mn-lt"/>
                <a:ea typeface="+mn-ea"/>
                <a:cs typeface="+mn-cs"/>
              </a:rPr>
              <a:t>Strategische Zielsetzungen und konzeptionelle Ausrichtung </a:t>
            </a:r>
            <a:r>
              <a:rPr lang="de-DE" sz="2000" b="1" kern="0" dirty="0" smtClean="0">
                <a:solidFill>
                  <a:schemeClr val="bg1">
                    <a:lumMod val="50000"/>
                  </a:schemeClr>
                </a:solidFill>
              </a:rPr>
              <a:t>(Prof. Dr. Knutzen)</a:t>
            </a:r>
            <a:endParaRPr kumimoji="0" lang="de-DE" sz="2000" b="1" i="0" u="none" strike="noStrike" kern="0" cap="none" spc="0" normalizeH="0" baseline="0" noProof="0" dirty="0" smtClean="0">
              <a:ln>
                <a:noFill/>
              </a:ln>
              <a:solidFill>
                <a:schemeClr val="bg1">
                  <a:lumMod val="50000"/>
                </a:schemeClr>
              </a:solidFill>
              <a:effectLst/>
              <a:uLnTx/>
              <a:uFillTx/>
              <a:latin typeface="+mn-lt"/>
              <a:ea typeface="+mn-ea"/>
              <a:cs typeface="+mn-cs"/>
            </a:endParaRPr>
          </a:p>
          <a:p>
            <a:pPr marL="381000" marR="0" lvl="0" indent="-381000" algn="l" defTabSz="914400" rtl="0" eaLnBrk="1" fontAlgn="base" latinLnBrk="0" hangingPunct="1">
              <a:lnSpc>
                <a:spcPct val="100000"/>
              </a:lnSpc>
              <a:spcBef>
                <a:spcPct val="20000"/>
              </a:spcBef>
              <a:spcAft>
                <a:spcPct val="0"/>
              </a:spcAft>
              <a:buClrTx/>
              <a:buSzTx/>
              <a:buFontTx/>
              <a:buAutoNum type="arabicPeriod"/>
              <a:tabLst/>
              <a:defRPr/>
            </a:pPr>
            <a:endParaRPr kumimoji="0" lang="de-DE" sz="1400" b="1" i="0" u="none" strike="noStrike" kern="0" cap="none" spc="0" normalizeH="0" baseline="0" noProof="0" dirty="0" smtClean="0">
              <a:ln>
                <a:noFill/>
              </a:ln>
              <a:solidFill>
                <a:schemeClr val="bg1">
                  <a:lumMod val="50000"/>
                </a:schemeClr>
              </a:solidFill>
              <a:effectLst/>
              <a:uLnTx/>
              <a:uFillTx/>
              <a:latin typeface="+mn-lt"/>
              <a:ea typeface="+mn-ea"/>
              <a:cs typeface="+mn-cs"/>
            </a:endParaRPr>
          </a:p>
          <a:p>
            <a:pPr marL="381000" marR="0" lvl="0" indent="-381000" algn="l" defTabSz="914400" rtl="0" eaLnBrk="1" fontAlgn="base" latinLnBrk="0" hangingPunct="1">
              <a:lnSpc>
                <a:spcPct val="100000"/>
              </a:lnSpc>
              <a:spcBef>
                <a:spcPct val="20000"/>
              </a:spcBef>
              <a:spcAft>
                <a:spcPct val="0"/>
              </a:spcAft>
              <a:buClrTx/>
              <a:buSzTx/>
              <a:buFontTx/>
              <a:buAutoNum type="arabicPeriod"/>
              <a:tabLst/>
              <a:defRPr/>
            </a:pPr>
            <a:r>
              <a:rPr kumimoji="0" lang="de-DE" sz="2000" b="1" i="0" u="none" strike="noStrike" kern="0" cap="none" spc="0" normalizeH="0" baseline="0" noProof="0" dirty="0" smtClean="0">
                <a:ln>
                  <a:noFill/>
                </a:ln>
                <a:solidFill>
                  <a:srgbClr val="9E0000"/>
                </a:solidFill>
                <a:effectLst/>
                <a:uLnTx/>
                <a:uFillTx/>
                <a:latin typeface="+mn-lt"/>
                <a:ea typeface="+mn-ea"/>
                <a:cs typeface="+mn-cs"/>
              </a:rPr>
              <a:t>Konkrete Maßnahmen und erste Umsetzungsschritte</a:t>
            </a:r>
          </a:p>
          <a:p>
            <a:pPr marL="914400" lvl="1" indent="-457200">
              <a:spcBef>
                <a:spcPct val="20000"/>
              </a:spcBef>
              <a:buFont typeface="+mj-lt"/>
              <a:buAutoNum type="alphaLcPeriod"/>
              <a:defRPr/>
            </a:pPr>
            <a:r>
              <a:rPr kumimoji="0" lang="de-DE" sz="2000" b="1" i="0" u="none" strike="noStrike" kern="0" cap="none" spc="0" normalizeH="0" baseline="0" noProof="0" dirty="0" err="1" smtClean="0">
                <a:ln>
                  <a:noFill/>
                </a:ln>
                <a:solidFill>
                  <a:srgbClr val="9E0000"/>
                </a:solidFill>
                <a:effectLst/>
                <a:uLnTx/>
                <a:uFillTx/>
                <a:latin typeface="+mn-lt"/>
                <a:ea typeface="+mn-ea"/>
                <a:cs typeface="+mn-cs"/>
              </a:rPr>
              <a:t>Governance</a:t>
            </a:r>
            <a:r>
              <a:rPr kumimoji="0" lang="de-DE" sz="2000" b="1" i="0" u="none" strike="noStrike" kern="0" cap="none" spc="0" normalizeH="0" baseline="0" noProof="0" dirty="0" smtClean="0">
                <a:ln>
                  <a:noFill/>
                </a:ln>
                <a:solidFill>
                  <a:srgbClr val="9E0000"/>
                </a:solidFill>
                <a:effectLst/>
                <a:uLnTx/>
                <a:uFillTx/>
                <a:latin typeface="+mn-lt"/>
                <a:ea typeface="+mn-ea"/>
                <a:cs typeface="+mn-cs"/>
              </a:rPr>
              <a:t> </a:t>
            </a:r>
            <a:r>
              <a:rPr lang="de-DE" sz="2000" b="1" kern="0" dirty="0">
                <a:solidFill>
                  <a:srgbClr val="9E0000"/>
                </a:solidFill>
              </a:rPr>
              <a:t>(Dr. Göcks</a:t>
            </a:r>
            <a:r>
              <a:rPr lang="de-DE" sz="2000" b="1" kern="0" dirty="0" smtClean="0">
                <a:solidFill>
                  <a:srgbClr val="9E0000"/>
                </a:solidFill>
              </a:rPr>
              <a:t>)</a:t>
            </a:r>
            <a:endParaRPr kumimoji="0" lang="de-DE" sz="2000" b="1" i="0" u="none" strike="noStrike" kern="0" cap="none" spc="0" normalizeH="0" baseline="0" noProof="0" dirty="0" smtClean="0">
              <a:ln>
                <a:noFill/>
              </a:ln>
              <a:solidFill>
                <a:srgbClr val="9E0000"/>
              </a:solidFill>
              <a:effectLst/>
              <a:uLnTx/>
              <a:uFillTx/>
              <a:latin typeface="+mn-lt"/>
              <a:cs typeface="+mn-cs"/>
            </a:endParaRPr>
          </a:p>
          <a:p>
            <a:pPr marL="914400" lvl="1" indent="-457200">
              <a:spcBef>
                <a:spcPct val="20000"/>
              </a:spcBef>
              <a:buFont typeface="+mj-lt"/>
              <a:buAutoNum type="alphaLcPeriod"/>
              <a:defRPr/>
            </a:pPr>
            <a:r>
              <a:rPr lang="de-DE" sz="2000" b="1" kern="0" dirty="0" smtClean="0">
                <a:solidFill>
                  <a:srgbClr val="9E0000"/>
                </a:solidFill>
              </a:rPr>
              <a:t>Medienbildung/Qualifizierung (Prof. Dr. Bessenrodt-Weberpals)</a:t>
            </a:r>
          </a:p>
          <a:p>
            <a:pPr marL="914400" lvl="1" indent="-457200">
              <a:spcBef>
                <a:spcPct val="20000"/>
              </a:spcBef>
              <a:buFont typeface="+mj-lt"/>
              <a:buAutoNum type="alphaLcPeriod"/>
              <a:defRPr/>
            </a:pPr>
            <a:r>
              <a:rPr lang="de-DE" sz="2000" b="1" kern="0" dirty="0" smtClean="0">
                <a:solidFill>
                  <a:srgbClr val="9E0000"/>
                </a:solidFill>
              </a:rPr>
              <a:t>Support (Prof. Dr. Rupp)</a:t>
            </a:r>
          </a:p>
          <a:p>
            <a:pPr marL="914400" lvl="1" indent="-457200">
              <a:spcBef>
                <a:spcPct val="20000"/>
              </a:spcBef>
              <a:buFont typeface="+mj-lt"/>
              <a:buAutoNum type="alphaLcPeriod"/>
              <a:defRPr/>
            </a:pPr>
            <a:r>
              <a:rPr lang="de-DE" sz="2000" b="1" kern="0" dirty="0" smtClean="0">
                <a:solidFill>
                  <a:srgbClr val="9E0000"/>
                </a:solidFill>
                <a:latin typeface="+mn-lt"/>
                <a:cs typeface="+mn-cs"/>
              </a:rPr>
              <a:t>Content-Förderprogramm </a:t>
            </a:r>
            <a:r>
              <a:rPr lang="de-DE" sz="2000" b="1" kern="0" dirty="0" smtClean="0">
                <a:solidFill>
                  <a:srgbClr val="9E0000"/>
                </a:solidFill>
              </a:rPr>
              <a:t>(Dr. Göcks)</a:t>
            </a:r>
          </a:p>
          <a:p>
            <a:pPr marL="914400" lvl="1" indent="-457200">
              <a:spcBef>
                <a:spcPct val="20000"/>
              </a:spcBef>
              <a:buFont typeface="+mj-lt"/>
              <a:buAutoNum type="alphaLcPeriod"/>
              <a:defRPr/>
            </a:pPr>
            <a:r>
              <a:rPr lang="de-DE" sz="2000" b="1" kern="0" dirty="0" smtClean="0">
                <a:solidFill>
                  <a:srgbClr val="9E0000"/>
                </a:solidFill>
              </a:rPr>
              <a:t>Technik (Prof. Dr. Knutzen)</a:t>
            </a:r>
          </a:p>
          <a:p>
            <a:pPr marL="914400" lvl="1" indent="-457200">
              <a:spcBef>
                <a:spcPct val="20000"/>
              </a:spcBef>
              <a:buFont typeface="+mj-lt"/>
              <a:buAutoNum type="alphaLcPeriod"/>
              <a:defRPr/>
            </a:pPr>
            <a:endParaRPr kumimoji="0" lang="de-DE" sz="1400" b="1" i="0" u="none" strike="noStrike" kern="0" cap="none" spc="0" normalizeH="0" baseline="0" noProof="0" dirty="0" smtClean="0">
              <a:ln>
                <a:noFill/>
              </a:ln>
              <a:solidFill>
                <a:schemeClr val="bg1">
                  <a:lumMod val="50000"/>
                </a:schemeClr>
              </a:solidFill>
              <a:effectLst/>
              <a:uLnTx/>
              <a:uFillTx/>
              <a:latin typeface="+mn-lt"/>
              <a:ea typeface="+mn-ea"/>
              <a:cs typeface="+mn-cs"/>
            </a:endParaRPr>
          </a:p>
          <a:p>
            <a:pPr marL="381000" indent="-381000">
              <a:spcBef>
                <a:spcPct val="20000"/>
              </a:spcBef>
              <a:buFontTx/>
              <a:buAutoNum type="arabicPeriod"/>
              <a:defRPr/>
            </a:pPr>
            <a:r>
              <a:rPr kumimoji="0" lang="de-DE" sz="2000" b="1" i="0" u="none" strike="noStrike" kern="0" cap="none" spc="0" normalizeH="0" baseline="0" noProof="0" dirty="0" smtClean="0">
                <a:ln>
                  <a:noFill/>
                </a:ln>
                <a:solidFill>
                  <a:schemeClr val="bg1">
                    <a:lumMod val="50000"/>
                  </a:schemeClr>
                </a:solidFill>
                <a:effectLst/>
                <a:uLnTx/>
                <a:uFillTx/>
                <a:latin typeface="+mn-lt"/>
                <a:ea typeface="+mn-ea"/>
                <a:cs typeface="+mn-cs"/>
              </a:rPr>
              <a:t>Ressourcenbedarfe </a:t>
            </a:r>
            <a:r>
              <a:rPr lang="de-DE" sz="2000" b="1" kern="0" dirty="0">
                <a:solidFill>
                  <a:schemeClr val="bg1">
                    <a:lumMod val="50000"/>
                  </a:schemeClr>
                </a:solidFill>
              </a:rPr>
              <a:t>(Dr. Göcks)</a:t>
            </a:r>
          </a:p>
          <a:p>
            <a:pPr marL="381000" lvl="0" indent="-381000">
              <a:spcBef>
                <a:spcPct val="20000"/>
              </a:spcBef>
              <a:buFontTx/>
              <a:buAutoNum type="arabicPeriod"/>
              <a:defRPr/>
            </a:pPr>
            <a:endParaRPr lang="de-DE" sz="1400" b="1" kern="0" dirty="0">
              <a:solidFill>
                <a:schemeClr val="bg1">
                  <a:lumMod val="50000"/>
                </a:schemeClr>
              </a:solidFill>
              <a:latin typeface="+mn-lt"/>
              <a:cs typeface="+mn-cs"/>
            </a:endParaRPr>
          </a:p>
          <a:p>
            <a:pPr marL="381000" indent="-381000">
              <a:spcBef>
                <a:spcPct val="20000"/>
              </a:spcBef>
              <a:buFontTx/>
              <a:buAutoNum type="arabicPeriod"/>
              <a:defRPr/>
            </a:pPr>
            <a:r>
              <a:rPr kumimoji="0" lang="de-DE" sz="2000" b="1" i="0" u="none" strike="noStrike" kern="0" cap="none" spc="0" normalizeH="0" baseline="0" noProof="0" dirty="0" smtClean="0">
                <a:ln>
                  <a:noFill/>
                </a:ln>
                <a:solidFill>
                  <a:schemeClr val="bg1">
                    <a:lumMod val="50000"/>
                  </a:schemeClr>
                </a:solidFill>
                <a:effectLst/>
                <a:uLnTx/>
                <a:uFillTx/>
                <a:latin typeface="+mn-lt"/>
                <a:ea typeface="+mn-ea"/>
                <a:cs typeface="+mn-cs"/>
              </a:rPr>
              <a:t>Weiteres Vorgehen </a:t>
            </a:r>
            <a:r>
              <a:rPr lang="de-DE" sz="2000" b="1" kern="0" dirty="0" smtClean="0">
                <a:solidFill>
                  <a:schemeClr val="bg1">
                    <a:lumMod val="50000"/>
                  </a:schemeClr>
                </a:solidFill>
              </a:rPr>
              <a:t>(Prof. Dr</a:t>
            </a:r>
            <a:r>
              <a:rPr lang="de-DE" sz="2000" b="1" kern="0" dirty="0">
                <a:solidFill>
                  <a:schemeClr val="bg1">
                    <a:lumMod val="50000"/>
                  </a:schemeClr>
                </a:solidFill>
              </a:rPr>
              <a:t>. </a:t>
            </a:r>
            <a:r>
              <a:rPr lang="de-DE" sz="2000" b="1" kern="0" dirty="0" err="1" smtClean="0">
                <a:solidFill>
                  <a:schemeClr val="bg1">
                    <a:lumMod val="50000"/>
                  </a:schemeClr>
                </a:solidFill>
              </a:rPr>
              <a:t>Knutzen</a:t>
            </a:r>
            <a:r>
              <a:rPr lang="de-DE" sz="2000" b="1" kern="0" dirty="0" smtClean="0">
                <a:solidFill>
                  <a:schemeClr val="bg1">
                    <a:lumMod val="50000"/>
                  </a:schemeClr>
                </a:solidFill>
              </a:rPr>
              <a:t>)</a:t>
            </a:r>
            <a:endParaRPr lang="de-DE" sz="2000" b="1" kern="0" dirty="0">
              <a:solidFill>
                <a:schemeClr val="bg1">
                  <a:lumMod val="50000"/>
                </a:schemeClr>
              </a:solidFill>
            </a:endParaRPr>
          </a:p>
          <a:p>
            <a:pPr marL="381000" lvl="0" indent="-381000">
              <a:spcBef>
                <a:spcPct val="20000"/>
              </a:spcBef>
              <a:buFontTx/>
              <a:buAutoNum type="arabicPeriod"/>
              <a:defRPr/>
            </a:pPr>
            <a:endParaRPr kumimoji="0" lang="de-DE" sz="2000" b="1" i="0" u="none" strike="noStrike" kern="0" cap="none" spc="0" normalizeH="0" baseline="0" noProof="0" dirty="0" smtClean="0">
              <a:ln>
                <a:noFill/>
              </a:ln>
              <a:solidFill>
                <a:schemeClr val="bg1">
                  <a:lumMod val="50000"/>
                </a:schemeClr>
              </a:solidFill>
              <a:effectLst/>
              <a:uLnTx/>
              <a:uFillTx/>
              <a:latin typeface="+mn-lt"/>
              <a:ea typeface="+mn-ea"/>
              <a:cs typeface="+mn-cs"/>
            </a:endParaRPr>
          </a:p>
        </p:txBody>
      </p:sp>
    </p:spTree>
    <p:extLst>
      <p:ext uri="{BB962C8B-B14F-4D97-AF65-F5344CB8AC3E}">
        <p14:creationId xmlns:p14="http://schemas.microsoft.com/office/powerpoint/2010/main" val="3271212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0" y="98425"/>
            <a:ext cx="7345345" cy="544513"/>
          </a:xfrm>
        </p:spPr>
        <p:txBody>
          <a:bodyPr/>
          <a:lstStyle/>
          <a:p>
            <a:r>
              <a:rPr lang="de-DE" b="1" dirty="0" smtClean="0"/>
              <a:t>  </a:t>
            </a:r>
            <a:r>
              <a:rPr lang="de-DE" sz="2800" b="1" dirty="0" smtClean="0"/>
              <a:t>2a. </a:t>
            </a:r>
            <a:r>
              <a:rPr lang="de-DE" sz="2800" b="1" dirty="0" err="1" smtClean="0"/>
              <a:t>Governance</a:t>
            </a:r>
            <a:r>
              <a:rPr lang="de-DE" sz="2800" b="1" dirty="0" smtClean="0"/>
              <a:t> / Stifterverbandsantrag</a:t>
            </a:r>
            <a:endParaRPr lang="de-DE" sz="2800" b="1" dirty="0"/>
          </a:p>
        </p:txBody>
      </p:sp>
      <p:graphicFrame>
        <p:nvGraphicFramePr>
          <p:cNvPr id="2" name="Diagramm 1"/>
          <p:cNvGraphicFramePr/>
          <p:nvPr>
            <p:extLst>
              <p:ext uri="{D42A27DB-BD31-4B8C-83A1-F6EECF244321}">
                <p14:modId xmlns:p14="http://schemas.microsoft.com/office/powerpoint/2010/main" val="2391708901"/>
              </p:ext>
            </p:extLst>
          </p:nvPr>
        </p:nvGraphicFramePr>
        <p:xfrm>
          <a:off x="693683" y="1008993"/>
          <a:ext cx="7756634" cy="5328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feld 2"/>
          <p:cNvSpPr txBox="1"/>
          <p:nvPr/>
        </p:nvSpPr>
        <p:spPr>
          <a:xfrm>
            <a:off x="6206359" y="2405010"/>
            <a:ext cx="2259724" cy="461665"/>
          </a:xfrm>
          <a:prstGeom prst="rect">
            <a:avLst/>
          </a:prstGeom>
          <a:noFill/>
        </p:spPr>
        <p:txBody>
          <a:bodyPr wrap="square" rtlCol="0">
            <a:spAutoFit/>
          </a:bodyPr>
          <a:lstStyle/>
          <a:p>
            <a:pPr algn="r"/>
            <a:r>
              <a:rPr lang="de-DE" sz="2400" b="1" dirty="0" smtClean="0">
                <a:solidFill>
                  <a:srgbClr val="9E0000"/>
                </a:solidFill>
              </a:rPr>
              <a:t>Zielsetzungen</a:t>
            </a:r>
            <a:endParaRPr lang="de-DE" sz="2400" b="1" dirty="0">
              <a:solidFill>
                <a:srgbClr val="9E0000"/>
              </a:solidFill>
            </a:endParaRPr>
          </a:p>
        </p:txBody>
      </p:sp>
      <p:sp>
        <p:nvSpPr>
          <p:cNvPr id="7" name="Textfeld 6"/>
          <p:cNvSpPr txBox="1"/>
          <p:nvPr/>
        </p:nvSpPr>
        <p:spPr>
          <a:xfrm>
            <a:off x="5611129" y="4045640"/>
            <a:ext cx="2839180" cy="461665"/>
          </a:xfrm>
          <a:prstGeom prst="rect">
            <a:avLst/>
          </a:prstGeom>
          <a:noFill/>
        </p:spPr>
        <p:txBody>
          <a:bodyPr wrap="square" rtlCol="0">
            <a:spAutoFit/>
          </a:bodyPr>
          <a:lstStyle/>
          <a:p>
            <a:pPr algn="r"/>
            <a:r>
              <a:rPr lang="de-DE" sz="2400" b="1" dirty="0" smtClean="0">
                <a:solidFill>
                  <a:srgbClr val="9E0000"/>
                </a:solidFill>
              </a:rPr>
              <a:t>Leitgedanken</a:t>
            </a:r>
            <a:endParaRPr lang="de-DE" sz="2400" b="1" dirty="0">
              <a:solidFill>
                <a:srgbClr val="9E0000"/>
              </a:solidFill>
            </a:endParaRPr>
          </a:p>
        </p:txBody>
      </p:sp>
      <p:sp>
        <p:nvSpPr>
          <p:cNvPr id="9" name="Textfeld 8"/>
          <p:cNvSpPr txBox="1"/>
          <p:nvPr/>
        </p:nvSpPr>
        <p:spPr>
          <a:xfrm>
            <a:off x="5722869" y="5826489"/>
            <a:ext cx="2695906" cy="461665"/>
          </a:xfrm>
          <a:prstGeom prst="rect">
            <a:avLst/>
          </a:prstGeom>
          <a:noFill/>
        </p:spPr>
        <p:txBody>
          <a:bodyPr wrap="square" rtlCol="0">
            <a:spAutoFit/>
          </a:bodyPr>
          <a:lstStyle/>
          <a:p>
            <a:pPr algn="r"/>
            <a:r>
              <a:rPr lang="de-DE" sz="2400" b="1" dirty="0" smtClean="0">
                <a:solidFill>
                  <a:srgbClr val="9E0000"/>
                </a:solidFill>
              </a:rPr>
              <a:t>Struktur</a:t>
            </a:r>
            <a:endParaRPr lang="de-DE" sz="2400" b="1" dirty="0">
              <a:solidFill>
                <a:srgbClr val="9E0000"/>
              </a:solidFill>
            </a:endParaRPr>
          </a:p>
        </p:txBody>
      </p:sp>
    </p:spTree>
    <p:extLst>
      <p:ext uri="{BB962C8B-B14F-4D97-AF65-F5344CB8AC3E}">
        <p14:creationId xmlns:p14="http://schemas.microsoft.com/office/powerpoint/2010/main" val="3813132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110362" y="98425"/>
            <a:ext cx="7345345" cy="544513"/>
          </a:xfrm>
        </p:spPr>
        <p:txBody>
          <a:bodyPr/>
          <a:lstStyle/>
          <a:p>
            <a:r>
              <a:rPr lang="de-DE" dirty="0" smtClean="0"/>
              <a:t> </a:t>
            </a:r>
            <a:r>
              <a:rPr lang="de-DE" sz="2800" b="1" dirty="0" smtClean="0"/>
              <a:t>2a. </a:t>
            </a:r>
            <a:r>
              <a:rPr lang="de-DE" sz="2800" b="1" dirty="0" err="1" smtClean="0"/>
              <a:t>Governance</a:t>
            </a:r>
            <a:r>
              <a:rPr lang="de-DE" sz="2800" b="1" dirty="0" smtClean="0"/>
              <a:t> / Weitere Schritte</a:t>
            </a:r>
            <a:endParaRPr lang="de-DE" sz="2800" b="1" dirty="0"/>
          </a:p>
        </p:txBody>
      </p:sp>
      <p:graphicFrame>
        <p:nvGraphicFramePr>
          <p:cNvPr id="6" name="Diagramm 5"/>
          <p:cNvGraphicFramePr/>
          <p:nvPr>
            <p:extLst>
              <p:ext uri="{D42A27DB-BD31-4B8C-83A1-F6EECF244321}">
                <p14:modId xmlns:p14="http://schemas.microsoft.com/office/powerpoint/2010/main" val="3863163817"/>
              </p:ext>
            </p:extLst>
          </p:nvPr>
        </p:nvGraphicFramePr>
        <p:xfrm>
          <a:off x="725213" y="1396999"/>
          <a:ext cx="7535918" cy="4783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8150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6250" y="304800"/>
            <a:ext cx="89535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5"/>
          <p:cNvSpPr>
            <a:spLocks noGrp="1" noChangeArrowheads="1"/>
          </p:cNvSpPr>
          <p:nvPr>
            <p:ph type="title"/>
          </p:nvPr>
        </p:nvSpPr>
        <p:spPr>
          <a:xfrm>
            <a:off x="94582" y="98425"/>
            <a:ext cx="5986463" cy="544513"/>
          </a:xfrm>
          <a:ln/>
        </p:spPr>
        <p:txBody>
          <a:bodyPr/>
          <a:lstStyle/>
          <a:p>
            <a:r>
              <a:rPr lang="de-DE" sz="2800" b="1" dirty="0" smtClean="0"/>
              <a:t>2b. Qualifizierung / Konzept</a:t>
            </a:r>
            <a:endParaRPr lang="en-US" altLang="de-DE" sz="2800" dirty="0">
              <a:latin typeface="Arial Bold" charset="0"/>
              <a:ea typeface="ヒラギノ角ゴ ProN W6" charset="0"/>
              <a:cs typeface="ヒラギノ角ゴ ProN W6" charset="0"/>
              <a:sym typeface="Arial Bold" charset="0"/>
            </a:endParaRPr>
          </a:p>
        </p:txBody>
      </p:sp>
      <p:sp>
        <p:nvSpPr>
          <p:cNvPr id="4110" name="Rectangle 14"/>
          <p:cNvSpPr>
            <a:spLocks/>
          </p:cNvSpPr>
          <p:nvPr/>
        </p:nvSpPr>
        <p:spPr bwMode="auto">
          <a:xfrm>
            <a:off x="0" y="695325"/>
            <a:ext cx="9144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50800" tIns="50800" rIns="50800" bIns="50800" anchor="ctr"/>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de-DE" sz="2400" dirty="0" err="1">
                <a:solidFill>
                  <a:srgbClr val="000000"/>
                </a:solidFill>
                <a:latin typeface="Arial Bold" charset="0"/>
                <a:ea typeface="Arial Bold" charset="0"/>
                <a:cs typeface="Arial Bold" charset="0"/>
                <a:sym typeface="Arial Bold" charset="0"/>
              </a:rPr>
              <a:t>Freie</a:t>
            </a:r>
            <a:r>
              <a:rPr lang="en-US" altLang="de-DE" sz="2400" dirty="0">
                <a:solidFill>
                  <a:srgbClr val="000000"/>
                </a:solidFill>
                <a:latin typeface="Arial Bold" charset="0"/>
                <a:ea typeface="Arial Bold" charset="0"/>
                <a:cs typeface="Arial Bold" charset="0"/>
                <a:sym typeface="Arial Bold" charset="0"/>
              </a:rPr>
              <a:t> und </a:t>
            </a:r>
            <a:r>
              <a:rPr lang="en-US" altLang="de-DE" sz="2400" dirty="0" err="1">
                <a:solidFill>
                  <a:srgbClr val="000000"/>
                </a:solidFill>
                <a:latin typeface="Arial Bold" charset="0"/>
                <a:ea typeface="Arial Bold" charset="0"/>
                <a:cs typeface="Arial Bold" charset="0"/>
                <a:sym typeface="Arial Bold" charset="0"/>
              </a:rPr>
              <a:t>Hansestadt</a:t>
            </a:r>
            <a:r>
              <a:rPr lang="en-US" altLang="de-DE" sz="2400" dirty="0">
                <a:solidFill>
                  <a:srgbClr val="000000"/>
                </a:solidFill>
                <a:latin typeface="Arial Bold" charset="0"/>
                <a:ea typeface="Arial Bold" charset="0"/>
                <a:cs typeface="Arial Bold" charset="0"/>
                <a:sym typeface="Arial Bold" charset="0"/>
              </a:rPr>
              <a:t> </a:t>
            </a:r>
            <a:r>
              <a:rPr lang="en-US" altLang="de-DE" sz="2400" dirty="0" smtClean="0">
                <a:solidFill>
                  <a:srgbClr val="000000"/>
                </a:solidFill>
                <a:latin typeface="Arial Bold" charset="0"/>
                <a:ea typeface="Arial Bold" charset="0"/>
                <a:cs typeface="Arial Bold" charset="0"/>
                <a:sym typeface="Arial Bold" charset="0"/>
              </a:rPr>
              <a:t>Hamburg</a:t>
            </a:r>
            <a:endParaRPr lang="en-US" altLang="de-DE" sz="3000" dirty="0">
              <a:solidFill>
                <a:srgbClr val="000000"/>
              </a:solidFill>
              <a:latin typeface="Arial Bold" charset="0"/>
              <a:ea typeface="Lucida Grande" charset="0"/>
              <a:cs typeface="Lucida Grande" charset="0"/>
              <a:sym typeface="Arial Bold" charset="0"/>
            </a:endParaRPr>
          </a:p>
        </p:txBody>
      </p:sp>
      <p:pic>
        <p:nvPicPr>
          <p:cNvPr id="59" name="Grafik 58" descr="Qualifizierung1.jpg"/>
          <p:cNvPicPr>
            <a:picLocks noChangeAspect="1"/>
          </p:cNvPicPr>
          <p:nvPr/>
        </p:nvPicPr>
        <p:blipFill>
          <a:blip r:embed="rId4" cstate="print"/>
          <a:stretch>
            <a:fillRect/>
          </a:stretch>
        </p:blipFill>
        <p:spPr>
          <a:xfrm>
            <a:off x="1686906" y="1412326"/>
            <a:ext cx="5691352" cy="547720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96250" y="304800"/>
            <a:ext cx="89535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5"/>
          <p:cNvSpPr>
            <a:spLocks noGrp="1" noChangeArrowheads="1"/>
          </p:cNvSpPr>
          <p:nvPr>
            <p:ph type="title"/>
          </p:nvPr>
        </p:nvSpPr>
        <p:spPr>
          <a:xfrm>
            <a:off x="157646" y="98425"/>
            <a:ext cx="5986463" cy="544513"/>
          </a:xfrm>
          <a:ln/>
        </p:spPr>
        <p:txBody>
          <a:bodyPr/>
          <a:lstStyle/>
          <a:p>
            <a:r>
              <a:rPr lang="de-DE" b="1" dirty="0" smtClean="0"/>
              <a:t>2b. Qualifizierung / Zertifikat</a:t>
            </a:r>
            <a:endParaRPr lang="en-US" altLang="de-DE" dirty="0"/>
          </a:p>
        </p:txBody>
      </p:sp>
      <p:pic>
        <p:nvPicPr>
          <p:cNvPr id="54" name="Grafik 53" descr="Qualifizierung.jpg"/>
          <p:cNvPicPr>
            <a:picLocks noChangeAspect="1"/>
          </p:cNvPicPr>
          <p:nvPr/>
        </p:nvPicPr>
        <p:blipFill>
          <a:blip r:embed="rId3" cstate="print"/>
          <a:stretch>
            <a:fillRect/>
          </a:stretch>
        </p:blipFill>
        <p:spPr>
          <a:xfrm>
            <a:off x="1592312" y="1344580"/>
            <a:ext cx="6122637" cy="5276930"/>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8" name="Rectangle 36"/>
          <p:cNvSpPr>
            <a:spLocks/>
          </p:cNvSpPr>
          <p:nvPr/>
        </p:nvSpPr>
        <p:spPr bwMode="auto">
          <a:xfrm>
            <a:off x="3157538" y="2037308"/>
            <a:ext cx="2578100"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de-DE" sz="3600">
                <a:solidFill>
                  <a:srgbClr val="9E0000"/>
                </a:solidFill>
                <a:latin typeface="Arial Bold" charset="0"/>
                <a:ea typeface="Arial Bold" charset="0"/>
                <a:cs typeface="Arial Bold" charset="0"/>
                <a:sym typeface="Arial Bold" charset="0"/>
              </a:rPr>
              <a:t>Hamburger</a:t>
            </a:r>
            <a:endParaRPr lang="en-US" altLang="de-DE" sz="3600">
              <a:latin typeface="Arial" charset="0"/>
              <a:ea typeface="Lucida Grande" charset="0"/>
              <a:cs typeface="Lucida Grande" charset="0"/>
              <a:sym typeface="Arial" charset="0"/>
            </a:endParaRPr>
          </a:p>
          <a:p>
            <a:pPr algn="ctr"/>
            <a:r>
              <a:rPr lang="en-US" altLang="de-DE" sz="3600">
                <a:solidFill>
                  <a:srgbClr val="9E0000"/>
                </a:solidFill>
                <a:latin typeface="Arial Bold" charset="0"/>
                <a:ea typeface="Arial Bold" charset="0"/>
                <a:cs typeface="Arial Bold" charset="0"/>
                <a:sym typeface="Arial Bold" charset="0"/>
              </a:rPr>
              <a:t>Zertifikat</a:t>
            </a:r>
            <a:endParaRPr lang="en-US" altLang="de-DE" sz="3600">
              <a:latin typeface="Arial" charset="0"/>
              <a:ea typeface="Lucida Grande" charset="0"/>
              <a:cs typeface="Lucida Grande" charset="0"/>
              <a:sym typeface="Arial" charset="0"/>
            </a:endParaRPr>
          </a:p>
          <a:p>
            <a:pPr algn="ctr"/>
            <a:r>
              <a:rPr lang="en-US" altLang="de-DE" sz="3600">
                <a:solidFill>
                  <a:srgbClr val="9E0000"/>
                </a:solidFill>
                <a:latin typeface="Arial Bold" charset="0"/>
                <a:ea typeface="Arial Bold" charset="0"/>
                <a:cs typeface="Arial Bold" charset="0"/>
                <a:sym typeface="Arial Bold" charset="0"/>
              </a:rPr>
              <a:t>Digitale Medien</a:t>
            </a:r>
            <a:endParaRPr lang="en-US" altLang="de-DE" sz="3600">
              <a:latin typeface="Arial" charset="0"/>
              <a:ea typeface="Lucida Grande" charset="0"/>
              <a:cs typeface="Lucida Grande" charset="0"/>
              <a:sym typeface="Arial" charset="0"/>
            </a:endParaRPr>
          </a:p>
          <a:p>
            <a:pPr algn="ctr"/>
            <a:r>
              <a:rPr lang="en-US" altLang="de-DE" sz="3600">
                <a:solidFill>
                  <a:srgbClr val="9E0000"/>
                </a:solidFill>
                <a:latin typeface="Arial Bold" charset="0"/>
                <a:ea typeface="Arial Bold" charset="0"/>
                <a:cs typeface="Arial Bold" charset="0"/>
                <a:sym typeface="Arial Bold" charset="0"/>
              </a:rPr>
              <a:t>&amp; ihre</a:t>
            </a:r>
            <a:endParaRPr lang="en-US" altLang="de-DE" sz="3600">
              <a:latin typeface="Arial" charset="0"/>
              <a:ea typeface="Lucida Grande" charset="0"/>
              <a:cs typeface="Lucida Grande" charset="0"/>
              <a:sym typeface="Arial" charset="0"/>
            </a:endParaRPr>
          </a:p>
          <a:p>
            <a:pPr algn="ctr"/>
            <a:r>
              <a:rPr lang="en-US" altLang="de-DE" sz="3600">
                <a:solidFill>
                  <a:srgbClr val="9E0000"/>
                </a:solidFill>
                <a:latin typeface="Arial Bold" charset="0"/>
                <a:ea typeface="Arial Bold" charset="0"/>
                <a:cs typeface="Arial Bold" charset="0"/>
                <a:sym typeface="Arial Bold" charset="0"/>
              </a:rPr>
              <a:t>Didaktik</a:t>
            </a: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96250" y="304800"/>
            <a:ext cx="89535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5"/>
          <p:cNvSpPr>
            <a:spLocks/>
          </p:cNvSpPr>
          <p:nvPr/>
        </p:nvSpPr>
        <p:spPr bwMode="auto">
          <a:xfrm rot="239999">
            <a:off x="3076575" y="4340225"/>
            <a:ext cx="160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de-DE" sz="1800">
                <a:latin typeface="Arial Bold" charset="0"/>
                <a:ea typeface="Arial Bold" charset="0"/>
                <a:cs typeface="Arial Bold" charset="0"/>
                <a:sym typeface="Arial Bold" charset="0"/>
              </a:rPr>
              <a:t>Frankfurt</a:t>
            </a:r>
          </a:p>
        </p:txBody>
      </p:sp>
      <p:sp>
        <p:nvSpPr>
          <p:cNvPr id="8198" name="Rectangle 6"/>
          <p:cNvSpPr>
            <a:spLocks noGrp="1" noChangeArrowheads="1"/>
          </p:cNvSpPr>
          <p:nvPr>
            <p:ph type="title"/>
          </p:nvPr>
        </p:nvSpPr>
        <p:spPr>
          <a:xfrm>
            <a:off x="110362" y="0"/>
            <a:ext cx="7343775" cy="741363"/>
          </a:xfrm>
          <a:ln/>
        </p:spPr>
        <p:txBody>
          <a:bodyPr/>
          <a:lstStyle/>
          <a:p>
            <a:r>
              <a:rPr lang="en-US" altLang="de-DE" dirty="0">
                <a:latin typeface="Arial Bold" charset="0"/>
                <a:ea typeface="Arial Bold" charset="0"/>
                <a:cs typeface="Arial Bold" charset="0"/>
                <a:sym typeface="Arial Bold" charset="0"/>
              </a:rPr>
              <a:t> </a:t>
            </a:r>
            <a:r>
              <a:rPr lang="de-DE" b="1" dirty="0" smtClean="0"/>
              <a:t>2b. Qualifizierung / Angebot</a:t>
            </a:r>
            <a:endParaRPr lang="en-US" altLang="de-DE" sz="2800" dirty="0">
              <a:latin typeface="Arial Bold" charset="0"/>
              <a:ea typeface="ヒラギノ角ゴ ProN W6" charset="0"/>
              <a:cs typeface="ヒラギノ角ゴ ProN W6" charset="0"/>
              <a:sym typeface="Arial Bold" charset="0"/>
            </a:endParaRPr>
          </a:p>
        </p:txBody>
      </p:sp>
      <p:sp>
        <p:nvSpPr>
          <p:cNvPr id="8199" name="Rectangle 7"/>
          <p:cNvSpPr>
            <a:spLocks/>
          </p:cNvSpPr>
          <p:nvPr/>
        </p:nvSpPr>
        <p:spPr bwMode="auto">
          <a:xfrm>
            <a:off x="6151563" y="2501900"/>
            <a:ext cx="2336800" cy="330200"/>
          </a:xfrm>
          <a:prstGeom prst="rect">
            <a:avLst/>
          </a:prstGeom>
          <a:solidFill>
            <a:srgbClr val="9E0000"/>
          </a:solidFill>
          <a:ln>
            <a:noFill/>
          </a:ln>
          <a:extLs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de-DE" sz="1800">
                <a:solidFill>
                  <a:srgbClr val="FFFFFF"/>
                </a:solidFill>
                <a:latin typeface="Arial" charset="0"/>
                <a:cs typeface="Arial" charset="0"/>
                <a:sym typeface="Arial" charset="0"/>
              </a:rPr>
              <a:t>projektbegleitend</a:t>
            </a:r>
          </a:p>
        </p:txBody>
      </p:sp>
      <p:sp>
        <p:nvSpPr>
          <p:cNvPr id="8200" name="Rectangle 8"/>
          <p:cNvSpPr>
            <a:spLocks/>
          </p:cNvSpPr>
          <p:nvPr/>
        </p:nvSpPr>
        <p:spPr bwMode="auto">
          <a:xfrm>
            <a:off x="525463" y="1497013"/>
            <a:ext cx="2349500" cy="330200"/>
          </a:xfrm>
          <a:prstGeom prst="rect">
            <a:avLst/>
          </a:prstGeom>
          <a:solidFill>
            <a:srgbClr val="9E0000"/>
          </a:solidFill>
          <a:ln>
            <a:noFill/>
          </a:ln>
          <a:extLst>
            <a:ext uri="{91240B29-F687-4F45-9708-019B960494DF}">
              <a14:hiddenLine xmlns:a14="http://schemas.microsoft.com/office/drawing/2010/main" w="9525">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de-DE" sz="1800">
                <a:solidFill>
                  <a:srgbClr val="FFFFFF"/>
                </a:solidFill>
                <a:latin typeface="Arial" charset="0"/>
                <a:cs typeface="Arial" charset="0"/>
                <a:sym typeface="Arial" charset="0"/>
              </a:rPr>
              <a:t>vor Ort</a:t>
            </a:r>
          </a:p>
        </p:txBody>
      </p:sp>
      <p:sp>
        <p:nvSpPr>
          <p:cNvPr id="8201" name="Rectangle 9"/>
          <p:cNvSpPr>
            <a:spLocks/>
          </p:cNvSpPr>
          <p:nvPr/>
        </p:nvSpPr>
        <p:spPr bwMode="auto">
          <a:xfrm>
            <a:off x="6151563" y="1520825"/>
            <a:ext cx="2336800" cy="330200"/>
          </a:xfrm>
          <a:prstGeom prst="rect">
            <a:avLst/>
          </a:prstGeom>
          <a:solidFill>
            <a:srgbClr val="9E0000"/>
          </a:solidFill>
          <a:ln>
            <a:noFill/>
          </a:ln>
          <a:extLs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de-DE" sz="1800">
                <a:solidFill>
                  <a:srgbClr val="FFFFFF"/>
                </a:solidFill>
                <a:latin typeface="Arial" charset="0"/>
                <a:cs typeface="Arial" charset="0"/>
                <a:sym typeface="Arial" charset="0"/>
              </a:rPr>
              <a:t>virtuell</a:t>
            </a:r>
          </a:p>
        </p:txBody>
      </p:sp>
      <p:sp>
        <p:nvSpPr>
          <p:cNvPr id="8202" name="Rectangle 10"/>
          <p:cNvSpPr>
            <a:spLocks/>
          </p:cNvSpPr>
          <p:nvPr/>
        </p:nvSpPr>
        <p:spPr bwMode="auto">
          <a:xfrm>
            <a:off x="525463" y="2006600"/>
            <a:ext cx="2349500" cy="330200"/>
          </a:xfrm>
          <a:prstGeom prst="rect">
            <a:avLst/>
          </a:prstGeom>
          <a:solidFill>
            <a:srgbClr val="9E0000"/>
          </a:solidFill>
          <a:ln>
            <a:noFill/>
          </a:ln>
          <a:extLs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de-DE" sz="1800">
                <a:solidFill>
                  <a:srgbClr val="FFFFFF"/>
                </a:solidFill>
                <a:latin typeface="Arial" charset="0"/>
                <a:cs typeface="Arial" charset="0"/>
                <a:sym typeface="Arial" charset="0"/>
              </a:rPr>
              <a:t>angebotsorientiert</a:t>
            </a:r>
          </a:p>
        </p:txBody>
      </p:sp>
      <p:sp>
        <p:nvSpPr>
          <p:cNvPr id="8203" name="Rectangle 11"/>
          <p:cNvSpPr>
            <a:spLocks/>
          </p:cNvSpPr>
          <p:nvPr/>
        </p:nvSpPr>
        <p:spPr bwMode="auto">
          <a:xfrm>
            <a:off x="6148388" y="2014538"/>
            <a:ext cx="2349500" cy="330200"/>
          </a:xfrm>
          <a:prstGeom prst="rect">
            <a:avLst/>
          </a:prstGeom>
          <a:solidFill>
            <a:srgbClr val="9E0000"/>
          </a:solidFill>
          <a:ln>
            <a:noFill/>
          </a:ln>
          <a:extLs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de-DE" sz="1800">
                <a:solidFill>
                  <a:srgbClr val="FFFFFF"/>
                </a:solidFill>
                <a:latin typeface="Arial" charset="0"/>
                <a:cs typeface="Arial" charset="0"/>
                <a:sym typeface="Arial" charset="0"/>
              </a:rPr>
              <a:t>bedarfsorientiert</a:t>
            </a:r>
          </a:p>
        </p:txBody>
      </p:sp>
      <p:sp>
        <p:nvSpPr>
          <p:cNvPr id="8204" name="Rectangle 12"/>
          <p:cNvSpPr>
            <a:spLocks/>
          </p:cNvSpPr>
          <p:nvPr/>
        </p:nvSpPr>
        <p:spPr bwMode="auto">
          <a:xfrm>
            <a:off x="525463" y="2987675"/>
            <a:ext cx="2349500" cy="330200"/>
          </a:xfrm>
          <a:prstGeom prst="rect">
            <a:avLst/>
          </a:prstGeom>
          <a:solidFill>
            <a:srgbClr val="9E0000"/>
          </a:solidFill>
          <a:ln>
            <a:noFill/>
          </a:ln>
          <a:extLs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de-DE" sz="1800">
                <a:solidFill>
                  <a:srgbClr val="FFFFFF"/>
                </a:solidFill>
                <a:latin typeface="Arial" charset="0"/>
                <a:cs typeface="Arial" charset="0"/>
                <a:sym typeface="Arial" charset="0"/>
              </a:rPr>
              <a:t>obligatorisch + alle</a:t>
            </a:r>
          </a:p>
        </p:txBody>
      </p:sp>
      <p:sp>
        <p:nvSpPr>
          <p:cNvPr id="8205" name="Rectangle 13"/>
          <p:cNvSpPr>
            <a:spLocks/>
          </p:cNvSpPr>
          <p:nvPr/>
        </p:nvSpPr>
        <p:spPr bwMode="auto">
          <a:xfrm>
            <a:off x="6153150" y="2987675"/>
            <a:ext cx="2336800" cy="330200"/>
          </a:xfrm>
          <a:prstGeom prst="rect">
            <a:avLst/>
          </a:prstGeom>
          <a:solidFill>
            <a:srgbClr val="9E0000"/>
          </a:solidFill>
          <a:ln>
            <a:noFill/>
          </a:ln>
          <a:extLs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de-DE" sz="1800">
                <a:solidFill>
                  <a:srgbClr val="FFFFFF"/>
                </a:solidFill>
                <a:latin typeface="Arial" charset="0"/>
                <a:cs typeface="Arial" charset="0"/>
                <a:sym typeface="Arial" charset="0"/>
              </a:rPr>
              <a:t>freiwillig + gezielt</a:t>
            </a:r>
          </a:p>
        </p:txBody>
      </p:sp>
      <p:sp>
        <p:nvSpPr>
          <p:cNvPr id="8206" name="Rectangle 14"/>
          <p:cNvSpPr>
            <a:spLocks/>
          </p:cNvSpPr>
          <p:nvPr/>
        </p:nvSpPr>
        <p:spPr bwMode="auto">
          <a:xfrm>
            <a:off x="525463" y="2501900"/>
            <a:ext cx="2349500" cy="330200"/>
          </a:xfrm>
          <a:prstGeom prst="rect">
            <a:avLst/>
          </a:prstGeom>
          <a:solidFill>
            <a:srgbClr val="9E0000"/>
          </a:solidFill>
          <a:ln>
            <a:noFill/>
          </a:ln>
          <a:extLs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de-DE" sz="1800">
                <a:solidFill>
                  <a:srgbClr val="FFFFFF"/>
                </a:solidFill>
                <a:latin typeface="Arial" charset="0"/>
                <a:cs typeface="Arial" charset="0"/>
                <a:sym typeface="Arial" charset="0"/>
              </a:rPr>
              <a:t>ausbildend</a:t>
            </a:r>
          </a:p>
        </p:txBody>
      </p:sp>
      <p:sp>
        <p:nvSpPr>
          <p:cNvPr id="8207" name="Rectangle 15"/>
          <p:cNvSpPr>
            <a:spLocks/>
          </p:cNvSpPr>
          <p:nvPr/>
        </p:nvSpPr>
        <p:spPr bwMode="auto">
          <a:xfrm>
            <a:off x="6148388" y="3486150"/>
            <a:ext cx="2349500" cy="330200"/>
          </a:xfrm>
          <a:prstGeom prst="rect">
            <a:avLst/>
          </a:prstGeom>
          <a:solidFill>
            <a:srgbClr val="9E0000"/>
          </a:solidFill>
          <a:ln>
            <a:noFill/>
          </a:ln>
          <a:extLs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de-DE" sz="1800">
                <a:solidFill>
                  <a:srgbClr val="FFFFFF"/>
                </a:solidFill>
                <a:latin typeface="Arial" charset="0"/>
                <a:cs typeface="Arial" charset="0"/>
                <a:sym typeface="Arial" charset="0"/>
              </a:rPr>
              <a:t>gratis</a:t>
            </a:r>
          </a:p>
        </p:txBody>
      </p:sp>
      <p:sp>
        <p:nvSpPr>
          <p:cNvPr id="8208" name="Rectangle 16"/>
          <p:cNvSpPr>
            <a:spLocks/>
          </p:cNvSpPr>
          <p:nvPr/>
        </p:nvSpPr>
        <p:spPr bwMode="auto">
          <a:xfrm>
            <a:off x="525463" y="3486150"/>
            <a:ext cx="2349500" cy="330200"/>
          </a:xfrm>
          <a:prstGeom prst="rect">
            <a:avLst/>
          </a:prstGeom>
          <a:solidFill>
            <a:srgbClr val="9E0000"/>
          </a:solidFill>
          <a:ln>
            <a:noFill/>
          </a:ln>
          <a:extLs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de-DE" sz="1800">
                <a:solidFill>
                  <a:srgbClr val="FFFFFF"/>
                </a:solidFill>
                <a:latin typeface="Arial" charset="0"/>
                <a:cs typeface="Arial" charset="0"/>
                <a:sym typeface="Arial" charset="0"/>
              </a:rPr>
              <a:t>kostendeckend</a:t>
            </a:r>
          </a:p>
        </p:txBody>
      </p:sp>
      <p:sp>
        <p:nvSpPr>
          <p:cNvPr id="8209" name="Rectangle 17"/>
          <p:cNvSpPr>
            <a:spLocks/>
          </p:cNvSpPr>
          <p:nvPr/>
        </p:nvSpPr>
        <p:spPr bwMode="auto">
          <a:xfrm>
            <a:off x="525463" y="3997325"/>
            <a:ext cx="2349500" cy="330200"/>
          </a:xfrm>
          <a:prstGeom prst="rect">
            <a:avLst/>
          </a:prstGeom>
          <a:solidFill>
            <a:srgbClr val="9E0000"/>
          </a:solidFill>
          <a:ln>
            <a:noFill/>
          </a:ln>
          <a:extLs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de-DE" sz="1800">
                <a:solidFill>
                  <a:srgbClr val="FFFFFF"/>
                </a:solidFill>
                <a:latin typeface="Arial" charset="0"/>
                <a:cs typeface="Arial" charset="0"/>
                <a:sym typeface="Arial" charset="0"/>
              </a:rPr>
              <a:t>fachsystematisch</a:t>
            </a:r>
          </a:p>
        </p:txBody>
      </p:sp>
      <p:sp>
        <p:nvSpPr>
          <p:cNvPr id="8210" name="Rectangle 18"/>
          <p:cNvSpPr>
            <a:spLocks/>
          </p:cNvSpPr>
          <p:nvPr/>
        </p:nvSpPr>
        <p:spPr bwMode="auto">
          <a:xfrm>
            <a:off x="6148388" y="3997325"/>
            <a:ext cx="2349500" cy="330200"/>
          </a:xfrm>
          <a:prstGeom prst="rect">
            <a:avLst/>
          </a:prstGeom>
          <a:solidFill>
            <a:srgbClr val="9E0000"/>
          </a:solidFill>
          <a:ln>
            <a:noFill/>
          </a:ln>
          <a:extLs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de-DE" sz="1800">
                <a:solidFill>
                  <a:srgbClr val="FFFFFF"/>
                </a:solidFill>
                <a:latin typeface="Arial" charset="0"/>
                <a:cs typeface="Arial" charset="0"/>
                <a:sym typeface="Arial" charset="0"/>
              </a:rPr>
              <a:t>lernsystematisch</a:t>
            </a:r>
          </a:p>
        </p:txBody>
      </p:sp>
      <p:sp>
        <p:nvSpPr>
          <p:cNvPr id="8211" name="Rectangle 19"/>
          <p:cNvSpPr>
            <a:spLocks/>
          </p:cNvSpPr>
          <p:nvPr/>
        </p:nvSpPr>
        <p:spPr bwMode="auto">
          <a:xfrm>
            <a:off x="525463" y="4518025"/>
            <a:ext cx="2349500" cy="330200"/>
          </a:xfrm>
          <a:prstGeom prst="rect">
            <a:avLst/>
          </a:prstGeom>
          <a:solidFill>
            <a:srgbClr val="9E0000"/>
          </a:solidFill>
          <a:ln>
            <a:noFill/>
          </a:ln>
          <a:extLs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de-DE" sz="1800">
                <a:solidFill>
                  <a:srgbClr val="FFFFFF"/>
                </a:solidFill>
                <a:latin typeface="Arial" charset="0"/>
                <a:cs typeface="Arial" charset="0"/>
                <a:sym typeface="Arial" charset="0"/>
              </a:rPr>
              <a:t>one size fits all</a:t>
            </a:r>
          </a:p>
        </p:txBody>
      </p:sp>
      <p:sp>
        <p:nvSpPr>
          <p:cNvPr id="8212" name="Rectangle 20"/>
          <p:cNvSpPr>
            <a:spLocks/>
          </p:cNvSpPr>
          <p:nvPr/>
        </p:nvSpPr>
        <p:spPr bwMode="auto">
          <a:xfrm>
            <a:off x="6148388" y="4495800"/>
            <a:ext cx="2349500" cy="330200"/>
          </a:xfrm>
          <a:prstGeom prst="rect">
            <a:avLst/>
          </a:prstGeom>
          <a:solidFill>
            <a:srgbClr val="9E0000"/>
          </a:solidFill>
          <a:ln>
            <a:noFill/>
          </a:ln>
          <a:extLs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de-DE" sz="1800">
                <a:solidFill>
                  <a:srgbClr val="FFFFFF"/>
                </a:solidFill>
                <a:latin typeface="Arial" charset="0"/>
                <a:cs typeface="Arial" charset="0"/>
                <a:sym typeface="Arial" charset="0"/>
              </a:rPr>
              <a:t>curricular gestuft</a:t>
            </a:r>
          </a:p>
        </p:txBody>
      </p:sp>
      <p:sp>
        <p:nvSpPr>
          <p:cNvPr id="8213" name="Rectangle 21"/>
          <p:cNvSpPr>
            <a:spLocks/>
          </p:cNvSpPr>
          <p:nvPr/>
        </p:nvSpPr>
        <p:spPr bwMode="auto">
          <a:xfrm>
            <a:off x="525463" y="5030788"/>
            <a:ext cx="2349500" cy="330200"/>
          </a:xfrm>
          <a:prstGeom prst="rect">
            <a:avLst/>
          </a:prstGeom>
          <a:solidFill>
            <a:srgbClr val="9E0000"/>
          </a:solidFill>
          <a:ln>
            <a:noFill/>
          </a:ln>
          <a:extLs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de-DE" sz="1800">
                <a:solidFill>
                  <a:srgbClr val="FFFFFF"/>
                </a:solidFill>
                <a:latin typeface="Arial" charset="0"/>
                <a:cs typeface="Arial" charset="0"/>
                <a:sym typeface="Arial" charset="0"/>
              </a:rPr>
              <a:t>fachspezifisch</a:t>
            </a:r>
          </a:p>
        </p:txBody>
      </p:sp>
      <p:sp>
        <p:nvSpPr>
          <p:cNvPr id="8214" name="Rectangle 22"/>
          <p:cNvSpPr>
            <a:spLocks/>
          </p:cNvSpPr>
          <p:nvPr/>
        </p:nvSpPr>
        <p:spPr bwMode="auto">
          <a:xfrm>
            <a:off x="6151563" y="5030788"/>
            <a:ext cx="2336800" cy="330200"/>
          </a:xfrm>
          <a:prstGeom prst="rect">
            <a:avLst/>
          </a:prstGeom>
          <a:solidFill>
            <a:srgbClr val="9E0000"/>
          </a:solidFill>
          <a:ln>
            <a:noFill/>
          </a:ln>
          <a:extLs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de-DE" sz="1800">
                <a:solidFill>
                  <a:srgbClr val="FFFFFF"/>
                </a:solidFill>
                <a:latin typeface="Arial" charset="0"/>
                <a:cs typeface="Arial" charset="0"/>
                <a:sym typeface="Arial" charset="0"/>
              </a:rPr>
              <a:t>interdisziplinär</a:t>
            </a:r>
          </a:p>
        </p:txBody>
      </p:sp>
      <p:sp>
        <p:nvSpPr>
          <p:cNvPr id="8215" name="Rectangle 23"/>
          <p:cNvSpPr>
            <a:spLocks/>
          </p:cNvSpPr>
          <p:nvPr/>
        </p:nvSpPr>
        <p:spPr bwMode="auto">
          <a:xfrm>
            <a:off x="525463" y="5564188"/>
            <a:ext cx="2349500" cy="330200"/>
          </a:xfrm>
          <a:prstGeom prst="rect">
            <a:avLst/>
          </a:prstGeom>
          <a:solidFill>
            <a:srgbClr val="9E0000"/>
          </a:solidFill>
          <a:ln>
            <a:noFill/>
          </a:ln>
          <a:extLs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de-DE" sz="1800">
                <a:solidFill>
                  <a:srgbClr val="FFFFFF"/>
                </a:solidFill>
                <a:latin typeface="Arial" charset="0"/>
                <a:cs typeface="Arial" charset="0"/>
                <a:sym typeface="Arial" charset="0"/>
              </a:rPr>
              <a:t>individuell</a:t>
            </a:r>
          </a:p>
        </p:txBody>
      </p:sp>
      <p:sp>
        <p:nvSpPr>
          <p:cNvPr id="8216" name="Rectangle 24"/>
          <p:cNvSpPr>
            <a:spLocks/>
          </p:cNvSpPr>
          <p:nvPr/>
        </p:nvSpPr>
        <p:spPr bwMode="auto">
          <a:xfrm>
            <a:off x="6146800" y="5564188"/>
            <a:ext cx="2349500" cy="330200"/>
          </a:xfrm>
          <a:prstGeom prst="rect">
            <a:avLst/>
          </a:prstGeom>
          <a:solidFill>
            <a:srgbClr val="9E0000"/>
          </a:solidFill>
          <a:ln>
            <a:noFill/>
          </a:ln>
          <a:extLs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pPr algn="ctr"/>
            <a:r>
              <a:rPr lang="en-US" altLang="de-DE" sz="1800">
                <a:solidFill>
                  <a:srgbClr val="FFFFFF"/>
                </a:solidFill>
                <a:latin typeface="Arial" charset="0"/>
                <a:cs typeface="Arial" charset="0"/>
                <a:sym typeface="Arial" charset="0"/>
              </a:rPr>
              <a:t>teamorientiert</a:t>
            </a:r>
          </a:p>
        </p:txBody>
      </p:sp>
      <p:sp>
        <p:nvSpPr>
          <p:cNvPr id="8217" name="Rectangle 25"/>
          <p:cNvSpPr>
            <a:spLocks/>
          </p:cNvSpPr>
          <p:nvPr/>
        </p:nvSpPr>
        <p:spPr bwMode="auto">
          <a:xfrm rot="-720000">
            <a:off x="3060700" y="1835150"/>
            <a:ext cx="160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de-DE" sz="1800">
                <a:latin typeface="Arial Bold" charset="0"/>
                <a:ea typeface="Arial Bold" charset="0"/>
                <a:cs typeface="Arial Bold" charset="0"/>
                <a:sym typeface="Arial Bold" charset="0"/>
              </a:rPr>
              <a:t>Hamburg</a:t>
            </a:r>
          </a:p>
        </p:txBody>
      </p:sp>
      <p:sp>
        <p:nvSpPr>
          <p:cNvPr id="8218" name="Rectangle 26"/>
          <p:cNvSpPr>
            <a:spLocks/>
          </p:cNvSpPr>
          <p:nvPr/>
        </p:nvSpPr>
        <p:spPr bwMode="auto">
          <a:xfrm rot="-660000">
            <a:off x="4667250" y="5257800"/>
            <a:ext cx="160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de-DE" sz="1800">
                <a:latin typeface="Arial" charset="0"/>
                <a:cs typeface="Arial" charset="0"/>
                <a:sym typeface="Arial" charset="0"/>
              </a:rPr>
              <a:t>Utrecht</a:t>
            </a:r>
          </a:p>
        </p:txBody>
      </p:sp>
      <p:sp>
        <p:nvSpPr>
          <p:cNvPr id="8219" name="Rectangle 27"/>
          <p:cNvSpPr>
            <a:spLocks/>
          </p:cNvSpPr>
          <p:nvPr/>
        </p:nvSpPr>
        <p:spPr bwMode="auto">
          <a:xfrm>
            <a:off x="4073525" y="3944938"/>
            <a:ext cx="160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de-DE" sz="1800">
                <a:latin typeface="Arial" charset="0"/>
                <a:cs typeface="Arial" charset="0"/>
                <a:sym typeface="Arial" charset="0"/>
              </a:rPr>
              <a:t>Freiburg</a:t>
            </a:r>
          </a:p>
        </p:txBody>
      </p:sp>
      <p:sp>
        <p:nvSpPr>
          <p:cNvPr id="8220" name="Rectangle 28"/>
          <p:cNvSpPr>
            <a:spLocks/>
          </p:cNvSpPr>
          <p:nvPr/>
        </p:nvSpPr>
        <p:spPr bwMode="auto">
          <a:xfrm rot="360000">
            <a:off x="4654550" y="1798638"/>
            <a:ext cx="160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de-DE" sz="1800">
                <a:latin typeface="Arial" charset="0"/>
                <a:cs typeface="Arial" charset="0"/>
                <a:sym typeface="Arial" charset="0"/>
              </a:rPr>
              <a:t>Oldenburg</a:t>
            </a:r>
          </a:p>
        </p:txBody>
      </p:sp>
      <p:sp>
        <p:nvSpPr>
          <p:cNvPr id="8221" name="Rectangle 29"/>
          <p:cNvSpPr>
            <a:spLocks/>
          </p:cNvSpPr>
          <p:nvPr/>
        </p:nvSpPr>
        <p:spPr bwMode="auto">
          <a:xfrm rot="-299999">
            <a:off x="3241675" y="4930775"/>
            <a:ext cx="160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de-DE" sz="1800">
                <a:latin typeface="Arial" charset="0"/>
                <a:cs typeface="Arial" charset="0"/>
                <a:sym typeface="Arial" charset="0"/>
              </a:rPr>
              <a:t>Bremen</a:t>
            </a:r>
          </a:p>
        </p:txBody>
      </p:sp>
      <p:sp>
        <p:nvSpPr>
          <p:cNvPr id="8222" name="Rectangle 30"/>
          <p:cNvSpPr>
            <a:spLocks/>
          </p:cNvSpPr>
          <p:nvPr/>
        </p:nvSpPr>
        <p:spPr bwMode="auto">
          <a:xfrm rot="-420000">
            <a:off x="3079750" y="2795588"/>
            <a:ext cx="160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de-DE" sz="1800">
                <a:latin typeface="Arial" charset="0"/>
                <a:cs typeface="Arial" charset="0"/>
                <a:sym typeface="Arial" charset="0"/>
              </a:rPr>
              <a:t>Osnabrück</a:t>
            </a:r>
          </a:p>
        </p:txBody>
      </p:sp>
      <p:sp>
        <p:nvSpPr>
          <p:cNvPr id="8223" name="Rectangle 31"/>
          <p:cNvSpPr>
            <a:spLocks/>
          </p:cNvSpPr>
          <p:nvPr/>
        </p:nvSpPr>
        <p:spPr bwMode="auto">
          <a:xfrm rot="-420000">
            <a:off x="4508500" y="4591050"/>
            <a:ext cx="160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de-DE" sz="1800">
                <a:latin typeface="Arial" charset="0"/>
                <a:cs typeface="Arial" charset="0"/>
                <a:sym typeface="Arial" charset="0"/>
              </a:rPr>
              <a:t>Thüringen</a:t>
            </a:r>
          </a:p>
        </p:txBody>
      </p:sp>
      <p:sp>
        <p:nvSpPr>
          <p:cNvPr id="8224" name="Rectangle 32"/>
          <p:cNvSpPr>
            <a:spLocks/>
          </p:cNvSpPr>
          <p:nvPr/>
        </p:nvSpPr>
        <p:spPr bwMode="auto">
          <a:xfrm rot="360000">
            <a:off x="4678363" y="3170238"/>
            <a:ext cx="160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de-DE" sz="1800">
                <a:latin typeface="Arial" charset="0"/>
                <a:cs typeface="Arial" charset="0"/>
                <a:sym typeface="Arial" charset="0"/>
              </a:rPr>
              <a:t>Paderborn</a:t>
            </a:r>
          </a:p>
        </p:txBody>
      </p:sp>
      <p:sp>
        <p:nvSpPr>
          <p:cNvPr id="8225" name="Rectangle 33"/>
          <p:cNvSpPr>
            <a:spLocks/>
          </p:cNvSpPr>
          <p:nvPr/>
        </p:nvSpPr>
        <p:spPr bwMode="auto">
          <a:xfrm rot="-360000">
            <a:off x="3517900" y="5454650"/>
            <a:ext cx="160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de-DE" sz="1800">
                <a:latin typeface="Arial" charset="0"/>
                <a:cs typeface="Arial" charset="0"/>
                <a:sym typeface="Arial" charset="0"/>
              </a:rPr>
              <a:t>...</a:t>
            </a:r>
          </a:p>
        </p:txBody>
      </p:sp>
      <p:sp>
        <p:nvSpPr>
          <p:cNvPr id="8226" name="Rectangle 34"/>
          <p:cNvSpPr>
            <a:spLocks/>
          </p:cNvSpPr>
          <p:nvPr/>
        </p:nvSpPr>
        <p:spPr bwMode="auto">
          <a:xfrm>
            <a:off x="4027488" y="2395538"/>
            <a:ext cx="160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de-DE" sz="1800">
                <a:latin typeface="Arial" charset="0"/>
                <a:cs typeface="Arial" charset="0"/>
                <a:sym typeface="Arial" charset="0"/>
              </a:rPr>
              <a:t>Göttingen</a:t>
            </a:r>
          </a:p>
        </p:txBody>
      </p:sp>
      <p:sp>
        <p:nvSpPr>
          <p:cNvPr id="8227" name="Rectangle 35"/>
          <p:cNvSpPr>
            <a:spLocks/>
          </p:cNvSpPr>
          <p:nvPr/>
        </p:nvSpPr>
        <p:spPr bwMode="auto">
          <a:xfrm rot="-420000">
            <a:off x="3336925" y="3468688"/>
            <a:ext cx="18034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38100" tIns="38100" rIns="38100" bIns="38100"/>
          <a:lstStyle>
            <a:lvl1pPr algn="l">
              <a:defRPr sz="1200">
                <a:solidFill>
                  <a:schemeClr val="tx1"/>
                </a:solidFill>
                <a:latin typeface="Gill Sans" charset="0"/>
              </a:defRPr>
            </a:lvl1pPr>
            <a:lvl2pPr algn="l">
              <a:defRPr sz="1200">
                <a:solidFill>
                  <a:schemeClr val="tx1"/>
                </a:solidFill>
                <a:latin typeface="Gill Sans" charset="0"/>
              </a:defRPr>
            </a:lvl2pPr>
            <a:lvl3pPr algn="l">
              <a:defRPr sz="1200">
                <a:solidFill>
                  <a:schemeClr val="tx1"/>
                </a:solidFill>
                <a:latin typeface="Gill Sans" charset="0"/>
              </a:defRPr>
            </a:lvl3pPr>
            <a:lvl4pPr algn="l">
              <a:defRPr sz="1200">
                <a:solidFill>
                  <a:schemeClr val="tx1"/>
                </a:solidFill>
                <a:latin typeface="Gill Sans" charset="0"/>
              </a:defRPr>
            </a:lvl4pPr>
            <a:lvl5pPr algn="l">
              <a:defRPr sz="1200">
                <a:solidFill>
                  <a:schemeClr val="tx1"/>
                </a:solidFill>
                <a:latin typeface="Gill Sans" charset="0"/>
              </a:defRPr>
            </a:lvl5pPr>
            <a:lvl6pPr fontAlgn="base">
              <a:spcBef>
                <a:spcPct val="0"/>
              </a:spcBef>
              <a:spcAft>
                <a:spcPct val="0"/>
              </a:spcAft>
              <a:defRPr sz="1200">
                <a:solidFill>
                  <a:schemeClr val="tx1"/>
                </a:solidFill>
                <a:latin typeface="Gill Sans" charset="0"/>
              </a:defRPr>
            </a:lvl6pPr>
            <a:lvl7pPr fontAlgn="base">
              <a:spcBef>
                <a:spcPct val="0"/>
              </a:spcBef>
              <a:spcAft>
                <a:spcPct val="0"/>
              </a:spcAft>
              <a:defRPr sz="1200">
                <a:solidFill>
                  <a:schemeClr val="tx1"/>
                </a:solidFill>
                <a:latin typeface="Gill Sans" charset="0"/>
              </a:defRPr>
            </a:lvl7pPr>
            <a:lvl8pPr fontAlgn="base">
              <a:spcBef>
                <a:spcPct val="0"/>
              </a:spcBef>
              <a:spcAft>
                <a:spcPct val="0"/>
              </a:spcAft>
              <a:defRPr sz="1200">
                <a:solidFill>
                  <a:schemeClr val="tx1"/>
                </a:solidFill>
                <a:latin typeface="Gill Sans" charset="0"/>
              </a:defRPr>
            </a:lvl8pPr>
            <a:lvl9pPr fontAlgn="base">
              <a:spcBef>
                <a:spcPct val="0"/>
              </a:spcBef>
              <a:spcAft>
                <a:spcPct val="0"/>
              </a:spcAft>
              <a:defRPr sz="1200">
                <a:solidFill>
                  <a:schemeClr val="tx1"/>
                </a:solidFill>
                <a:latin typeface="Gill Sans" charset="0"/>
              </a:defRPr>
            </a:lvl9pPr>
          </a:lstStyle>
          <a:p>
            <a:r>
              <a:rPr lang="en-US" altLang="de-DE" sz="1800">
                <a:latin typeface="Arial" charset="0"/>
                <a:cs typeface="Arial" charset="0"/>
                <a:sym typeface="Arial" charset="0"/>
              </a:rPr>
              <a:t>Braunschweig</a:t>
            </a:r>
          </a:p>
        </p:txBody>
      </p:sp>
    </p:spTree>
    <p:extLst>
      <p:ext uri="{BB962C8B-B14F-4D97-AF65-F5344CB8AC3E}">
        <p14:creationId xmlns:p14="http://schemas.microsoft.com/office/powerpoint/2010/main" val="37364490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217">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220">
                                            <p:txEl>
                                              <p:pRg st="0" end="0"/>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8222">
                                            <p:txEl>
                                              <p:pRg st="0" end="0"/>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8226">
                                            <p:txEl>
                                              <p:pRg st="0" end="0"/>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224">
                                            <p:txEl>
                                              <p:pRg st="0" end="0"/>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8227">
                                            <p:txEl>
                                              <p:pRg st="0" end="0"/>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8219">
                                            <p:txEl>
                                              <p:pRg st="0" end="0"/>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197">
                                            <p:txEl>
                                              <p:pRg st="0" end="0"/>
                                            </p:txEl>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223">
                                            <p:txEl>
                                              <p:pRg st="0" end="0"/>
                                            </p:txEl>
                                          </p:spTgt>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8221">
                                            <p:txEl>
                                              <p:pRg st="0" end="0"/>
                                            </p:txEl>
                                          </p:spTgt>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218">
                                            <p:txEl>
                                              <p:pRg st="0" end="0"/>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8225">
                                            <p:txEl>
                                              <p:pRg st="0" end="0"/>
                                            </p:txEl>
                                          </p:spTgt>
                                        </p:tgtEl>
                                        <p:attrNameLst>
                                          <p:attrName>style.visibility</p:attrName>
                                        </p:attrNameLst>
                                      </p:cBhvr>
                                      <p:to>
                                        <p:strVal val="hidden"/>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499"/>
                                          </p:stCondLst>
                                        </p:cTn>
                                        <p:tgtEl>
                                          <p:spTgt spid="8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8" grpId="0" autoUpdateAnimBg="0"/>
      <p:bldP spid="8197" grpId="0" build="allAtOnce"/>
      <p:bldP spid="8217" grpId="0" build="allAtOnce"/>
      <p:bldP spid="8218" grpId="0" build="allAtOnce"/>
      <p:bldP spid="8219" grpId="0" build="allAtOnce"/>
      <p:bldP spid="8220" grpId="0" build="allAtOnce"/>
      <p:bldP spid="8221" grpId="0" build="allAtOnce"/>
      <p:bldP spid="8222" grpId="0" build="allAtOnce"/>
      <p:bldP spid="8223" grpId="0" build="allAtOnce"/>
      <p:bldP spid="8224" grpId="0" build="allAtOnce"/>
      <p:bldP spid="8225" grpId="0" build="allAtOnce"/>
      <p:bldP spid="8226" grpId="0" build="allAtOnce"/>
      <p:bldP spid="8227"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0" y="98425"/>
            <a:ext cx="7345345" cy="544513"/>
          </a:xfrm>
        </p:spPr>
        <p:txBody>
          <a:bodyPr/>
          <a:lstStyle/>
          <a:p>
            <a:r>
              <a:rPr lang="de-DE" dirty="0" smtClean="0"/>
              <a:t>  </a:t>
            </a:r>
            <a:r>
              <a:rPr lang="de-DE" sz="2800" b="1" dirty="0" smtClean="0"/>
              <a:t>Agenda</a:t>
            </a:r>
            <a:endParaRPr lang="de-DE" sz="2800" b="1" dirty="0"/>
          </a:p>
        </p:txBody>
      </p:sp>
      <p:sp>
        <p:nvSpPr>
          <p:cNvPr id="6" name="Rectangle 2"/>
          <p:cNvSpPr txBox="1">
            <a:spLocks noChangeArrowheads="1"/>
          </p:cNvSpPr>
          <p:nvPr/>
        </p:nvSpPr>
        <p:spPr bwMode="auto">
          <a:xfrm>
            <a:off x="468313" y="1542552"/>
            <a:ext cx="8675687" cy="526623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81000" lvl="0" indent="-381000">
              <a:spcBef>
                <a:spcPct val="20000"/>
              </a:spcBef>
              <a:buFontTx/>
              <a:buAutoNum type="arabicPeriod"/>
              <a:defRPr/>
            </a:pPr>
            <a:r>
              <a:rPr kumimoji="0" lang="de-DE" sz="2000" b="1" i="0" u="none" strike="noStrike" kern="0" cap="none" spc="0" normalizeH="0" baseline="0" noProof="0" dirty="0" smtClean="0">
                <a:ln>
                  <a:noFill/>
                </a:ln>
                <a:solidFill>
                  <a:schemeClr val="bg1">
                    <a:lumMod val="50000"/>
                  </a:schemeClr>
                </a:solidFill>
                <a:effectLst/>
                <a:uLnTx/>
                <a:uFillTx/>
                <a:latin typeface="+mn-lt"/>
                <a:ea typeface="+mn-ea"/>
                <a:cs typeface="+mn-cs"/>
              </a:rPr>
              <a:t>Strategische Zielsetzungen und konzeptionelle Ausrichtung </a:t>
            </a:r>
            <a:r>
              <a:rPr lang="de-DE" sz="2000" b="1" kern="0" dirty="0" smtClean="0">
                <a:solidFill>
                  <a:schemeClr val="bg1">
                    <a:lumMod val="50000"/>
                  </a:schemeClr>
                </a:solidFill>
              </a:rPr>
              <a:t>(Prof. Dr. Knutzen)</a:t>
            </a:r>
            <a:endParaRPr kumimoji="0" lang="de-DE" sz="2000" b="1" i="0" u="none" strike="noStrike" kern="0" cap="none" spc="0" normalizeH="0" baseline="0" noProof="0" dirty="0" smtClean="0">
              <a:ln>
                <a:noFill/>
              </a:ln>
              <a:solidFill>
                <a:schemeClr val="bg1">
                  <a:lumMod val="50000"/>
                </a:schemeClr>
              </a:solidFill>
              <a:effectLst/>
              <a:uLnTx/>
              <a:uFillTx/>
              <a:latin typeface="+mn-lt"/>
              <a:ea typeface="+mn-ea"/>
              <a:cs typeface="+mn-cs"/>
            </a:endParaRPr>
          </a:p>
          <a:p>
            <a:pPr marL="381000" marR="0" lvl="0" indent="-381000" algn="l" defTabSz="914400" rtl="0" eaLnBrk="1" fontAlgn="base" latinLnBrk="0" hangingPunct="1">
              <a:lnSpc>
                <a:spcPct val="100000"/>
              </a:lnSpc>
              <a:spcBef>
                <a:spcPct val="20000"/>
              </a:spcBef>
              <a:spcAft>
                <a:spcPct val="0"/>
              </a:spcAft>
              <a:buClrTx/>
              <a:buSzTx/>
              <a:buFontTx/>
              <a:buAutoNum type="arabicPeriod"/>
              <a:tabLst/>
              <a:defRPr/>
            </a:pPr>
            <a:endParaRPr kumimoji="0" lang="de-DE" sz="1400" b="1" i="0" u="none" strike="noStrike" kern="0" cap="none" spc="0" normalizeH="0" baseline="0" noProof="0" dirty="0" smtClean="0">
              <a:ln>
                <a:noFill/>
              </a:ln>
              <a:solidFill>
                <a:schemeClr val="bg1">
                  <a:lumMod val="50000"/>
                </a:schemeClr>
              </a:solidFill>
              <a:effectLst/>
              <a:uLnTx/>
              <a:uFillTx/>
              <a:latin typeface="+mn-lt"/>
              <a:ea typeface="+mn-ea"/>
              <a:cs typeface="+mn-cs"/>
            </a:endParaRPr>
          </a:p>
          <a:p>
            <a:pPr marL="381000" marR="0" lvl="0" indent="-381000" algn="l" defTabSz="914400" rtl="0" eaLnBrk="1" fontAlgn="base" latinLnBrk="0" hangingPunct="1">
              <a:lnSpc>
                <a:spcPct val="100000"/>
              </a:lnSpc>
              <a:spcBef>
                <a:spcPct val="20000"/>
              </a:spcBef>
              <a:spcAft>
                <a:spcPct val="0"/>
              </a:spcAft>
              <a:buClrTx/>
              <a:buSzTx/>
              <a:buFontTx/>
              <a:buAutoNum type="arabicPeriod"/>
              <a:tabLst/>
              <a:defRPr/>
            </a:pPr>
            <a:r>
              <a:rPr kumimoji="0" lang="de-DE" sz="2000" b="1" i="0" u="none" strike="noStrike" kern="0" cap="none" spc="0" normalizeH="0" baseline="0" noProof="0" dirty="0" smtClean="0">
                <a:ln>
                  <a:noFill/>
                </a:ln>
                <a:solidFill>
                  <a:schemeClr val="bg1">
                    <a:lumMod val="50000"/>
                  </a:schemeClr>
                </a:solidFill>
                <a:effectLst/>
                <a:uLnTx/>
                <a:uFillTx/>
                <a:latin typeface="+mn-lt"/>
                <a:ea typeface="+mn-ea"/>
                <a:cs typeface="+mn-cs"/>
              </a:rPr>
              <a:t>Konkrete Maßnahmen und erste Umsetzungsschritte</a:t>
            </a:r>
          </a:p>
          <a:p>
            <a:pPr marL="914400" lvl="1" indent="-457200">
              <a:spcBef>
                <a:spcPct val="20000"/>
              </a:spcBef>
              <a:buFont typeface="+mj-lt"/>
              <a:buAutoNum type="alphaLcPeriod"/>
              <a:defRPr/>
            </a:pPr>
            <a:r>
              <a:rPr kumimoji="0" lang="de-DE" sz="2000" b="1" i="0" u="none" strike="noStrike" kern="0" cap="none" spc="0" normalizeH="0" baseline="0" noProof="0" dirty="0" err="1" smtClean="0">
                <a:ln>
                  <a:noFill/>
                </a:ln>
                <a:solidFill>
                  <a:schemeClr val="bg1">
                    <a:lumMod val="50000"/>
                  </a:schemeClr>
                </a:solidFill>
                <a:effectLst/>
                <a:uLnTx/>
                <a:uFillTx/>
                <a:latin typeface="+mn-lt"/>
                <a:ea typeface="+mn-ea"/>
                <a:cs typeface="+mn-cs"/>
              </a:rPr>
              <a:t>Governance</a:t>
            </a:r>
            <a:r>
              <a:rPr kumimoji="0" lang="de-DE" sz="2000" b="1" i="0" u="none" strike="noStrike" kern="0" cap="none" spc="0" normalizeH="0" baseline="0" noProof="0" dirty="0" smtClean="0">
                <a:ln>
                  <a:noFill/>
                </a:ln>
                <a:solidFill>
                  <a:schemeClr val="bg1">
                    <a:lumMod val="50000"/>
                  </a:schemeClr>
                </a:solidFill>
                <a:effectLst/>
                <a:uLnTx/>
                <a:uFillTx/>
                <a:latin typeface="+mn-lt"/>
                <a:ea typeface="+mn-ea"/>
                <a:cs typeface="+mn-cs"/>
              </a:rPr>
              <a:t> </a:t>
            </a:r>
            <a:r>
              <a:rPr lang="de-DE" sz="2000" b="1" kern="0" dirty="0">
                <a:solidFill>
                  <a:schemeClr val="bg1">
                    <a:lumMod val="50000"/>
                  </a:schemeClr>
                </a:solidFill>
              </a:rPr>
              <a:t>(Dr. Göcks</a:t>
            </a:r>
            <a:r>
              <a:rPr lang="de-DE" sz="2000" b="1" kern="0" dirty="0" smtClean="0">
                <a:solidFill>
                  <a:schemeClr val="bg1">
                    <a:lumMod val="50000"/>
                  </a:schemeClr>
                </a:solidFill>
              </a:rPr>
              <a:t>)</a:t>
            </a:r>
            <a:endParaRPr kumimoji="0" lang="de-DE" sz="2000" b="1" i="0" u="none" strike="noStrike" kern="0" cap="none" spc="0" normalizeH="0" baseline="0" noProof="0" dirty="0" smtClean="0">
              <a:ln>
                <a:noFill/>
              </a:ln>
              <a:solidFill>
                <a:schemeClr val="bg1">
                  <a:lumMod val="50000"/>
                </a:schemeClr>
              </a:solidFill>
              <a:effectLst/>
              <a:uLnTx/>
              <a:uFillTx/>
              <a:latin typeface="+mn-lt"/>
              <a:ea typeface="+mn-ea"/>
              <a:cs typeface="+mn-cs"/>
            </a:endParaRPr>
          </a:p>
          <a:p>
            <a:pPr marL="914400" lvl="1" indent="-457200">
              <a:spcBef>
                <a:spcPct val="20000"/>
              </a:spcBef>
              <a:buFont typeface="+mj-lt"/>
              <a:buAutoNum type="alphaLcPeriod"/>
              <a:defRPr/>
            </a:pPr>
            <a:r>
              <a:rPr lang="de-DE" sz="2000" b="1" kern="0" dirty="0" smtClean="0">
                <a:solidFill>
                  <a:schemeClr val="bg1">
                    <a:lumMod val="50000"/>
                  </a:schemeClr>
                </a:solidFill>
              </a:rPr>
              <a:t>Medienbildung/Qualifizierung (Prof. Dr. Bessenrodt-Weberpals)</a:t>
            </a:r>
          </a:p>
          <a:p>
            <a:pPr marL="914400" lvl="1" indent="-457200">
              <a:spcBef>
                <a:spcPct val="20000"/>
              </a:spcBef>
              <a:buFont typeface="+mj-lt"/>
              <a:buAutoNum type="alphaLcPeriod"/>
              <a:defRPr/>
            </a:pPr>
            <a:r>
              <a:rPr lang="de-DE" sz="2000" b="1" kern="0" dirty="0" smtClean="0">
                <a:solidFill>
                  <a:schemeClr val="bg1">
                    <a:lumMod val="50000"/>
                  </a:schemeClr>
                </a:solidFill>
              </a:rPr>
              <a:t>Support (Prof. Dr. Rupp)</a:t>
            </a:r>
          </a:p>
          <a:p>
            <a:pPr marL="914400" lvl="1" indent="-457200">
              <a:spcBef>
                <a:spcPct val="20000"/>
              </a:spcBef>
              <a:buFont typeface="+mj-lt"/>
              <a:buAutoNum type="alphaLcPeriod"/>
              <a:defRPr/>
            </a:pPr>
            <a:r>
              <a:rPr lang="de-DE" sz="2000" b="1" kern="0" dirty="0" smtClean="0">
                <a:solidFill>
                  <a:schemeClr val="bg1">
                    <a:lumMod val="50000"/>
                  </a:schemeClr>
                </a:solidFill>
              </a:rPr>
              <a:t>Content-Förderprogramm</a:t>
            </a:r>
            <a:r>
              <a:rPr lang="de-DE" sz="2000" b="1" kern="0" dirty="0" smtClean="0">
                <a:solidFill>
                  <a:srgbClr val="9E0000"/>
                </a:solidFill>
              </a:rPr>
              <a:t> </a:t>
            </a:r>
            <a:r>
              <a:rPr lang="de-DE" sz="2000" b="1" kern="0" dirty="0" smtClean="0">
                <a:solidFill>
                  <a:schemeClr val="bg1">
                    <a:lumMod val="50000"/>
                  </a:schemeClr>
                </a:solidFill>
              </a:rPr>
              <a:t>(Dr. Göcks)</a:t>
            </a:r>
          </a:p>
          <a:p>
            <a:pPr marL="914400" lvl="1" indent="-457200">
              <a:spcBef>
                <a:spcPct val="20000"/>
              </a:spcBef>
              <a:buFont typeface="+mj-lt"/>
              <a:buAutoNum type="alphaLcPeriod"/>
              <a:defRPr/>
            </a:pPr>
            <a:r>
              <a:rPr lang="de-DE" sz="2000" b="1" kern="0" dirty="0" smtClean="0">
                <a:solidFill>
                  <a:schemeClr val="bg1">
                    <a:lumMod val="50000"/>
                  </a:schemeClr>
                </a:solidFill>
              </a:rPr>
              <a:t>Technik (Prof. Dr. Knutzen)</a:t>
            </a:r>
          </a:p>
          <a:p>
            <a:pPr marL="914400" lvl="1" indent="-457200">
              <a:spcBef>
                <a:spcPct val="20000"/>
              </a:spcBef>
              <a:buFont typeface="+mj-lt"/>
              <a:buAutoNum type="alphaLcPeriod"/>
              <a:defRPr/>
            </a:pPr>
            <a:endParaRPr kumimoji="0" lang="de-DE" sz="1400" b="1" i="0" u="none" strike="noStrike" kern="0" cap="none" spc="0" normalizeH="0" baseline="0" noProof="0" dirty="0" smtClean="0">
              <a:ln>
                <a:noFill/>
              </a:ln>
              <a:solidFill>
                <a:schemeClr val="bg1">
                  <a:lumMod val="50000"/>
                </a:schemeClr>
              </a:solidFill>
              <a:effectLst/>
              <a:uLnTx/>
              <a:uFillTx/>
              <a:latin typeface="+mn-lt"/>
              <a:ea typeface="+mn-ea"/>
              <a:cs typeface="+mn-cs"/>
            </a:endParaRPr>
          </a:p>
          <a:p>
            <a:pPr marL="381000" indent="-381000">
              <a:spcBef>
                <a:spcPct val="20000"/>
              </a:spcBef>
              <a:buFontTx/>
              <a:buAutoNum type="arabicPeriod"/>
              <a:defRPr/>
            </a:pPr>
            <a:r>
              <a:rPr kumimoji="0" lang="de-DE" sz="2000" b="1" i="0" u="none" strike="noStrike" kern="0" cap="none" spc="0" normalizeH="0" baseline="0" noProof="0" dirty="0" smtClean="0">
                <a:ln>
                  <a:noFill/>
                </a:ln>
                <a:solidFill>
                  <a:schemeClr val="bg1">
                    <a:lumMod val="50000"/>
                  </a:schemeClr>
                </a:solidFill>
                <a:effectLst/>
                <a:uLnTx/>
                <a:uFillTx/>
                <a:latin typeface="+mn-lt"/>
                <a:ea typeface="+mn-ea"/>
                <a:cs typeface="+mn-cs"/>
              </a:rPr>
              <a:t>Ressourcenbedarfe </a:t>
            </a:r>
            <a:r>
              <a:rPr lang="de-DE" sz="2000" b="1" kern="0" dirty="0">
                <a:solidFill>
                  <a:schemeClr val="bg1">
                    <a:lumMod val="50000"/>
                  </a:schemeClr>
                </a:solidFill>
              </a:rPr>
              <a:t>(Dr. Göcks)</a:t>
            </a:r>
          </a:p>
          <a:p>
            <a:pPr marL="381000" lvl="0" indent="-381000">
              <a:spcBef>
                <a:spcPct val="20000"/>
              </a:spcBef>
              <a:buFontTx/>
              <a:buAutoNum type="arabicPeriod"/>
              <a:defRPr/>
            </a:pPr>
            <a:endParaRPr lang="de-DE" sz="1400" b="1" kern="0" dirty="0">
              <a:solidFill>
                <a:schemeClr val="bg1">
                  <a:lumMod val="50000"/>
                </a:schemeClr>
              </a:solidFill>
              <a:latin typeface="+mn-lt"/>
              <a:cs typeface="+mn-cs"/>
            </a:endParaRPr>
          </a:p>
          <a:p>
            <a:pPr marL="381000" indent="-381000">
              <a:spcBef>
                <a:spcPct val="20000"/>
              </a:spcBef>
              <a:buFontTx/>
              <a:buAutoNum type="arabicPeriod"/>
              <a:defRPr/>
            </a:pPr>
            <a:r>
              <a:rPr kumimoji="0" lang="de-DE" sz="2000" b="1" i="0" u="none" strike="noStrike" kern="0" cap="none" spc="0" normalizeH="0" baseline="0" noProof="0" dirty="0" smtClean="0">
                <a:ln>
                  <a:noFill/>
                </a:ln>
                <a:solidFill>
                  <a:schemeClr val="bg1">
                    <a:lumMod val="50000"/>
                  </a:schemeClr>
                </a:solidFill>
                <a:effectLst/>
                <a:uLnTx/>
                <a:uFillTx/>
                <a:latin typeface="+mn-lt"/>
                <a:ea typeface="+mn-ea"/>
                <a:cs typeface="+mn-cs"/>
              </a:rPr>
              <a:t>Weiteres Vorgehen </a:t>
            </a:r>
            <a:r>
              <a:rPr lang="de-DE" sz="2000" b="1" kern="0" dirty="0" smtClean="0">
                <a:solidFill>
                  <a:schemeClr val="bg1">
                    <a:lumMod val="50000"/>
                  </a:schemeClr>
                </a:solidFill>
              </a:rPr>
              <a:t>(Prof. Dr</a:t>
            </a:r>
            <a:r>
              <a:rPr lang="de-DE" sz="2000" b="1" kern="0" dirty="0">
                <a:solidFill>
                  <a:schemeClr val="bg1">
                    <a:lumMod val="50000"/>
                  </a:schemeClr>
                </a:solidFill>
              </a:rPr>
              <a:t>. </a:t>
            </a:r>
            <a:r>
              <a:rPr lang="de-DE" sz="2000" b="1" kern="0" dirty="0" err="1" smtClean="0">
                <a:solidFill>
                  <a:schemeClr val="bg1">
                    <a:lumMod val="50000"/>
                  </a:schemeClr>
                </a:solidFill>
              </a:rPr>
              <a:t>Knutzen</a:t>
            </a:r>
            <a:r>
              <a:rPr lang="de-DE" sz="2000" b="1" kern="0" dirty="0" smtClean="0">
                <a:solidFill>
                  <a:schemeClr val="bg1">
                    <a:lumMod val="50000"/>
                  </a:schemeClr>
                </a:solidFill>
              </a:rPr>
              <a:t>)</a:t>
            </a:r>
            <a:endParaRPr lang="de-DE" sz="2000" b="1" kern="0" dirty="0">
              <a:solidFill>
                <a:schemeClr val="bg1">
                  <a:lumMod val="50000"/>
                </a:schemeClr>
              </a:solidFill>
            </a:endParaRPr>
          </a:p>
          <a:p>
            <a:pPr marL="381000" lvl="0" indent="-381000">
              <a:spcBef>
                <a:spcPct val="20000"/>
              </a:spcBef>
              <a:buFontTx/>
              <a:buAutoNum type="arabicPeriod"/>
              <a:defRPr/>
            </a:pPr>
            <a:endParaRPr kumimoji="0" lang="de-DE" sz="2000" b="1" i="0" u="none" strike="noStrike" kern="0" cap="none" spc="0" normalizeH="0" baseline="0" noProof="0" dirty="0" smtClean="0">
              <a:ln>
                <a:noFill/>
              </a:ln>
              <a:solidFill>
                <a:schemeClr val="bg1">
                  <a:lumMod val="50000"/>
                </a:schemeClr>
              </a:solidFill>
              <a:effectLst/>
              <a:uLnTx/>
              <a:uFillTx/>
              <a:latin typeface="+mn-lt"/>
              <a:ea typeface="+mn-ea"/>
              <a:cs typeface="+mn-cs"/>
            </a:endParaRPr>
          </a:p>
        </p:txBody>
      </p:sp>
    </p:spTree>
    <p:extLst>
      <p:ext uri="{BB962C8B-B14F-4D97-AF65-F5344CB8AC3E}">
        <p14:creationId xmlns:p14="http://schemas.microsoft.com/office/powerpoint/2010/main" val="3281958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p:cNvSpPr>
            <a:spLocks noGrp="1"/>
          </p:cNvSpPr>
          <p:nvPr>
            <p:ph type="title"/>
          </p:nvPr>
        </p:nvSpPr>
        <p:spPr>
          <a:xfrm>
            <a:off x="0" y="98425"/>
            <a:ext cx="6662057" cy="544513"/>
          </a:xfrm>
        </p:spPr>
        <p:txBody>
          <a:bodyPr>
            <a:normAutofit/>
          </a:bodyPr>
          <a:lstStyle/>
          <a:p>
            <a:r>
              <a:rPr lang="de-DE" b="1" dirty="0" smtClean="0"/>
              <a:t>  </a:t>
            </a:r>
            <a:r>
              <a:rPr lang="de-DE" sz="2800" b="1" dirty="0" smtClean="0"/>
              <a:t>2c. Support</a:t>
            </a:r>
            <a:endParaRPr lang="de-DE" sz="2800" b="1" dirty="0"/>
          </a:p>
        </p:txBody>
      </p:sp>
      <p:sp>
        <p:nvSpPr>
          <p:cNvPr id="7" name="Rechteck 6"/>
          <p:cNvSpPr>
            <a:spLocks noChangeArrowheads="1"/>
          </p:cNvSpPr>
          <p:nvPr/>
        </p:nvSpPr>
        <p:spPr bwMode="auto">
          <a:xfrm>
            <a:off x="539750" y="1638300"/>
            <a:ext cx="8032750" cy="3962400"/>
          </a:xfrm>
          <a:prstGeom prst="rect">
            <a:avLst/>
          </a:prstGeom>
          <a:solidFill>
            <a:schemeClr val="bg1">
              <a:lumMod val="75000"/>
            </a:schemeClr>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endParaRPr lang="de-DE" baseline="-25000" dirty="0">
              <a:solidFill>
                <a:srgbClr val="9E0000"/>
              </a:solidFill>
              <a:latin typeface="+mn-lt"/>
              <a:ea typeface="+mn-ea"/>
            </a:endParaRPr>
          </a:p>
        </p:txBody>
      </p:sp>
      <p:sp>
        <p:nvSpPr>
          <p:cNvPr id="8" name="Eingebuchteter Richtungspfeil 16"/>
          <p:cNvSpPr>
            <a:spLocks noChangeArrowheads="1"/>
          </p:cNvSpPr>
          <p:nvPr/>
        </p:nvSpPr>
        <p:spPr bwMode="auto">
          <a:xfrm rot="1006348">
            <a:off x="942414" y="1938248"/>
            <a:ext cx="1770000" cy="826713"/>
          </a:xfrm>
          <a:prstGeom prst="chevron">
            <a:avLst>
              <a:gd name="adj" fmla="val 29685"/>
            </a:avLst>
          </a:prstGeom>
          <a:solidFill>
            <a:schemeClr val="bg1"/>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500" dirty="0" smtClean="0">
                <a:solidFill>
                  <a:srgbClr val="9E0000"/>
                </a:solidFill>
                <a:ea typeface="ＭＳ Ｐゴシック" charset="0"/>
              </a:rPr>
              <a:t>Hamburger Content</a:t>
            </a:r>
            <a:endParaRPr lang="de-DE" sz="1500" dirty="0">
              <a:solidFill>
                <a:srgbClr val="9E0000"/>
              </a:solidFill>
              <a:ea typeface="ＭＳ Ｐゴシック" charset="0"/>
            </a:endParaRPr>
          </a:p>
        </p:txBody>
      </p:sp>
      <p:sp>
        <p:nvSpPr>
          <p:cNvPr id="9" name="Eingebuchteter Richtungspfeil 20"/>
          <p:cNvSpPr>
            <a:spLocks noChangeArrowheads="1"/>
          </p:cNvSpPr>
          <p:nvPr/>
        </p:nvSpPr>
        <p:spPr bwMode="auto">
          <a:xfrm>
            <a:off x="761439" y="3003883"/>
            <a:ext cx="1770000" cy="826713"/>
          </a:xfrm>
          <a:prstGeom prst="chevron">
            <a:avLst>
              <a:gd name="adj" fmla="val 29685"/>
            </a:avLst>
          </a:prstGeom>
          <a:solidFill>
            <a:schemeClr val="bg1"/>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600" dirty="0">
                <a:solidFill>
                  <a:srgbClr val="9E0000"/>
                </a:solidFill>
                <a:ea typeface="ＭＳ Ｐゴシック" charset="0"/>
              </a:rPr>
              <a:t>n</a:t>
            </a:r>
            <a:r>
              <a:rPr lang="de-DE" sz="1600" dirty="0" smtClean="0">
                <a:solidFill>
                  <a:srgbClr val="9E0000"/>
                </a:solidFill>
                <a:ea typeface="ＭＳ Ｐゴシック" charset="0"/>
              </a:rPr>
              <a:t>eue Ideen</a:t>
            </a:r>
            <a:r>
              <a:rPr lang="de-DE" sz="1600" dirty="0">
                <a:solidFill>
                  <a:srgbClr val="9E0000"/>
                </a:solidFill>
                <a:ea typeface="ＭＳ Ｐゴシック" charset="0"/>
              </a:rPr>
              <a:t> </a:t>
            </a:r>
            <a:r>
              <a:rPr lang="de-DE" sz="1600" dirty="0" smtClean="0">
                <a:solidFill>
                  <a:srgbClr val="9E0000"/>
                </a:solidFill>
                <a:ea typeface="ＭＳ Ｐゴシック" charset="0"/>
              </a:rPr>
              <a:t>und Konzepte</a:t>
            </a:r>
            <a:endParaRPr lang="de-DE" sz="1600" dirty="0">
              <a:solidFill>
                <a:srgbClr val="9E0000"/>
              </a:solidFill>
              <a:ea typeface="ＭＳ Ｐゴシック" charset="0"/>
            </a:endParaRPr>
          </a:p>
        </p:txBody>
      </p:sp>
      <p:sp>
        <p:nvSpPr>
          <p:cNvPr id="10" name="Eingebuchteter Richtungspfeil 21"/>
          <p:cNvSpPr>
            <a:spLocks noChangeArrowheads="1"/>
          </p:cNvSpPr>
          <p:nvPr/>
        </p:nvSpPr>
        <p:spPr bwMode="auto">
          <a:xfrm>
            <a:off x="6410325" y="2872575"/>
            <a:ext cx="2056687" cy="1070582"/>
          </a:xfrm>
          <a:prstGeom prst="chevron">
            <a:avLst>
              <a:gd name="adj" fmla="val 29696"/>
            </a:avLst>
          </a:prstGeom>
          <a:solidFill>
            <a:schemeClr val="bg1"/>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2000" b="1" dirty="0" smtClean="0">
                <a:solidFill>
                  <a:srgbClr val="9E0000"/>
                </a:solidFill>
                <a:latin typeface="Arial" charset="0"/>
                <a:ea typeface="ＭＳ Ｐゴシック" charset="0"/>
              </a:rPr>
              <a:t>OER </a:t>
            </a:r>
          </a:p>
          <a:p>
            <a:pPr algn="ctr">
              <a:defRPr/>
            </a:pPr>
            <a:r>
              <a:rPr lang="de-DE" sz="2000" b="1" dirty="0" err="1" smtClean="0">
                <a:solidFill>
                  <a:srgbClr val="9E0000"/>
                </a:solidFill>
                <a:latin typeface="Arial" charset="0"/>
                <a:ea typeface="ＭＳ Ｐゴシック" charset="0"/>
              </a:rPr>
              <a:t>made</a:t>
            </a:r>
            <a:r>
              <a:rPr lang="de-DE" sz="2000" b="1" dirty="0" smtClean="0">
                <a:solidFill>
                  <a:srgbClr val="9E0000"/>
                </a:solidFill>
                <a:latin typeface="Arial" charset="0"/>
                <a:ea typeface="ＭＳ Ｐゴシック" charset="0"/>
              </a:rPr>
              <a:t> in Hamburg</a:t>
            </a:r>
            <a:endParaRPr lang="de-DE" sz="2000" b="1" dirty="0">
              <a:solidFill>
                <a:srgbClr val="9E0000"/>
              </a:solidFill>
              <a:latin typeface="Arial" charset="0"/>
              <a:ea typeface="ＭＳ Ｐゴシック" charset="0"/>
            </a:endParaRPr>
          </a:p>
        </p:txBody>
      </p:sp>
      <p:sp>
        <p:nvSpPr>
          <p:cNvPr id="13" name="Eingebuchteter Richtungspfeil 20"/>
          <p:cNvSpPr>
            <a:spLocks noChangeArrowheads="1"/>
          </p:cNvSpPr>
          <p:nvPr/>
        </p:nvSpPr>
        <p:spPr bwMode="auto">
          <a:xfrm rot="20399612">
            <a:off x="970813" y="4128036"/>
            <a:ext cx="1770000" cy="826713"/>
          </a:xfrm>
          <a:prstGeom prst="chevron">
            <a:avLst>
              <a:gd name="adj" fmla="val 29685"/>
            </a:avLst>
          </a:prstGeom>
          <a:solidFill>
            <a:schemeClr val="bg1"/>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600" dirty="0">
                <a:solidFill>
                  <a:srgbClr val="9E0000"/>
                </a:solidFill>
                <a:ea typeface="ＭＳ Ｐゴシック" charset="0"/>
              </a:rPr>
              <a:t>e</a:t>
            </a:r>
            <a:r>
              <a:rPr lang="de-DE" sz="1600" dirty="0" smtClean="0">
                <a:solidFill>
                  <a:srgbClr val="9E0000"/>
                </a:solidFill>
                <a:ea typeface="ＭＳ Ｐゴシック" charset="0"/>
              </a:rPr>
              <a:t>xterner Content</a:t>
            </a:r>
            <a:endParaRPr lang="de-DE" sz="1600" dirty="0">
              <a:solidFill>
                <a:srgbClr val="9E0000"/>
              </a:solidFill>
              <a:ea typeface="ＭＳ Ｐゴシック" charset="0"/>
            </a:endParaRPr>
          </a:p>
        </p:txBody>
      </p:sp>
      <p:sp>
        <p:nvSpPr>
          <p:cNvPr id="14" name="Ellipse 13"/>
          <p:cNvSpPr/>
          <p:nvPr/>
        </p:nvSpPr>
        <p:spPr>
          <a:xfrm>
            <a:off x="2804188" y="1765963"/>
            <a:ext cx="3539462" cy="3539462"/>
          </a:xfrm>
          <a:prstGeom prst="ellipse">
            <a:avLst/>
          </a:prstGeom>
          <a:solidFill>
            <a:schemeClr val="bg1"/>
          </a:solidFill>
          <a:ln w="41275">
            <a:solidFill>
              <a:srgbClr val="9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22"/>
          <p:cNvSpPr txBox="1">
            <a:spLocks noChangeArrowheads="1"/>
          </p:cNvSpPr>
          <p:nvPr/>
        </p:nvSpPr>
        <p:spPr bwMode="auto">
          <a:xfrm rot="19914824">
            <a:off x="3095625" y="2275520"/>
            <a:ext cx="11547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de-DE" altLang="de-DE" sz="1000" b="1" dirty="0" smtClean="0">
                <a:solidFill>
                  <a:srgbClr val="9E0000"/>
                </a:solidFill>
              </a:rPr>
              <a:t>Professionelles Design</a:t>
            </a:r>
            <a:endParaRPr lang="de-DE" altLang="de-DE" sz="1000" b="1" dirty="0">
              <a:solidFill>
                <a:srgbClr val="9E0000"/>
              </a:solidFill>
            </a:endParaRPr>
          </a:p>
        </p:txBody>
      </p:sp>
      <p:sp>
        <p:nvSpPr>
          <p:cNvPr id="12" name="Textfeld 30"/>
          <p:cNvSpPr txBox="1">
            <a:spLocks noChangeArrowheads="1"/>
          </p:cNvSpPr>
          <p:nvPr/>
        </p:nvSpPr>
        <p:spPr bwMode="auto">
          <a:xfrm rot="773097">
            <a:off x="4430276" y="4568337"/>
            <a:ext cx="1772744" cy="254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de-DE" altLang="de-DE" sz="1000" b="1" dirty="0">
                <a:solidFill>
                  <a:srgbClr val="9E0000"/>
                </a:solidFill>
              </a:rPr>
              <a:t>Entwicklung</a:t>
            </a:r>
          </a:p>
        </p:txBody>
      </p:sp>
      <p:sp>
        <p:nvSpPr>
          <p:cNvPr id="15" name="Textfeld 22"/>
          <p:cNvSpPr txBox="1">
            <a:spLocks noChangeArrowheads="1"/>
          </p:cNvSpPr>
          <p:nvPr/>
        </p:nvSpPr>
        <p:spPr bwMode="auto">
          <a:xfrm>
            <a:off x="3209925" y="2912226"/>
            <a:ext cx="2740941" cy="1123712"/>
          </a:xfrm>
          <a:prstGeom prst="roundRect">
            <a:avLst/>
          </a:prstGeom>
          <a:noFill/>
          <a:ln w="12700">
            <a:solidFill>
              <a:srgbClr val="9E0000"/>
            </a:solidFill>
            <a:miter lim="800000"/>
            <a:headEnd/>
            <a:tailEnd/>
          </a:ln>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de-DE" altLang="de-DE" sz="2000" b="1" dirty="0" smtClean="0">
                <a:solidFill>
                  <a:srgbClr val="9E0000"/>
                </a:solidFill>
              </a:rPr>
              <a:t>erweiterte zentrale </a:t>
            </a:r>
          </a:p>
          <a:p>
            <a:pPr algn="ctr" eaLnBrk="1" hangingPunct="1"/>
            <a:r>
              <a:rPr lang="de-DE" altLang="de-DE" sz="2000" b="1" dirty="0" smtClean="0">
                <a:solidFill>
                  <a:srgbClr val="9E0000"/>
                </a:solidFill>
              </a:rPr>
              <a:t>und dezentrale </a:t>
            </a:r>
          </a:p>
          <a:p>
            <a:pPr algn="ctr" eaLnBrk="1" hangingPunct="1"/>
            <a:r>
              <a:rPr lang="de-DE" altLang="de-DE" sz="2000" b="1" dirty="0" smtClean="0">
                <a:solidFill>
                  <a:srgbClr val="9E0000"/>
                </a:solidFill>
              </a:rPr>
              <a:t>Supporteinheiten</a:t>
            </a:r>
            <a:endParaRPr lang="de-DE" altLang="de-DE" sz="2000" b="1" dirty="0">
              <a:solidFill>
                <a:srgbClr val="9E0000"/>
              </a:solidFill>
            </a:endParaRPr>
          </a:p>
        </p:txBody>
      </p:sp>
      <p:sp>
        <p:nvSpPr>
          <p:cNvPr id="16" name="Textfeld 30"/>
          <p:cNvSpPr txBox="1">
            <a:spLocks noChangeArrowheads="1"/>
          </p:cNvSpPr>
          <p:nvPr/>
        </p:nvSpPr>
        <p:spPr bwMode="auto">
          <a:xfrm rot="21355165">
            <a:off x="4003430" y="2275519"/>
            <a:ext cx="17727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de-DE" altLang="de-DE" sz="1000" b="1" dirty="0" smtClean="0">
                <a:solidFill>
                  <a:srgbClr val="9E0000"/>
                </a:solidFill>
              </a:rPr>
              <a:t>Didaktische </a:t>
            </a:r>
          </a:p>
          <a:p>
            <a:pPr eaLnBrk="1" hangingPunct="1"/>
            <a:r>
              <a:rPr lang="de-DE" altLang="de-DE" sz="1000" b="1" dirty="0" smtClean="0">
                <a:solidFill>
                  <a:srgbClr val="9E0000"/>
                </a:solidFill>
              </a:rPr>
              <a:t>Beratung</a:t>
            </a:r>
            <a:endParaRPr lang="de-DE" altLang="de-DE" sz="1000" b="1" dirty="0">
              <a:solidFill>
                <a:srgbClr val="9E0000"/>
              </a:solidFill>
            </a:endParaRPr>
          </a:p>
        </p:txBody>
      </p:sp>
      <p:sp>
        <p:nvSpPr>
          <p:cNvPr id="17" name="Textfeld 22"/>
          <p:cNvSpPr txBox="1">
            <a:spLocks noChangeArrowheads="1"/>
          </p:cNvSpPr>
          <p:nvPr/>
        </p:nvSpPr>
        <p:spPr bwMode="auto">
          <a:xfrm rot="19914824">
            <a:off x="3485859" y="4362761"/>
            <a:ext cx="125033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de-DE" altLang="de-DE" sz="1000" b="1" dirty="0" smtClean="0">
                <a:solidFill>
                  <a:srgbClr val="9E0000"/>
                </a:solidFill>
              </a:rPr>
              <a:t>Programmierung</a:t>
            </a:r>
            <a:endParaRPr lang="de-DE" altLang="de-DE" sz="1000" b="1" dirty="0">
              <a:solidFill>
                <a:srgbClr val="9E0000"/>
              </a:solidFill>
            </a:endParaRPr>
          </a:p>
        </p:txBody>
      </p:sp>
      <p:sp>
        <p:nvSpPr>
          <p:cNvPr id="18" name="Textfeld 22"/>
          <p:cNvSpPr txBox="1">
            <a:spLocks noChangeArrowheads="1"/>
          </p:cNvSpPr>
          <p:nvPr/>
        </p:nvSpPr>
        <p:spPr bwMode="auto">
          <a:xfrm rot="232032">
            <a:off x="4660667" y="4167112"/>
            <a:ext cx="13119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de-DE" altLang="de-DE" sz="1000" b="1" dirty="0" smtClean="0">
                <a:solidFill>
                  <a:srgbClr val="9E0000"/>
                </a:solidFill>
              </a:rPr>
              <a:t>Videoproduktion</a:t>
            </a:r>
            <a:endParaRPr lang="de-DE" altLang="de-DE" sz="1000" b="1" dirty="0">
              <a:solidFill>
                <a:srgbClr val="9E0000"/>
              </a:solidFill>
            </a:endParaRPr>
          </a:p>
        </p:txBody>
      </p:sp>
      <p:sp>
        <p:nvSpPr>
          <p:cNvPr id="19" name="Textfeld 22"/>
          <p:cNvSpPr txBox="1">
            <a:spLocks noChangeArrowheads="1"/>
          </p:cNvSpPr>
          <p:nvPr/>
        </p:nvSpPr>
        <p:spPr bwMode="auto">
          <a:xfrm>
            <a:off x="3991440" y="4889977"/>
            <a:ext cx="1154768" cy="254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de-DE" altLang="de-DE" sz="1000" b="1" dirty="0" smtClean="0">
                <a:solidFill>
                  <a:srgbClr val="9E0000"/>
                </a:solidFill>
              </a:rPr>
              <a:t>Medientechnik</a:t>
            </a:r>
            <a:endParaRPr lang="de-DE" altLang="de-DE" sz="1000" b="1" dirty="0">
              <a:solidFill>
                <a:srgbClr val="9E0000"/>
              </a:solidFill>
            </a:endParaRPr>
          </a:p>
        </p:txBody>
      </p:sp>
      <p:sp>
        <p:nvSpPr>
          <p:cNvPr id="20" name="Textfeld 22"/>
          <p:cNvSpPr txBox="1">
            <a:spLocks noChangeArrowheads="1"/>
          </p:cNvSpPr>
          <p:nvPr/>
        </p:nvSpPr>
        <p:spPr bwMode="auto">
          <a:xfrm rot="945403">
            <a:off x="5000771" y="2291279"/>
            <a:ext cx="115476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de-DE" altLang="de-DE" sz="1000" b="1" dirty="0" smtClean="0">
                <a:solidFill>
                  <a:srgbClr val="9E0000"/>
                </a:solidFill>
              </a:rPr>
              <a:t>Creative </a:t>
            </a:r>
            <a:r>
              <a:rPr lang="de-DE" altLang="de-DE" sz="1000" b="1" dirty="0" err="1" smtClean="0">
                <a:solidFill>
                  <a:srgbClr val="9E0000"/>
                </a:solidFill>
              </a:rPr>
              <a:t>Commons</a:t>
            </a:r>
            <a:r>
              <a:rPr lang="de-DE" altLang="de-DE" sz="1000" b="1" dirty="0" smtClean="0">
                <a:solidFill>
                  <a:srgbClr val="9E0000"/>
                </a:solidFill>
              </a:rPr>
              <a:t> Lizensierung</a:t>
            </a:r>
            <a:endParaRPr lang="de-DE" altLang="de-DE" sz="1000" b="1" dirty="0">
              <a:solidFill>
                <a:srgbClr val="9E0000"/>
              </a:solidFill>
            </a:endParaRPr>
          </a:p>
        </p:txBody>
      </p:sp>
      <p:sp>
        <p:nvSpPr>
          <p:cNvPr id="5" name="Rechteck 4"/>
          <p:cNvSpPr/>
          <p:nvPr/>
        </p:nvSpPr>
        <p:spPr>
          <a:xfrm>
            <a:off x="470864" y="983129"/>
            <a:ext cx="8406436" cy="461665"/>
          </a:xfrm>
          <a:prstGeom prst="rect">
            <a:avLst/>
          </a:prstGeom>
        </p:spPr>
        <p:txBody>
          <a:bodyPr wrap="square">
            <a:spAutoFit/>
          </a:bodyPr>
          <a:lstStyle/>
          <a:p>
            <a:r>
              <a:rPr lang="de-DE" sz="2400" b="1" dirty="0">
                <a:solidFill>
                  <a:srgbClr val="9E0000"/>
                </a:solidFill>
              </a:rPr>
              <a:t>Auf- und Ausbau von Supportstrukturen/-angeboten:</a:t>
            </a:r>
          </a:p>
        </p:txBody>
      </p:sp>
      <p:sp>
        <p:nvSpPr>
          <p:cNvPr id="22" name="Rechteck 21"/>
          <p:cNvSpPr/>
          <p:nvPr/>
        </p:nvSpPr>
        <p:spPr>
          <a:xfrm>
            <a:off x="539750" y="5759549"/>
            <a:ext cx="8318500" cy="646331"/>
          </a:xfrm>
          <a:prstGeom prst="rect">
            <a:avLst/>
          </a:prstGeom>
        </p:spPr>
        <p:txBody>
          <a:bodyPr wrap="square">
            <a:spAutoFit/>
          </a:bodyPr>
          <a:lstStyle/>
          <a:p>
            <a:r>
              <a:rPr lang="de-DE" i="1" dirty="0">
                <a:solidFill>
                  <a:srgbClr val="9E0000"/>
                </a:solidFill>
              </a:rPr>
              <a:t>Ressourcenbedarf: </a:t>
            </a:r>
            <a:endParaRPr lang="de-DE" i="1" dirty="0" smtClean="0">
              <a:solidFill>
                <a:srgbClr val="9E0000"/>
              </a:solidFill>
            </a:endParaRPr>
          </a:p>
          <a:p>
            <a:r>
              <a:rPr lang="de-DE" i="1" dirty="0" smtClean="0">
                <a:solidFill>
                  <a:srgbClr val="9E0000"/>
                </a:solidFill>
              </a:rPr>
              <a:t>Vor </a:t>
            </a:r>
            <a:r>
              <a:rPr lang="de-DE" i="1" dirty="0">
                <a:solidFill>
                  <a:srgbClr val="9E0000"/>
                </a:solidFill>
              </a:rPr>
              <a:t>allem Personal </a:t>
            </a:r>
            <a:r>
              <a:rPr lang="de-DE" i="1" dirty="0" smtClean="0">
                <a:solidFill>
                  <a:srgbClr val="9E0000"/>
                </a:solidFill>
              </a:rPr>
              <a:t>aber </a:t>
            </a:r>
            <a:r>
              <a:rPr lang="de-DE" i="1" dirty="0">
                <a:solidFill>
                  <a:srgbClr val="9E0000"/>
                </a:solidFill>
              </a:rPr>
              <a:t>auch Sachmittel für </a:t>
            </a:r>
            <a:r>
              <a:rPr lang="de-DE" i="1" dirty="0" smtClean="0">
                <a:solidFill>
                  <a:srgbClr val="9E0000"/>
                </a:solidFill>
              </a:rPr>
              <a:t>erweiterte technische </a:t>
            </a:r>
            <a:r>
              <a:rPr lang="de-DE" i="1" dirty="0">
                <a:solidFill>
                  <a:srgbClr val="9E0000"/>
                </a:solidFill>
              </a:rPr>
              <a:t>Ausstattung</a:t>
            </a:r>
          </a:p>
        </p:txBody>
      </p:sp>
      <p:sp>
        <p:nvSpPr>
          <p:cNvPr id="23" name="Textfeld 30"/>
          <p:cNvSpPr txBox="1">
            <a:spLocks noChangeArrowheads="1"/>
          </p:cNvSpPr>
          <p:nvPr/>
        </p:nvSpPr>
        <p:spPr bwMode="auto">
          <a:xfrm rot="586505">
            <a:off x="3063088" y="4157222"/>
            <a:ext cx="17727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de-DE" altLang="de-DE" sz="1000" b="1" dirty="0" smtClean="0">
                <a:solidFill>
                  <a:srgbClr val="9E0000"/>
                </a:solidFill>
              </a:rPr>
              <a:t>standardisierte</a:t>
            </a:r>
          </a:p>
          <a:p>
            <a:pPr eaLnBrk="1" hangingPunct="1"/>
            <a:r>
              <a:rPr lang="de-DE" altLang="de-DE" sz="1000" b="1" dirty="0" smtClean="0">
                <a:solidFill>
                  <a:srgbClr val="9E0000"/>
                </a:solidFill>
              </a:rPr>
              <a:t>Vorlagen</a:t>
            </a:r>
            <a:endParaRPr lang="de-DE" altLang="de-DE" sz="1000" b="1" dirty="0">
              <a:solidFill>
                <a:srgbClr val="9E0000"/>
              </a:solidFill>
            </a:endParaRPr>
          </a:p>
        </p:txBody>
      </p:sp>
    </p:spTree>
    <p:extLst>
      <p:ext uri="{BB962C8B-B14F-4D97-AF65-F5344CB8AC3E}">
        <p14:creationId xmlns:p14="http://schemas.microsoft.com/office/powerpoint/2010/main" val="2695699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0" y="98425"/>
            <a:ext cx="7345345" cy="544513"/>
          </a:xfrm>
        </p:spPr>
        <p:txBody>
          <a:bodyPr/>
          <a:lstStyle/>
          <a:p>
            <a:r>
              <a:rPr lang="de-DE" b="1" dirty="0" smtClean="0"/>
              <a:t>  </a:t>
            </a:r>
            <a:r>
              <a:rPr lang="de-DE" sz="2800" b="1" dirty="0" smtClean="0"/>
              <a:t>2d. Content-Förderprogramm</a:t>
            </a:r>
            <a:endParaRPr lang="de-DE" sz="2800" b="1" dirty="0"/>
          </a:p>
        </p:txBody>
      </p:sp>
      <p:sp>
        <p:nvSpPr>
          <p:cNvPr id="17" name="Abgerundetes Rechteck 16"/>
          <p:cNvSpPr/>
          <p:nvPr/>
        </p:nvSpPr>
        <p:spPr>
          <a:xfrm>
            <a:off x="931041" y="5606834"/>
            <a:ext cx="7220607" cy="1135115"/>
          </a:xfrm>
          <a:prstGeom prst="roundRect">
            <a:avLst/>
          </a:prstGeom>
          <a:solidFill>
            <a:schemeClr val="bg1"/>
          </a:solidFill>
          <a:ln>
            <a:solidFill>
              <a:srgbClr val="9E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smtClean="0">
                <a:solidFill>
                  <a:srgbClr val="9E0000"/>
                </a:solidFill>
              </a:rPr>
              <a:t>Ziele und Rahmenbedingungen des Förderprogramms:</a:t>
            </a:r>
            <a:endParaRPr lang="de-DE" dirty="0" smtClean="0">
              <a:solidFill>
                <a:srgbClr val="9E0000"/>
              </a:solidFill>
            </a:endParaRPr>
          </a:p>
          <a:p>
            <a:pPr algn="ctr">
              <a:buFont typeface="Arial" pitchFamily="34" charset="0"/>
              <a:buChar char="•"/>
            </a:pPr>
            <a:r>
              <a:rPr lang="de-DE" sz="1400" dirty="0" smtClean="0">
                <a:solidFill>
                  <a:srgbClr val="9E0000"/>
                </a:solidFill>
              </a:rPr>
              <a:t> was gibt es schon, um vor allem neue und zielbezogene Themen/Projekte zu fördern</a:t>
            </a:r>
          </a:p>
          <a:p>
            <a:pPr algn="ctr">
              <a:buFont typeface="Arial" pitchFamily="34" charset="0"/>
              <a:buChar char="•"/>
            </a:pPr>
            <a:r>
              <a:rPr lang="de-DE" sz="1400" dirty="0" smtClean="0">
                <a:solidFill>
                  <a:srgbClr val="9E0000"/>
                </a:solidFill>
              </a:rPr>
              <a:t> keine fachlichen Einschränkungen, aber OER-Anforderung und didaktische Qualität</a:t>
            </a:r>
          </a:p>
          <a:p>
            <a:pPr algn="ctr">
              <a:buFont typeface="Arial" pitchFamily="34" charset="0"/>
              <a:buChar char="•"/>
            </a:pPr>
            <a:r>
              <a:rPr lang="de-DE" sz="1400" dirty="0" smtClean="0">
                <a:solidFill>
                  <a:srgbClr val="9E0000"/>
                </a:solidFill>
              </a:rPr>
              <a:t> alle Hochschulen nach Antragsqualität und 2-stufigen Verfahren</a:t>
            </a:r>
            <a:endParaRPr lang="de-DE" sz="1400" dirty="0">
              <a:solidFill>
                <a:srgbClr val="9E0000"/>
              </a:solidFill>
            </a:endParaRPr>
          </a:p>
        </p:txBody>
      </p:sp>
      <p:sp>
        <p:nvSpPr>
          <p:cNvPr id="18" name="Abgerundetes Rechteck 17"/>
          <p:cNvSpPr/>
          <p:nvPr/>
        </p:nvSpPr>
        <p:spPr>
          <a:xfrm>
            <a:off x="1467050" y="3670300"/>
            <a:ext cx="804042" cy="1828799"/>
          </a:xfrm>
          <a:prstGeom prst="roundRect">
            <a:avLst/>
          </a:prstGeom>
          <a:solidFill>
            <a:srgbClr val="9E0000"/>
          </a:solidFill>
          <a:ln>
            <a:solidFill>
              <a:srgbClr val="9E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dirty="0" smtClean="0">
                <a:solidFill>
                  <a:schemeClr val="bg1"/>
                </a:solidFill>
              </a:rPr>
              <a:t>Förderlinie 1</a:t>
            </a:r>
          </a:p>
          <a:p>
            <a:pPr algn="ctr"/>
            <a:r>
              <a:rPr lang="de-DE" sz="1200" dirty="0" smtClean="0">
                <a:solidFill>
                  <a:schemeClr val="bg1"/>
                </a:solidFill>
              </a:rPr>
              <a:t>(neue OER-Contents mit ca. 750T/a)</a:t>
            </a:r>
            <a:endParaRPr lang="de-DE" sz="1200" dirty="0">
              <a:solidFill>
                <a:schemeClr val="bg1"/>
              </a:solidFill>
            </a:endParaRPr>
          </a:p>
        </p:txBody>
      </p:sp>
      <p:sp>
        <p:nvSpPr>
          <p:cNvPr id="19" name="Abgerundetes Rechteck 18"/>
          <p:cNvSpPr/>
          <p:nvPr/>
        </p:nvSpPr>
        <p:spPr>
          <a:xfrm>
            <a:off x="3337944" y="3670301"/>
            <a:ext cx="804042" cy="1828798"/>
          </a:xfrm>
          <a:prstGeom prst="roundRect">
            <a:avLst/>
          </a:prstGeom>
          <a:solidFill>
            <a:srgbClr val="9E0000"/>
          </a:solidFill>
          <a:ln>
            <a:solidFill>
              <a:srgbClr val="9E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dirty="0" smtClean="0">
                <a:solidFill>
                  <a:schemeClr val="bg1"/>
                </a:solidFill>
              </a:rPr>
              <a:t>Förderlinie 2</a:t>
            </a:r>
          </a:p>
          <a:p>
            <a:pPr algn="ctr"/>
            <a:r>
              <a:rPr lang="de-DE" sz="1200" dirty="0" smtClean="0">
                <a:solidFill>
                  <a:schemeClr val="bg1"/>
                </a:solidFill>
              </a:rPr>
              <a:t>(OER-Fähigkeit beste-</a:t>
            </a:r>
            <a:r>
              <a:rPr lang="de-DE" sz="1200" dirty="0" err="1" smtClean="0">
                <a:solidFill>
                  <a:schemeClr val="bg1"/>
                </a:solidFill>
              </a:rPr>
              <a:t>hender</a:t>
            </a:r>
            <a:r>
              <a:rPr lang="de-DE" sz="1200" dirty="0" smtClean="0">
                <a:solidFill>
                  <a:schemeClr val="bg1"/>
                </a:solidFill>
              </a:rPr>
              <a:t> Inhalte, 250T/a)</a:t>
            </a:r>
            <a:endParaRPr lang="de-DE" dirty="0">
              <a:solidFill>
                <a:schemeClr val="bg1"/>
              </a:solidFill>
            </a:endParaRPr>
          </a:p>
        </p:txBody>
      </p:sp>
      <p:sp>
        <p:nvSpPr>
          <p:cNvPr id="20" name="Abgerundetes Rechteck 19"/>
          <p:cNvSpPr/>
          <p:nvPr/>
        </p:nvSpPr>
        <p:spPr>
          <a:xfrm>
            <a:off x="5177306" y="3670301"/>
            <a:ext cx="804042" cy="1828798"/>
          </a:xfrm>
          <a:prstGeom prst="roundRect">
            <a:avLst/>
          </a:prstGeom>
          <a:solidFill>
            <a:srgbClr val="9E0000"/>
          </a:solidFill>
          <a:ln>
            <a:solidFill>
              <a:srgbClr val="9E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dirty="0" smtClean="0">
                <a:solidFill>
                  <a:schemeClr val="bg1"/>
                </a:solidFill>
              </a:rPr>
              <a:t>Förderlinie 3</a:t>
            </a:r>
          </a:p>
          <a:p>
            <a:pPr algn="ctr"/>
            <a:r>
              <a:rPr lang="de-DE" sz="1200" dirty="0" smtClean="0">
                <a:solidFill>
                  <a:schemeClr val="bg1"/>
                </a:solidFill>
              </a:rPr>
              <a:t>(Betreuungsleistungen für innovative </a:t>
            </a:r>
            <a:r>
              <a:rPr lang="de-DE" sz="1200" dirty="0" err="1" smtClean="0">
                <a:solidFill>
                  <a:schemeClr val="bg1"/>
                </a:solidFill>
              </a:rPr>
              <a:t>didakt</a:t>
            </a:r>
            <a:r>
              <a:rPr lang="de-DE" sz="1200" dirty="0" smtClean="0">
                <a:solidFill>
                  <a:schemeClr val="bg1"/>
                </a:solidFill>
              </a:rPr>
              <a:t>. Settings, 300T/a)</a:t>
            </a:r>
            <a:endParaRPr lang="de-DE" sz="1200" dirty="0">
              <a:solidFill>
                <a:schemeClr val="bg1"/>
              </a:solidFill>
            </a:endParaRPr>
          </a:p>
        </p:txBody>
      </p:sp>
      <p:sp>
        <p:nvSpPr>
          <p:cNvPr id="21" name="Abgerundetes Rechteck 20"/>
          <p:cNvSpPr/>
          <p:nvPr/>
        </p:nvSpPr>
        <p:spPr>
          <a:xfrm>
            <a:off x="6922072" y="3670301"/>
            <a:ext cx="804042" cy="1828798"/>
          </a:xfrm>
          <a:prstGeom prst="roundRect">
            <a:avLst/>
          </a:prstGeom>
          <a:solidFill>
            <a:srgbClr val="9E0000"/>
          </a:solidFill>
          <a:ln>
            <a:solidFill>
              <a:srgbClr val="9E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dirty="0" smtClean="0">
                <a:solidFill>
                  <a:schemeClr val="bg1"/>
                </a:solidFill>
              </a:rPr>
              <a:t>Förderlinie 4</a:t>
            </a:r>
          </a:p>
          <a:p>
            <a:pPr algn="ctr"/>
            <a:r>
              <a:rPr lang="de-DE" sz="1200" dirty="0" smtClean="0">
                <a:solidFill>
                  <a:schemeClr val="bg1"/>
                </a:solidFill>
              </a:rPr>
              <a:t>(</a:t>
            </a:r>
            <a:r>
              <a:rPr lang="de-DE" sz="1200" smtClean="0">
                <a:solidFill>
                  <a:schemeClr val="bg1"/>
                </a:solidFill>
              </a:rPr>
              <a:t>Curricularkonzepte</a:t>
            </a:r>
            <a:r>
              <a:rPr lang="de-DE" sz="1200" dirty="0" smtClean="0">
                <a:solidFill>
                  <a:schemeClr val="bg1"/>
                </a:solidFill>
              </a:rPr>
              <a:t>, 100T/a)</a:t>
            </a:r>
            <a:endParaRPr lang="de-DE" sz="1200" dirty="0">
              <a:solidFill>
                <a:schemeClr val="bg1"/>
              </a:solidFill>
            </a:endParaRPr>
          </a:p>
        </p:txBody>
      </p:sp>
      <p:sp>
        <p:nvSpPr>
          <p:cNvPr id="22" name="Abgerundetes Rechteck 21"/>
          <p:cNvSpPr/>
          <p:nvPr/>
        </p:nvSpPr>
        <p:spPr>
          <a:xfrm>
            <a:off x="931041" y="2487360"/>
            <a:ext cx="7231113" cy="1024762"/>
          </a:xfrm>
          <a:prstGeom prst="roundRect">
            <a:avLst/>
          </a:prstGeom>
          <a:solidFill>
            <a:schemeClr val="bg1"/>
          </a:solidFill>
          <a:ln>
            <a:solidFill>
              <a:srgbClr val="9E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smtClean="0">
                <a:solidFill>
                  <a:srgbClr val="9E0000"/>
                </a:solidFill>
              </a:rPr>
              <a:t>Stufe 1: Fachliche Vorauswahl durch Fakultäten/Fachbereichen/SB:</a:t>
            </a:r>
          </a:p>
          <a:p>
            <a:pPr algn="ctr">
              <a:buFont typeface="Arial" pitchFamily="34" charset="0"/>
              <a:buChar char="•"/>
            </a:pPr>
            <a:r>
              <a:rPr lang="de-DE" dirty="0" smtClean="0">
                <a:solidFill>
                  <a:srgbClr val="9E0000"/>
                </a:solidFill>
              </a:rPr>
              <a:t> </a:t>
            </a:r>
            <a:r>
              <a:rPr lang="de-DE" sz="1400" dirty="0" smtClean="0">
                <a:solidFill>
                  <a:srgbClr val="9E0000"/>
                </a:solidFill>
              </a:rPr>
              <a:t>Kriterien: Fachliche Beurteilung des NEUEN bzw. OER- zu erweiternden Contents, Reichweite des Angebotes, medialer (Mehr-)Wert bzgl. des konzeptionellen Einsatz</a:t>
            </a:r>
            <a:endParaRPr lang="de-DE" sz="1400" dirty="0">
              <a:solidFill>
                <a:srgbClr val="9E0000"/>
              </a:solidFill>
            </a:endParaRPr>
          </a:p>
        </p:txBody>
      </p:sp>
      <p:sp>
        <p:nvSpPr>
          <p:cNvPr id="23" name="Abgerundetes Rechteck 22"/>
          <p:cNvSpPr/>
          <p:nvPr/>
        </p:nvSpPr>
        <p:spPr>
          <a:xfrm>
            <a:off x="931041" y="1567672"/>
            <a:ext cx="7225853" cy="767376"/>
          </a:xfrm>
          <a:prstGeom prst="roundRect">
            <a:avLst/>
          </a:prstGeom>
          <a:solidFill>
            <a:schemeClr val="bg1"/>
          </a:solidFill>
          <a:ln>
            <a:solidFill>
              <a:srgbClr val="9E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smtClean="0">
                <a:solidFill>
                  <a:srgbClr val="9E0000"/>
                </a:solidFill>
              </a:rPr>
              <a:t>Stufe 2: Auswahl durch Gremium (BWF, VP-L, MMKH):</a:t>
            </a:r>
          </a:p>
          <a:p>
            <a:pPr algn="ctr">
              <a:buFont typeface="Arial" pitchFamily="34" charset="0"/>
              <a:buChar char="•"/>
            </a:pPr>
            <a:r>
              <a:rPr lang="de-DE" sz="1400" dirty="0" smtClean="0">
                <a:solidFill>
                  <a:srgbClr val="9E0000"/>
                </a:solidFill>
              </a:rPr>
              <a:t> Formale Kriterien: Finanzielle Bewertung, z.B. OER-Fähigkeit bei </a:t>
            </a:r>
            <a:r>
              <a:rPr lang="de-DE" sz="1400" dirty="0" err="1" smtClean="0">
                <a:solidFill>
                  <a:srgbClr val="9E0000"/>
                </a:solidFill>
              </a:rPr>
              <a:t>entspr</a:t>
            </a:r>
            <a:r>
              <a:rPr lang="de-DE" sz="1400" dirty="0" smtClean="0">
                <a:solidFill>
                  <a:srgbClr val="9E0000"/>
                </a:solidFill>
              </a:rPr>
              <a:t>. Förderlinie </a:t>
            </a:r>
            <a:endParaRPr lang="de-DE" sz="1400" dirty="0">
              <a:solidFill>
                <a:srgbClr val="9E0000"/>
              </a:solidFill>
            </a:endParaRPr>
          </a:p>
        </p:txBody>
      </p:sp>
      <p:sp>
        <p:nvSpPr>
          <p:cNvPr id="26" name="Abgerundetes Rechteck 25"/>
          <p:cNvSpPr/>
          <p:nvPr/>
        </p:nvSpPr>
        <p:spPr>
          <a:xfrm>
            <a:off x="3185510" y="837322"/>
            <a:ext cx="2765497" cy="516706"/>
          </a:xfrm>
          <a:prstGeom prst="roundRect">
            <a:avLst/>
          </a:prstGeom>
          <a:solidFill>
            <a:srgbClr val="9E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t>Förderung</a:t>
            </a:r>
            <a:endParaRPr lang="de-DE" sz="2400" b="1" dirty="0"/>
          </a:p>
        </p:txBody>
      </p:sp>
    </p:spTree>
    <p:extLst>
      <p:ext uri="{BB962C8B-B14F-4D97-AF65-F5344CB8AC3E}">
        <p14:creationId xmlns:p14="http://schemas.microsoft.com/office/powerpoint/2010/main" val="2441052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468313" y="1340768"/>
            <a:ext cx="8535987" cy="5312280"/>
          </a:xfrm>
        </p:spPr>
        <p:txBody>
          <a:bodyPr/>
          <a:lstStyle/>
          <a:p>
            <a:pPr>
              <a:buFontTx/>
              <a:buNone/>
            </a:pPr>
            <a:r>
              <a:rPr lang="de-DE" dirty="0" smtClean="0">
                <a:solidFill>
                  <a:srgbClr val="9E0000"/>
                </a:solidFill>
              </a:rPr>
              <a:t>Rahmenanforderungen:</a:t>
            </a:r>
            <a:r>
              <a:rPr lang="de-DE" dirty="0"/>
              <a:t/>
            </a:r>
            <a:br>
              <a:rPr lang="de-DE" dirty="0"/>
            </a:br>
            <a:endParaRPr lang="de-DE" sz="1400" dirty="0"/>
          </a:p>
          <a:p>
            <a:pPr marL="342000" indent="-342000">
              <a:spcBef>
                <a:spcPts val="0"/>
              </a:spcBef>
              <a:buFont typeface="Arial" panose="020B0604020202020204" pitchFamily="34" charset="0"/>
              <a:buChar char="•"/>
            </a:pPr>
            <a:r>
              <a:rPr lang="de-DE" sz="1800" b="0" dirty="0" smtClean="0"/>
              <a:t>Keine klassische Plattform, sondern vielmehr eine </a:t>
            </a:r>
            <a:r>
              <a:rPr lang="de-DE" sz="1800" b="0" dirty="0" err="1" smtClean="0"/>
              <a:t>Enabler</a:t>
            </a:r>
            <a:r>
              <a:rPr lang="de-DE" sz="1800" b="0" dirty="0" smtClean="0"/>
              <a:t>-Technology</a:t>
            </a:r>
          </a:p>
          <a:p>
            <a:pPr marL="342000" indent="-342000">
              <a:spcBef>
                <a:spcPts val="0"/>
              </a:spcBef>
              <a:buFont typeface="Arial" panose="020B0604020202020204" pitchFamily="34" charset="0"/>
              <a:buChar char="•"/>
            </a:pPr>
            <a:endParaRPr lang="de-DE" sz="1400" b="0" dirty="0" smtClean="0"/>
          </a:p>
          <a:p>
            <a:pPr marL="342000" indent="-342000">
              <a:spcBef>
                <a:spcPts val="0"/>
              </a:spcBef>
              <a:buFont typeface="Arial" panose="020B0604020202020204" pitchFamily="34" charset="0"/>
              <a:buChar char="•"/>
            </a:pPr>
            <a:r>
              <a:rPr lang="de-DE" sz="1800" b="0" dirty="0" smtClean="0"/>
              <a:t>Unabhängig und auf jedem Device (vor allem auch mobil) nutzbar durch offene Standards</a:t>
            </a:r>
          </a:p>
          <a:p>
            <a:pPr marL="342000" indent="-342000">
              <a:spcBef>
                <a:spcPts val="0"/>
              </a:spcBef>
              <a:buFont typeface="Arial" panose="020B0604020202020204" pitchFamily="34" charset="0"/>
              <a:buChar char="•"/>
            </a:pPr>
            <a:endParaRPr lang="de-DE" sz="1400" b="0" dirty="0" smtClean="0"/>
          </a:p>
          <a:p>
            <a:pPr marL="342000" indent="-342000">
              <a:spcBef>
                <a:spcPts val="0"/>
              </a:spcBef>
              <a:buFont typeface="Arial" panose="020B0604020202020204" pitchFamily="34" charset="0"/>
              <a:buChar char="•"/>
            </a:pPr>
            <a:r>
              <a:rPr lang="de-DE" sz="1800" b="0" dirty="0" smtClean="0"/>
              <a:t>Offene Architektur mit Basisfunktionalitäten – weitere Funktionen werden durch die Einbindung (Schnittstellen) von externen Tools ermöglicht </a:t>
            </a:r>
          </a:p>
          <a:p>
            <a:pPr marL="342000" indent="-342000">
              <a:spcBef>
                <a:spcPts val="0"/>
              </a:spcBef>
              <a:buFont typeface="Arial" panose="020B0604020202020204" pitchFamily="34" charset="0"/>
              <a:buChar char="•"/>
            </a:pPr>
            <a:endParaRPr lang="de-DE" sz="1400" b="0" dirty="0"/>
          </a:p>
          <a:p>
            <a:pPr marL="342000" indent="-342000">
              <a:spcBef>
                <a:spcPts val="0"/>
              </a:spcBef>
              <a:buFont typeface="Arial" panose="020B0604020202020204" pitchFamily="34" charset="0"/>
              <a:buChar char="•"/>
            </a:pPr>
            <a:r>
              <a:rPr lang="de-DE" sz="1800" b="0" dirty="0" smtClean="0"/>
              <a:t>Einsatz unterschiedlichster didaktischer Settings (vor allem lernenden-, aber auch lehrendenzentriert)</a:t>
            </a:r>
          </a:p>
          <a:p>
            <a:pPr marL="342000" indent="-342000">
              <a:spcBef>
                <a:spcPts val="0"/>
              </a:spcBef>
              <a:buFont typeface="Arial" panose="020B0604020202020204" pitchFamily="34" charset="0"/>
              <a:buChar char="•"/>
            </a:pPr>
            <a:endParaRPr lang="de-DE" sz="1400" b="0" dirty="0" smtClean="0"/>
          </a:p>
          <a:p>
            <a:pPr marL="342000" indent="-342000">
              <a:spcBef>
                <a:spcPts val="0"/>
              </a:spcBef>
              <a:buFont typeface="Arial" panose="020B0604020202020204" pitchFamily="34" charset="0"/>
              <a:buChar char="•"/>
            </a:pPr>
            <a:r>
              <a:rPr lang="de-DE" sz="1800" b="0" dirty="0" smtClean="0"/>
              <a:t>Bereitstellung von offen zugänglichen und offen nutzbaren Contents (OER)</a:t>
            </a:r>
          </a:p>
          <a:p>
            <a:pPr marL="342000" indent="-342000">
              <a:spcBef>
                <a:spcPts val="0"/>
              </a:spcBef>
              <a:buFont typeface="Arial" panose="020B0604020202020204" pitchFamily="34" charset="0"/>
              <a:buChar char="•"/>
            </a:pPr>
            <a:endParaRPr lang="de-DE" sz="1400" b="0" dirty="0" smtClean="0"/>
          </a:p>
          <a:p>
            <a:pPr marL="342000" indent="-342000">
              <a:spcBef>
                <a:spcPts val="0"/>
              </a:spcBef>
              <a:buFont typeface="Arial" panose="020B0604020202020204" pitchFamily="34" charset="0"/>
              <a:buChar char="•"/>
            </a:pPr>
            <a:r>
              <a:rPr lang="de-DE" sz="1800" b="0" dirty="0" smtClean="0"/>
              <a:t>Förderung von Vernetzung, Kommunikation und Kollaboration (in Communities)</a:t>
            </a:r>
          </a:p>
          <a:p>
            <a:pPr marL="342000" indent="-342000">
              <a:spcBef>
                <a:spcPts val="0"/>
              </a:spcBef>
              <a:buFont typeface="Arial" panose="020B0604020202020204" pitchFamily="34" charset="0"/>
              <a:buChar char="•"/>
            </a:pPr>
            <a:endParaRPr lang="de-DE" sz="1400" b="0" dirty="0" smtClean="0"/>
          </a:p>
          <a:p>
            <a:pPr marL="342000" indent="-342000">
              <a:spcBef>
                <a:spcPts val="0"/>
              </a:spcBef>
              <a:buFont typeface="Arial" panose="020B0604020202020204" pitchFamily="34" charset="0"/>
              <a:buChar char="•"/>
            </a:pPr>
            <a:r>
              <a:rPr lang="de-DE" sz="1800" b="0" dirty="0" smtClean="0"/>
              <a:t>Zunächst kein zwingend physisches Content-Repository, sondern </a:t>
            </a:r>
            <a:r>
              <a:rPr lang="de-DE" sz="1800" b="0" dirty="0" err="1" smtClean="0"/>
              <a:t>Referenzierung</a:t>
            </a:r>
            <a:r>
              <a:rPr lang="de-DE" sz="1800" b="0" dirty="0" smtClean="0"/>
              <a:t> auf Content in bestehenden Lernmanagementsystemen</a:t>
            </a:r>
          </a:p>
          <a:p>
            <a:pPr marL="342000" indent="-342000">
              <a:spcBef>
                <a:spcPts val="0"/>
              </a:spcBef>
            </a:pPr>
            <a:endParaRPr lang="de-DE" sz="1800" b="0" dirty="0"/>
          </a:p>
        </p:txBody>
      </p:sp>
      <p:sp>
        <p:nvSpPr>
          <p:cNvPr id="4101" name="Rectangle 5"/>
          <p:cNvSpPr>
            <a:spLocks noGrp="1" noChangeArrowheads="1"/>
          </p:cNvSpPr>
          <p:nvPr>
            <p:ph type="title"/>
          </p:nvPr>
        </p:nvSpPr>
        <p:spPr>
          <a:xfrm>
            <a:off x="457200" y="620713"/>
            <a:ext cx="8686800" cy="863600"/>
          </a:xfrm>
        </p:spPr>
        <p:txBody>
          <a:bodyPr/>
          <a:lstStyle/>
          <a:p>
            <a:r>
              <a:rPr lang="de-DE" dirty="0" smtClean="0"/>
              <a:t>Web-Journal als hochschulübergreifende Plattform</a:t>
            </a:r>
            <a:endParaRPr lang="de-DE" dirty="0"/>
          </a:p>
        </p:txBody>
      </p:sp>
      <p:sp>
        <p:nvSpPr>
          <p:cNvPr id="5" name="Rectangle 4"/>
          <p:cNvSpPr txBox="1">
            <a:spLocks noChangeArrowheads="1"/>
          </p:cNvSpPr>
          <p:nvPr/>
        </p:nvSpPr>
        <p:spPr bwMode="auto">
          <a:xfrm>
            <a:off x="152400" y="98425"/>
            <a:ext cx="7345345" cy="544513"/>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cs typeface="Arial" charset="0"/>
              </a:defRPr>
            </a:lvl2pPr>
            <a:lvl3pPr algn="l" rtl="0" eaLnBrk="1" fontAlgn="base" hangingPunct="1">
              <a:spcBef>
                <a:spcPct val="0"/>
              </a:spcBef>
              <a:spcAft>
                <a:spcPct val="0"/>
              </a:spcAft>
              <a:defRPr sz="2400">
                <a:solidFill>
                  <a:schemeClr val="bg1"/>
                </a:solidFill>
                <a:latin typeface="Arial" charset="0"/>
                <a:cs typeface="Arial" charset="0"/>
              </a:defRPr>
            </a:lvl3pPr>
            <a:lvl4pPr algn="l" rtl="0" eaLnBrk="1" fontAlgn="base" hangingPunct="1">
              <a:spcBef>
                <a:spcPct val="0"/>
              </a:spcBef>
              <a:spcAft>
                <a:spcPct val="0"/>
              </a:spcAft>
              <a:defRPr sz="2400">
                <a:solidFill>
                  <a:schemeClr val="bg1"/>
                </a:solidFill>
                <a:latin typeface="Arial" charset="0"/>
                <a:cs typeface="Arial" charset="0"/>
              </a:defRPr>
            </a:lvl4pPr>
            <a:lvl5pPr algn="l" rtl="0" eaLnBrk="1" fontAlgn="base" hangingPunct="1">
              <a:spcBef>
                <a:spcPct val="0"/>
              </a:spcBef>
              <a:spcAft>
                <a:spcPct val="0"/>
              </a:spcAft>
              <a:defRPr sz="2400">
                <a:solidFill>
                  <a:schemeClr val="bg1"/>
                </a:solidFill>
                <a:latin typeface="Arial" charset="0"/>
                <a:cs typeface="Arial" charset="0"/>
              </a:defRPr>
            </a:lvl5pPr>
            <a:lvl6pPr marL="457200" algn="l" rtl="0" eaLnBrk="1" fontAlgn="base" hangingPunct="1">
              <a:spcBef>
                <a:spcPct val="0"/>
              </a:spcBef>
              <a:spcAft>
                <a:spcPct val="0"/>
              </a:spcAft>
              <a:defRPr sz="2400">
                <a:solidFill>
                  <a:schemeClr val="bg1"/>
                </a:solidFill>
                <a:latin typeface="Arial" charset="0"/>
                <a:cs typeface="Arial" charset="0"/>
              </a:defRPr>
            </a:lvl6pPr>
            <a:lvl7pPr marL="914400" algn="l" rtl="0" eaLnBrk="1" fontAlgn="base" hangingPunct="1">
              <a:spcBef>
                <a:spcPct val="0"/>
              </a:spcBef>
              <a:spcAft>
                <a:spcPct val="0"/>
              </a:spcAft>
              <a:defRPr sz="2400">
                <a:solidFill>
                  <a:schemeClr val="bg1"/>
                </a:solidFill>
                <a:latin typeface="Arial" charset="0"/>
                <a:cs typeface="Arial" charset="0"/>
              </a:defRPr>
            </a:lvl7pPr>
            <a:lvl8pPr marL="1371600" algn="l" rtl="0" eaLnBrk="1" fontAlgn="base" hangingPunct="1">
              <a:spcBef>
                <a:spcPct val="0"/>
              </a:spcBef>
              <a:spcAft>
                <a:spcPct val="0"/>
              </a:spcAft>
              <a:defRPr sz="2400">
                <a:solidFill>
                  <a:schemeClr val="bg1"/>
                </a:solidFill>
                <a:latin typeface="Arial" charset="0"/>
                <a:cs typeface="Arial" charset="0"/>
              </a:defRPr>
            </a:lvl8pPr>
            <a:lvl9pPr marL="1828800" algn="l" rtl="0" eaLnBrk="1" fontAlgn="base" hangingPunct="1">
              <a:spcBef>
                <a:spcPct val="0"/>
              </a:spcBef>
              <a:spcAft>
                <a:spcPct val="0"/>
              </a:spcAft>
              <a:defRPr sz="2400">
                <a:solidFill>
                  <a:schemeClr val="bg1"/>
                </a:solidFill>
                <a:latin typeface="Arial" charset="0"/>
                <a:cs typeface="Arial" charset="0"/>
              </a:defRPr>
            </a:lvl9pPr>
          </a:lstStyle>
          <a:p>
            <a:r>
              <a:rPr lang="de-DE" sz="2800" b="1" kern="0" dirty="0" smtClean="0"/>
              <a:t>2e. Technik / Rahmenanforderungen</a:t>
            </a:r>
            <a:endParaRPr lang="de-DE" sz="2800" b="1" kern="0" dirty="0"/>
          </a:p>
        </p:txBody>
      </p:sp>
    </p:spTree>
    <p:extLst>
      <p:ext uri="{BB962C8B-B14F-4D97-AF65-F5344CB8AC3E}">
        <p14:creationId xmlns:p14="http://schemas.microsoft.com/office/powerpoint/2010/main" val="7309293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Grp="1" noChangeArrowheads="1"/>
          </p:cNvSpPr>
          <p:nvPr>
            <p:ph type="title"/>
          </p:nvPr>
        </p:nvSpPr>
        <p:spPr>
          <a:xfrm>
            <a:off x="457200" y="620713"/>
            <a:ext cx="8686800" cy="863600"/>
          </a:xfrm>
        </p:spPr>
        <p:txBody>
          <a:bodyPr/>
          <a:lstStyle/>
          <a:p>
            <a:r>
              <a:rPr lang="de-DE" dirty="0" smtClean="0"/>
              <a:t>Web-Journal als hochschulübergreifende Plattform</a:t>
            </a:r>
            <a:endParaRPr lang="de-DE" dirty="0"/>
          </a:p>
        </p:txBody>
      </p:sp>
      <p:sp>
        <p:nvSpPr>
          <p:cNvPr id="5" name="Rectangle 4"/>
          <p:cNvSpPr txBox="1">
            <a:spLocks noChangeArrowheads="1"/>
          </p:cNvSpPr>
          <p:nvPr/>
        </p:nvSpPr>
        <p:spPr bwMode="auto">
          <a:xfrm>
            <a:off x="76200" y="98425"/>
            <a:ext cx="7345345" cy="544513"/>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cs typeface="Arial" charset="0"/>
              </a:defRPr>
            </a:lvl2pPr>
            <a:lvl3pPr algn="l" rtl="0" eaLnBrk="1" fontAlgn="base" hangingPunct="1">
              <a:spcBef>
                <a:spcPct val="0"/>
              </a:spcBef>
              <a:spcAft>
                <a:spcPct val="0"/>
              </a:spcAft>
              <a:defRPr sz="2400">
                <a:solidFill>
                  <a:schemeClr val="bg1"/>
                </a:solidFill>
                <a:latin typeface="Arial" charset="0"/>
                <a:cs typeface="Arial" charset="0"/>
              </a:defRPr>
            </a:lvl3pPr>
            <a:lvl4pPr algn="l" rtl="0" eaLnBrk="1" fontAlgn="base" hangingPunct="1">
              <a:spcBef>
                <a:spcPct val="0"/>
              </a:spcBef>
              <a:spcAft>
                <a:spcPct val="0"/>
              </a:spcAft>
              <a:defRPr sz="2400">
                <a:solidFill>
                  <a:schemeClr val="bg1"/>
                </a:solidFill>
                <a:latin typeface="Arial" charset="0"/>
                <a:cs typeface="Arial" charset="0"/>
              </a:defRPr>
            </a:lvl4pPr>
            <a:lvl5pPr algn="l" rtl="0" eaLnBrk="1" fontAlgn="base" hangingPunct="1">
              <a:spcBef>
                <a:spcPct val="0"/>
              </a:spcBef>
              <a:spcAft>
                <a:spcPct val="0"/>
              </a:spcAft>
              <a:defRPr sz="2400">
                <a:solidFill>
                  <a:schemeClr val="bg1"/>
                </a:solidFill>
                <a:latin typeface="Arial" charset="0"/>
                <a:cs typeface="Arial" charset="0"/>
              </a:defRPr>
            </a:lvl5pPr>
            <a:lvl6pPr marL="457200" algn="l" rtl="0" eaLnBrk="1" fontAlgn="base" hangingPunct="1">
              <a:spcBef>
                <a:spcPct val="0"/>
              </a:spcBef>
              <a:spcAft>
                <a:spcPct val="0"/>
              </a:spcAft>
              <a:defRPr sz="2400">
                <a:solidFill>
                  <a:schemeClr val="bg1"/>
                </a:solidFill>
                <a:latin typeface="Arial" charset="0"/>
                <a:cs typeface="Arial" charset="0"/>
              </a:defRPr>
            </a:lvl6pPr>
            <a:lvl7pPr marL="914400" algn="l" rtl="0" eaLnBrk="1" fontAlgn="base" hangingPunct="1">
              <a:spcBef>
                <a:spcPct val="0"/>
              </a:spcBef>
              <a:spcAft>
                <a:spcPct val="0"/>
              </a:spcAft>
              <a:defRPr sz="2400">
                <a:solidFill>
                  <a:schemeClr val="bg1"/>
                </a:solidFill>
                <a:latin typeface="Arial" charset="0"/>
                <a:cs typeface="Arial" charset="0"/>
              </a:defRPr>
            </a:lvl7pPr>
            <a:lvl8pPr marL="1371600" algn="l" rtl="0" eaLnBrk="1" fontAlgn="base" hangingPunct="1">
              <a:spcBef>
                <a:spcPct val="0"/>
              </a:spcBef>
              <a:spcAft>
                <a:spcPct val="0"/>
              </a:spcAft>
              <a:defRPr sz="2400">
                <a:solidFill>
                  <a:schemeClr val="bg1"/>
                </a:solidFill>
                <a:latin typeface="Arial" charset="0"/>
                <a:cs typeface="Arial" charset="0"/>
              </a:defRPr>
            </a:lvl8pPr>
            <a:lvl9pPr marL="1828800" algn="l" rtl="0" eaLnBrk="1" fontAlgn="base" hangingPunct="1">
              <a:spcBef>
                <a:spcPct val="0"/>
              </a:spcBef>
              <a:spcAft>
                <a:spcPct val="0"/>
              </a:spcAft>
              <a:defRPr sz="2400">
                <a:solidFill>
                  <a:schemeClr val="bg1"/>
                </a:solidFill>
                <a:latin typeface="Arial" charset="0"/>
                <a:cs typeface="Arial" charset="0"/>
              </a:defRPr>
            </a:lvl9pPr>
          </a:lstStyle>
          <a:p>
            <a:r>
              <a:rPr lang="de-DE" kern="0" dirty="0"/>
              <a:t> </a:t>
            </a:r>
            <a:r>
              <a:rPr lang="de-DE" sz="2800" b="1" kern="0" dirty="0"/>
              <a:t>2e. Technik / </a:t>
            </a:r>
            <a:r>
              <a:rPr lang="de-DE" sz="2800" b="1" kern="0" dirty="0" smtClean="0"/>
              <a:t>Vorgehensmodell</a:t>
            </a:r>
            <a:endParaRPr lang="de-DE" sz="2800" b="1" kern="0" dirty="0"/>
          </a:p>
        </p:txBody>
      </p:sp>
      <p:grpSp>
        <p:nvGrpSpPr>
          <p:cNvPr id="2" name="Gruppieren 6"/>
          <p:cNvGrpSpPr/>
          <p:nvPr/>
        </p:nvGrpSpPr>
        <p:grpSpPr>
          <a:xfrm>
            <a:off x="162426" y="908034"/>
            <a:ext cx="8280150" cy="2539934"/>
            <a:chOff x="468313" y="981075"/>
            <a:chExt cx="8496300" cy="5111750"/>
          </a:xfrm>
          <a:solidFill>
            <a:schemeClr val="bg1">
              <a:lumMod val="75000"/>
            </a:schemeClr>
          </a:solidFill>
        </p:grpSpPr>
        <p:sp>
          <p:nvSpPr>
            <p:cNvPr id="8" name="Rechteck 7"/>
            <p:cNvSpPr>
              <a:spLocks noChangeArrowheads="1"/>
            </p:cNvSpPr>
            <p:nvPr/>
          </p:nvSpPr>
          <p:spPr bwMode="auto">
            <a:xfrm>
              <a:off x="5148263" y="4437063"/>
              <a:ext cx="2232025" cy="360362"/>
            </a:xfrm>
            <a:prstGeom prst="rect">
              <a:avLst/>
            </a:prstGeom>
            <a:grpFill/>
            <a:ln w="41275">
              <a:solidFill>
                <a:srgbClr val="9E0000"/>
              </a:solidFill>
              <a:round/>
              <a:headEnd/>
              <a:tailEnd/>
            </a:ln>
            <a:effectLst/>
          </p:spPr>
          <p:txBody>
            <a:bodyPr anchor="ctr"/>
            <a:lstStyle/>
            <a:p>
              <a:pPr algn="r">
                <a:defRPr/>
              </a:pPr>
              <a:r>
                <a:rPr lang="de-DE" sz="1400" dirty="0">
                  <a:solidFill>
                    <a:srgbClr val="9E0000"/>
                  </a:solidFill>
                  <a:latin typeface="+mn-lt"/>
                  <a:ea typeface="+mn-ea"/>
                </a:rPr>
                <a:t>    Software</a:t>
              </a:r>
            </a:p>
          </p:txBody>
        </p:sp>
        <p:sp>
          <p:nvSpPr>
            <p:cNvPr id="9" name="Rechteck 8"/>
            <p:cNvSpPr>
              <a:spLocks noChangeArrowheads="1"/>
            </p:cNvSpPr>
            <p:nvPr/>
          </p:nvSpPr>
          <p:spPr bwMode="auto">
            <a:xfrm>
              <a:off x="4284663" y="3357563"/>
              <a:ext cx="2232025" cy="358775"/>
            </a:xfrm>
            <a:prstGeom prst="rect">
              <a:avLst/>
            </a:prstGeom>
            <a:grpFill/>
            <a:ln w="41275">
              <a:solidFill>
                <a:srgbClr val="9E0000"/>
              </a:solidFill>
              <a:round/>
              <a:headEnd/>
              <a:tailEnd/>
            </a:ln>
            <a:effectLst/>
          </p:spPr>
          <p:txBody>
            <a:bodyPr anchor="ctr"/>
            <a:lstStyle/>
            <a:p>
              <a:pPr algn="r">
                <a:defRPr/>
              </a:pPr>
              <a:r>
                <a:rPr lang="de-DE" sz="1400" dirty="0">
                  <a:solidFill>
                    <a:srgbClr val="336699"/>
                  </a:solidFill>
                  <a:latin typeface="+mn-lt"/>
                  <a:ea typeface="+mn-ea"/>
                </a:rPr>
                <a:t>    </a:t>
              </a:r>
              <a:r>
                <a:rPr lang="de-DE" sz="1400" dirty="0">
                  <a:solidFill>
                    <a:srgbClr val="9E0000"/>
                  </a:solidFill>
                  <a:latin typeface="+mn-lt"/>
                  <a:ea typeface="+mn-ea"/>
                </a:rPr>
                <a:t>Softwarearchitektur</a:t>
              </a:r>
            </a:p>
          </p:txBody>
        </p:sp>
        <p:sp>
          <p:nvSpPr>
            <p:cNvPr id="10" name="Rechteck 9"/>
            <p:cNvSpPr>
              <a:spLocks noChangeArrowheads="1"/>
            </p:cNvSpPr>
            <p:nvPr/>
          </p:nvSpPr>
          <p:spPr bwMode="auto">
            <a:xfrm>
              <a:off x="3132138" y="2276475"/>
              <a:ext cx="2232025" cy="360363"/>
            </a:xfrm>
            <a:prstGeom prst="rect">
              <a:avLst/>
            </a:prstGeom>
            <a:grpFill/>
            <a:ln w="41275">
              <a:solidFill>
                <a:srgbClr val="9E0000"/>
              </a:solidFill>
              <a:round/>
              <a:headEnd/>
              <a:tailEnd/>
            </a:ln>
            <a:effectLst/>
          </p:spPr>
          <p:txBody>
            <a:bodyPr anchor="ctr"/>
            <a:lstStyle/>
            <a:p>
              <a:pPr algn="r">
                <a:defRPr/>
              </a:pPr>
              <a:r>
                <a:rPr lang="de-DE" sz="1400" dirty="0">
                  <a:solidFill>
                    <a:srgbClr val="336699"/>
                  </a:solidFill>
                  <a:latin typeface="+mn-lt"/>
                  <a:ea typeface="+mn-ea"/>
                </a:rPr>
                <a:t>    </a:t>
              </a:r>
              <a:r>
                <a:rPr lang="de-DE" sz="1400" dirty="0">
                  <a:solidFill>
                    <a:srgbClr val="9E0000"/>
                  </a:solidFill>
                  <a:latin typeface="+mn-lt"/>
                  <a:ea typeface="+mn-ea"/>
                </a:rPr>
                <a:t>Lastenheft</a:t>
              </a:r>
            </a:p>
          </p:txBody>
        </p:sp>
        <p:sp>
          <p:nvSpPr>
            <p:cNvPr id="11" name="Rechteck 10"/>
            <p:cNvSpPr>
              <a:spLocks noChangeArrowheads="1"/>
            </p:cNvSpPr>
            <p:nvPr/>
          </p:nvSpPr>
          <p:spPr bwMode="auto">
            <a:xfrm>
              <a:off x="2268538" y="1196975"/>
              <a:ext cx="2232025" cy="360363"/>
            </a:xfrm>
            <a:prstGeom prst="rect">
              <a:avLst/>
            </a:prstGeom>
            <a:grpFill/>
            <a:ln w="41275">
              <a:solidFill>
                <a:srgbClr val="9E0000"/>
              </a:solidFill>
              <a:round/>
              <a:headEnd/>
              <a:tailEnd/>
            </a:ln>
            <a:effectLst/>
          </p:spPr>
          <p:txBody>
            <a:bodyPr anchor="ctr"/>
            <a:lstStyle/>
            <a:p>
              <a:pPr algn="r">
                <a:defRPr/>
              </a:pPr>
              <a:r>
                <a:rPr lang="de-DE" sz="1400" dirty="0">
                  <a:solidFill>
                    <a:srgbClr val="336699"/>
                  </a:solidFill>
                  <a:latin typeface="+mn-lt"/>
                  <a:ea typeface="+mn-ea"/>
                </a:rPr>
                <a:t>   </a:t>
              </a:r>
              <a:r>
                <a:rPr lang="de-DE" sz="1400" dirty="0">
                  <a:solidFill>
                    <a:srgbClr val="9E0000"/>
                  </a:solidFill>
                  <a:latin typeface="+mn-lt"/>
                  <a:ea typeface="+mn-ea"/>
                </a:rPr>
                <a:t>Expertenbefragung</a:t>
              </a:r>
            </a:p>
          </p:txBody>
        </p:sp>
        <p:sp>
          <p:nvSpPr>
            <p:cNvPr id="12" name="Rechteck 11"/>
            <p:cNvSpPr>
              <a:spLocks noChangeArrowheads="1"/>
            </p:cNvSpPr>
            <p:nvPr/>
          </p:nvSpPr>
          <p:spPr bwMode="auto">
            <a:xfrm>
              <a:off x="468313" y="981075"/>
              <a:ext cx="1943100" cy="792163"/>
            </a:xfrm>
            <a:prstGeom prst="rect">
              <a:avLst/>
            </a:prstGeom>
            <a:grp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400" dirty="0">
                  <a:solidFill>
                    <a:srgbClr val="9E0000"/>
                  </a:solidFill>
                  <a:latin typeface="+mn-lt"/>
                  <a:ea typeface="+mn-ea"/>
                </a:rPr>
                <a:t>Anforderungs-analyse</a:t>
              </a:r>
            </a:p>
          </p:txBody>
        </p:sp>
        <p:sp>
          <p:nvSpPr>
            <p:cNvPr id="13" name="Rechteck 12"/>
            <p:cNvSpPr>
              <a:spLocks noChangeArrowheads="1"/>
            </p:cNvSpPr>
            <p:nvPr/>
          </p:nvSpPr>
          <p:spPr bwMode="auto">
            <a:xfrm>
              <a:off x="1331913" y="2060575"/>
              <a:ext cx="1944687" cy="792163"/>
            </a:xfrm>
            <a:prstGeom prst="rect">
              <a:avLst/>
            </a:prstGeom>
            <a:grp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400" dirty="0">
                  <a:solidFill>
                    <a:srgbClr val="9E0000"/>
                  </a:solidFill>
                  <a:latin typeface="+mn-lt"/>
                  <a:ea typeface="+mn-ea"/>
                </a:rPr>
                <a:t>Anforderungs-beschreibung</a:t>
              </a:r>
            </a:p>
          </p:txBody>
        </p:sp>
        <p:sp>
          <p:nvSpPr>
            <p:cNvPr id="14" name="Rechteck 13"/>
            <p:cNvSpPr>
              <a:spLocks noChangeArrowheads="1"/>
            </p:cNvSpPr>
            <p:nvPr/>
          </p:nvSpPr>
          <p:spPr bwMode="auto">
            <a:xfrm>
              <a:off x="2484438" y="3141663"/>
              <a:ext cx="1943100" cy="792162"/>
            </a:xfrm>
            <a:prstGeom prst="rect">
              <a:avLst/>
            </a:prstGeom>
            <a:grp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400" dirty="0">
                  <a:solidFill>
                    <a:srgbClr val="9E0000"/>
                  </a:solidFill>
                  <a:latin typeface="+mn-lt"/>
                  <a:ea typeface="+mn-ea"/>
                </a:rPr>
                <a:t>Entwurf / Design</a:t>
              </a:r>
            </a:p>
          </p:txBody>
        </p:sp>
        <p:sp>
          <p:nvSpPr>
            <p:cNvPr id="15" name="Rechteck 14"/>
            <p:cNvSpPr>
              <a:spLocks noChangeArrowheads="1"/>
            </p:cNvSpPr>
            <p:nvPr/>
          </p:nvSpPr>
          <p:spPr bwMode="auto">
            <a:xfrm>
              <a:off x="3348038" y="4221163"/>
              <a:ext cx="1944687" cy="792162"/>
            </a:xfrm>
            <a:prstGeom prst="rect">
              <a:avLst/>
            </a:prstGeom>
            <a:grp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400" dirty="0">
                  <a:solidFill>
                    <a:srgbClr val="9E0000"/>
                  </a:solidFill>
                  <a:latin typeface="+mn-lt"/>
                  <a:ea typeface="+mn-ea"/>
                </a:rPr>
                <a:t>Programmierung</a:t>
              </a:r>
            </a:p>
          </p:txBody>
        </p:sp>
        <p:sp>
          <p:nvSpPr>
            <p:cNvPr id="16" name="Rechteck 15"/>
            <p:cNvSpPr>
              <a:spLocks noChangeArrowheads="1"/>
            </p:cNvSpPr>
            <p:nvPr/>
          </p:nvSpPr>
          <p:spPr bwMode="auto">
            <a:xfrm>
              <a:off x="4500563" y="5300663"/>
              <a:ext cx="1943100" cy="792162"/>
            </a:xfrm>
            <a:prstGeom prst="rect">
              <a:avLst/>
            </a:prstGeom>
            <a:grp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de-DE" altLang="de-DE" sz="1400" dirty="0">
                  <a:solidFill>
                    <a:srgbClr val="9E0000"/>
                  </a:solidFill>
                </a:rPr>
                <a:t>Überprüfung</a:t>
              </a:r>
            </a:p>
          </p:txBody>
        </p:sp>
        <p:sp>
          <p:nvSpPr>
            <p:cNvPr id="17" name="Nach oben gebogener Pfeil 4"/>
            <p:cNvSpPr>
              <a:spLocks/>
            </p:cNvSpPr>
            <p:nvPr/>
          </p:nvSpPr>
          <p:spPr bwMode="auto">
            <a:xfrm rot="5400000">
              <a:off x="647701" y="2025650"/>
              <a:ext cx="576262" cy="503237"/>
            </a:xfrm>
            <a:custGeom>
              <a:avLst/>
              <a:gdLst>
                <a:gd name="T0" fmla="*/ 0 w 576262"/>
                <a:gd name="T1" fmla="*/ 377428 h 503237"/>
                <a:gd name="T2" fmla="*/ 387548 w 576262"/>
                <a:gd name="T3" fmla="*/ 377428 h 503237"/>
                <a:gd name="T4" fmla="*/ 387548 w 576262"/>
                <a:gd name="T5" fmla="*/ 125809 h 503237"/>
                <a:gd name="T6" fmla="*/ 324644 w 576262"/>
                <a:gd name="T7" fmla="*/ 125809 h 503237"/>
                <a:gd name="T8" fmla="*/ 450453 w 576262"/>
                <a:gd name="T9" fmla="*/ 0 h 503237"/>
                <a:gd name="T10" fmla="*/ 576262 w 576262"/>
                <a:gd name="T11" fmla="*/ 125809 h 503237"/>
                <a:gd name="T12" fmla="*/ 513357 w 576262"/>
                <a:gd name="T13" fmla="*/ 125809 h 503237"/>
                <a:gd name="T14" fmla="*/ 513357 w 576262"/>
                <a:gd name="T15" fmla="*/ 503237 h 503237"/>
                <a:gd name="T16" fmla="*/ 0 w 576262"/>
                <a:gd name="T17" fmla="*/ 503237 h 503237"/>
                <a:gd name="T18" fmla="*/ 0 w 576262"/>
                <a:gd name="T19" fmla="*/ 377428 h 5032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262" h="503237">
                  <a:moveTo>
                    <a:pt x="0" y="377428"/>
                  </a:moveTo>
                  <a:lnTo>
                    <a:pt x="387548" y="377428"/>
                  </a:lnTo>
                  <a:lnTo>
                    <a:pt x="387548" y="125809"/>
                  </a:lnTo>
                  <a:lnTo>
                    <a:pt x="324644" y="125809"/>
                  </a:lnTo>
                  <a:lnTo>
                    <a:pt x="450453" y="0"/>
                  </a:lnTo>
                  <a:lnTo>
                    <a:pt x="576262" y="125809"/>
                  </a:lnTo>
                  <a:lnTo>
                    <a:pt x="513357" y="125809"/>
                  </a:lnTo>
                  <a:lnTo>
                    <a:pt x="513357" y="503237"/>
                  </a:lnTo>
                  <a:lnTo>
                    <a:pt x="0" y="503237"/>
                  </a:lnTo>
                  <a:lnTo>
                    <a:pt x="0" y="377428"/>
                  </a:lnTo>
                  <a:close/>
                </a:path>
              </a:pathLst>
            </a:custGeom>
            <a:grpFill/>
            <a:ln w="25400">
              <a:solidFill>
                <a:srgbClr val="9E0000"/>
              </a:solidFill>
              <a:miter lim="800000"/>
              <a:headEnd/>
              <a:tailEnd/>
            </a:ln>
            <a:effectLst>
              <a:outerShdw blurRad="63500" dist="38100" dir="21539994" sx="102000" sy="102000" algn="t" rotWithShape="0">
                <a:srgbClr val="000000">
                  <a:alpha val="34000"/>
                </a:srgbClr>
              </a:outerShdw>
            </a:effectLst>
          </p:spPr>
          <p:txBody>
            <a:bodyPr anchor="ctr"/>
            <a:lstStyle/>
            <a:p>
              <a:endParaRPr lang="de-DE"/>
            </a:p>
          </p:txBody>
        </p:sp>
        <p:sp>
          <p:nvSpPr>
            <p:cNvPr id="18" name="Nach oben gebogener Pfeil 10"/>
            <p:cNvSpPr>
              <a:spLocks/>
            </p:cNvSpPr>
            <p:nvPr/>
          </p:nvSpPr>
          <p:spPr bwMode="auto">
            <a:xfrm rot="5400000">
              <a:off x="1799432" y="3104356"/>
              <a:ext cx="576262" cy="504825"/>
            </a:xfrm>
            <a:custGeom>
              <a:avLst/>
              <a:gdLst>
                <a:gd name="T0" fmla="*/ 0 w 576262"/>
                <a:gd name="T1" fmla="*/ 378619 h 504825"/>
                <a:gd name="T2" fmla="*/ 386953 w 576262"/>
                <a:gd name="T3" fmla="*/ 378619 h 504825"/>
                <a:gd name="T4" fmla="*/ 386953 w 576262"/>
                <a:gd name="T5" fmla="*/ 126206 h 504825"/>
                <a:gd name="T6" fmla="*/ 323850 w 576262"/>
                <a:gd name="T7" fmla="*/ 126206 h 504825"/>
                <a:gd name="T8" fmla="*/ 450056 w 576262"/>
                <a:gd name="T9" fmla="*/ 0 h 504825"/>
                <a:gd name="T10" fmla="*/ 576262 w 576262"/>
                <a:gd name="T11" fmla="*/ 126206 h 504825"/>
                <a:gd name="T12" fmla="*/ 513159 w 576262"/>
                <a:gd name="T13" fmla="*/ 126206 h 504825"/>
                <a:gd name="T14" fmla="*/ 513159 w 576262"/>
                <a:gd name="T15" fmla="*/ 504825 h 504825"/>
                <a:gd name="T16" fmla="*/ 0 w 576262"/>
                <a:gd name="T17" fmla="*/ 504825 h 504825"/>
                <a:gd name="T18" fmla="*/ 0 w 576262"/>
                <a:gd name="T19" fmla="*/ 378619 h 5048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262" h="504825">
                  <a:moveTo>
                    <a:pt x="0" y="378619"/>
                  </a:moveTo>
                  <a:lnTo>
                    <a:pt x="386953" y="378619"/>
                  </a:lnTo>
                  <a:lnTo>
                    <a:pt x="386953" y="126206"/>
                  </a:lnTo>
                  <a:lnTo>
                    <a:pt x="323850" y="126206"/>
                  </a:lnTo>
                  <a:lnTo>
                    <a:pt x="450056" y="0"/>
                  </a:lnTo>
                  <a:lnTo>
                    <a:pt x="576262" y="126206"/>
                  </a:lnTo>
                  <a:lnTo>
                    <a:pt x="513159" y="126206"/>
                  </a:lnTo>
                  <a:lnTo>
                    <a:pt x="513159" y="504825"/>
                  </a:lnTo>
                  <a:lnTo>
                    <a:pt x="0" y="504825"/>
                  </a:lnTo>
                  <a:lnTo>
                    <a:pt x="0" y="378619"/>
                  </a:lnTo>
                  <a:close/>
                </a:path>
              </a:pathLst>
            </a:custGeom>
            <a:grpFill/>
            <a:ln w="25400">
              <a:solidFill>
                <a:srgbClr val="9E0000"/>
              </a:solidFill>
              <a:miter lim="800000"/>
              <a:headEnd/>
              <a:tailEnd/>
            </a:ln>
            <a:effectLst>
              <a:outerShdw blurRad="63500" dist="38100" dir="21539994" sx="102000" sy="102000" algn="t" rotWithShape="0">
                <a:srgbClr val="000000">
                  <a:alpha val="34000"/>
                </a:srgbClr>
              </a:outerShdw>
            </a:effectLst>
          </p:spPr>
          <p:txBody>
            <a:bodyPr anchor="ctr"/>
            <a:lstStyle/>
            <a:p>
              <a:endParaRPr lang="de-DE"/>
            </a:p>
          </p:txBody>
        </p:sp>
        <p:sp>
          <p:nvSpPr>
            <p:cNvPr id="19" name="Nach oben gebogener Pfeil 11"/>
            <p:cNvSpPr>
              <a:spLocks/>
            </p:cNvSpPr>
            <p:nvPr/>
          </p:nvSpPr>
          <p:spPr bwMode="auto">
            <a:xfrm rot="5400000">
              <a:off x="2664619" y="4185444"/>
              <a:ext cx="574675" cy="503237"/>
            </a:xfrm>
            <a:custGeom>
              <a:avLst/>
              <a:gdLst>
                <a:gd name="T0" fmla="*/ 0 w 574675"/>
                <a:gd name="T1" fmla="*/ 377428 h 503237"/>
                <a:gd name="T2" fmla="*/ 385961 w 574675"/>
                <a:gd name="T3" fmla="*/ 377428 h 503237"/>
                <a:gd name="T4" fmla="*/ 385961 w 574675"/>
                <a:gd name="T5" fmla="*/ 125809 h 503237"/>
                <a:gd name="T6" fmla="*/ 323057 w 574675"/>
                <a:gd name="T7" fmla="*/ 125809 h 503237"/>
                <a:gd name="T8" fmla="*/ 448866 w 574675"/>
                <a:gd name="T9" fmla="*/ 0 h 503237"/>
                <a:gd name="T10" fmla="*/ 574675 w 574675"/>
                <a:gd name="T11" fmla="*/ 125809 h 503237"/>
                <a:gd name="T12" fmla="*/ 511770 w 574675"/>
                <a:gd name="T13" fmla="*/ 125809 h 503237"/>
                <a:gd name="T14" fmla="*/ 511770 w 574675"/>
                <a:gd name="T15" fmla="*/ 503237 h 503237"/>
                <a:gd name="T16" fmla="*/ 0 w 574675"/>
                <a:gd name="T17" fmla="*/ 503237 h 503237"/>
                <a:gd name="T18" fmla="*/ 0 w 574675"/>
                <a:gd name="T19" fmla="*/ 377428 h 5032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4675" h="503237">
                  <a:moveTo>
                    <a:pt x="0" y="377428"/>
                  </a:moveTo>
                  <a:lnTo>
                    <a:pt x="385961" y="377428"/>
                  </a:lnTo>
                  <a:lnTo>
                    <a:pt x="385961" y="125809"/>
                  </a:lnTo>
                  <a:lnTo>
                    <a:pt x="323057" y="125809"/>
                  </a:lnTo>
                  <a:lnTo>
                    <a:pt x="448866" y="0"/>
                  </a:lnTo>
                  <a:lnTo>
                    <a:pt x="574675" y="125809"/>
                  </a:lnTo>
                  <a:lnTo>
                    <a:pt x="511770" y="125809"/>
                  </a:lnTo>
                  <a:lnTo>
                    <a:pt x="511770" y="503237"/>
                  </a:lnTo>
                  <a:lnTo>
                    <a:pt x="0" y="503237"/>
                  </a:lnTo>
                  <a:lnTo>
                    <a:pt x="0" y="377428"/>
                  </a:lnTo>
                  <a:close/>
                </a:path>
              </a:pathLst>
            </a:custGeom>
            <a:grpFill/>
            <a:ln w="25400">
              <a:solidFill>
                <a:srgbClr val="9E0000"/>
              </a:solidFill>
              <a:miter lim="800000"/>
              <a:headEnd/>
              <a:tailEnd/>
            </a:ln>
            <a:effectLst>
              <a:outerShdw blurRad="63500" dist="38100" dir="21539994" sx="102000" sy="102000" algn="t" rotWithShape="0">
                <a:srgbClr val="000000">
                  <a:alpha val="34000"/>
                </a:srgbClr>
              </a:outerShdw>
            </a:effectLst>
          </p:spPr>
          <p:txBody>
            <a:bodyPr anchor="ctr"/>
            <a:lstStyle/>
            <a:p>
              <a:endParaRPr lang="de-DE"/>
            </a:p>
          </p:txBody>
        </p:sp>
        <p:sp>
          <p:nvSpPr>
            <p:cNvPr id="20" name="Nach oben gebogener Pfeil 13"/>
            <p:cNvSpPr>
              <a:spLocks/>
            </p:cNvSpPr>
            <p:nvPr/>
          </p:nvSpPr>
          <p:spPr bwMode="auto">
            <a:xfrm rot="5400000">
              <a:off x="3815556" y="5264944"/>
              <a:ext cx="576263" cy="504825"/>
            </a:xfrm>
            <a:custGeom>
              <a:avLst/>
              <a:gdLst>
                <a:gd name="T0" fmla="*/ 0 w 576263"/>
                <a:gd name="T1" fmla="*/ 378619 h 504825"/>
                <a:gd name="T2" fmla="*/ 386954 w 576263"/>
                <a:gd name="T3" fmla="*/ 378619 h 504825"/>
                <a:gd name="T4" fmla="*/ 386954 w 576263"/>
                <a:gd name="T5" fmla="*/ 126206 h 504825"/>
                <a:gd name="T6" fmla="*/ 323851 w 576263"/>
                <a:gd name="T7" fmla="*/ 126206 h 504825"/>
                <a:gd name="T8" fmla="*/ 450057 w 576263"/>
                <a:gd name="T9" fmla="*/ 0 h 504825"/>
                <a:gd name="T10" fmla="*/ 576263 w 576263"/>
                <a:gd name="T11" fmla="*/ 126206 h 504825"/>
                <a:gd name="T12" fmla="*/ 513160 w 576263"/>
                <a:gd name="T13" fmla="*/ 126206 h 504825"/>
                <a:gd name="T14" fmla="*/ 513160 w 576263"/>
                <a:gd name="T15" fmla="*/ 504825 h 504825"/>
                <a:gd name="T16" fmla="*/ 0 w 576263"/>
                <a:gd name="T17" fmla="*/ 504825 h 504825"/>
                <a:gd name="T18" fmla="*/ 0 w 576263"/>
                <a:gd name="T19" fmla="*/ 378619 h 5048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263" h="504825">
                  <a:moveTo>
                    <a:pt x="0" y="378619"/>
                  </a:moveTo>
                  <a:lnTo>
                    <a:pt x="386954" y="378619"/>
                  </a:lnTo>
                  <a:lnTo>
                    <a:pt x="386954" y="126206"/>
                  </a:lnTo>
                  <a:lnTo>
                    <a:pt x="323851" y="126206"/>
                  </a:lnTo>
                  <a:lnTo>
                    <a:pt x="450057" y="0"/>
                  </a:lnTo>
                  <a:lnTo>
                    <a:pt x="576263" y="126206"/>
                  </a:lnTo>
                  <a:lnTo>
                    <a:pt x="513160" y="126206"/>
                  </a:lnTo>
                  <a:lnTo>
                    <a:pt x="513160" y="504825"/>
                  </a:lnTo>
                  <a:lnTo>
                    <a:pt x="0" y="504825"/>
                  </a:lnTo>
                  <a:lnTo>
                    <a:pt x="0" y="378619"/>
                  </a:lnTo>
                  <a:close/>
                </a:path>
              </a:pathLst>
            </a:custGeom>
            <a:grpFill/>
            <a:ln w="25400">
              <a:solidFill>
                <a:srgbClr val="9E0000"/>
              </a:solidFill>
              <a:miter lim="800000"/>
              <a:headEnd/>
              <a:tailEnd/>
            </a:ln>
            <a:effectLst>
              <a:outerShdw blurRad="63500" dist="38100" dir="21539994" sx="102000" sy="102000" algn="t" rotWithShape="0">
                <a:srgbClr val="000000">
                  <a:alpha val="34000"/>
                </a:srgbClr>
              </a:outerShdw>
            </a:effectLst>
          </p:spPr>
          <p:txBody>
            <a:bodyPr anchor="ctr"/>
            <a:lstStyle/>
            <a:p>
              <a:endParaRPr lang="de-DE"/>
            </a:p>
          </p:txBody>
        </p:sp>
        <p:sp>
          <p:nvSpPr>
            <p:cNvPr id="21" name="Rechteck 20"/>
            <p:cNvSpPr>
              <a:spLocks noChangeArrowheads="1"/>
            </p:cNvSpPr>
            <p:nvPr/>
          </p:nvSpPr>
          <p:spPr bwMode="auto">
            <a:xfrm>
              <a:off x="7019925" y="5300663"/>
              <a:ext cx="1944688" cy="792162"/>
            </a:xfrm>
            <a:prstGeom prst="rect">
              <a:avLst/>
            </a:prstGeom>
            <a:grp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400" dirty="0">
                  <a:solidFill>
                    <a:srgbClr val="9E0000"/>
                  </a:solidFill>
                  <a:latin typeface="+mn-lt"/>
                  <a:ea typeface="+mn-ea"/>
                </a:rPr>
                <a:t>Wartung</a:t>
              </a:r>
            </a:p>
          </p:txBody>
        </p:sp>
        <p:sp>
          <p:nvSpPr>
            <p:cNvPr id="22" name="Pfeil nach unten 21"/>
            <p:cNvSpPr>
              <a:spLocks noChangeArrowheads="1"/>
            </p:cNvSpPr>
            <p:nvPr/>
          </p:nvSpPr>
          <p:spPr bwMode="auto">
            <a:xfrm rot="16200000">
              <a:off x="6576219" y="5537994"/>
              <a:ext cx="328612" cy="349250"/>
            </a:xfrm>
            <a:prstGeom prst="downArrow">
              <a:avLst>
                <a:gd name="adj1" fmla="val 50000"/>
                <a:gd name="adj2" fmla="val 50002"/>
              </a:avLst>
            </a:prstGeom>
            <a:grpFill/>
            <a:ln w="25400">
              <a:solidFill>
                <a:srgbClr val="9E0000"/>
              </a:solidFill>
              <a:miter lim="800000"/>
              <a:headEnd/>
              <a:tailEnd/>
            </a:ln>
            <a:effectLst>
              <a:outerShdw blurRad="63500" dist="38100" dir="21539994" sx="102000" sy="102000" algn="t" rotWithShape="0">
                <a:srgbClr val="000000">
                  <a:alpha val="34000"/>
                </a:srgbClr>
              </a:outerShdw>
            </a:effectLst>
          </p:spPr>
          <p:txBody>
            <a:bodyPr anchor="ctr"/>
            <a:lstStyle/>
            <a:p>
              <a:pPr algn="ctr">
                <a:defRPr/>
              </a:pPr>
              <a:endParaRPr lang="de-DE">
                <a:solidFill>
                  <a:schemeClr val="lt1"/>
                </a:solidFill>
                <a:latin typeface="+mn-lt"/>
                <a:ea typeface="+mn-ea"/>
              </a:endParaRPr>
            </a:p>
          </p:txBody>
        </p:sp>
        <p:sp>
          <p:nvSpPr>
            <p:cNvPr id="23" name="Nach oben gebogener Pfeil 20"/>
            <p:cNvSpPr>
              <a:spLocks/>
            </p:cNvSpPr>
            <p:nvPr/>
          </p:nvSpPr>
          <p:spPr bwMode="auto">
            <a:xfrm rot="16200000">
              <a:off x="5443537" y="4860926"/>
              <a:ext cx="352425" cy="368300"/>
            </a:xfrm>
            <a:custGeom>
              <a:avLst/>
              <a:gdLst>
                <a:gd name="T0" fmla="*/ 0 w 352425"/>
                <a:gd name="T1" fmla="*/ 280194 h 368300"/>
                <a:gd name="T2" fmla="*/ 220266 w 352425"/>
                <a:gd name="T3" fmla="*/ 280194 h 368300"/>
                <a:gd name="T4" fmla="*/ 220266 w 352425"/>
                <a:gd name="T5" fmla="*/ 88106 h 368300"/>
                <a:gd name="T6" fmla="*/ 176213 w 352425"/>
                <a:gd name="T7" fmla="*/ 88106 h 368300"/>
                <a:gd name="T8" fmla="*/ 264319 w 352425"/>
                <a:gd name="T9" fmla="*/ 0 h 368300"/>
                <a:gd name="T10" fmla="*/ 352425 w 352425"/>
                <a:gd name="T11" fmla="*/ 88106 h 368300"/>
                <a:gd name="T12" fmla="*/ 308372 w 352425"/>
                <a:gd name="T13" fmla="*/ 88106 h 368300"/>
                <a:gd name="T14" fmla="*/ 308372 w 352425"/>
                <a:gd name="T15" fmla="*/ 368300 h 368300"/>
                <a:gd name="T16" fmla="*/ 0 w 352425"/>
                <a:gd name="T17" fmla="*/ 368300 h 368300"/>
                <a:gd name="T18" fmla="*/ 0 w 352425"/>
                <a:gd name="T19" fmla="*/ 280194 h 3683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2425" h="368300">
                  <a:moveTo>
                    <a:pt x="0" y="280194"/>
                  </a:moveTo>
                  <a:lnTo>
                    <a:pt x="220266" y="280194"/>
                  </a:lnTo>
                  <a:lnTo>
                    <a:pt x="220266" y="88106"/>
                  </a:lnTo>
                  <a:lnTo>
                    <a:pt x="176213" y="88106"/>
                  </a:lnTo>
                  <a:lnTo>
                    <a:pt x="264319" y="0"/>
                  </a:lnTo>
                  <a:lnTo>
                    <a:pt x="352425" y="88106"/>
                  </a:lnTo>
                  <a:lnTo>
                    <a:pt x="308372" y="88106"/>
                  </a:lnTo>
                  <a:lnTo>
                    <a:pt x="308372" y="368300"/>
                  </a:lnTo>
                  <a:lnTo>
                    <a:pt x="0" y="368300"/>
                  </a:lnTo>
                  <a:lnTo>
                    <a:pt x="0" y="280194"/>
                  </a:lnTo>
                  <a:close/>
                </a:path>
              </a:pathLst>
            </a:custGeom>
            <a:grpFill/>
            <a:ln w="25400">
              <a:solidFill>
                <a:srgbClr val="9E0000"/>
              </a:solidFill>
              <a:miter lim="800000"/>
              <a:headEnd/>
              <a:tailEnd/>
            </a:ln>
            <a:effectLst>
              <a:outerShdw blurRad="63500" dist="38100" dir="21539994" sx="102000" sy="102000" algn="t" rotWithShape="0">
                <a:srgbClr val="000000">
                  <a:alpha val="34000"/>
                </a:srgbClr>
              </a:outerShdw>
            </a:effectLst>
          </p:spPr>
          <p:txBody>
            <a:bodyPr anchor="ctr"/>
            <a:lstStyle/>
            <a:p>
              <a:endParaRPr lang="de-DE"/>
            </a:p>
          </p:txBody>
        </p:sp>
        <p:sp>
          <p:nvSpPr>
            <p:cNvPr id="24" name="Nach oben gebogener Pfeil 21"/>
            <p:cNvSpPr>
              <a:spLocks/>
            </p:cNvSpPr>
            <p:nvPr/>
          </p:nvSpPr>
          <p:spPr bwMode="auto">
            <a:xfrm rot="16200000">
              <a:off x="4580731" y="3780632"/>
              <a:ext cx="350837" cy="368300"/>
            </a:xfrm>
            <a:custGeom>
              <a:avLst/>
              <a:gdLst>
                <a:gd name="T0" fmla="*/ 0 w 350837"/>
                <a:gd name="T1" fmla="*/ 280591 h 368300"/>
                <a:gd name="T2" fmla="*/ 219273 w 350837"/>
                <a:gd name="T3" fmla="*/ 280591 h 368300"/>
                <a:gd name="T4" fmla="*/ 219273 w 350837"/>
                <a:gd name="T5" fmla="*/ 87709 h 368300"/>
                <a:gd name="T6" fmla="*/ 175419 w 350837"/>
                <a:gd name="T7" fmla="*/ 87709 h 368300"/>
                <a:gd name="T8" fmla="*/ 263128 w 350837"/>
                <a:gd name="T9" fmla="*/ 0 h 368300"/>
                <a:gd name="T10" fmla="*/ 350837 w 350837"/>
                <a:gd name="T11" fmla="*/ 87709 h 368300"/>
                <a:gd name="T12" fmla="*/ 306982 w 350837"/>
                <a:gd name="T13" fmla="*/ 87709 h 368300"/>
                <a:gd name="T14" fmla="*/ 306982 w 350837"/>
                <a:gd name="T15" fmla="*/ 368300 h 368300"/>
                <a:gd name="T16" fmla="*/ 0 w 350837"/>
                <a:gd name="T17" fmla="*/ 368300 h 368300"/>
                <a:gd name="T18" fmla="*/ 0 w 350837"/>
                <a:gd name="T19" fmla="*/ 280591 h 3683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0837" h="368300">
                  <a:moveTo>
                    <a:pt x="0" y="280591"/>
                  </a:moveTo>
                  <a:lnTo>
                    <a:pt x="219273" y="280591"/>
                  </a:lnTo>
                  <a:lnTo>
                    <a:pt x="219273" y="87709"/>
                  </a:lnTo>
                  <a:lnTo>
                    <a:pt x="175419" y="87709"/>
                  </a:lnTo>
                  <a:lnTo>
                    <a:pt x="263128" y="0"/>
                  </a:lnTo>
                  <a:lnTo>
                    <a:pt x="350837" y="87709"/>
                  </a:lnTo>
                  <a:lnTo>
                    <a:pt x="306982" y="87709"/>
                  </a:lnTo>
                  <a:lnTo>
                    <a:pt x="306982" y="368300"/>
                  </a:lnTo>
                  <a:lnTo>
                    <a:pt x="0" y="368300"/>
                  </a:lnTo>
                  <a:lnTo>
                    <a:pt x="0" y="280591"/>
                  </a:lnTo>
                  <a:close/>
                </a:path>
              </a:pathLst>
            </a:custGeom>
            <a:grpFill/>
            <a:ln w="25400">
              <a:solidFill>
                <a:srgbClr val="9E0000"/>
              </a:solidFill>
              <a:miter lim="800000"/>
              <a:headEnd/>
              <a:tailEnd/>
            </a:ln>
            <a:effectLst>
              <a:outerShdw blurRad="63500" dist="38100" dir="21539994" sx="102000" sy="102000" algn="t" rotWithShape="0">
                <a:srgbClr val="000000">
                  <a:alpha val="34000"/>
                </a:srgbClr>
              </a:outerShdw>
            </a:effectLst>
          </p:spPr>
          <p:txBody>
            <a:bodyPr anchor="ctr"/>
            <a:lstStyle/>
            <a:p>
              <a:endParaRPr lang="de-DE"/>
            </a:p>
          </p:txBody>
        </p:sp>
        <p:sp>
          <p:nvSpPr>
            <p:cNvPr id="25" name="Nach oben gebogener Pfeil 22"/>
            <p:cNvSpPr>
              <a:spLocks/>
            </p:cNvSpPr>
            <p:nvPr/>
          </p:nvSpPr>
          <p:spPr bwMode="auto">
            <a:xfrm rot="16200000">
              <a:off x="3427412" y="2700338"/>
              <a:ext cx="352425" cy="368300"/>
            </a:xfrm>
            <a:custGeom>
              <a:avLst/>
              <a:gdLst>
                <a:gd name="T0" fmla="*/ 0 w 352425"/>
                <a:gd name="T1" fmla="*/ 280194 h 368300"/>
                <a:gd name="T2" fmla="*/ 220266 w 352425"/>
                <a:gd name="T3" fmla="*/ 280194 h 368300"/>
                <a:gd name="T4" fmla="*/ 220266 w 352425"/>
                <a:gd name="T5" fmla="*/ 88106 h 368300"/>
                <a:gd name="T6" fmla="*/ 176213 w 352425"/>
                <a:gd name="T7" fmla="*/ 88106 h 368300"/>
                <a:gd name="T8" fmla="*/ 264319 w 352425"/>
                <a:gd name="T9" fmla="*/ 0 h 368300"/>
                <a:gd name="T10" fmla="*/ 352425 w 352425"/>
                <a:gd name="T11" fmla="*/ 88106 h 368300"/>
                <a:gd name="T12" fmla="*/ 308372 w 352425"/>
                <a:gd name="T13" fmla="*/ 88106 h 368300"/>
                <a:gd name="T14" fmla="*/ 308372 w 352425"/>
                <a:gd name="T15" fmla="*/ 368300 h 368300"/>
                <a:gd name="T16" fmla="*/ 0 w 352425"/>
                <a:gd name="T17" fmla="*/ 368300 h 368300"/>
                <a:gd name="T18" fmla="*/ 0 w 352425"/>
                <a:gd name="T19" fmla="*/ 280194 h 3683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2425" h="368300">
                  <a:moveTo>
                    <a:pt x="0" y="280194"/>
                  </a:moveTo>
                  <a:lnTo>
                    <a:pt x="220266" y="280194"/>
                  </a:lnTo>
                  <a:lnTo>
                    <a:pt x="220266" y="88106"/>
                  </a:lnTo>
                  <a:lnTo>
                    <a:pt x="176213" y="88106"/>
                  </a:lnTo>
                  <a:lnTo>
                    <a:pt x="264319" y="0"/>
                  </a:lnTo>
                  <a:lnTo>
                    <a:pt x="352425" y="88106"/>
                  </a:lnTo>
                  <a:lnTo>
                    <a:pt x="308372" y="88106"/>
                  </a:lnTo>
                  <a:lnTo>
                    <a:pt x="308372" y="368300"/>
                  </a:lnTo>
                  <a:lnTo>
                    <a:pt x="0" y="368300"/>
                  </a:lnTo>
                  <a:lnTo>
                    <a:pt x="0" y="280194"/>
                  </a:lnTo>
                  <a:close/>
                </a:path>
              </a:pathLst>
            </a:custGeom>
            <a:grpFill/>
            <a:ln w="25400">
              <a:solidFill>
                <a:srgbClr val="9E0000"/>
              </a:solidFill>
              <a:miter lim="800000"/>
              <a:headEnd/>
              <a:tailEnd/>
            </a:ln>
            <a:effectLst>
              <a:outerShdw blurRad="63500" dist="38100" dir="21539994" sx="102000" sy="102000" algn="t" rotWithShape="0">
                <a:srgbClr val="000000">
                  <a:alpha val="34000"/>
                </a:srgbClr>
              </a:outerShdw>
            </a:effectLst>
          </p:spPr>
          <p:txBody>
            <a:bodyPr anchor="ctr"/>
            <a:lstStyle/>
            <a:p>
              <a:endParaRPr lang="de-DE"/>
            </a:p>
          </p:txBody>
        </p:sp>
        <p:sp>
          <p:nvSpPr>
            <p:cNvPr id="26" name="Nach oben gebogener Pfeil 23"/>
            <p:cNvSpPr>
              <a:spLocks/>
            </p:cNvSpPr>
            <p:nvPr/>
          </p:nvSpPr>
          <p:spPr bwMode="auto">
            <a:xfrm rot="16200000">
              <a:off x="2492375" y="1620838"/>
              <a:ext cx="352425" cy="368300"/>
            </a:xfrm>
            <a:custGeom>
              <a:avLst/>
              <a:gdLst>
                <a:gd name="T0" fmla="*/ 0 w 352425"/>
                <a:gd name="T1" fmla="*/ 280194 h 368300"/>
                <a:gd name="T2" fmla="*/ 220266 w 352425"/>
                <a:gd name="T3" fmla="*/ 280194 h 368300"/>
                <a:gd name="T4" fmla="*/ 220266 w 352425"/>
                <a:gd name="T5" fmla="*/ 88106 h 368300"/>
                <a:gd name="T6" fmla="*/ 176213 w 352425"/>
                <a:gd name="T7" fmla="*/ 88106 h 368300"/>
                <a:gd name="T8" fmla="*/ 264319 w 352425"/>
                <a:gd name="T9" fmla="*/ 0 h 368300"/>
                <a:gd name="T10" fmla="*/ 352425 w 352425"/>
                <a:gd name="T11" fmla="*/ 88106 h 368300"/>
                <a:gd name="T12" fmla="*/ 308372 w 352425"/>
                <a:gd name="T13" fmla="*/ 88106 h 368300"/>
                <a:gd name="T14" fmla="*/ 308372 w 352425"/>
                <a:gd name="T15" fmla="*/ 368300 h 368300"/>
                <a:gd name="T16" fmla="*/ 0 w 352425"/>
                <a:gd name="T17" fmla="*/ 368300 h 368300"/>
                <a:gd name="T18" fmla="*/ 0 w 352425"/>
                <a:gd name="T19" fmla="*/ 280194 h 3683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2425" h="368300">
                  <a:moveTo>
                    <a:pt x="0" y="280194"/>
                  </a:moveTo>
                  <a:lnTo>
                    <a:pt x="220266" y="280194"/>
                  </a:lnTo>
                  <a:lnTo>
                    <a:pt x="220266" y="88106"/>
                  </a:lnTo>
                  <a:lnTo>
                    <a:pt x="176213" y="88106"/>
                  </a:lnTo>
                  <a:lnTo>
                    <a:pt x="264319" y="0"/>
                  </a:lnTo>
                  <a:lnTo>
                    <a:pt x="352425" y="88106"/>
                  </a:lnTo>
                  <a:lnTo>
                    <a:pt x="308372" y="88106"/>
                  </a:lnTo>
                  <a:lnTo>
                    <a:pt x="308372" y="368300"/>
                  </a:lnTo>
                  <a:lnTo>
                    <a:pt x="0" y="368300"/>
                  </a:lnTo>
                  <a:lnTo>
                    <a:pt x="0" y="280194"/>
                  </a:lnTo>
                  <a:close/>
                </a:path>
              </a:pathLst>
            </a:custGeom>
            <a:grpFill/>
            <a:ln w="25400">
              <a:solidFill>
                <a:srgbClr val="9E0000"/>
              </a:solidFill>
              <a:miter lim="800000"/>
              <a:headEnd/>
              <a:tailEnd/>
            </a:ln>
            <a:effectLst>
              <a:outerShdw blurRad="63500" dist="38100" dir="21539994" sx="102000" sy="102000" algn="t" rotWithShape="0">
                <a:srgbClr val="000000">
                  <a:alpha val="34000"/>
                </a:srgbClr>
              </a:outerShdw>
            </a:effectLst>
          </p:spPr>
          <p:txBody>
            <a:bodyPr anchor="ctr"/>
            <a:lstStyle/>
            <a:p>
              <a:endParaRPr lang="de-DE"/>
            </a:p>
          </p:txBody>
        </p:sp>
      </p:grpSp>
      <p:sp>
        <p:nvSpPr>
          <p:cNvPr id="27" name="Textfeld 1"/>
          <p:cNvSpPr txBox="1">
            <a:spLocks noChangeArrowheads="1"/>
          </p:cNvSpPr>
          <p:nvPr/>
        </p:nvSpPr>
        <p:spPr bwMode="auto">
          <a:xfrm>
            <a:off x="5112290" y="1121252"/>
            <a:ext cx="376442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r>
              <a:rPr lang="de-DE" altLang="de-DE" sz="2000" dirty="0" smtClean="0">
                <a:solidFill>
                  <a:srgbClr val="9E0000"/>
                </a:solidFill>
              </a:rPr>
              <a:t>Klassisches Modell: </a:t>
            </a:r>
          </a:p>
          <a:p>
            <a:pPr algn="r" eaLnBrk="1" hangingPunct="1"/>
            <a:r>
              <a:rPr lang="de-DE" altLang="de-DE" sz="2000" b="1" dirty="0" smtClean="0">
                <a:solidFill>
                  <a:srgbClr val="9E0000"/>
                </a:solidFill>
              </a:rPr>
              <a:t>Wasserfall- </a:t>
            </a:r>
            <a:r>
              <a:rPr lang="de-DE" altLang="de-DE" sz="2000" b="1" dirty="0">
                <a:solidFill>
                  <a:srgbClr val="9E0000"/>
                </a:solidFill>
              </a:rPr>
              <a:t>bzw. Spiralmodell</a:t>
            </a:r>
          </a:p>
        </p:txBody>
      </p:sp>
      <p:sp>
        <p:nvSpPr>
          <p:cNvPr id="29" name="Rechteck 28"/>
          <p:cNvSpPr>
            <a:spLocks noChangeArrowheads="1"/>
          </p:cNvSpPr>
          <p:nvPr/>
        </p:nvSpPr>
        <p:spPr bwMode="auto">
          <a:xfrm>
            <a:off x="179388" y="4666844"/>
            <a:ext cx="4032250" cy="1428795"/>
          </a:xfrm>
          <a:prstGeom prst="rect">
            <a:avLst/>
          </a:prstGeom>
          <a:solidFill>
            <a:schemeClr val="bg1">
              <a:lumMod val="75000"/>
            </a:schemeClr>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endParaRPr lang="de-DE" dirty="0">
              <a:solidFill>
                <a:srgbClr val="9E0000"/>
              </a:solidFill>
              <a:latin typeface="+mn-lt"/>
              <a:ea typeface="+mn-ea"/>
            </a:endParaRPr>
          </a:p>
        </p:txBody>
      </p:sp>
      <p:sp>
        <p:nvSpPr>
          <p:cNvPr id="30" name="Textfeld 29"/>
          <p:cNvSpPr txBox="1">
            <a:spLocks noChangeArrowheads="1"/>
          </p:cNvSpPr>
          <p:nvPr/>
        </p:nvSpPr>
        <p:spPr bwMode="auto">
          <a:xfrm>
            <a:off x="116612" y="3871238"/>
            <a:ext cx="3689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defRPr/>
            </a:pPr>
            <a:r>
              <a:rPr lang="de-DE" altLang="de-DE" sz="2000" dirty="0" smtClean="0">
                <a:solidFill>
                  <a:srgbClr val="9E0000"/>
                </a:solidFill>
                <a:ea typeface="+mn-ea"/>
              </a:rPr>
              <a:t>Innovatives Modell:</a:t>
            </a:r>
          </a:p>
          <a:p>
            <a:pPr eaLnBrk="1" hangingPunct="1">
              <a:spcBef>
                <a:spcPct val="0"/>
              </a:spcBef>
              <a:buFontTx/>
              <a:buNone/>
              <a:defRPr/>
            </a:pPr>
            <a:r>
              <a:rPr lang="de-DE" altLang="de-DE" sz="2000" b="1" dirty="0" smtClean="0">
                <a:solidFill>
                  <a:srgbClr val="9E0000"/>
                </a:solidFill>
              </a:rPr>
              <a:t>L</a:t>
            </a:r>
            <a:r>
              <a:rPr lang="de-DE" altLang="de-DE" sz="2000" b="1" dirty="0" smtClean="0">
                <a:solidFill>
                  <a:srgbClr val="9E0000"/>
                </a:solidFill>
                <a:ea typeface="+mn-ea"/>
              </a:rPr>
              <a:t>ean / Agile Vorgehensweise</a:t>
            </a:r>
          </a:p>
        </p:txBody>
      </p:sp>
      <p:sp>
        <p:nvSpPr>
          <p:cNvPr id="31" name="Eingebuchteter Richtungspfeil 16"/>
          <p:cNvSpPr>
            <a:spLocks noChangeArrowheads="1"/>
          </p:cNvSpPr>
          <p:nvPr/>
        </p:nvSpPr>
        <p:spPr bwMode="auto">
          <a:xfrm>
            <a:off x="250825" y="5236337"/>
            <a:ext cx="936625" cy="298103"/>
          </a:xfrm>
          <a:prstGeom prst="chevron">
            <a:avLst>
              <a:gd name="adj" fmla="val 29685"/>
            </a:avLst>
          </a:prstGeom>
          <a:solidFill>
            <a:schemeClr val="bg1"/>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000" dirty="0">
                <a:solidFill>
                  <a:srgbClr val="9E0000"/>
                </a:solidFill>
                <a:latin typeface="Arial" charset="0"/>
                <a:ea typeface="ＭＳ Ｐゴシック" charset="0"/>
              </a:rPr>
              <a:t>Analyse</a:t>
            </a:r>
          </a:p>
        </p:txBody>
      </p:sp>
      <p:sp>
        <p:nvSpPr>
          <p:cNvPr id="32" name="Eingebuchteter Richtungspfeil 20"/>
          <p:cNvSpPr>
            <a:spLocks noChangeArrowheads="1"/>
          </p:cNvSpPr>
          <p:nvPr/>
        </p:nvSpPr>
        <p:spPr bwMode="auto">
          <a:xfrm>
            <a:off x="1187450" y="5236337"/>
            <a:ext cx="936625" cy="298103"/>
          </a:xfrm>
          <a:prstGeom prst="chevron">
            <a:avLst>
              <a:gd name="adj" fmla="val 29685"/>
            </a:avLst>
          </a:prstGeom>
          <a:solidFill>
            <a:schemeClr val="bg1"/>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000" dirty="0">
                <a:solidFill>
                  <a:srgbClr val="9E0000"/>
                </a:solidFill>
                <a:latin typeface="Arial" charset="0"/>
                <a:ea typeface="ＭＳ Ｐゴシック" charset="0"/>
              </a:rPr>
              <a:t>Planung</a:t>
            </a:r>
          </a:p>
        </p:txBody>
      </p:sp>
      <p:sp>
        <p:nvSpPr>
          <p:cNvPr id="33" name="Eingebuchteter Richtungspfeil 21"/>
          <p:cNvSpPr>
            <a:spLocks noChangeArrowheads="1"/>
          </p:cNvSpPr>
          <p:nvPr/>
        </p:nvSpPr>
        <p:spPr bwMode="auto">
          <a:xfrm>
            <a:off x="3132138" y="5236337"/>
            <a:ext cx="1008062" cy="298103"/>
          </a:xfrm>
          <a:prstGeom prst="chevron">
            <a:avLst>
              <a:gd name="adj" fmla="val 29696"/>
            </a:avLst>
          </a:prstGeom>
          <a:solidFill>
            <a:schemeClr val="bg1"/>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000" dirty="0">
                <a:solidFill>
                  <a:srgbClr val="9E0000"/>
                </a:solidFill>
                <a:latin typeface="Arial" charset="0"/>
                <a:ea typeface="ＭＳ Ｐゴシック" charset="0"/>
              </a:rPr>
              <a:t>Implemen-tierung</a:t>
            </a:r>
          </a:p>
        </p:txBody>
      </p:sp>
      <p:sp>
        <p:nvSpPr>
          <p:cNvPr id="34" name="Textfeld 22"/>
          <p:cNvSpPr txBox="1">
            <a:spLocks noChangeArrowheads="1"/>
          </p:cNvSpPr>
          <p:nvPr/>
        </p:nvSpPr>
        <p:spPr bwMode="auto">
          <a:xfrm>
            <a:off x="1763713" y="4879139"/>
            <a:ext cx="6110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de-DE" altLang="de-DE" sz="1000" b="1" dirty="0">
                <a:solidFill>
                  <a:srgbClr val="9E0000"/>
                </a:solidFill>
              </a:rPr>
              <a:t>Design</a:t>
            </a:r>
          </a:p>
        </p:txBody>
      </p:sp>
      <p:sp>
        <p:nvSpPr>
          <p:cNvPr id="35" name="Oval 23"/>
          <p:cNvSpPr/>
          <p:nvPr/>
        </p:nvSpPr>
        <p:spPr>
          <a:xfrm>
            <a:off x="2236788" y="5057738"/>
            <a:ext cx="792162" cy="655302"/>
          </a:xfrm>
          <a:prstGeom prst="ellipse">
            <a:avLst/>
          </a:prstGeom>
          <a:solidFill>
            <a:srgbClr val="9E0000"/>
          </a:solidFill>
          <a:ln>
            <a:solidFill>
              <a:srgbClr val="336699"/>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36" name="Gebogener Pfeil 28"/>
          <p:cNvSpPr>
            <a:spLocks/>
          </p:cNvSpPr>
          <p:nvPr/>
        </p:nvSpPr>
        <p:spPr bwMode="auto">
          <a:xfrm>
            <a:off x="2339975" y="4939547"/>
            <a:ext cx="647700" cy="357199"/>
          </a:xfrm>
          <a:custGeom>
            <a:avLst/>
            <a:gdLst>
              <a:gd name="T0" fmla="*/ 38793 w 647700"/>
              <a:gd name="T1" fmla="*/ 163156 h 431800"/>
              <a:gd name="T2" fmla="*/ 313530 w 647700"/>
              <a:gd name="T3" fmla="*/ 27101 h 431800"/>
              <a:gd name="T4" fmla="*/ 592242 w 647700"/>
              <a:gd name="T5" fmla="*/ 135170 h 431800"/>
              <a:gd name="T6" fmla="*/ 611767 w 647700"/>
              <a:gd name="T7" fmla="*/ 135171 h 431800"/>
              <a:gd name="T8" fmla="*/ 593725 w 647700"/>
              <a:gd name="T9" fmla="*/ 215900 h 431800"/>
              <a:gd name="T10" fmla="*/ 503817 w 647700"/>
              <a:gd name="T11" fmla="*/ 135171 h 431800"/>
              <a:gd name="T12" fmla="*/ 518474 w 647700"/>
              <a:gd name="T13" fmla="*/ 135171 h 431800"/>
              <a:gd name="T14" fmla="*/ 309637 w 647700"/>
              <a:gd name="T15" fmla="*/ 81194 h 431800"/>
              <a:gd name="T16" fmla="*/ 93406 w 647700"/>
              <a:gd name="T17" fmla="*/ 173262 h 431800"/>
              <a:gd name="T18" fmla="*/ 38793 w 647700"/>
              <a:gd name="T19" fmla="*/ 163156 h 4318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47700" h="431800">
                <a:moveTo>
                  <a:pt x="38793" y="163156"/>
                </a:moveTo>
                <a:cubicBezTo>
                  <a:pt x="74591" y="84807"/>
                  <a:pt x="185389" y="29938"/>
                  <a:pt x="313530" y="27101"/>
                </a:cubicBezTo>
                <a:cubicBezTo>
                  <a:pt x="432009" y="24478"/>
                  <a:pt x="541581" y="66964"/>
                  <a:pt x="592242" y="135170"/>
                </a:cubicBezTo>
                <a:lnTo>
                  <a:pt x="611767" y="135171"/>
                </a:lnTo>
                <a:lnTo>
                  <a:pt x="593725" y="215900"/>
                </a:lnTo>
                <a:lnTo>
                  <a:pt x="503817" y="135171"/>
                </a:lnTo>
                <a:lnTo>
                  <a:pt x="518474" y="135171"/>
                </a:lnTo>
                <a:cubicBezTo>
                  <a:pt x="469620" y="98820"/>
                  <a:pt x="391156" y="78539"/>
                  <a:pt x="309637" y="81194"/>
                </a:cubicBezTo>
                <a:cubicBezTo>
                  <a:pt x="210448" y="84424"/>
                  <a:pt x="124802" y="120891"/>
                  <a:pt x="93406" y="173262"/>
                </a:cubicBezTo>
                <a:lnTo>
                  <a:pt x="38793" y="163156"/>
                </a:lnTo>
                <a:close/>
              </a:path>
            </a:pathLst>
          </a:custGeom>
          <a:solidFill>
            <a:srgbClr val="9E0000"/>
          </a:solidFill>
          <a:ln w="9525" cap="flat" cmpd="sng">
            <a:solidFill>
              <a:schemeClr val="bg1">
                <a:lumMod val="50000"/>
              </a:schemeClr>
            </a:solidFill>
            <a:prstDash val="solid"/>
            <a:round/>
            <a:headEnd/>
            <a:tailEnd/>
          </a:ln>
          <a:effectLst>
            <a:outerShdw blurRad="40000" dist="23000" dir="5400000" rotWithShape="0">
              <a:srgbClr val="000000">
                <a:alpha val="34999"/>
              </a:srgbClr>
            </a:outerShdw>
          </a:effectLst>
        </p:spPr>
        <p:txBody>
          <a:bodyPr anchor="ctr"/>
          <a:lstStyle/>
          <a:p>
            <a:endParaRPr lang="de-DE"/>
          </a:p>
        </p:txBody>
      </p:sp>
      <p:sp>
        <p:nvSpPr>
          <p:cNvPr id="37" name="Gebogener Pfeil 29"/>
          <p:cNvSpPr>
            <a:spLocks/>
          </p:cNvSpPr>
          <p:nvPr/>
        </p:nvSpPr>
        <p:spPr bwMode="auto">
          <a:xfrm rot="10800000">
            <a:off x="2268537" y="5475344"/>
            <a:ext cx="719137" cy="357200"/>
          </a:xfrm>
          <a:custGeom>
            <a:avLst/>
            <a:gdLst>
              <a:gd name="T0" fmla="*/ 38793 w 647700"/>
              <a:gd name="T1" fmla="*/ 163156 h 431800"/>
              <a:gd name="T2" fmla="*/ 313530 w 647700"/>
              <a:gd name="T3" fmla="*/ 27101 h 431800"/>
              <a:gd name="T4" fmla="*/ 592242 w 647700"/>
              <a:gd name="T5" fmla="*/ 135170 h 431800"/>
              <a:gd name="T6" fmla="*/ 611767 w 647700"/>
              <a:gd name="T7" fmla="*/ 135171 h 431800"/>
              <a:gd name="T8" fmla="*/ 593725 w 647700"/>
              <a:gd name="T9" fmla="*/ 215900 h 431800"/>
              <a:gd name="T10" fmla="*/ 503817 w 647700"/>
              <a:gd name="T11" fmla="*/ 135171 h 431800"/>
              <a:gd name="T12" fmla="*/ 518474 w 647700"/>
              <a:gd name="T13" fmla="*/ 135171 h 431800"/>
              <a:gd name="T14" fmla="*/ 309637 w 647700"/>
              <a:gd name="T15" fmla="*/ 81194 h 431800"/>
              <a:gd name="T16" fmla="*/ 93406 w 647700"/>
              <a:gd name="T17" fmla="*/ 173262 h 431800"/>
              <a:gd name="T18" fmla="*/ 38793 w 647700"/>
              <a:gd name="T19" fmla="*/ 163156 h 4318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47700" h="431800">
                <a:moveTo>
                  <a:pt x="38793" y="163156"/>
                </a:moveTo>
                <a:cubicBezTo>
                  <a:pt x="74591" y="84807"/>
                  <a:pt x="185389" y="29938"/>
                  <a:pt x="313530" y="27101"/>
                </a:cubicBezTo>
                <a:cubicBezTo>
                  <a:pt x="432009" y="24478"/>
                  <a:pt x="541581" y="66964"/>
                  <a:pt x="592242" y="135170"/>
                </a:cubicBezTo>
                <a:lnTo>
                  <a:pt x="611767" y="135171"/>
                </a:lnTo>
                <a:lnTo>
                  <a:pt x="593725" y="215900"/>
                </a:lnTo>
                <a:lnTo>
                  <a:pt x="503817" y="135171"/>
                </a:lnTo>
                <a:lnTo>
                  <a:pt x="518474" y="135171"/>
                </a:lnTo>
                <a:cubicBezTo>
                  <a:pt x="469620" y="98820"/>
                  <a:pt x="391156" y="78539"/>
                  <a:pt x="309637" y="81194"/>
                </a:cubicBezTo>
                <a:cubicBezTo>
                  <a:pt x="210448" y="84424"/>
                  <a:pt x="124802" y="120891"/>
                  <a:pt x="93406" y="173262"/>
                </a:cubicBezTo>
                <a:lnTo>
                  <a:pt x="38793" y="163156"/>
                </a:lnTo>
                <a:close/>
              </a:path>
            </a:pathLst>
          </a:custGeom>
          <a:solidFill>
            <a:srgbClr val="9E0000"/>
          </a:solidFill>
          <a:ln w="9525" cap="flat" cmpd="sng">
            <a:solidFill>
              <a:schemeClr val="bg1">
                <a:lumMod val="50000"/>
              </a:schemeClr>
            </a:solidFill>
            <a:prstDash val="solid"/>
            <a:round/>
            <a:headEnd/>
            <a:tailEnd/>
          </a:ln>
          <a:effectLst>
            <a:outerShdw blurRad="40000" dist="23000" dir="5400000" rotWithShape="0">
              <a:srgbClr val="000000">
                <a:alpha val="34999"/>
              </a:srgbClr>
            </a:outerShdw>
          </a:effectLst>
        </p:spPr>
        <p:txBody>
          <a:bodyPr anchor="ctr"/>
          <a:lstStyle/>
          <a:p>
            <a:endParaRPr lang="de-DE"/>
          </a:p>
        </p:txBody>
      </p:sp>
      <p:sp>
        <p:nvSpPr>
          <p:cNvPr id="38" name="Textfeld 30"/>
          <p:cNvSpPr txBox="1">
            <a:spLocks noChangeArrowheads="1"/>
          </p:cNvSpPr>
          <p:nvPr/>
        </p:nvSpPr>
        <p:spPr bwMode="auto">
          <a:xfrm>
            <a:off x="2843213" y="4879139"/>
            <a:ext cx="9380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de-DE" altLang="de-DE" sz="1000" b="1" dirty="0">
                <a:solidFill>
                  <a:srgbClr val="9E0000"/>
                </a:solidFill>
              </a:rPr>
              <a:t>Entwicklung</a:t>
            </a:r>
          </a:p>
        </p:txBody>
      </p:sp>
      <p:sp>
        <p:nvSpPr>
          <p:cNvPr id="39" name="Textfeld 31"/>
          <p:cNvSpPr txBox="1">
            <a:spLocks noChangeArrowheads="1"/>
          </p:cNvSpPr>
          <p:nvPr/>
        </p:nvSpPr>
        <p:spPr bwMode="auto">
          <a:xfrm>
            <a:off x="2411413" y="5832544"/>
            <a:ext cx="44755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de-DE" altLang="de-DE" sz="1000" b="1" dirty="0">
                <a:solidFill>
                  <a:srgbClr val="9E0000"/>
                </a:solidFill>
              </a:rPr>
              <a:t>Test</a:t>
            </a:r>
          </a:p>
        </p:txBody>
      </p:sp>
      <p:sp>
        <p:nvSpPr>
          <p:cNvPr id="40" name="Rechteck 39"/>
          <p:cNvSpPr>
            <a:spLocks noChangeArrowheads="1"/>
          </p:cNvSpPr>
          <p:nvPr/>
        </p:nvSpPr>
        <p:spPr bwMode="auto">
          <a:xfrm>
            <a:off x="4500563" y="4666844"/>
            <a:ext cx="4032250" cy="1428795"/>
          </a:xfrm>
          <a:prstGeom prst="rect">
            <a:avLst/>
          </a:prstGeom>
          <a:solidFill>
            <a:schemeClr val="bg1">
              <a:lumMod val="75000"/>
            </a:schemeClr>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endParaRPr lang="de-DE" dirty="0">
              <a:solidFill>
                <a:srgbClr val="336699"/>
              </a:solidFill>
              <a:latin typeface="+mn-lt"/>
              <a:ea typeface="+mn-ea"/>
            </a:endParaRPr>
          </a:p>
        </p:txBody>
      </p:sp>
      <p:sp>
        <p:nvSpPr>
          <p:cNvPr id="41" name="Eingebuchteter Richtungspfeil 33"/>
          <p:cNvSpPr>
            <a:spLocks noChangeArrowheads="1"/>
          </p:cNvSpPr>
          <p:nvPr/>
        </p:nvSpPr>
        <p:spPr bwMode="auto">
          <a:xfrm>
            <a:off x="4572000" y="5236337"/>
            <a:ext cx="936625" cy="298103"/>
          </a:xfrm>
          <a:prstGeom prst="chevron">
            <a:avLst>
              <a:gd name="adj" fmla="val 29685"/>
            </a:avLst>
          </a:prstGeom>
          <a:solidFill>
            <a:schemeClr val="bg1"/>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000" dirty="0">
                <a:solidFill>
                  <a:srgbClr val="9E0000"/>
                </a:solidFill>
                <a:latin typeface="Arial" charset="0"/>
                <a:ea typeface="ＭＳ Ｐゴシック" charset="0"/>
              </a:rPr>
              <a:t>Analyse</a:t>
            </a:r>
          </a:p>
        </p:txBody>
      </p:sp>
      <p:sp>
        <p:nvSpPr>
          <p:cNvPr id="42" name="Eingebuchteter Richtungspfeil 34"/>
          <p:cNvSpPr>
            <a:spLocks noChangeArrowheads="1"/>
          </p:cNvSpPr>
          <p:nvPr/>
        </p:nvSpPr>
        <p:spPr bwMode="auto">
          <a:xfrm>
            <a:off x="5508625" y="5236337"/>
            <a:ext cx="935038" cy="298103"/>
          </a:xfrm>
          <a:prstGeom prst="chevron">
            <a:avLst>
              <a:gd name="adj" fmla="val 29695"/>
            </a:avLst>
          </a:prstGeom>
          <a:solidFill>
            <a:schemeClr val="bg1"/>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000" dirty="0">
                <a:solidFill>
                  <a:srgbClr val="9E0000"/>
                </a:solidFill>
                <a:latin typeface="Arial" charset="0"/>
                <a:ea typeface="ＭＳ Ｐゴシック" charset="0"/>
              </a:rPr>
              <a:t>Planung</a:t>
            </a:r>
          </a:p>
        </p:txBody>
      </p:sp>
      <p:sp>
        <p:nvSpPr>
          <p:cNvPr id="43" name="Eingebuchteter Richtungspfeil 35"/>
          <p:cNvSpPr>
            <a:spLocks noChangeArrowheads="1"/>
          </p:cNvSpPr>
          <p:nvPr/>
        </p:nvSpPr>
        <p:spPr bwMode="auto">
          <a:xfrm>
            <a:off x="7451725" y="5236337"/>
            <a:ext cx="1008063" cy="298103"/>
          </a:xfrm>
          <a:prstGeom prst="chevron">
            <a:avLst>
              <a:gd name="adj" fmla="val 29696"/>
            </a:avLst>
          </a:prstGeom>
          <a:solidFill>
            <a:schemeClr val="bg1"/>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000" dirty="0">
                <a:solidFill>
                  <a:srgbClr val="9E0000"/>
                </a:solidFill>
                <a:latin typeface="Arial" charset="0"/>
                <a:ea typeface="ＭＳ Ｐゴシック" charset="0"/>
              </a:rPr>
              <a:t>Implemen-tierung</a:t>
            </a:r>
          </a:p>
        </p:txBody>
      </p:sp>
      <p:sp>
        <p:nvSpPr>
          <p:cNvPr id="44" name="Textfeld 36"/>
          <p:cNvSpPr txBox="1">
            <a:spLocks noChangeArrowheads="1"/>
          </p:cNvSpPr>
          <p:nvPr/>
        </p:nvSpPr>
        <p:spPr bwMode="auto">
          <a:xfrm>
            <a:off x="6084888" y="4879139"/>
            <a:ext cx="6110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de-DE" altLang="de-DE" sz="1000" b="1" dirty="0">
                <a:solidFill>
                  <a:srgbClr val="9E0000"/>
                </a:solidFill>
              </a:rPr>
              <a:t>Design</a:t>
            </a:r>
          </a:p>
        </p:txBody>
      </p:sp>
      <p:sp>
        <p:nvSpPr>
          <p:cNvPr id="45" name="Oval 37"/>
          <p:cNvSpPr/>
          <p:nvPr/>
        </p:nvSpPr>
        <p:spPr>
          <a:xfrm>
            <a:off x="6557963" y="5057738"/>
            <a:ext cx="792162" cy="655302"/>
          </a:xfrm>
          <a:prstGeom prst="ellipse">
            <a:avLst/>
          </a:prstGeom>
          <a:solidFill>
            <a:srgbClr val="9E0000"/>
          </a:solidFill>
          <a:ln>
            <a:solidFill>
              <a:srgbClr val="336699"/>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46" name="Gebogener Pfeil 38"/>
          <p:cNvSpPr>
            <a:spLocks/>
          </p:cNvSpPr>
          <p:nvPr/>
        </p:nvSpPr>
        <p:spPr bwMode="auto">
          <a:xfrm>
            <a:off x="6659563" y="4939547"/>
            <a:ext cx="649287" cy="357199"/>
          </a:xfrm>
          <a:custGeom>
            <a:avLst/>
            <a:gdLst>
              <a:gd name="T0" fmla="*/ 38884 w 649287"/>
              <a:gd name="T1" fmla="*/ 163026 h 431800"/>
              <a:gd name="T2" fmla="*/ 314322 w 649287"/>
              <a:gd name="T3" fmla="*/ 27100 h 431800"/>
              <a:gd name="T4" fmla="*/ 593619 w 649287"/>
              <a:gd name="T5" fmla="*/ 134992 h 431800"/>
              <a:gd name="T6" fmla="*/ 613077 w 649287"/>
              <a:gd name="T7" fmla="*/ 134992 h 431800"/>
              <a:gd name="T8" fmla="*/ 595312 w 649287"/>
              <a:gd name="T9" fmla="*/ 215900 h 431800"/>
              <a:gd name="T10" fmla="*/ 505127 w 649287"/>
              <a:gd name="T11" fmla="*/ 134992 h 431800"/>
              <a:gd name="T12" fmla="*/ 519663 w 649287"/>
              <a:gd name="T13" fmla="*/ 134992 h 431800"/>
              <a:gd name="T14" fmla="*/ 310427 w 649287"/>
              <a:gd name="T15" fmla="*/ 81192 h 431800"/>
              <a:gd name="T16" fmla="*/ 93524 w 649287"/>
              <a:gd name="T17" fmla="*/ 173136 h 431800"/>
              <a:gd name="T18" fmla="*/ 38884 w 649287"/>
              <a:gd name="T19" fmla="*/ 163026 h 4318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49287" h="431800">
                <a:moveTo>
                  <a:pt x="38884" y="163026"/>
                </a:moveTo>
                <a:cubicBezTo>
                  <a:pt x="74847" y="84735"/>
                  <a:pt x="185907" y="29928"/>
                  <a:pt x="314322" y="27100"/>
                </a:cubicBezTo>
                <a:cubicBezTo>
                  <a:pt x="432996" y="24487"/>
                  <a:pt x="542763" y="66890"/>
                  <a:pt x="593619" y="134992"/>
                </a:cubicBezTo>
                <a:lnTo>
                  <a:pt x="613077" y="134992"/>
                </a:lnTo>
                <a:lnTo>
                  <a:pt x="595312" y="215900"/>
                </a:lnTo>
                <a:lnTo>
                  <a:pt x="505127" y="134992"/>
                </a:lnTo>
                <a:lnTo>
                  <a:pt x="519663" y="134992"/>
                </a:lnTo>
                <a:cubicBezTo>
                  <a:pt x="470636" y="98755"/>
                  <a:pt x="392055" y="78550"/>
                  <a:pt x="310427" y="81192"/>
                </a:cubicBezTo>
                <a:cubicBezTo>
                  <a:pt x="210985" y="84410"/>
                  <a:pt x="125092" y="120820"/>
                  <a:pt x="93524" y="173136"/>
                </a:cubicBezTo>
                <a:lnTo>
                  <a:pt x="38884" y="163026"/>
                </a:lnTo>
                <a:close/>
              </a:path>
            </a:pathLst>
          </a:custGeom>
          <a:solidFill>
            <a:srgbClr val="9E0000"/>
          </a:solidFill>
          <a:ln w="9525" cap="flat" cmpd="sng">
            <a:solidFill>
              <a:schemeClr val="bg1">
                <a:lumMod val="50000"/>
              </a:schemeClr>
            </a:solidFill>
            <a:prstDash val="solid"/>
            <a:round/>
            <a:headEnd/>
            <a:tailEnd/>
          </a:ln>
          <a:effectLst>
            <a:outerShdw blurRad="40000" dist="23000" dir="5400000" rotWithShape="0">
              <a:srgbClr val="000000">
                <a:alpha val="34999"/>
              </a:srgbClr>
            </a:outerShdw>
          </a:effectLst>
        </p:spPr>
        <p:txBody>
          <a:bodyPr anchor="ctr"/>
          <a:lstStyle/>
          <a:p>
            <a:endParaRPr lang="de-DE"/>
          </a:p>
        </p:txBody>
      </p:sp>
      <p:sp>
        <p:nvSpPr>
          <p:cNvPr id="47" name="Gebogener Pfeil 39"/>
          <p:cNvSpPr>
            <a:spLocks/>
          </p:cNvSpPr>
          <p:nvPr/>
        </p:nvSpPr>
        <p:spPr bwMode="auto">
          <a:xfrm rot="10800000">
            <a:off x="6588124" y="5475344"/>
            <a:ext cx="720725" cy="357200"/>
          </a:xfrm>
          <a:custGeom>
            <a:avLst/>
            <a:gdLst>
              <a:gd name="T0" fmla="*/ 38793 w 647700"/>
              <a:gd name="T1" fmla="*/ 163156 h 431800"/>
              <a:gd name="T2" fmla="*/ 313530 w 647700"/>
              <a:gd name="T3" fmla="*/ 27101 h 431800"/>
              <a:gd name="T4" fmla="*/ 592242 w 647700"/>
              <a:gd name="T5" fmla="*/ 135170 h 431800"/>
              <a:gd name="T6" fmla="*/ 611767 w 647700"/>
              <a:gd name="T7" fmla="*/ 135171 h 431800"/>
              <a:gd name="T8" fmla="*/ 593725 w 647700"/>
              <a:gd name="T9" fmla="*/ 215900 h 431800"/>
              <a:gd name="T10" fmla="*/ 503817 w 647700"/>
              <a:gd name="T11" fmla="*/ 135171 h 431800"/>
              <a:gd name="T12" fmla="*/ 518474 w 647700"/>
              <a:gd name="T13" fmla="*/ 135171 h 431800"/>
              <a:gd name="T14" fmla="*/ 309637 w 647700"/>
              <a:gd name="T15" fmla="*/ 81194 h 431800"/>
              <a:gd name="T16" fmla="*/ 93406 w 647700"/>
              <a:gd name="T17" fmla="*/ 173262 h 431800"/>
              <a:gd name="T18" fmla="*/ 38793 w 647700"/>
              <a:gd name="T19" fmla="*/ 163156 h 4318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47700" h="431800">
                <a:moveTo>
                  <a:pt x="38793" y="163156"/>
                </a:moveTo>
                <a:cubicBezTo>
                  <a:pt x="74591" y="84807"/>
                  <a:pt x="185389" y="29938"/>
                  <a:pt x="313530" y="27101"/>
                </a:cubicBezTo>
                <a:cubicBezTo>
                  <a:pt x="432009" y="24478"/>
                  <a:pt x="541581" y="66964"/>
                  <a:pt x="592242" y="135170"/>
                </a:cubicBezTo>
                <a:lnTo>
                  <a:pt x="611767" y="135171"/>
                </a:lnTo>
                <a:lnTo>
                  <a:pt x="593725" y="215900"/>
                </a:lnTo>
                <a:lnTo>
                  <a:pt x="503817" y="135171"/>
                </a:lnTo>
                <a:lnTo>
                  <a:pt x="518474" y="135171"/>
                </a:lnTo>
                <a:cubicBezTo>
                  <a:pt x="469620" y="98820"/>
                  <a:pt x="391156" y="78539"/>
                  <a:pt x="309637" y="81194"/>
                </a:cubicBezTo>
                <a:cubicBezTo>
                  <a:pt x="210448" y="84424"/>
                  <a:pt x="124802" y="120891"/>
                  <a:pt x="93406" y="173262"/>
                </a:cubicBezTo>
                <a:lnTo>
                  <a:pt x="38793" y="163156"/>
                </a:lnTo>
                <a:close/>
              </a:path>
            </a:pathLst>
          </a:custGeom>
          <a:solidFill>
            <a:srgbClr val="9E0000"/>
          </a:solidFill>
          <a:ln w="9525" cap="flat" cmpd="sng">
            <a:solidFill>
              <a:schemeClr val="bg1">
                <a:lumMod val="50000"/>
              </a:schemeClr>
            </a:solidFill>
            <a:prstDash val="solid"/>
            <a:round/>
            <a:headEnd/>
            <a:tailEnd/>
          </a:ln>
          <a:effectLst>
            <a:outerShdw blurRad="40000" dist="23000" dir="5400000" rotWithShape="0">
              <a:srgbClr val="000000">
                <a:alpha val="34999"/>
              </a:srgbClr>
            </a:outerShdw>
          </a:effectLst>
        </p:spPr>
        <p:txBody>
          <a:bodyPr anchor="ctr"/>
          <a:lstStyle/>
          <a:p>
            <a:endParaRPr lang="de-DE"/>
          </a:p>
        </p:txBody>
      </p:sp>
      <p:sp>
        <p:nvSpPr>
          <p:cNvPr id="48" name="Textfeld 40"/>
          <p:cNvSpPr txBox="1">
            <a:spLocks noChangeArrowheads="1"/>
          </p:cNvSpPr>
          <p:nvPr/>
        </p:nvSpPr>
        <p:spPr bwMode="auto">
          <a:xfrm>
            <a:off x="7164388" y="4879139"/>
            <a:ext cx="9380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de-DE" altLang="de-DE" sz="1000" b="1" dirty="0">
                <a:solidFill>
                  <a:srgbClr val="9E0000"/>
                </a:solidFill>
              </a:rPr>
              <a:t>Entwicklung</a:t>
            </a:r>
          </a:p>
        </p:txBody>
      </p:sp>
      <p:sp>
        <p:nvSpPr>
          <p:cNvPr id="49" name="Textfeld 41"/>
          <p:cNvSpPr txBox="1">
            <a:spLocks noChangeArrowheads="1"/>
          </p:cNvSpPr>
          <p:nvPr/>
        </p:nvSpPr>
        <p:spPr bwMode="auto">
          <a:xfrm>
            <a:off x="6732588" y="5832544"/>
            <a:ext cx="44755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de-DE" altLang="de-DE" sz="1000" b="1" dirty="0">
                <a:solidFill>
                  <a:srgbClr val="9E0000"/>
                </a:solidFill>
              </a:rPr>
              <a:t>Test</a:t>
            </a:r>
          </a:p>
        </p:txBody>
      </p:sp>
      <p:sp>
        <p:nvSpPr>
          <p:cNvPr id="50" name="Textfeld 42"/>
          <p:cNvSpPr txBox="1">
            <a:spLocks noChangeArrowheads="1"/>
          </p:cNvSpPr>
          <p:nvPr/>
        </p:nvSpPr>
        <p:spPr bwMode="auto">
          <a:xfrm>
            <a:off x="8562975" y="5177242"/>
            <a:ext cx="576263" cy="305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de-DE" altLang="de-DE" sz="1800"/>
              <a:t>(...)</a:t>
            </a:r>
          </a:p>
        </p:txBody>
      </p:sp>
      <p:sp>
        <p:nvSpPr>
          <p:cNvPr id="51" name="Pfeil nach rechts 50"/>
          <p:cNvSpPr>
            <a:spLocks noChangeArrowheads="1"/>
          </p:cNvSpPr>
          <p:nvPr/>
        </p:nvSpPr>
        <p:spPr bwMode="auto">
          <a:xfrm>
            <a:off x="179388" y="6158703"/>
            <a:ext cx="8713787" cy="436311"/>
          </a:xfrm>
          <a:prstGeom prst="rightArrow">
            <a:avLst>
              <a:gd name="adj1" fmla="val 50000"/>
              <a:gd name="adj2" fmla="val 49986"/>
            </a:avLst>
          </a:prstGeom>
          <a:solidFill>
            <a:srgbClr val="9E0000"/>
          </a:solidFill>
          <a:ln w="9525">
            <a:solidFill>
              <a:schemeClr val="bg1">
                <a:lumMod val="50000"/>
              </a:schemeClr>
            </a:solidFill>
            <a:miter lim="800000"/>
            <a:headEnd/>
            <a:tailEnd/>
          </a:ln>
          <a:effectLst>
            <a:outerShdw blurRad="40000" dist="23000" dir="5400000" rotWithShape="0">
              <a:srgbClr val="808080">
                <a:alpha val="34999"/>
              </a:srgbClr>
            </a:outerShdw>
          </a:effectLst>
        </p:spPr>
        <p:txBody>
          <a:bodyPr anchor="ctr"/>
          <a:lstStyle/>
          <a:p>
            <a:pPr algn="ctr">
              <a:defRPr/>
            </a:pPr>
            <a:r>
              <a:rPr lang="de-DE" dirty="0">
                <a:solidFill>
                  <a:schemeClr val="lt1"/>
                </a:solidFill>
                <a:latin typeface="+mn-lt"/>
                <a:ea typeface="+mn-ea"/>
              </a:rPr>
              <a:t>Projektverlauf</a:t>
            </a:r>
          </a:p>
        </p:txBody>
      </p:sp>
      <p:cxnSp>
        <p:nvCxnSpPr>
          <p:cNvPr id="6" name="Gerade Verbindung 5"/>
          <p:cNvCxnSpPr/>
          <p:nvPr/>
        </p:nvCxnSpPr>
        <p:spPr>
          <a:xfrm>
            <a:off x="179388" y="3827064"/>
            <a:ext cx="8713787" cy="127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9229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bgerundetes Rechteck 12"/>
          <p:cNvSpPr/>
          <p:nvPr/>
        </p:nvSpPr>
        <p:spPr>
          <a:xfrm>
            <a:off x="241300" y="5181600"/>
            <a:ext cx="8597900" cy="1333500"/>
          </a:xfrm>
          <a:prstGeom prst="roundRect">
            <a:avLst/>
          </a:prstGeom>
          <a:solidFill>
            <a:schemeClr val="bg1"/>
          </a:solidFill>
          <a:ln>
            <a:solidFill>
              <a:schemeClr val="bg1">
                <a:lumMod val="50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Abgerundetes Rechteck 11"/>
          <p:cNvSpPr/>
          <p:nvPr/>
        </p:nvSpPr>
        <p:spPr>
          <a:xfrm>
            <a:off x="241300" y="3035300"/>
            <a:ext cx="8597900" cy="1790700"/>
          </a:xfrm>
          <a:prstGeom prst="roundRect">
            <a:avLst/>
          </a:prstGeom>
          <a:solidFill>
            <a:schemeClr val="bg1">
              <a:lumMod val="65000"/>
            </a:schemeClr>
          </a:solidFill>
          <a:ln>
            <a:solidFill>
              <a:schemeClr val="bg1">
                <a:lumMod val="50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Abgerundetes Rechteck 7"/>
          <p:cNvSpPr/>
          <p:nvPr/>
        </p:nvSpPr>
        <p:spPr>
          <a:xfrm>
            <a:off x="228600" y="1143000"/>
            <a:ext cx="8610600" cy="1447800"/>
          </a:xfrm>
          <a:prstGeom prst="roundRect">
            <a:avLst/>
          </a:prstGeom>
          <a:solidFill>
            <a:srgbClr val="9E0000"/>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tangle 4"/>
          <p:cNvSpPr txBox="1">
            <a:spLocks noChangeArrowheads="1"/>
          </p:cNvSpPr>
          <p:nvPr/>
        </p:nvSpPr>
        <p:spPr bwMode="auto">
          <a:xfrm>
            <a:off x="114300" y="98425"/>
            <a:ext cx="7345345" cy="544513"/>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cs typeface="Arial" charset="0"/>
              </a:defRPr>
            </a:lvl2pPr>
            <a:lvl3pPr algn="l" rtl="0" eaLnBrk="1" fontAlgn="base" hangingPunct="1">
              <a:spcBef>
                <a:spcPct val="0"/>
              </a:spcBef>
              <a:spcAft>
                <a:spcPct val="0"/>
              </a:spcAft>
              <a:defRPr sz="2400">
                <a:solidFill>
                  <a:schemeClr val="bg1"/>
                </a:solidFill>
                <a:latin typeface="Arial" charset="0"/>
                <a:cs typeface="Arial" charset="0"/>
              </a:defRPr>
            </a:lvl3pPr>
            <a:lvl4pPr algn="l" rtl="0" eaLnBrk="1" fontAlgn="base" hangingPunct="1">
              <a:spcBef>
                <a:spcPct val="0"/>
              </a:spcBef>
              <a:spcAft>
                <a:spcPct val="0"/>
              </a:spcAft>
              <a:defRPr sz="2400">
                <a:solidFill>
                  <a:schemeClr val="bg1"/>
                </a:solidFill>
                <a:latin typeface="Arial" charset="0"/>
                <a:cs typeface="Arial" charset="0"/>
              </a:defRPr>
            </a:lvl4pPr>
            <a:lvl5pPr algn="l" rtl="0" eaLnBrk="1" fontAlgn="base" hangingPunct="1">
              <a:spcBef>
                <a:spcPct val="0"/>
              </a:spcBef>
              <a:spcAft>
                <a:spcPct val="0"/>
              </a:spcAft>
              <a:defRPr sz="2400">
                <a:solidFill>
                  <a:schemeClr val="bg1"/>
                </a:solidFill>
                <a:latin typeface="Arial" charset="0"/>
                <a:cs typeface="Arial" charset="0"/>
              </a:defRPr>
            </a:lvl5pPr>
            <a:lvl6pPr marL="457200" algn="l" rtl="0" eaLnBrk="1" fontAlgn="base" hangingPunct="1">
              <a:spcBef>
                <a:spcPct val="0"/>
              </a:spcBef>
              <a:spcAft>
                <a:spcPct val="0"/>
              </a:spcAft>
              <a:defRPr sz="2400">
                <a:solidFill>
                  <a:schemeClr val="bg1"/>
                </a:solidFill>
                <a:latin typeface="Arial" charset="0"/>
                <a:cs typeface="Arial" charset="0"/>
              </a:defRPr>
            </a:lvl6pPr>
            <a:lvl7pPr marL="914400" algn="l" rtl="0" eaLnBrk="1" fontAlgn="base" hangingPunct="1">
              <a:spcBef>
                <a:spcPct val="0"/>
              </a:spcBef>
              <a:spcAft>
                <a:spcPct val="0"/>
              </a:spcAft>
              <a:defRPr sz="2400">
                <a:solidFill>
                  <a:schemeClr val="bg1"/>
                </a:solidFill>
                <a:latin typeface="Arial" charset="0"/>
                <a:cs typeface="Arial" charset="0"/>
              </a:defRPr>
            </a:lvl7pPr>
            <a:lvl8pPr marL="1371600" algn="l" rtl="0" eaLnBrk="1" fontAlgn="base" hangingPunct="1">
              <a:spcBef>
                <a:spcPct val="0"/>
              </a:spcBef>
              <a:spcAft>
                <a:spcPct val="0"/>
              </a:spcAft>
              <a:defRPr sz="2400">
                <a:solidFill>
                  <a:schemeClr val="bg1"/>
                </a:solidFill>
                <a:latin typeface="Arial" charset="0"/>
                <a:cs typeface="Arial" charset="0"/>
              </a:defRPr>
            </a:lvl8pPr>
            <a:lvl9pPr marL="1828800" algn="l" rtl="0" eaLnBrk="1" fontAlgn="base" hangingPunct="1">
              <a:spcBef>
                <a:spcPct val="0"/>
              </a:spcBef>
              <a:spcAft>
                <a:spcPct val="0"/>
              </a:spcAft>
              <a:defRPr sz="2400">
                <a:solidFill>
                  <a:schemeClr val="bg1"/>
                </a:solidFill>
                <a:latin typeface="Arial" charset="0"/>
                <a:cs typeface="Arial" charset="0"/>
              </a:defRPr>
            </a:lvl9pPr>
          </a:lstStyle>
          <a:p>
            <a:r>
              <a:rPr lang="de-DE" sz="2800" kern="0" dirty="0"/>
              <a:t> </a:t>
            </a:r>
            <a:r>
              <a:rPr lang="de-DE" sz="2800" b="1" kern="0" dirty="0"/>
              <a:t>2e. Technik / </a:t>
            </a:r>
            <a:r>
              <a:rPr lang="de-DE" sz="2800" b="1" kern="0" dirty="0" smtClean="0"/>
              <a:t>Entwicklungsschritte</a:t>
            </a:r>
            <a:endParaRPr lang="de-DE" sz="2800" b="1" kern="0" dirty="0"/>
          </a:p>
        </p:txBody>
      </p:sp>
      <p:sp>
        <p:nvSpPr>
          <p:cNvPr id="7" name="Textfeld 6"/>
          <p:cNvSpPr txBox="1"/>
          <p:nvPr/>
        </p:nvSpPr>
        <p:spPr>
          <a:xfrm>
            <a:off x="241300" y="1231900"/>
            <a:ext cx="8343900" cy="1200329"/>
          </a:xfrm>
          <a:prstGeom prst="rect">
            <a:avLst/>
          </a:prstGeom>
          <a:noFill/>
        </p:spPr>
        <p:txBody>
          <a:bodyPr wrap="square" rtlCol="0">
            <a:spAutoFit/>
          </a:bodyPr>
          <a:lstStyle/>
          <a:p>
            <a:r>
              <a:rPr lang="de-DE" b="1" u="sng" dirty="0" smtClean="0">
                <a:solidFill>
                  <a:schemeClr val="bg1"/>
                </a:solidFill>
              </a:rPr>
              <a:t>Arbeitspaket 1:</a:t>
            </a:r>
          </a:p>
          <a:p>
            <a:r>
              <a:rPr lang="de-DE" dirty="0" smtClean="0">
                <a:solidFill>
                  <a:schemeClr val="bg1"/>
                </a:solidFill>
              </a:rPr>
              <a:t>Konzeption, Projektstruktur, Aufbau Entwicklungsteams und erste Visualisierungen des User-Interface</a:t>
            </a:r>
          </a:p>
          <a:p>
            <a:r>
              <a:rPr lang="de-DE" dirty="0" smtClean="0">
                <a:solidFill>
                  <a:schemeClr val="bg1"/>
                </a:solidFill>
              </a:rPr>
              <a:t>Zeit: Nov. 2014 – 1. Quartal 2015		Bedarf: 2,5 VZÄ + 50T€ Sachmittel</a:t>
            </a:r>
            <a:endParaRPr lang="de-DE" dirty="0">
              <a:solidFill>
                <a:schemeClr val="bg1"/>
              </a:solidFill>
            </a:endParaRPr>
          </a:p>
        </p:txBody>
      </p:sp>
      <p:sp>
        <p:nvSpPr>
          <p:cNvPr id="9" name="Textfeld 8"/>
          <p:cNvSpPr txBox="1"/>
          <p:nvPr/>
        </p:nvSpPr>
        <p:spPr>
          <a:xfrm>
            <a:off x="241300" y="5372100"/>
            <a:ext cx="8597900" cy="923330"/>
          </a:xfrm>
          <a:prstGeom prst="rect">
            <a:avLst/>
          </a:prstGeom>
          <a:noFill/>
        </p:spPr>
        <p:txBody>
          <a:bodyPr wrap="square" rtlCol="0">
            <a:spAutoFit/>
          </a:bodyPr>
          <a:lstStyle/>
          <a:p>
            <a:r>
              <a:rPr lang="de-DE" b="1" u="sng" dirty="0" smtClean="0">
                <a:solidFill>
                  <a:srgbClr val="9E0000"/>
                </a:solidFill>
              </a:rPr>
              <a:t>Arbeitspaket 4:</a:t>
            </a:r>
          </a:p>
          <a:p>
            <a:r>
              <a:rPr lang="de-DE" dirty="0" smtClean="0">
                <a:solidFill>
                  <a:srgbClr val="9E0000"/>
                </a:solidFill>
              </a:rPr>
              <a:t>Didaktische Settings und Designs, Geschäftsmodelle</a:t>
            </a:r>
          </a:p>
          <a:p>
            <a:r>
              <a:rPr lang="de-DE" dirty="0">
                <a:solidFill>
                  <a:srgbClr val="9E0000"/>
                </a:solidFill>
              </a:rPr>
              <a:t>Zeit: 1. Quartal 2015 – 1. Quartal 2018	Bedarf: </a:t>
            </a:r>
            <a:r>
              <a:rPr lang="de-DE" dirty="0" smtClean="0">
                <a:solidFill>
                  <a:srgbClr val="9E0000"/>
                </a:solidFill>
              </a:rPr>
              <a:t>2 </a:t>
            </a:r>
            <a:r>
              <a:rPr lang="de-DE" dirty="0">
                <a:solidFill>
                  <a:srgbClr val="9E0000"/>
                </a:solidFill>
              </a:rPr>
              <a:t>VZÄ + </a:t>
            </a:r>
            <a:r>
              <a:rPr lang="de-DE" dirty="0" smtClean="0">
                <a:solidFill>
                  <a:srgbClr val="9E0000"/>
                </a:solidFill>
              </a:rPr>
              <a:t>25T</a:t>
            </a:r>
            <a:r>
              <a:rPr lang="de-DE" dirty="0">
                <a:solidFill>
                  <a:srgbClr val="9E0000"/>
                </a:solidFill>
              </a:rPr>
              <a:t>€ Sachmittel</a:t>
            </a:r>
          </a:p>
        </p:txBody>
      </p:sp>
      <p:sp>
        <p:nvSpPr>
          <p:cNvPr id="10" name="Textfeld 9"/>
          <p:cNvSpPr txBox="1"/>
          <p:nvPr/>
        </p:nvSpPr>
        <p:spPr>
          <a:xfrm>
            <a:off x="228600" y="3136900"/>
            <a:ext cx="8750300" cy="1477328"/>
          </a:xfrm>
          <a:prstGeom prst="rect">
            <a:avLst/>
          </a:prstGeom>
          <a:noFill/>
        </p:spPr>
        <p:txBody>
          <a:bodyPr wrap="square" rtlCol="0">
            <a:spAutoFit/>
          </a:bodyPr>
          <a:lstStyle/>
          <a:p>
            <a:r>
              <a:rPr lang="de-DE" b="1" u="sng" dirty="0" smtClean="0">
                <a:solidFill>
                  <a:srgbClr val="9E0000"/>
                </a:solidFill>
              </a:rPr>
              <a:t>Arbeitspaket 2:</a:t>
            </a:r>
            <a:r>
              <a:rPr lang="de-DE" dirty="0" smtClean="0">
                <a:solidFill>
                  <a:srgbClr val="9E0000"/>
                </a:solidFill>
              </a:rPr>
              <a:t>				</a:t>
            </a:r>
            <a:r>
              <a:rPr lang="de-DE" b="1" u="sng" dirty="0" smtClean="0">
                <a:solidFill>
                  <a:srgbClr val="9E0000"/>
                </a:solidFill>
              </a:rPr>
              <a:t>Arbeitspaket 3:</a:t>
            </a:r>
          </a:p>
          <a:p>
            <a:r>
              <a:rPr lang="de-DE" dirty="0" smtClean="0">
                <a:solidFill>
                  <a:srgbClr val="9E0000"/>
                </a:solidFill>
              </a:rPr>
              <a:t>Auswahl/Entwicklung offener Architektur	</a:t>
            </a:r>
            <a:r>
              <a:rPr lang="de-DE" dirty="0" err="1" smtClean="0">
                <a:solidFill>
                  <a:srgbClr val="9E0000"/>
                </a:solidFill>
              </a:rPr>
              <a:t>Enabling</a:t>
            </a:r>
            <a:r>
              <a:rPr lang="de-DE" dirty="0" smtClean="0">
                <a:solidFill>
                  <a:srgbClr val="9E0000"/>
                </a:solidFill>
              </a:rPr>
              <a:t> Technologies (Vernetzung, mit Datenbankmodell, </a:t>
            </a:r>
            <a:r>
              <a:rPr lang="de-DE" dirty="0" err="1" smtClean="0">
                <a:solidFill>
                  <a:srgbClr val="9E0000"/>
                </a:solidFill>
              </a:rPr>
              <a:t>Repositories</a:t>
            </a:r>
            <a:r>
              <a:rPr lang="de-DE" dirty="0" smtClean="0">
                <a:solidFill>
                  <a:srgbClr val="9E0000"/>
                </a:solidFill>
              </a:rPr>
              <a:t>, </a:t>
            </a:r>
            <a:r>
              <a:rPr lang="de-DE" dirty="0" err="1" smtClean="0">
                <a:solidFill>
                  <a:srgbClr val="9E0000"/>
                </a:solidFill>
              </a:rPr>
              <a:t>un</a:t>
            </a:r>
            <a:r>
              <a:rPr lang="de-DE" dirty="0" smtClean="0">
                <a:solidFill>
                  <a:srgbClr val="9E0000"/>
                </a:solidFill>
              </a:rPr>
              <a:t>-  	Kommunikation, Kollaboration usw.)</a:t>
            </a:r>
          </a:p>
          <a:p>
            <a:r>
              <a:rPr lang="de-DE" dirty="0" smtClean="0">
                <a:solidFill>
                  <a:srgbClr val="9E0000"/>
                </a:solidFill>
              </a:rPr>
              <a:t>abhängiges, mobilfähiges User-Interface </a:t>
            </a:r>
          </a:p>
          <a:p>
            <a:r>
              <a:rPr lang="de-DE" dirty="0" smtClean="0">
                <a:solidFill>
                  <a:srgbClr val="9E0000"/>
                </a:solidFill>
              </a:rPr>
              <a:t>Zeit: 1. Quartal 2015 – 1. Quartal 2018	Bedarf: 12-13 VZÄ + 250T€ Sachmittel</a:t>
            </a:r>
            <a:endParaRPr lang="de-DE" dirty="0">
              <a:solidFill>
                <a:srgbClr val="9E0000"/>
              </a:solidFill>
            </a:endParaRPr>
          </a:p>
        </p:txBody>
      </p:sp>
      <p:sp>
        <p:nvSpPr>
          <p:cNvPr id="11" name="Nach rechts gekrümmter Pfeil 10"/>
          <p:cNvSpPr/>
          <p:nvPr/>
        </p:nvSpPr>
        <p:spPr>
          <a:xfrm>
            <a:off x="-12700" y="4614228"/>
            <a:ext cx="241300" cy="757872"/>
          </a:xfrm>
          <a:prstGeom prst="curvedRightArrow">
            <a:avLst/>
          </a:prstGeom>
          <a:solidFill>
            <a:srgbClr val="9E0000"/>
          </a:solidFill>
          <a:ln>
            <a:solidFill>
              <a:srgbClr val="9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4" name="Nach rechts gekrümmter Pfeil 13"/>
          <p:cNvSpPr/>
          <p:nvPr/>
        </p:nvSpPr>
        <p:spPr>
          <a:xfrm rot="10800000">
            <a:off x="8839200" y="4614228"/>
            <a:ext cx="234950" cy="757872"/>
          </a:xfrm>
          <a:prstGeom prst="curvedRightArrow">
            <a:avLst/>
          </a:prstGeom>
          <a:solidFill>
            <a:srgbClr val="9E0000"/>
          </a:solidFill>
          <a:ln>
            <a:solidFill>
              <a:srgbClr val="9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5" name="Pfeil nach unten 14"/>
          <p:cNvSpPr/>
          <p:nvPr/>
        </p:nvSpPr>
        <p:spPr>
          <a:xfrm>
            <a:off x="4413250" y="2590800"/>
            <a:ext cx="311150" cy="444500"/>
          </a:xfrm>
          <a:prstGeom prst="downArrow">
            <a:avLst/>
          </a:prstGeom>
          <a:solidFill>
            <a:srgbClr val="9E0000"/>
          </a:solidFill>
          <a:ln>
            <a:solidFill>
              <a:srgbClr val="9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332093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468313" y="1340768"/>
            <a:ext cx="8675687" cy="551094"/>
          </a:xfrm>
        </p:spPr>
        <p:txBody>
          <a:bodyPr/>
          <a:lstStyle/>
          <a:p>
            <a:pPr>
              <a:buFontTx/>
              <a:buNone/>
            </a:pPr>
            <a:r>
              <a:rPr lang="de-DE" dirty="0" smtClean="0">
                <a:solidFill>
                  <a:srgbClr val="9E0000"/>
                </a:solidFill>
              </a:rPr>
              <a:t>Mögliche Projektstruktur (breite Partizipation):</a:t>
            </a:r>
            <a:r>
              <a:rPr lang="de-DE" dirty="0"/>
              <a:t/>
            </a:r>
            <a:br>
              <a:rPr lang="de-DE" dirty="0"/>
            </a:br>
            <a:endParaRPr lang="de-DE" sz="1400" dirty="0"/>
          </a:p>
          <a:p>
            <a:pPr marL="342000" indent="-342000">
              <a:spcBef>
                <a:spcPts val="0"/>
              </a:spcBef>
            </a:pPr>
            <a:endParaRPr lang="de-DE" sz="1800" b="0" dirty="0"/>
          </a:p>
        </p:txBody>
      </p:sp>
      <p:sp>
        <p:nvSpPr>
          <p:cNvPr id="4101" name="Rectangle 5"/>
          <p:cNvSpPr>
            <a:spLocks noGrp="1" noChangeArrowheads="1"/>
          </p:cNvSpPr>
          <p:nvPr>
            <p:ph type="title"/>
          </p:nvPr>
        </p:nvSpPr>
        <p:spPr>
          <a:xfrm>
            <a:off x="457200" y="620713"/>
            <a:ext cx="8686800" cy="863600"/>
          </a:xfrm>
        </p:spPr>
        <p:txBody>
          <a:bodyPr/>
          <a:lstStyle/>
          <a:p>
            <a:r>
              <a:rPr lang="de-DE" dirty="0" smtClean="0"/>
              <a:t>Web-Journal als hochschulübergreifende Plattform,,,,,,</a:t>
            </a:r>
            <a:endParaRPr lang="de-DE" dirty="0"/>
          </a:p>
        </p:txBody>
      </p:sp>
      <p:sp>
        <p:nvSpPr>
          <p:cNvPr id="5" name="Rectangle 4"/>
          <p:cNvSpPr txBox="1">
            <a:spLocks noChangeArrowheads="1"/>
          </p:cNvSpPr>
          <p:nvPr/>
        </p:nvSpPr>
        <p:spPr bwMode="auto">
          <a:xfrm>
            <a:off x="139700" y="98425"/>
            <a:ext cx="7345345" cy="544513"/>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cs typeface="Arial" charset="0"/>
              </a:defRPr>
            </a:lvl2pPr>
            <a:lvl3pPr algn="l" rtl="0" eaLnBrk="1" fontAlgn="base" hangingPunct="1">
              <a:spcBef>
                <a:spcPct val="0"/>
              </a:spcBef>
              <a:spcAft>
                <a:spcPct val="0"/>
              </a:spcAft>
              <a:defRPr sz="2400">
                <a:solidFill>
                  <a:schemeClr val="bg1"/>
                </a:solidFill>
                <a:latin typeface="Arial" charset="0"/>
                <a:cs typeface="Arial" charset="0"/>
              </a:defRPr>
            </a:lvl3pPr>
            <a:lvl4pPr algn="l" rtl="0" eaLnBrk="1" fontAlgn="base" hangingPunct="1">
              <a:spcBef>
                <a:spcPct val="0"/>
              </a:spcBef>
              <a:spcAft>
                <a:spcPct val="0"/>
              </a:spcAft>
              <a:defRPr sz="2400">
                <a:solidFill>
                  <a:schemeClr val="bg1"/>
                </a:solidFill>
                <a:latin typeface="Arial" charset="0"/>
                <a:cs typeface="Arial" charset="0"/>
              </a:defRPr>
            </a:lvl4pPr>
            <a:lvl5pPr algn="l" rtl="0" eaLnBrk="1" fontAlgn="base" hangingPunct="1">
              <a:spcBef>
                <a:spcPct val="0"/>
              </a:spcBef>
              <a:spcAft>
                <a:spcPct val="0"/>
              </a:spcAft>
              <a:defRPr sz="2400">
                <a:solidFill>
                  <a:schemeClr val="bg1"/>
                </a:solidFill>
                <a:latin typeface="Arial" charset="0"/>
                <a:cs typeface="Arial" charset="0"/>
              </a:defRPr>
            </a:lvl5pPr>
            <a:lvl6pPr marL="457200" algn="l" rtl="0" eaLnBrk="1" fontAlgn="base" hangingPunct="1">
              <a:spcBef>
                <a:spcPct val="0"/>
              </a:spcBef>
              <a:spcAft>
                <a:spcPct val="0"/>
              </a:spcAft>
              <a:defRPr sz="2400">
                <a:solidFill>
                  <a:schemeClr val="bg1"/>
                </a:solidFill>
                <a:latin typeface="Arial" charset="0"/>
                <a:cs typeface="Arial" charset="0"/>
              </a:defRPr>
            </a:lvl6pPr>
            <a:lvl7pPr marL="914400" algn="l" rtl="0" eaLnBrk="1" fontAlgn="base" hangingPunct="1">
              <a:spcBef>
                <a:spcPct val="0"/>
              </a:spcBef>
              <a:spcAft>
                <a:spcPct val="0"/>
              </a:spcAft>
              <a:defRPr sz="2400">
                <a:solidFill>
                  <a:schemeClr val="bg1"/>
                </a:solidFill>
                <a:latin typeface="Arial" charset="0"/>
                <a:cs typeface="Arial" charset="0"/>
              </a:defRPr>
            </a:lvl7pPr>
            <a:lvl8pPr marL="1371600" algn="l" rtl="0" eaLnBrk="1" fontAlgn="base" hangingPunct="1">
              <a:spcBef>
                <a:spcPct val="0"/>
              </a:spcBef>
              <a:spcAft>
                <a:spcPct val="0"/>
              </a:spcAft>
              <a:defRPr sz="2400">
                <a:solidFill>
                  <a:schemeClr val="bg1"/>
                </a:solidFill>
                <a:latin typeface="Arial" charset="0"/>
                <a:cs typeface="Arial" charset="0"/>
              </a:defRPr>
            </a:lvl8pPr>
            <a:lvl9pPr marL="1828800" algn="l" rtl="0" eaLnBrk="1" fontAlgn="base" hangingPunct="1">
              <a:spcBef>
                <a:spcPct val="0"/>
              </a:spcBef>
              <a:spcAft>
                <a:spcPct val="0"/>
              </a:spcAft>
              <a:defRPr sz="2400">
                <a:solidFill>
                  <a:schemeClr val="bg1"/>
                </a:solidFill>
                <a:latin typeface="Arial" charset="0"/>
                <a:cs typeface="Arial" charset="0"/>
              </a:defRPr>
            </a:lvl9pPr>
          </a:lstStyle>
          <a:p>
            <a:r>
              <a:rPr lang="de-DE" sz="2800" b="1" kern="0" dirty="0"/>
              <a:t>2e. Technik / </a:t>
            </a:r>
            <a:r>
              <a:rPr lang="de-DE" sz="2800" b="1" kern="0" dirty="0" smtClean="0"/>
              <a:t>Projektstruktur</a:t>
            </a:r>
            <a:endParaRPr lang="de-DE" sz="2800" b="1" kern="0" dirty="0"/>
          </a:p>
        </p:txBody>
      </p:sp>
      <p:grpSp>
        <p:nvGrpSpPr>
          <p:cNvPr id="2" name="Gruppieren 1"/>
          <p:cNvGrpSpPr/>
          <p:nvPr/>
        </p:nvGrpSpPr>
        <p:grpSpPr>
          <a:xfrm>
            <a:off x="760757" y="2182916"/>
            <a:ext cx="7748608" cy="3491208"/>
            <a:chOff x="760757" y="2182916"/>
            <a:chExt cx="7748608" cy="3491208"/>
          </a:xfrm>
        </p:grpSpPr>
        <p:sp>
          <p:nvSpPr>
            <p:cNvPr id="3" name="Freihandform 2"/>
            <p:cNvSpPr/>
            <p:nvPr/>
          </p:nvSpPr>
          <p:spPr>
            <a:xfrm rot="2015938">
              <a:off x="4170027" y="2508991"/>
              <a:ext cx="1119448" cy="1705346"/>
            </a:xfrm>
            <a:custGeom>
              <a:avLst/>
              <a:gdLst/>
              <a:ahLst/>
              <a:cxnLst/>
              <a:rect l="0" t="0" r="0" b="0"/>
              <a:pathLst>
                <a:path>
                  <a:moveTo>
                    <a:pt x="1119448" y="1705346"/>
                  </a:moveTo>
                  <a:lnTo>
                    <a:pt x="0"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r>
                <a:rPr lang="de-DE" dirty="0" smtClean="0"/>
                <a:t>,,,,,,,,</a:t>
              </a:r>
              <a:endParaRPr lang="de-DE" dirty="0"/>
            </a:p>
          </p:txBody>
        </p:sp>
        <p:sp>
          <p:nvSpPr>
            <p:cNvPr id="7" name="Freihandform 6"/>
            <p:cNvSpPr/>
            <p:nvPr/>
          </p:nvSpPr>
          <p:spPr>
            <a:xfrm>
              <a:off x="4729752" y="4306655"/>
              <a:ext cx="2942831" cy="530687"/>
            </a:xfrm>
            <a:custGeom>
              <a:avLst/>
              <a:gdLst/>
              <a:ahLst/>
              <a:cxnLst/>
              <a:rect l="0" t="0" r="0" b="0"/>
              <a:pathLst>
                <a:path>
                  <a:moveTo>
                    <a:pt x="0" y="0"/>
                  </a:moveTo>
                  <a:lnTo>
                    <a:pt x="0" y="354963"/>
                  </a:lnTo>
                  <a:lnTo>
                    <a:pt x="2942831" y="354963"/>
                  </a:lnTo>
                  <a:lnTo>
                    <a:pt x="2942831" y="5306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Freihandform 7"/>
            <p:cNvSpPr/>
            <p:nvPr/>
          </p:nvSpPr>
          <p:spPr>
            <a:xfrm>
              <a:off x="4729752" y="4306655"/>
              <a:ext cx="917816" cy="530687"/>
            </a:xfrm>
            <a:custGeom>
              <a:avLst/>
              <a:gdLst/>
              <a:ahLst/>
              <a:cxnLst/>
              <a:rect l="0" t="0" r="0" b="0"/>
              <a:pathLst>
                <a:path>
                  <a:moveTo>
                    <a:pt x="0" y="0"/>
                  </a:moveTo>
                  <a:lnTo>
                    <a:pt x="0" y="354963"/>
                  </a:lnTo>
                  <a:lnTo>
                    <a:pt x="917816" y="354963"/>
                  </a:lnTo>
                  <a:lnTo>
                    <a:pt x="917816" y="5306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Freihandform 8"/>
            <p:cNvSpPr/>
            <p:nvPr/>
          </p:nvSpPr>
          <p:spPr>
            <a:xfrm>
              <a:off x="3622554" y="4306655"/>
              <a:ext cx="1107197" cy="530687"/>
            </a:xfrm>
            <a:custGeom>
              <a:avLst/>
              <a:gdLst/>
              <a:ahLst/>
              <a:cxnLst/>
              <a:rect l="0" t="0" r="0" b="0"/>
              <a:pathLst>
                <a:path>
                  <a:moveTo>
                    <a:pt x="1107197" y="0"/>
                  </a:moveTo>
                  <a:lnTo>
                    <a:pt x="1107197" y="354963"/>
                  </a:lnTo>
                  <a:lnTo>
                    <a:pt x="0" y="354963"/>
                  </a:lnTo>
                  <a:lnTo>
                    <a:pt x="0" y="5306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Freihandform 9"/>
            <p:cNvSpPr/>
            <p:nvPr/>
          </p:nvSpPr>
          <p:spPr>
            <a:xfrm>
              <a:off x="1597540" y="4306655"/>
              <a:ext cx="3132212" cy="530687"/>
            </a:xfrm>
            <a:custGeom>
              <a:avLst/>
              <a:gdLst/>
              <a:ahLst/>
              <a:cxnLst/>
              <a:rect l="0" t="0" r="0" b="0"/>
              <a:pathLst>
                <a:path>
                  <a:moveTo>
                    <a:pt x="3132212" y="0"/>
                  </a:moveTo>
                  <a:lnTo>
                    <a:pt x="3132212" y="354963"/>
                  </a:lnTo>
                  <a:lnTo>
                    <a:pt x="0" y="354963"/>
                  </a:lnTo>
                  <a:lnTo>
                    <a:pt x="0" y="5306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Freihandform 10"/>
            <p:cNvSpPr/>
            <p:nvPr/>
          </p:nvSpPr>
          <p:spPr>
            <a:xfrm>
              <a:off x="3484276" y="3469872"/>
              <a:ext cx="2490951" cy="836782"/>
            </a:xfrm>
            <a:custGeom>
              <a:avLst/>
              <a:gdLst>
                <a:gd name="connsiteX0" fmla="*/ 0 w 2490951"/>
                <a:gd name="connsiteY0" fmla="*/ 0 h 836782"/>
                <a:gd name="connsiteX1" fmla="*/ 2490951 w 2490951"/>
                <a:gd name="connsiteY1" fmla="*/ 0 h 836782"/>
                <a:gd name="connsiteX2" fmla="*/ 2490951 w 2490951"/>
                <a:gd name="connsiteY2" fmla="*/ 836782 h 836782"/>
                <a:gd name="connsiteX3" fmla="*/ 0 w 2490951"/>
                <a:gd name="connsiteY3" fmla="*/ 836782 h 836782"/>
                <a:gd name="connsiteX4" fmla="*/ 0 w 2490951"/>
                <a:gd name="connsiteY4" fmla="*/ 0 h 83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0951" h="836782">
                  <a:moveTo>
                    <a:pt x="0" y="0"/>
                  </a:moveTo>
                  <a:lnTo>
                    <a:pt x="2490951" y="0"/>
                  </a:lnTo>
                  <a:lnTo>
                    <a:pt x="2490951" y="836782"/>
                  </a:lnTo>
                  <a:lnTo>
                    <a:pt x="0" y="836782"/>
                  </a:lnTo>
                  <a:lnTo>
                    <a:pt x="0" y="0"/>
                  </a:lnTo>
                  <a:close/>
                </a:path>
              </a:pathLst>
            </a:custGeom>
            <a:solidFill>
              <a:srgbClr val="9E0000"/>
            </a:solidFill>
            <a:ln>
              <a:solidFill>
                <a:schemeClr val="bg1">
                  <a:lumMod val="50000"/>
                </a:schemeClr>
              </a:solidFill>
            </a:ln>
            <a:effectLst>
              <a:outerShdw blurRad="50800" dist="38100" algn="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de-DE" sz="1900" kern="1200" dirty="0" smtClean="0"/>
                <a:t>Projektleitung</a:t>
              </a:r>
            </a:p>
            <a:p>
              <a:pPr lvl="0" algn="ctr" defTabSz="844550">
                <a:lnSpc>
                  <a:spcPct val="90000"/>
                </a:lnSpc>
                <a:spcBef>
                  <a:spcPct val="0"/>
                </a:spcBef>
                <a:spcAft>
                  <a:spcPct val="35000"/>
                </a:spcAft>
              </a:pPr>
              <a:r>
                <a:rPr lang="de-DE" sz="1900" kern="1200" dirty="0" smtClean="0"/>
                <a:t>(TUHH &amp; MMKH)</a:t>
              </a:r>
              <a:endParaRPr lang="de-DE" sz="1900" kern="1200" dirty="0"/>
            </a:p>
          </p:txBody>
        </p:sp>
        <p:sp>
          <p:nvSpPr>
            <p:cNvPr id="12" name="Freihandform 11"/>
            <p:cNvSpPr/>
            <p:nvPr/>
          </p:nvSpPr>
          <p:spPr>
            <a:xfrm>
              <a:off x="760757" y="4837342"/>
              <a:ext cx="1673565" cy="836782"/>
            </a:xfrm>
            <a:custGeom>
              <a:avLst/>
              <a:gdLst>
                <a:gd name="connsiteX0" fmla="*/ 0 w 1673565"/>
                <a:gd name="connsiteY0" fmla="*/ 0 h 836782"/>
                <a:gd name="connsiteX1" fmla="*/ 1673565 w 1673565"/>
                <a:gd name="connsiteY1" fmla="*/ 0 h 836782"/>
                <a:gd name="connsiteX2" fmla="*/ 1673565 w 1673565"/>
                <a:gd name="connsiteY2" fmla="*/ 836782 h 836782"/>
                <a:gd name="connsiteX3" fmla="*/ 0 w 1673565"/>
                <a:gd name="connsiteY3" fmla="*/ 836782 h 836782"/>
                <a:gd name="connsiteX4" fmla="*/ 0 w 1673565"/>
                <a:gd name="connsiteY4" fmla="*/ 0 h 83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565" h="836782">
                  <a:moveTo>
                    <a:pt x="0" y="0"/>
                  </a:moveTo>
                  <a:lnTo>
                    <a:pt x="1673565" y="0"/>
                  </a:lnTo>
                  <a:lnTo>
                    <a:pt x="1673565" y="836782"/>
                  </a:lnTo>
                  <a:lnTo>
                    <a:pt x="0" y="836782"/>
                  </a:lnTo>
                  <a:lnTo>
                    <a:pt x="0" y="0"/>
                  </a:lnTo>
                  <a:close/>
                </a:path>
              </a:pathLst>
            </a:custGeom>
            <a:solidFill>
              <a:schemeClr val="bg1">
                <a:lumMod val="65000"/>
              </a:schemeClr>
            </a:solidFill>
            <a:ln>
              <a:solidFill>
                <a:schemeClr val="bg1">
                  <a:lumMod val="50000"/>
                </a:schemeClr>
              </a:solidFill>
            </a:ln>
            <a:effectLst>
              <a:outerShdw blurRad="50800" dist="38100" algn="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de-DE" sz="1900" kern="1200" dirty="0" smtClean="0">
                  <a:solidFill>
                    <a:srgbClr val="9E0000"/>
                  </a:solidFill>
                </a:rPr>
                <a:t>Entwicklerteam HS 1</a:t>
              </a:r>
              <a:endParaRPr lang="de-DE" sz="1900" kern="1200" dirty="0">
                <a:solidFill>
                  <a:srgbClr val="9E0000"/>
                </a:solidFill>
              </a:endParaRPr>
            </a:p>
          </p:txBody>
        </p:sp>
        <p:sp>
          <p:nvSpPr>
            <p:cNvPr id="13" name="Freihandform 12"/>
            <p:cNvSpPr/>
            <p:nvPr/>
          </p:nvSpPr>
          <p:spPr>
            <a:xfrm>
              <a:off x="2785771" y="4837342"/>
              <a:ext cx="1673565" cy="836782"/>
            </a:xfrm>
            <a:custGeom>
              <a:avLst/>
              <a:gdLst>
                <a:gd name="connsiteX0" fmla="*/ 0 w 1673565"/>
                <a:gd name="connsiteY0" fmla="*/ 0 h 836782"/>
                <a:gd name="connsiteX1" fmla="*/ 1673565 w 1673565"/>
                <a:gd name="connsiteY1" fmla="*/ 0 h 836782"/>
                <a:gd name="connsiteX2" fmla="*/ 1673565 w 1673565"/>
                <a:gd name="connsiteY2" fmla="*/ 836782 h 836782"/>
                <a:gd name="connsiteX3" fmla="*/ 0 w 1673565"/>
                <a:gd name="connsiteY3" fmla="*/ 836782 h 836782"/>
                <a:gd name="connsiteX4" fmla="*/ 0 w 1673565"/>
                <a:gd name="connsiteY4" fmla="*/ 0 h 83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565" h="836782">
                  <a:moveTo>
                    <a:pt x="0" y="0"/>
                  </a:moveTo>
                  <a:lnTo>
                    <a:pt x="1673565" y="0"/>
                  </a:lnTo>
                  <a:lnTo>
                    <a:pt x="1673565" y="836782"/>
                  </a:lnTo>
                  <a:lnTo>
                    <a:pt x="0" y="836782"/>
                  </a:lnTo>
                  <a:lnTo>
                    <a:pt x="0" y="0"/>
                  </a:lnTo>
                  <a:close/>
                </a:path>
              </a:pathLst>
            </a:custGeom>
            <a:solidFill>
              <a:schemeClr val="bg1">
                <a:lumMod val="65000"/>
              </a:schemeClr>
            </a:solidFill>
            <a:ln>
              <a:solidFill>
                <a:schemeClr val="bg1">
                  <a:lumMod val="50000"/>
                </a:schemeClr>
              </a:solidFill>
            </a:ln>
            <a:effectLst>
              <a:outerShdw blurRad="50800" dist="38100" algn="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de-DE" sz="1900" kern="1200" dirty="0" smtClean="0">
                  <a:solidFill>
                    <a:srgbClr val="9E0000"/>
                  </a:solidFill>
                </a:rPr>
                <a:t>Entwicklerteam HS 2</a:t>
              </a:r>
              <a:endParaRPr lang="de-DE" sz="1900" kern="1200" dirty="0">
                <a:solidFill>
                  <a:srgbClr val="9E0000"/>
                </a:solidFill>
              </a:endParaRPr>
            </a:p>
          </p:txBody>
        </p:sp>
        <p:sp>
          <p:nvSpPr>
            <p:cNvPr id="14" name="Freihandform 13"/>
            <p:cNvSpPr/>
            <p:nvPr/>
          </p:nvSpPr>
          <p:spPr>
            <a:xfrm>
              <a:off x="4810786" y="4837342"/>
              <a:ext cx="1673565" cy="836782"/>
            </a:xfrm>
            <a:custGeom>
              <a:avLst/>
              <a:gdLst>
                <a:gd name="connsiteX0" fmla="*/ 0 w 1673565"/>
                <a:gd name="connsiteY0" fmla="*/ 0 h 836782"/>
                <a:gd name="connsiteX1" fmla="*/ 1673565 w 1673565"/>
                <a:gd name="connsiteY1" fmla="*/ 0 h 836782"/>
                <a:gd name="connsiteX2" fmla="*/ 1673565 w 1673565"/>
                <a:gd name="connsiteY2" fmla="*/ 836782 h 836782"/>
                <a:gd name="connsiteX3" fmla="*/ 0 w 1673565"/>
                <a:gd name="connsiteY3" fmla="*/ 836782 h 836782"/>
                <a:gd name="connsiteX4" fmla="*/ 0 w 1673565"/>
                <a:gd name="connsiteY4" fmla="*/ 0 h 83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565" h="836782">
                  <a:moveTo>
                    <a:pt x="0" y="0"/>
                  </a:moveTo>
                  <a:lnTo>
                    <a:pt x="1673565" y="0"/>
                  </a:lnTo>
                  <a:lnTo>
                    <a:pt x="1673565" y="836782"/>
                  </a:lnTo>
                  <a:lnTo>
                    <a:pt x="0" y="836782"/>
                  </a:lnTo>
                  <a:lnTo>
                    <a:pt x="0" y="0"/>
                  </a:lnTo>
                  <a:close/>
                </a:path>
              </a:pathLst>
            </a:custGeom>
            <a:solidFill>
              <a:schemeClr val="bg1">
                <a:lumMod val="65000"/>
              </a:schemeClr>
            </a:solidFill>
            <a:ln>
              <a:solidFill>
                <a:schemeClr val="bg1">
                  <a:lumMod val="50000"/>
                </a:schemeClr>
              </a:solidFill>
            </a:ln>
            <a:effectLst>
              <a:outerShdw blurRad="50800" dist="38100" algn="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de-DE" sz="1900" kern="1200" dirty="0" smtClean="0">
                  <a:solidFill>
                    <a:srgbClr val="9E0000"/>
                  </a:solidFill>
                </a:rPr>
                <a:t>Entwicklerteam HS n</a:t>
              </a:r>
              <a:endParaRPr lang="de-DE" sz="1900" kern="1200" dirty="0">
                <a:solidFill>
                  <a:srgbClr val="9E0000"/>
                </a:solidFill>
              </a:endParaRPr>
            </a:p>
          </p:txBody>
        </p:sp>
        <p:sp>
          <p:nvSpPr>
            <p:cNvPr id="15" name="Freihandform 14"/>
            <p:cNvSpPr/>
            <p:nvPr/>
          </p:nvSpPr>
          <p:spPr>
            <a:xfrm>
              <a:off x="6835800" y="4837342"/>
              <a:ext cx="1673565" cy="836782"/>
            </a:xfrm>
            <a:custGeom>
              <a:avLst/>
              <a:gdLst>
                <a:gd name="connsiteX0" fmla="*/ 0 w 1673565"/>
                <a:gd name="connsiteY0" fmla="*/ 0 h 836782"/>
                <a:gd name="connsiteX1" fmla="*/ 1673565 w 1673565"/>
                <a:gd name="connsiteY1" fmla="*/ 0 h 836782"/>
                <a:gd name="connsiteX2" fmla="*/ 1673565 w 1673565"/>
                <a:gd name="connsiteY2" fmla="*/ 836782 h 836782"/>
                <a:gd name="connsiteX3" fmla="*/ 0 w 1673565"/>
                <a:gd name="connsiteY3" fmla="*/ 836782 h 836782"/>
                <a:gd name="connsiteX4" fmla="*/ 0 w 1673565"/>
                <a:gd name="connsiteY4" fmla="*/ 0 h 83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565" h="836782">
                  <a:moveTo>
                    <a:pt x="0" y="0"/>
                  </a:moveTo>
                  <a:lnTo>
                    <a:pt x="1673565" y="0"/>
                  </a:lnTo>
                  <a:lnTo>
                    <a:pt x="1673565" y="836782"/>
                  </a:lnTo>
                  <a:lnTo>
                    <a:pt x="0" y="836782"/>
                  </a:lnTo>
                  <a:lnTo>
                    <a:pt x="0" y="0"/>
                  </a:lnTo>
                  <a:close/>
                </a:path>
              </a:pathLst>
            </a:custGeom>
            <a:solidFill>
              <a:schemeClr val="bg1">
                <a:lumMod val="65000"/>
              </a:schemeClr>
            </a:solidFill>
            <a:ln>
              <a:solidFill>
                <a:schemeClr val="bg1">
                  <a:lumMod val="50000"/>
                </a:schemeClr>
              </a:solidFill>
            </a:ln>
            <a:effectLst>
              <a:outerShdw blurRad="50800" dist="38100" algn="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de-DE" sz="1900" kern="1200" dirty="0" smtClean="0">
                  <a:solidFill>
                    <a:srgbClr val="9E0000"/>
                  </a:solidFill>
                </a:rPr>
                <a:t>Entwicklerteam MMKH</a:t>
              </a:r>
              <a:endParaRPr lang="de-DE" sz="1900" kern="1200" dirty="0">
                <a:solidFill>
                  <a:srgbClr val="9E0000"/>
                </a:solidFill>
              </a:endParaRPr>
            </a:p>
          </p:txBody>
        </p:sp>
        <p:sp>
          <p:nvSpPr>
            <p:cNvPr id="16" name="Freihandform 15"/>
            <p:cNvSpPr/>
            <p:nvPr/>
          </p:nvSpPr>
          <p:spPr>
            <a:xfrm>
              <a:off x="3484276" y="2182916"/>
              <a:ext cx="2490951" cy="836782"/>
            </a:xfrm>
            <a:custGeom>
              <a:avLst/>
              <a:gdLst>
                <a:gd name="connsiteX0" fmla="*/ 0 w 2413783"/>
                <a:gd name="connsiteY0" fmla="*/ 0 h 836782"/>
                <a:gd name="connsiteX1" fmla="*/ 2413783 w 2413783"/>
                <a:gd name="connsiteY1" fmla="*/ 0 h 836782"/>
                <a:gd name="connsiteX2" fmla="*/ 2413783 w 2413783"/>
                <a:gd name="connsiteY2" fmla="*/ 836782 h 836782"/>
                <a:gd name="connsiteX3" fmla="*/ 0 w 2413783"/>
                <a:gd name="connsiteY3" fmla="*/ 836782 h 836782"/>
                <a:gd name="connsiteX4" fmla="*/ 0 w 2413783"/>
                <a:gd name="connsiteY4" fmla="*/ 0 h 83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83" h="836782">
                  <a:moveTo>
                    <a:pt x="0" y="0"/>
                  </a:moveTo>
                  <a:lnTo>
                    <a:pt x="2413783" y="0"/>
                  </a:lnTo>
                  <a:lnTo>
                    <a:pt x="2413783" y="836782"/>
                  </a:lnTo>
                  <a:lnTo>
                    <a:pt x="0" y="836782"/>
                  </a:lnTo>
                  <a:lnTo>
                    <a:pt x="0" y="0"/>
                  </a:lnTo>
                  <a:close/>
                </a:path>
              </a:pathLst>
            </a:custGeom>
            <a:solidFill>
              <a:schemeClr val="bg1"/>
            </a:solidFill>
            <a:ln>
              <a:solidFill>
                <a:srgbClr val="9E0000"/>
              </a:solidFill>
            </a:ln>
            <a:effectLst>
              <a:outerShdw blurRad="50800" dist="38100" algn="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de-DE" sz="1900" kern="1200" dirty="0" smtClean="0">
                  <a:solidFill>
                    <a:srgbClr val="9E0000"/>
                  </a:solidFill>
                </a:rPr>
                <a:t>Lenkungsgremium (AG Digitales Lernen)</a:t>
              </a:r>
              <a:endParaRPr lang="de-DE" sz="1900" kern="1200" dirty="0">
                <a:solidFill>
                  <a:srgbClr val="9E0000"/>
                </a:solidFill>
              </a:endParaRPr>
            </a:p>
          </p:txBody>
        </p:sp>
      </p:grpSp>
    </p:spTree>
    <p:extLst>
      <p:ext uri="{BB962C8B-B14F-4D97-AF65-F5344CB8AC3E}">
        <p14:creationId xmlns:p14="http://schemas.microsoft.com/office/powerpoint/2010/main" val="730929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389483" y="1340768"/>
            <a:ext cx="8675687" cy="432520"/>
          </a:xfrm>
        </p:spPr>
        <p:txBody>
          <a:bodyPr/>
          <a:lstStyle/>
          <a:p>
            <a:pPr>
              <a:buFontTx/>
              <a:buNone/>
            </a:pPr>
            <a:r>
              <a:rPr lang="de-DE" dirty="0" smtClean="0">
                <a:solidFill>
                  <a:srgbClr val="9E0000"/>
                </a:solidFill>
              </a:rPr>
              <a:t>Notwendige jährliche Ressourcenbedarfe (Endausbau) in den Bereichen:</a:t>
            </a:r>
            <a:endParaRPr lang="de-DE" sz="1400" dirty="0">
              <a:solidFill>
                <a:srgbClr val="9E0000"/>
              </a:solidFill>
            </a:endParaRPr>
          </a:p>
        </p:txBody>
      </p:sp>
      <p:sp>
        <p:nvSpPr>
          <p:cNvPr id="4101" name="Rectangle 5"/>
          <p:cNvSpPr>
            <a:spLocks noGrp="1" noChangeArrowheads="1"/>
          </p:cNvSpPr>
          <p:nvPr>
            <p:ph type="title"/>
          </p:nvPr>
        </p:nvSpPr>
        <p:spPr>
          <a:xfrm>
            <a:off x="457200" y="620713"/>
            <a:ext cx="8686800" cy="863600"/>
          </a:xfrm>
        </p:spPr>
        <p:txBody>
          <a:bodyPr/>
          <a:lstStyle/>
          <a:p>
            <a:r>
              <a:rPr lang="de-DE" dirty="0" smtClean="0"/>
              <a:t>Web-Journal als hochschulübergreifende Plattform</a:t>
            </a:r>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1230647017"/>
              </p:ext>
            </p:extLst>
          </p:nvPr>
        </p:nvGraphicFramePr>
        <p:xfrm>
          <a:off x="172199" y="2096814"/>
          <a:ext cx="8892971" cy="3766999"/>
        </p:xfrm>
        <a:graphic>
          <a:graphicData uri="http://schemas.openxmlformats.org/drawingml/2006/table">
            <a:tbl>
              <a:tblPr firstRow="1" bandRow="1">
                <a:tableStyleId>{5C22544A-7EE6-4342-B048-85BDC9FD1C3A}</a:tableStyleId>
              </a:tblPr>
              <a:tblGrid>
                <a:gridCol w="1987677"/>
                <a:gridCol w="2261129"/>
                <a:gridCol w="1601423"/>
                <a:gridCol w="1166648"/>
                <a:gridCol w="1876094"/>
              </a:tblGrid>
              <a:tr h="406776">
                <a:tc>
                  <a:txBody>
                    <a:bodyPr/>
                    <a:lstStyle/>
                    <a:p>
                      <a:endParaRPr lang="de-DE" b="0" dirty="0">
                        <a:solidFill>
                          <a:srgbClr val="9E0000"/>
                        </a:solidFill>
                      </a:endParaRPr>
                    </a:p>
                  </a:txBody>
                  <a:tcPr>
                    <a:solidFill>
                      <a:schemeClr val="bg1"/>
                    </a:solidFill>
                  </a:tcPr>
                </a:tc>
                <a:tc>
                  <a:txBody>
                    <a:bodyPr/>
                    <a:lstStyle/>
                    <a:p>
                      <a:pPr algn="ctr"/>
                      <a:endParaRPr lang="de-DE" b="0" dirty="0"/>
                    </a:p>
                  </a:txBody>
                  <a:tcPr>
                    <a:solidFill>
                      <a:schemeClr val="bg1"/>
                    </a:solidFill>
                  </a:tcPr>
                </a:tc>
                <a:tc gridSpan="2">
                  <a:txBody>
                    <a:bodyPr/>
                    <a:lstStyle/>
                    <a:p>
                      <a:pPr algn="ctr"/>
                      <a:r>
                        <a:rPr lang="de-DE" b="0" dirty="0" smtClean="0"/>
                        <a:t>Personalbedarf (VZÄ)</a:t>
                      </a:r>
                      <a:endParaRPr lang="de-DE" b="0" dirty="0"/>
                    </a:p>
                  </a:txBody>
                  <a:tcPr>
                    <a:solidFill>
                      <a:srgbClr val="9E0000"/>
                    </a:solidFill>
                  </a:tcPr>
                </a:tc>
                <a:tc hMerge="1">
                  <a:txBody>
                    <a:bodyPr/>
                    <a:lstStyle/>
                    <a:p>
                      <a:pPr algn="ctr"/>
                      <a:endParaRPr lang="de-DE" b="0" dirty="0"/>
                    </a:p>
                  </a:txBody>
                  <a:tcPr>
                    <a:solidFill>
                      <a:schemeClr val="bg1">
                        <a:lumMod val="50000"/>
                      </a:schemeClr>
                    </a:solidFill>
                  </a:tcPr>
                </a:tc>
                <a:tc>
                  <a:txBody>
                    <a:bodyPr/>
                    <a:lstStyle/>
                    <a:p>
                      <a:pPr algn="ctr"/>
                      <a:r>
                        <a:rPr lang="de-DE" b="0" dirty="0" smtClean="0"/>
                        <a:t>Sachmittel</a:t>
                      </a:r>
                      <a:endParaRPr lang="de-DE" b="0" dirty="0"/>
                    </a:p>
                  </a:txBody>
                  <a:tcPr>
                    <a:solidFill>
                      <a:srgbClr val="9E0000"/>
                    </a:solidFill>
                  </a:tcPr>
                </a:tc>
              </a:tr>
              <a:tr h="702106">
                <a:tc>
                  <a:txBody>
                    <a:bodyPr/>
                    <a:lstStyle/>
                    <a:p>
                      <a:endParaRPr lang="de-DE" b="0" dirty="0">
                        <a:solidFill>
                          <a:schemeClr val="bg1"/>
                        </a:solidFill>
                      </a:endParaRPr>
                    </a:p>
                  </a:txBody>
                  <a:tcPr anchor="ctr">
                    <a:solidFill>
                      <a:schemeClr val="bg1"/>
                    </a:solidFill>
                  </a:tcPr>
                </a:tc>
                <a:tc>
                  <a:txBody>
                    <a:bodyPr/>
                    <a:lstStyle/>
                    <a:p>
                      <a:pPr algn="ctr"/>
                      <a:endParaRPr lang="de-DE" dirty="0"/>
                    </a:p>
                  </a:txBody>
                  <a:tcPr>
                    <a:solidFill>
                      <a:schemeClr val="bg1"/>
                    </a:solidFill>
                  </a:tcPr>
                </a:tc>
                <a:tc>
                  <a:txBody>
                    <a:bodyPr/>
                    <a:lstStyle/>
                    <a:p>
                      <a:pPr algn="ctr"/>
                      <a:r>
                        <a:rPr lang="de-DE" dirty="0" smtClean="0"/>
                        <a:t>Hochschulen</a:t>
                      </a:r>
                      <a:endParaRPr lang="de-DE" dirty="0"/>
                    </a:p>
                  </a:txBody>
                  <a:tcPr>
                    <a:solidFill>
                      <a:schemeClr val="bg1">
                        <a:lumMod val="75000"/>
                      </a:schemeClr>
                    </a:solidFill>
                  </a:tcPr>
                </a:tc>
                <a:tc>
                  <a:txBody>
                    <a:bodyPr/>
                    <a:lstStyle/>
                    <a:p>
                      <a:pPr algn="ctr"/>
                      <a:r>
                        <a:rPr lang="de-DE" dirty="0" smtClean="0"/>
                        <a:t>Zentral</a:t>
                      </a:r>
                      <a:endParaRPr lang="de-DE" dirty="0"/>
                    </a:p>
                  </a:txBody>
                  <a:tcPr>
                    <a:solidFill>
                      <a:schemeClr val="bg1">
                        <a:lumMod val="75000"/>
                      </a:schemeClr>
                    </a:solidFill>
                  </a:tcPr>
                </a:tc>
                <a:tc>
                  <a:txBody>
                    <a:bodyPr/>
                    <a:lstStyle/>
                    <a:p>
                      <a:pPr algn="ctr"/>
                      <a:r>
                        <a:rPr lang="de-DE" dirty="0" smtClean="0"/>
                        <a:t>z.B. Ausstattung</a:t>
                      </a:r>
                      <a:endParaRPr lang="de-DE" dirty="0"/>
                    </a:p>
                  </a:txBody>
                  <a:tcPr>
                    <a:solidFill>
                      <a:schemeClr val="bg1">
                        <a:lumMod val="75000"/>
                      </a:schemeClr>
                    </a:solidFill>
                  </a:tcPr>
                </a:tc>
              </a:tr>
              <a:tr h="7356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b="0" dirty="0" smtClean="0">
                          <a:solidFill>
                            <a:schemeClr val="bg1"/>
                          </a:solidFill>
                        </a:rPr>
                        <a:t>Online-Portal / Technik</a:t>
                      </a:r>
                    </a:p>
                  </a:txBody>
                  <a:tcPr anchor="ctr">
                    <a:solidFill>
                      <a:srgbClr val="9E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t>Entwicklung</a:t>
                      </a:r>
                    </a:p>
                  </a:txBody>
                  <a:tcPr anchor="ctr">
                    <a:solidFill>
                      <a:schemeClr val="bg1">
                        <a:lumMod val="75000"/>
                      </a:schemeClr>
                    </a:solidFill>
                  </a:tcPr>
                </a:tc>
                <a:tc gridSpan="2">
                  <a:txBody>
                    <a:bodyPr/>
                    <a:lstStyle/>
                    <a:p>
                      <a:pPr algn="ctr"/>
                      <a:r>
                        <a:rPr lang="de-DE" dirty="0" smtClean="0"/>
                        <a:t>14-15 (2,5)*</a:t>
                      </a:r>
                      <a:endParaRPr lang="de-DE" dirty="0"/>
                    </a:p>
                  </a:txBody>
                  <a:tcPr anchor="ctr">
                    <a:solidFill>
                      <a:schemeClr val="bg1">
                        <a:lumMod val="95000"/>
                      </a:schemeClr>
                    </a:solidFill>
                  </a:tcPr>
                </a:tc>
                <a:tc hMerge="1">
                  <a:txBody>
                    <a:bodyPr/>
                    <a:lstStyle/>
                    <a:p>
                      <a:pPr algn="ctr"/>
                      <a:endParaRPr lang="de-DE" dirty="0"/>
                    </a:p>
                  </a:txBody>
                  <a:tcPr anchor="ctr">
                    <a:solidFill>
                      <a:schemeClr val="bg1">
                        <a:lumMod val="95000"/>
                      </a:schemeClr>
                    </a:solidFill>
                  </a:tcPr>
                </a:tc>
                <a:tc>
                  <a:txBody>
                    <a:bodyPr/>
                    <a:lstStyle/>
                    <a:p>
                      <a:pPr algn="ctr"/>
                      <a:r>
                        <a:rPr lang="de-DE" dirty="0" smtClean="0"/>
                        <a:t>275T € (50T€)*</a:t>
                      </a:r>
                      <a:endParaRPr lang="de-DE" dirty="0"/>
                    </a:p>
                  </a:txBody>
                  <a:tcPr anchor="ctr">
                    <a:solidFill>
                      <a:schemeClr val="bg1">
                        <a:lumMod val="95000"/>
                      </a:schemeClr>
                    </a:solidFill>
                  </a:tcPr>
                </a:tc>
              </a:tr>
              <a:tr h="702106">
                <a:tc>
                  <a:txBody>
                    <a:bodyPr/>
                    <a:lstStyle/>
                    <a:p>
                      <a:r>
                        <a:rPr lang="de-DE" b="0" dirty="0" smtClean="0">
                          <a:solidFill>
                            <a:schemeClr val="bg1"/>
                          </a:solidFill>
                        </a:rPr>
                        <a:t>Medienbildung / Qualifizierung</a:t>
                      </a:r>
                      <a:endParaRPr lang="de-DE" b="0" dirty="0">
                        <a:solidFill>
                          <a:schemeClr val="bg1"/>
                        </a:solidFill>
                      </a:endParaRPr>
                    </a:p>
                  </a:txBody>
                  <a:tcPr anchor="ctr">
                    <a:solidFill>
                      <a:srgbClr val="9E0000"/>
                    </a:solidFill>
                  </a:tcPr>
                </a:tc>
                <a:tc>
                  <a:txBody>
                    <a:bodyPr/>
                    <a:lstStyle/>
                    <a:p>
                      <a:pPr algn="ctr"/>
                      <a:r>
                        <a:rPr lang="de-DE" dirty="0" smtClean="0"/>
                        <a:t>Konzept</a:t>
                      </a:r>
                      <a:r>
                        <a:rPr lang="de-DE" baseline="0" dirty="0" smtClean="0"/>
                        <a:t> und </a:t>
                      </a:r>
                      <a:r>
                        <a:rPr lang="de-DE" dirty="0" smtClean="0"/>
                        <a:t>Koordination </a:t>
                      </a:r>
                      <a:endParaRPr lang="de-DE" dirty="0"/>
                    </a:p>
                  </a:txBody>
                  <a:tcPr anchor="ctr">
                    <a:solidFill>
                      <a:schemeClr val="bg1">
                        <a:lumMod val="75000"/>
                      </a:schemeClr>
                    </a:solidFill>
                  </a:tcPr>
                </a:tc>
                <a:tc gridSpan="3">
                  <a:txBody>
                    <a:bodyPr/>
                    <a:lstStyle/>
                    <a:p>
                      <a:pPr algn="ctr"/>
                      <a:r>
                        <a:rPr lang="de-DE" dirty="0" smtClean="0"/>
                        <a:t>ca.</a:t>
                      </a:r>
                      <a:r>
                        <a:rPr lang="de-DE" baseline="0" dirty="0" smtClean="0"/>
                        <a:t> 1,3 Mio.</a:t>
                      </a:r>
                      <a:endParaRPr lang="de-DE" dirty="0"/>
                    </a:p>
                  </a:txBody>
                  <a:tcPr anchor="ctr">
                    <a:solidFill>
                      <a:schemeClr val="bg1">
                        <a:lumMod val="95000"/>
                      </a:schemeClr>
                    </a:solidFill>
                  </a:tcPr>
                </a:tc>
                <a:tc hMerge="1">
                  <a:txBody>
                    <a:bodyPr/>
                    <a:lstStyle/>
                    <a:p>
                      <a:pPr algn="ctr"/>
                      <a:endParaRPr lang="de-DE" dirty="0"/>
                    </a:p>
                  </a:txBody>
                  <a:tcPr anchor="ctr">
                    <a:solidFill>
                      <a:schemeClr val="bg1">
                        <a:lumMod val="95000"/>
                      </a:schemeClr>
                    </a:solidFill>
                  </a:tcPr>
                </a:tc>
                <a:tc hMerge="1">
                  <a:txBody>
                    <a:bodyPr/>
                    <a:lstStyle/>
                    <a:p>
                      <a:pPr algn="ctr"/>
                      <a:endParaRPr lang="de-DE" dirty="0"/>
                    </a:p>
                  </a:txBody>
                  <a:tcPr anchor="ctr">
                    <a:solidFill>
                      <a:schemeClr val="bg1">
                        <a:lumMod val="95000"/>
                      </a:schemeClr>
                    </a:solidFill>
                  </a:tcPr>
                </a:tc>
              </a:tr>
              <a:tr h="406776">
                <a:tc>
                  <a:txBody>
                    <a:bodyPr/>
                    <a:lstStyle/>
                    <a:p>
                      <a:r>
                        <a:rPr lang="de-DE" b="0" dirty="0" smtClean="0">
                          <a:solidFill>
                            <a:schemeClr val="bg1"/>
                          </a:solidFill>
                        </a:rPr>
                        <a:t>Support</a:t>
                      </a:r>
                      <a:endParaRPr lang="de-DE" b="0" dirty="0">
                        <a:solidFill>
                          <a:schemeClr val="bg1"/>
                        </a:solidFill>
                      </a:endParaRPr>
                    </a:p>
                  </a:txBody>
                  <a:tcPr anchor="ctr">
                    <a:solidFill>
                      <a:srgbClr val="9E0000"/>
                    </a:solidFill>
                  </a:tcPr>
                </a:tc>
                <a:tc>
                  <a:txBody>
                    <a:bodyPr/>
                    <a:lstStyle/>
                    <a:p>
                      <a:pPr algn="ctr"/>
                      <a:r>
                        <a:rPr lang="de-DE" dirty="0" smtClean="0"/>
                        <a:t>Beratung/Unterstütz</a:t>
                      </a:r>
                      <a:endParaRPr lang="de-DE" dirty="0"/>
                    </a:p>
                  </a:txBody>
                  <a:tcPr anchor="ctr">
                    <a:solidFill>
                      <a:schemeClr val="bg1">
                        <a:lumMod val="75000"/>
                      </a:schemeClr>
                    </a:solidFill>
                  </a:tcPr>
                </a:tc>
                <a:tc>
                  <a:txBody>
                    <a:bodyPr/>
                    <a:lstStyle/>
                    <a:p>
                      <a:pPr algn="ctr"/>
                      <a:r>
                        <a:rPr lang="de-DE" dirty="0" smtClean="0"/>
                        <a:t>12</a:t>
                      </a:r>
                      <a:endParaRPr lang="de-DE" dirty="0"/>
                    </a:p>
                  </a:txBody>
                  <a:tcPr anchor="ctr">
                    <a:solidFill>
                      <a:schemeClr val="bg1">
                        <a:lumMod val="95000"/>
                      </a:schemeClr>
                    </a:solidFill>
                  </a:tcPr>
                </a:tc>
                <a:tc>
                  <a:txBody>
                    <a:bodyPr/>
                    <a:lstStyle/>
                    <a:p>
                      <a:pPr algn="ctr"/>
                      <a:r>
                        <a:rPr lang="de-DE" dirty="0" smtClean="0"/>
                        <a:t>1</a:t>
                      </a:r>
                      <a:endParaRPr lang="de-DE" dirty="0"/>
                    </a:p>
                  </a:txBody>
                  <a:tcPr anchor="ctr">
                    <a:solidFill>
                      <a:schemeClr val="bg1">
                        <a:lumMod val="95000"/>
                      </a:schemeClr>
                    </a:solidFill>
                  </a:tcPr>
                </a:tc>
                <a:tc>
                  <a:txBody>
                    <a:bodyPr/>
                    <a:lstStyle/>
                    <a:p>
                      <a:pPr algn="ctr"/>
                      <a:r>
                        <a:rPr lang="de-DE" dirty="0" smtClean="0"/>
                        <a:t>60T €</a:t>
                      </a:r>
                      <a:endParaRPr lang="de-DE" dirty="0"/>
                    </a:p>
                  </a:txBody>
                  <a:tcPr anchor="ctr">
                    <a:solidFill>
                      <a:schemeClr val="bg1">
                        <a:lumMod val="95000"/>
                      </a:schemeClr>
                    </a:solidFill>
                  </a:tcPr>
                </a:tc>
              </a:tr>
              <a:tr h="406776">
                <a:tc rowSpan="2">
                  <a:txBody>
                    <a:bodyPr/>
                    <a:lstStyle/>
                    <a:p>
                      <a:r>
                        <a:rPr lang="de-DE" b="0" dirty="0" smtClean="0">
                          <a:solidFill>
                            <a:schemeClr val="bg1"/>
                          </a:solidFill>
                        </a:rPr>
                        <a:t>Content-Förderprogramm</a:t>
                      </a:r>
                      <a:endParaRPr lang="de-DE" b="0" dirty="0">
                        <a:solidFill>
                          <a:schemeClr val="bg1"/>
                        </a:solidFill>
                      </a:endParaRPr>
                    </a:p>
                  </a:txBody>
                  <a:tcPr anchor="ctr">
                    <a:solidFill>
                      <a:srgbClr val="9E0000"/>
                    </a:solidFill>
                  </a:tcPr>
                </a:tc>
                <a:tc>
                  <a:txBody>
                    <a:bodyPr/>
                    <a:lstStyle/>
                    <a:p>
                      <a:pPr algn="ctr"/>
                      <a:r>
                        <a:rPr lang="de-DE" dirty="0" err="1" smtClean="0"/>
                        <a:t>Contenterstellung</a:t>
                      </a:r>
                      <a:endParaRPr lang="de-DE" dirty="0"/>
                    </a:p>
                  </a:txBody>
                  <a:tcPr anchor="ctr">
                    <a:solidFill>
                      <a:schemeClr val="bg1">
                        <a:lumMod val="75000"/>
                      </a:schemeClr>
                    </a:solidFill>
                  </a:tcPr>
                </a:tc>
                <a:tc>
                  <a:txBody>
                    <a:bodyPr/>
                    <a:lstStyle/>
                    <a:p>
                      <a:pPr algn="ctr"/>
                      <a:r>
                        <a:rPr lang="de-DE" dirty="0" smtClean="0"/>
                        <a:t>-</a:t>
                      </a:r>
                      <a:endParaRPr lang="de-DE" dirty="0"/>
                    </a:p>
                  </a:txBody>
                  <a:tcPr anchor="ctr">
                    <a:solidFill>
                      <a:schemeClr val="bg1">
                        <a:lumMod val="95000"/>
                      </a:schemeClr>
                    </a:solidFill>
                  </a:tcPr>
                </a:tc>
                <a:tc>
                  <a:txBody>
                    <a:bodyPr/>
                    <a:lstStyle/>
                    <a:p>
                      <a:pPr algn="ctr"/>
                      <a:r>
                        <a:rPr lang="de-DE" dirty="0" smtClean="0"/>
                        <a:t>0,5-1**</a:t>
                      </a:r>
                      <a:endParaRPr lang="de-DE" dirty="0"/>
                    </a:p>
                  </a:txBody>
                  <a:tcPr anchor="ctr">
                    <a:solidFill>
                      <a:schemeClr val="bg1">
                        <a:lumMod val="95000"/>
                      </a:schemeClr>
                    </a:solidFill>
                  </a:tcPr>
                </a:tc>
                <a:tc>
                  <a:txBody>
                    <a:bodyPr/>
                    <a:lstStyle/>
                    <a:p>
                      <a:pPr algn="ctr"/>
                      <a:r>
                        <a:rPr lang="de-DE" dirty="0" smtClean="0"/>
                        <a:t>1 Mio. €</a:t>
                      </a:r>
                      <a:endParaRPr lang="de-DE" dirty="0"/>
                    </a:p>
                  </a:txBody>
                  <a:tcPr anchor="ctr">
                    <a:solidFill>
                      <a:schemeClr val="bg1">
                        <a:lumMod val="95000"/>
                      </a:schemeClr>
                    </a:solidFill>
                  </a:tcPr>
                </a:tc>
              </a:tr>
              <a:tr h="406776">
                <a:tc vMerge="1">
                  <a:txBody>
                    <a:bodyPr/>
                    <a:lstStyle/>
                    <a:p>
                      <a:endParaRPr lang="de-DE" b="0" dirty="0">
                        <a:solidFill>
                          <a:schemeClr val="bg1"/>
                        </a:solidFill>
                      </a:endParaRPr>
                    </a:p>
                  </a:txBody>
                  <a:tcPr anchor="ctr">
                    <a:solidFill>
                      <a:srgbClr val="9E0000"/>
                    </a:solidFill>
                  </a:tcPr>
                </a:tc>
                <a:tc>
                  <a:txBody>
                    <a:bodyPr/>
                    <a:lstStyle/>
                    <a:p>
                      <a:pPr algn="ctr"/>
                      <a:r>
                        <a:rPr lang="de-DE" dirty="0" smtClean="0"/>
                        <a:t>Betreuung</a:t>
                      </a:r>
                      <a:endParaRPr lang="de-DE" dirty="0"/>
                    </a:p>
                  </a:txBody>
                  <a:tcPr anchor="ctr">
                    <a:solidFill>
                      <a:schemeClr val="bg1">
                        <a:lumMod val="75000"/>
                      </a:schemeClr>
                    </a:solidFill>
                  </a:tcPr>
                </a:tc>
                <a:tc>
                  <a:txBody>
                    <a:bodyPr/>
                    <a:lstStyle/>
                    <a:p>
                      <a:pPr algn="ctr"/>
                      <a:r>
                        <a:rPr lang="de-DE" dirty="0" smtClean="0"/>
                        <a:t>-</a:t>
                      </a:r>
                      <a:endParaRPr lang="de-DE" dirty="0"/>
                    </a:p>
                  </a:txBody>
                  <a:tcPr anchor="ctr">
                    <a:solidFill>
                      <a:schemeClr val="bg1">
                        <a:lumMod val="95000"/>
                      </a:schemeClr>
                    </a:solidFill>
                  </a:tcPr>
                </a:tc>
                <a:tc>
                  <a:txBody>
                    <a:bodyPr/>
                    <a:lstStyle/>
                    <a:p>
                      <a:pPr algn="ctr"/>
                      <a:r>
                        <a:rPr lang="de-DE" dirty="0" smtClean="0"/>
                        <a:t>-</a:t>
                      </a:r>
                      <a:endParaRPr lang="de-DE" dirty="0"/>
                    </a:p>
                  </a:txBody>
                  <a:tcPr anchor="ctr">
                    <a:solidFill>
                      <a:schemeClr val="bg1">
                        <a:lumMod val="95000"/>
                      </a:schemeClr>
                    </a:solidFill>
                  </a:tcPr>
                </a:tc>
                <a:tc>
                  <a:txBody>
                    <a:bodyPr/>
                    <a:lstStyle/>
                    <a:p>
                      <a:pPr algn="ctr"/>
                      <a:r>
                        <a:rPr lang="de-DE" dirty="0" smtClean="0"/>
                        <a:t>400T €</a:t>
                      </a:r>
                      <a:endParaRPr lang="de-DE" dirty="0"/>
                    </a:p>
                  </a:txBody>
                  <a:tcPr anchor="ctr">
                    <a:solidFill>
                      <a:schemeClr val="bg1">
                        <a:lumMod val="95000"/>
                      </a:schemeClr>
                    </a:solidFill>
                  </a:tcPr>
                </a:tc>
              </a:tr>
            </a:tbl>
          </a:graphicData>
        </a:graphic>
      </p:graphicFrame>
      <p:sp>
        <p:nvSpPr>
          <p:cNvPr id="17" name="Rectangle 4"/>
          <p:cNvSpPr txBox="1">
            <a:spLocks noChangeArrowheads="1"/>
          </p:cNvSpPr>
          <p:nvPr/>
        </p:nvSpPr>
        <p:spPr bwMode="auto">
          <a:xfrm>
            <a:off x="0" y="98425"/>
            <a:ext cx="7345345" cy="544513"/>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cs typeface="Arial" charset="0"/>
              </a:defRPr>
            </a:lvl2pPr>
            <a:lvl3pPr algn="l" rtl="0" eaLnBrk="1" fontAlgn="base" hangingPunct="1">
              <a:spcBef>
                <a:spcPct val="0"/>
              </a:spcBef>
              <a:spcAft>
                <a:spcPct val="0"/>
              </a:spcAft>
              <a:defRPr sz="2400">
                <a:solidFill>
                  <a:schemeClr val="bg1"/>
                </a:solidFill>
                <a:latin typeface="Arial" charset="0"/>
                <a:cs typeface="Arial" charset="0"/>
              </a:defRPr>
            </a:lvl3pPr>
            <a:lvl4pPr algn="l" rtl="0" eaLnBrk="1" fontAlgn="base" hangingPunct="1">
              <a:spcBef>
                <a:spcPct val="0"/>
              </a:spcBef>
              <a:spcAft>
                <a:spcPct val="0"/>
              </a:spcAft>
              <a:defRPr sz="2400">
                <a:solidFill>
                  <a:schemeClr val="bg1"/>
                </a:solidFill>
                <a:latin typeface="Arial" charset="0"/>
                <a:cs typeface="Arial" charset="0"/>
              </a:defRPr>
            </a:lvl4pPr>
            <a:lvl5pPr algn="l" rtl="0" eaLnBrk="1" fontAlgn="base" hangingPunct="1">
              <a:spcBef>
                <a:spcPct val="0"/>
              </a:spcBef>
              <a:spcAft>
                <a:spcPct val="0"/>
              </a:spcAft>
              <a:defRPr sz="2400">
                <a:solidFill>
                  <a:schemeClr val="bg1"/>
                </a:solidFill>
                <a:latin typeface="Arial" charset="0"/>
                <a:cs typeface="Arial" charset="0"/>
              </a:defRPr>
            </a:lvl5pPr>
            <a:lvl6pPr marL="457200" algn="l" rtl="0" eaLnBrk="1" fontAlgn="base" hangingPunct="1">
              <a:spcBef>
                <a:spcPct val="0"/>
              </a:spcBef>
              <a:spcAft>
                <a:spcPct val="0"/>
              </a:spcAft>
              <a:defRPr sz="2400">
                <a:solidFill>
                  <a:schemeClr val="bg1"/>
                </a:solidFill>
                <a:latin typeface="Arial" charset="0"/>
                <a:cs typeface="Arial" charset="0"/>
              </a:defRPr>
            </a:lvl6pPr>
            <a:lvl7pPr marL="914400" algn="l" rtl="0" eaLnBrk="1" fontAlgn="base" hangingPunct="1">
              <a:spcBef>
                <a:spcPct val="0"/>
              </a:spcBef>
              <a:spcAft>
                <a:spcPct val="0"/>
              </a:spcAft>
              <a:defRPr sz="2400">
                <a:solidFill>
                  <a:schemeClr val="bg1"/>
                </a:solidFill>
                <a:latin typeface="Arial" charset="0"/>
                <a:cs typeface="Arial" charset="0"/>
              </a:defRPr>
            </a:lvl7pPr>
            <a:lvl8pPr marL="1371600" algn="l" rtl="0" eaLnBrk="1" fontAlgn="base" hangingPunct="1">
              <a:spcBef>
                <a:spcPct val="0"/>
              </a:spcBef>
              <a:spcAft>
                <a:spcPct val="0"/>
              </a:spcAft>
              <a:defRPr sz="2400">
                <a:solidFill>
                  <a:schemeClr val="bg1"/>
                </a:solidFill>
                <a:latin typeface="Arial" charset="0"/>
                <a:cs typeface="Arial" charset="0"/>
              </a:defRPr>
            </a:lvl8pPr>
            <a:lvl9pPr marL="1828800" algn="l" rtl="0" eaLnBrk="1" fontAlgn="base" hangingPunct="1">
              <a:spcBef>
                <a:spcPct val="0"/>
              </a:spcBef>
              <a:spcAft>
                <a:spcPct val="0"/>
              </a:spcAft>
              <a:defRPr sz="2400">
                <a:solidFill>
                  <a:schemeClr val="bg1"/>
                </a:solidFill>
                <a:latin typeface="Arial" charset="0"/>
                <a:cs typeface="Arial" charset="0"/>
              </a:defRPr>
            </a:lvl9pPr>
          </a:lstStyle>
          <a:p>
            <a:r>
              <a:rPr lang="de-DE" kern="0" dirty="0" smtClean="0"/>
              <a:t>   </a:t>
            </a:r>
            <a:r>
              <a:rPr lang="de-DE" sz="2800" b="1" kern="0" dirty="0" smtClean="0"/>
              <a:t>3. Ressourcenbedarfe</a:t>
            </a:r>
            <a:endParaRPr lang="de-DE" sz="2800" b="1" kern="0" dirty="0"/>
          </a:p>
        </p:txBody>
      </p:sp>
      <p:sp>
        <p:nvSpPr>
          <p:cNvPr id="7" name="Textfeld 6"/>
          <p:cNvSpPr txBox="1"/>
          <p:nvPr/>
        </p:nvSpPr>
        <p:spPr>
          <a:xfrm>
            <a:off x="189176" y="6117017"/>
            <a:ext cx="3657609" cy="646331"/>
          </a:xfrm>
          <a:prstGeom prst="rect">
            <a:avLst/>
          </a:prstGeom>
          <a:noFill/>
        </p:spPr>
        <p:txBody>
          <a:bodyPr wrap="square" rtlCol="0">
            <a:spAutoFit/>
          </a:bodyPr>
          <a:lstStyle/>
          <a:p>
            <a:r>
              <a:rPr lang="de-DE" sz="1200" dirty="0" smtClean="0"/>
              <a:t>* in Klammern die Angaben für das Vorprojekt „Arbeitspaket 1“ (Nov. 2014-1.Q. 2015</a:t>
            </a:r>
          </a:p>
          <a:p>
            <a:r>
              <a:rPr lang="de-DE" sz="1200" dirty="0" smtClean="0"/>
              <a:t>** zentraler Bedarf für Projektträgerschaft</a:t>
            </a:r>
            <a:endParaRPr lang="de-DE" dirty="0"/>
          </a:p>
        </p:txBody>
      </p:sp>
    </p:spTree>
    <p:extLst>
      <p:ext uri="{BB962C8B-B14F-4D97-AF65-F5344CB8AC3E}">
        <p14:creationId xmlns:p14="http://schemas.microsoft.com/office/powerpoint/2010/main" val="4014269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389483" y="1122400"/>
            <a:ext cx="8675687" cy="432520"/>
          </a:xfrm>
        </p:spPr>
        <p:txBody>
          <a:bodyPr/>
          <a:lstStyle/>
          <a:p>
            <a:pPr>
              <a:buFontTx/>
              <a:buNone/>
            </a:pPr>
            <a:r>
              <a:rPr lang="de-DE" dirty="0" smtClean="0">
                <a:solidFill>
                  <a:srgbClr val="9E0000"/>
                </a:solidFill>
              </a:rPr>
              <a:t>Minimale jährliche Ressourcenbedarfe (in der Startphase) in den Bereichen:</a:t>
            </a:r>
            <a:endParaRPr lang="de-DE" sz="1400" dirty="0">
              <a:solidFill>
                <a:srgbClr val="9E0000"/>
              </a:solidFill>
            </a:endParaRPr>
          </a:p>
        </p:txBody>
      </p:sp>
      <p:sp>
        <p:nvSpPr>
          <p:cNvPr id="4101" name="Rectangle 5"/>
          <p:cNvSpPr>
            <a:spLocks noGrp="1" noChangeArrowheads="1"/>
          </p:cNvSpPr>
          <p:nvPr>
            <p:ph type="title"/>
          </p:nvPr>
        </p:nvSpPr>
        <p:spPr>
          <a:xfrm>
            <a:off x="457200" y="620713"/>
            <a:ext cx="8686800" cy="863600"/>
          </a:xfrm>
        </p:spPr>
        <p:txBody>
          <a:bodyPr/>
          <a:lstStyle/>
          <a:p>
            <a:r>
              <a:rPr lang="de-DE" dirty="0" smtClean="0"/>
              <a:t>Web-Journal als hochschulübergreifende Plattform</a:t>
            </a:r>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1230647017"/>
              </p:ext>
            </p:extLst>
          </p:nvPr>
        </p:nvGraphicFramePr>
        <p:xfrm>
          <a:off x="172199" y="1960334"/>
          <a:ext cx="8892971" cy="4580551"/>
        </p:xfrm>
        <a:graphic>
          <a:graphicData uri="http://schemas.openxmlformats.org/drawingml/2006/table">
            <a:tbl>
              <a:tblPr firstRow="1" bandRow="1">
                <a:tableStyleId>{5C22544A-7EE6-4342-B048-85BDC9FD1C3A}</a:tableStyleId>
              </a:tblPr>
              <a:tblGrid>
                <a:gridCol w="1902261"/>
                <a:gridCol w="2224585"/>
                <a:gridCol w="1596788"/>
                <a:gridCol w="1293243"/>
                <a:gridCol w="1876094"/>
              </a:tblGrid>
              <a:tr h="406776">
                <a:tc>
                  <a:txBody>
                    <a:bodyPr/>
                    <a:lstStyle/>
                    <a:p>
                      <a:endParaRPr lang="de-DE" b="0" dirty="0">
                        <a:solidFill>
                          <a:srgbClr val="9E0000"/>
                        </a:solidFill>
                      </a:endParaRPr>
                    </a:p>
                  </a:txBody>
                  <a:tcPr>
                    <a:solidFill>
                      <a:schemeClr val="bg1"/>
                    </a:solidFill>
                  </a:tcPr>
                </a:tc>
                <a:tc>
                  <a:txBody>
                    <a:bodyPr/>
                    <a:lstStyle/>
                    <a:p>
                      <a:pPr algn="ctr"/>
                      <a:endParaRPr lang="de-DE" b="0" dirty="0"/>
                    </a:p>
                  </a:txBody>
                  <a:tcPr>
                    <a:solidFill>
                      <a:schemeClr val="bg1"/>
                    </a:solidFill>
                  </a:tcPr>
                </a:tc>
                <a:tc gridSpan="2">
                  <a:txBody>
                    <a:bodyPr/>
                    <a:lstStyle/>
                    <a:p>
                      <a:pPr algn="ctr"/>
                      <a:r>
                        <a:rPr lang="de-DE" b="0" dirty="0" smtClean="0"/>
                        <a:t>Personalbedarf (VZÄ)</a:t>
                      </a:r>
                      <a:endParaRPr lang="de-DE" b="0" dirty="0"/>
                    </a:p>
                  </a:txBody>
                  <a:tcPr>
                    <a:solidFill>
                      <a:srgbClr val="9E0000"/>
                    </a:solidFill>
                  </a:tcPr>
                </a:tc>
                <a:tc hMerge="1">
                  <a:txBody>
                    <a:bodyPr/>
                    <a:lstStyle/>
                    <a:p>
                      <a:endParaRPr lang="de-DE"/>
                    </a:p>
                  </a:txBody>
                  <a:tcPr/>
                </a:tc>
                <a:tc>
                  <a:txBody>
                    <a:bodyPr/>
                    <a:lstStyle/>
                    <a:p>
                      <a:pPr algn="ctr"/>
                      <a:r>
                        <a:rPr lang="de-DE" b="0" dirty="0" smtClean="0"/>
                        <a:t>Sachmittel</a:t>
                      </a:r>
                      <a:endParaRPr lang="de-DE" b="0" dirty="0"/>
                    </a:p>
                  </a:txBody>
                  <a:tcPr>
                    <a:solidFill>
                      <a:srgbClr val="9E0000"/>
                    </a:solidFill>
                  </a:tcPr>
                </a:tc>
              </a:tr>
              <a:tr h="702106">
                <a:tc>
                  <a:txBody>
                    <a:bodyPr/>
                    <a:lstStyle/>
                    <a:p>
                      <a:endParaRPr lang="de-DE" b="0" dirty="0">
                        <a:solidFill>
                          <a:schemeClr val="bg1"/>
                        </a:solidFill>
                      </a:endParaRPr>
                    </a:p>
                  </a:txBody>
                  <a:tcPr anchor="ctr">
                    <a:solidFill>
                      <a:schemeClr val="bg1"/>
                    </a:solidFill>
                  </a:tcPr>
                </a:tc>
                <a:tc>
                  <a:txBody>
                    <a:bodyPr/>
                    <a:lstStyle/>
                    <a:p>
                      <a:pPr algn="ctr"/>
                      <a:endParaRPr lang="de-DE" dirty="0"/>
                    </a:p>
                  </a:txBody>
                  <a:tcPr>
                    <a:solidFill>
                      <a:schemeClr val="bg1"/>
                    </a:solidFill>
                  </a:tcPr>
                </a:tc>
                <a:tc>
                  <a:txBody>
                    <a:bodyPr/>
                    <a:lstStyle/>
                    <a:p>
                      <a:pPr algn="ctr"/>
                      <a:r>
                        <a:rPr lang="de-DE" dirty="0" smtClean="0"/>
                        <a:t>Hochschulen</a:t>
                      </a:r>
                      <a:endParaRPr lang="de-DE" dirty="0"/>
                    </a:p>
                  </a:txBody>
                  <a:tcPr>
                    <a:solidFill>
                      <a:schemeClr val="bg1">
                        <a:lumMod val="75000"/>
                      </a:schemeClr>
                    </a:solidFill>
                  </a:tcPr>
                </a:tc>
                <a:tc>
                  <a:txBody>
                    <a:bodyPr/>
                    <a:lstStyle/>
                    <a:p>
                      <a:pPr algn="ctr"/>
                      <a:r>
                        <a:rPr lang="de-DE" dirty="0" smtClean="0"/>
                        <a:t>Zentral</a:t>
                      </a:r>
                      <a:endParaRPr lang="de-DE" dirty="0"/>
                    </a:p>
                  </a:txBody>
                  <a:tcPr>
                    <a:solidFill>
                      <a:schemeClr val="bg1">
                        <a:lumMod val="75000"/>
                      </a:schemeClr>
                    </a:solidFill>
                  </a:tcPr>
                </a:tc>
                <a:tc>
                  <a:txBody>
                    <a:bodyPr/>
                    <a:lstStyle/>
                    <a:p>
                      <a:pPr algn="ctr"/>
                      <a:r>
                        <a:rPr lang="de-DE" dirty="0" smtClean="0"/>
                        <a:t>z.B. Ausstattung</a:t>
                      </a:r>
                      <a:endParaRPr lang="de-DE" dirty="0"/>
                    </a:p>
                  </a:txBody>
                  <a:tcPr>
                    <a:solidFill>
                      <a:schemeClr val="bg1">
                        <a:lumMod val="75000"/>
                      </a:schemeClr>
                    </a:solidFill>
                  </a:tcPr>
                </a:tc>
              </a:tr>
              <a:tr h="7356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b="0" dirty="0" smtClean="0">
                          <a:solidFill>
                            <a:schemeClr val="bg1"/>
                          </a:solidFill>
                        </a:rPr>
                        <a:t>Online-Portal / Technik</a:t>
                      </a:r>
                    </a:p>
                  </a:txBody>
                  <a:tcPr anchor="ctr">
                    <a:solidFill>
                      <a:srgbClr val="9E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t>Entwicklung</a:t>
                      </a:r>
                    </a:p>
                  </a:txBody>
                  <a:tcPr anchor="ctr">
                    <a:solidFill>
                      <a:schemeClr val="bg1">
                        <a:lumMod val="75000"/>
                      </a:schemeClr>
                    </a:solidFill>
                  </a:tcPr>
                </a:tc>
                <a:tc gridSpan="2">
                  <a:txBody>
                    <a:bodyPr/>
                    <a:lstStyle/>
                    <a:p>
                      <a:pPr algn="ctr"/>
                      <a:r>
                        <a:rPr lang="de-DE" dirty="0" smtClean="0"/>
                        <a:t>8 / 520T €</a:t>
                      </a:r>
                      <a:endParaRPr lang="de-DE" dirty="0"/>
                    </a:p>
                  </a:txBody>
                  <a:tcPr anchor="ctr">
                    <a:solidFill>
                      <a:schemeClr val="bg1">
                        <a:lumMod val="95000"/>
                      </a:schemeClr>
                    </a:solidFill>
                  </a:tcPr>
                </a:tc>
                <a:tc hMerge="1">
                  <a:txBody>
                    <a:bodyPr/>
                    <a:lstStyle/>
                    <a:p>
                      <a:endParaRPr lang="de-DE"/>
                    </a:p>
                  </a:txBody>
                  <a:tcPr/>
                </a:tc>
                <a:tc>
                  <a:txBody>
                    <a:bodyPr/>
                    <a:lstStyle/>
                    <a:p>
                      <a:pPr algn="ctr"/>
                      <a:r>
                        <a:rPr lang="de-DE" dirty="0" smtClean="0"/>
                        <a:t>150T €</a:t>
                      </a:r>
                      <a:endParaRPr lang="de-DE" dirty="0"/>
                    </a:p>
                  </a:txBody>
                  <a:tcPr anchor="ctr">
                    <a:solidFill>
                      <a:schemeClr val="bg1">
                        <a:lumMod val="95000"/>
                      </a:schemeClr>
                    </a:solidFill>
                  </a:tcPr>
                </a:tc>
              </a:tr>
              <a:tr h="702106">
                <a:tc>
                  <a:txBody>
                    <a:bodyPr/>
                    <a:lstStyle/>
                    <a:p>
                      <a:r>
                        <a:rPr lang="de-DE" b="0" dirty="0" smtClean="0">
                          <a:solidFill>
                            <a:schemeClr val="bg1"/>
                          </a:solidFill>
                        </a:rPr>
                        <a:t>Medienbildung / Qualifizierung</a:t>
                      </a:r>
                      <a:endParaRPr lang="de-DE" b="0" dirty="0">
                        <a:solidFill>
                          <a:schemeClr val="bg1"/>
                        </a:solidFill>
                      </a:endParaRPr>
                    </a:p>
                  </a:txBody>
                  <a:tcPr anchor="ctr">
                    <a:solidFill>
                      <a:srgbClr val="9E0000"/>
                    </a:solidFill>
                  </a:tcPr>
                </a:tc>
                <a:tc>
                  <a:txBody>
                    <a:bodyPr/>
                    <a:lstStyle/>
                    <a:p>
                      <a:pPr algn="ctr"/>
                      <a:r>
                        <a:rPr lang="de-DE" dirty="0" smtClean="0"/>
                        <a:t>Konzept</a:t>
                      </a:r>
                      <a:r>
                        <a:rPr lang="de-DE" baseline="0" dirty="0" smtClean="0"/>
                        <a:t> und </a:t>
                      </a:r>
                      <a:r>
                        <a:rPr lang="de-DE" dirty="0" smtClean="0"/>
                        <a:t>Koordination </a:t>
                      </a:r>
                      <a:endParaRPr lang="de-DE" dirty="0"/>
                    </a:p>
                  </a:txBody>
                  <a:tcPr anchor="ctr">
                    <a:solidFill>
                      <a:schemeClr val="bg1">
                        <a:lumMod val="75000"/>
                      </a:schemeClr>
                    </a:solidFill>
                  </a:tcPr>
                </a:tc>
                <a:tc gridSpan="3">
                  <a:txBody>
                    <a:bodyPr/>
                    <a:lstStyle/>
                    <a:p>
                      <a:pPr algn="ctr"/>
                      <a:r>
                        <a:rPr lang="de-DE" dirty="0" smtClean="0"/>
                        <a:t>300T €</a:t>
                      </a:r>
                      <a:endParaRPr lang="de-DE" dirty="0"/>
                    </a:p>
                  </a:txBody>
                  <a:tcPr anchor="ctr">
                    <a:solidFill>
                      <a:schemeClr val="bg1">
                        <a:lumMod val="95000"/>
                      </a:schemeClr>
                    </a:solidFill>
                  </a:tcPr>
                </a:tc>
                <a:tc hMerge="1">
                  <a:txBody>
                    <a:bodyPr/>
                    <a:lstStyle/>
                    <a:p>
                      <a:endParaRPr lang="de-DE"/>
                    </a:p>
                  </a:txBody>
                  <a:tcPr/>
                </a:tc>
                <a:tc hMerge="1">
                  <a:txBody>
                    <a:bodyPr/>
                    <a:lstStyle/>
                    <a:p>
                      <a:pPr algn="ctr"/>
                      <a:endParaRPr lang="de-DE" dirty="0"/>
                    </a:p>
                  </a:txBody>
                  <a:tcPr anchor="ctr">
                    <a:solidFill>
                      <a:schemeClr val="bg1">
                        <a:lumMod val="95000"/>
                      </a:schemeClr>
                    </a:solidFill>
                  </a:tcPr>
                </a:tc>
              </a:tr>
              <a:tr h="406776">
                <a:tc>
                  <a:txBody>
                    <a:bodyPr/>
                    <a:lstStyle/>
                    <a:p>
                      <a:r>
                        <a:rPr lang="de-DE" b="0" dirty="0" smtClean="0">
                          <a:solidFill>
                            <a:schemeClr val="bg1"/>
                          </a:solidFill>
                        </a:rPr>
                        <a:t>Support</a:t>
                      </a:r>
                      <a:endParaRPr lang="de-DE" b="0" dirty="0">
                        <a:solidFill>
                          <a:schemeClr val="bg1"/>
                        </a:solidFill>
                      </a:endParaRPr>
                    </a:p>
                  </a:txBody>
                  <a:tcPr anchor="ctr">
                    <a:solidFill>
                      <a:srgbClr val="9E0000"/>
                    </a:solidFill>
                  </a:tcPr>
                </a:tc>
                <a:tc>
                  <a:txBody>
                    <a:bodyPr/>
                    <a:lstStyle/>
                    <a:p>
                      <a:pPr algn="ctr"/>
                      <a:r>
                        <a:rPr lang="de-DE" dirty="0" smtClean="0"/>
                        <a:t>Beratung/Unterstütz</a:t>
                      </a:r>
                      <a:endParaRPr lang="de-DE" dirty="0"/>
                    </a:p>
                  </a:txBody>
                  <a:tcPr anchor="ctr">
                    <a:solidFill>
                      <a:schemeClr val="bg1">
                        <a:lumMod val="75000"/>
                      </a:schemeClr>
                    </a:solidFill>
                  </a:tcPr>
                </a:tc>
                <a:tc>
                  <a:txBody>
                    <a:bodyPr/>
                    <a:lstStyle/>
                    <a:p>
                      <a:pPr algn="ctr"/>
                      <a:r>
                        <a:rPr lang="de-DE" dirty="0" smtClean="0"/>
                        <a:t>4 / 260T</a:t>
                      </a:r>
                      <a:r>
                        <a:rPr lang="de-DE" baseline="0" dirty="0" smtClean="0"/>
                        <a:t> €</a:t>
                      </a:r>
                      <a:endParaRPr lang="de-DE" dirty="0"/>
                    </a:p>
                  </a:txBody>
                  <a:tcPr anchor="ctr">
                    <a:solidFill>
                      <a:schemeClr val="bg1">
                        <a:lumMod val="95000"/>
                      </a:schemeClr>
                    </a:solidFill>
                  </a:tcPr>
                </a:tc>
                <a:tc>
                  <a:txBody>
                    <a:bodyPr/>
                    <a:lstStyle/>
                    <a:p>
                      <a:pPr algn="ctr"/>
                      <a:r>
                        <a:rPr lang="de-DE" dirty="0" smtClean="0"/>
                        <a:t>1 / 65T €</a:t>
                      </a:r>
                      <a:endParaRPr lang="de-DE" dirty="0"/>
                    </a:p>
                  </a:txBody>
                  <a:tcPr anchor="ctr">
                    <a:solidFill>
                      <a:schemeClr val="bg1">
                        <a:lumMod val="95000"/>
                      </a:schemeClr>
                    </a:solidFill>
                  </a:tcPr>
                </a:tc>
                <a:tc>
                  <a:txBody>
                    <a:bodyPr/>
                    <a:lstStyle/>
                    <a:p>
                      <a:pPr algn="ctr"/>
                      <a:r>
                        <a:rPr lang="de-DE" dirty="0" smtClean="0"/>
                        <a:t>50T €</a:t>
                      </a:r>
                      <a:endParaRPr lang="de-DE" dirty="0"/>
                    </a:p>
                  </a:txBody>
                  <a:tcPr anchor="ctr">
                    <a:solidFill>
                      <a:schemeClr val="bg1">
                        <a:lumMod val="95000"/>
                      </a:schemeClr>
                    </a:solidFill>
                  </a:tcPr>
                </a:tc>
              </a:tr>
              <a:tr h="406776">
                <a:tc rowSpan="2">
                  <a:txBody>
                    <a:bodyPr/>
                    <a:lstStyle/>
                    <a:p>
                      <a:r>
                        <a:rPr lang="de-DE" b="0" dirty="0" smtClean="0">
                          <a:solidFill>
                            <a:schemeClr val="bg1"/>
                          </a:solidFill>
                        </a:rPr>
                        <a:t>Content-Förderprogramm</a:t>
                      </a:r>
                      <a:endParaRPr lang="de-DE" b="0" dirty="0">
                        <a:solidFill>
                          <a:schemeClr val="bg1"/>
                        </a:solidFill>
                      </a:endParaRPr>
                    </a:p>
                  </a:txBody>
                  <a:tcPr anchor="ctr">
                    <a:solidFill>
                      <a:srgbClr val="9E0000"/>
                    </a:solidFill>
                  </a:tcPr>
                </a:tc>
                <a:tc>
                  <a:txBody>
                    <a:bodyPr/>
                    <a:lstStyle/>
                    <a:p>
                      <a:pPr algn="ctr"/>
                      <a:r>
                        <a:rPr lang="de-DE" dirty="0" err="1" smtClean="0"/>
                        <a:t>Contenterstellung</a:t>
                      </a:r>
                      <a:endParaRPr lang="de-DE" dirty="0"/>
                    </a:p>
                  </a:txBody>
                  <a:tcPr anchor="ctr">
                    <a:solidFill>
                      <a:schemeClr val="bg1">
                        <a:lumMod val="75000"/>
                      </a:schemeClr>
                    </a:solidFill>
                  </a:tcPr>
                </a:tc>
                <a:tc>
                  <a:txBody>
                    <a:bodyPr/>
                    <a:lstStyle/>
                    <a:p>
                      <a:pPr algn="ctr"/>
                      <a:r>
                        <a:rPr lang="de-DE" dirty="0" smtClean="0"/>
                        <a:t>-</a:t>
                      </a:r>
                      <a:endParaRPr lang="de-DE" dirty="0"/>
                    </a:p>
                  </a:txBody>
                  <a:tcPr anchor="ctr">
                    <a:solidFill>
                      <a:schemeClr val="bg1">
                        <a:lumMod val="95000"/>
                      </a:schemeClr>
                    </a:solidFill>
                  </a:tcPr>
                </a:tc>
                <a:tc>
                  <a:txBody>
                    <a:bodyPr/>
                    <a:lstStyle/>
                    <a:p>
                      <a:pPr algn="ctr"/>
                      <a:r>
                        <a:rPr lang="de-DE" dirty="0" smtClean="0"/>
                        <a:t>-</a:t>
                      </a:r>
                      <a:endParaRPr lang="de-DE" dirty="0"/>
                    </a:p>
                  </a:txBody>
                  <a:tcPr anchor="ctr">
                    <a:solidFill>
                      <a:schemeClr val="bg1">
                        <a:lumMod val="95000"/>
                      </a:schemeClr>
                    </a:solidFill>
                  </a:tcPr>
                </a:tc>
                <a:tc>
                  <a:txBody>
                    <a:bodyPr/>
                    <a:lstStyle/>
                    <a:p>
                      <a:pPr algn="ctr"/>
                      <a:r>
                        <a:rPr lang="de-DE" dirty="0" smtClean="0"/>
                        <a:t>600T €</a:t>
                      </a:r>
                      <a:endParaRPr lang="de-DE" dirty="0"/>
                    </a:p>
                  </a:txBody>
                  <a:tcPr anchor="ctr">
                    <a:solidFill>
                      <a:schemeClr val="bg1">
                        <a:lumMod val="95000"/>
                      </a:schemeClr>
                    </a:solidFill>
                  </a:tcPr>
                </a:tc>
              </a:tr>
              <a:tr h="406776">
                <a:tc vMerge="1">
                  <a:txBody>
                    <a:bodyPr/>
                    <a:lstStyle/>
                    <a:p>
                      <a:endParaRPr lang="de-DE" b="0" dirty="0">
                        <a:solidFill>
                          <a:schemeClr val="bg1"/>
                        </a:solidFill>
                      </a:endParaRPr>
                    </a:p>
                  </a:txBody>
                  <a:tcPr anchor="ctr">
                    <a:solidFill>
                      <a:srgbClr val="9E0000"/>
                    </a:solidFill>
                  </a:tcPr>
                </a:tc>
                <a:tc>
                  <a:txBody>
                    <a:bodyPr/>
                    <a:lstStyle/>
                    <a:p>
                      <a:pPr algn="ctr"/>
                      <a:r>
                        <a:rPr lang="de-DE" dirty="0" smtClean="0"/>
                        <a:t>Betreuung</a:t>
                      </a:r>
                      <a:endParaRPr lang="de-DE" dirty="0"/>
                    </a:p>
                  </a:txBody>
                  <a:tcPr anchor="ctr">
                    <a:solidFill>
                      <a:schemeClr val="bg1">
                        <a:lumMod val="75000"/>
                      </a:schemeClr>
                    </a:solidFill>
                  </a:tcPr>
                </a:tc>
                <a:tc>
                  <a:txBody>
                    <a:bodyPr/>
                    <a:lstStyle/>
                    <a:p>
                      <a:pPr algn="ctr"/>
                      <a:r>
                        <a:rPr lang="de-DE" dirty="0" smtClean="0"/>
                        <a:t>-</a:t>
                      </a:r>
                      <a:endParaRPr lang="de-DE" dirty="0"/>
                    </a:p>
                  </a:txBody>
                  <a:tcPr anchor="ctr">
                    <a:solidFill>
                      <a:schemeClr val="bg1">
                        <a:lumMod val="95000"/>
                      </a:schemeClr>
                    </a:solidFill>
                  </a:tcPr>
                </a:tc>
                <a:tc>
                  <a:txBody>
                    <a:bodyPr/>
                    <a:lstStyle/>
                    <a:p>
                      <a:pPr algn="ctr"/>
                      <a:r>
                        <a:rPr lang="de-DE" dirty="0" smtClean="0"/>
                        <a:t>-</a:t>
                      </a:r>
                      <a:endParaRPr lang="de-DE" dirty="0"/>
                    </a:p>
                  </a:txBody>
                  <a:tcPr anchor="ctr">
                    <a:solidFill>
                      <a:schemeClr val="bg1">
                        <a:lumMod val="95000"/>
                      </a:schemeClr>
                    </a:solidFill>
                  </a:tcPr>
                </a:tc>
                <a:tc>
                  <a:txBody>
                    <a:bodyPr/>
                    <a:lstStyle/>
                    <a:p>
                      <a:pPr algn="ctr"/>
                      <a:endParaRPr lang="de-DE" dirty="0"/>
                    </a:p>
                  </a:txBody>
                  <a:tcPr anchor="ctr">
                    <a:solidFill>
                      <a:schemeClr val="bg1">
                        <a:lumMod val="95000"/>
                      </a:schemeClr>
                    </a:solidFill>
                  </a:tcPr>
                </a:tc>
              </a:tr>
              <a:tr h="406776">
                <a:tc gridSpan="2">
                  <a:txBody>
                    <a:bodyPr/>
                    <a:lstStyle/>
                    <a:p>
                      <a:r>
                        <a:rPr lang="de-DE" b="0" dirty="0" smtClean="0">
                          <a:solidFill>
                            <a:srgbClr val="9E0000"/>
                          </a:solidFill>
                        </a:rPr>
                        <a:t>Gesamtkosten 2015 (Stellen ab Q. 2)</a:t>
                      </a:r>
                      <a:endParaRPr lang="de-DE" b="0" dirty="0">
                        <a:solidFill>
                          <a:srgbClr val="9E0000"/>
                        </a:solidFill>
                      </a:endParaRPr>
                    </a:p>
                  </a:txBody>
                  <a:tcPr anchor="ctr">
                    <a:solidFill>
                      <a:schemeClr val="bg1">
                        <a:lumMod val="50000"/>
                      </a:schemeClr>
                    </a:solidFill>
                  </a:tcPr>
                </a:tc>
                <a:tc hMerge="1">
                  <a:txBody>
                    <a:bodyPr/>
                    <a:lstStyle/>
                    <a:p>
                      <a:pPr algn="ctr"/>
                      <a:endParaRPr lang="de-DE" dirty="0"/>
                    </a:p>
                  </a:txBody>
                  <a:tcPr anchor="ctr">
                    <a:solidFill>
                      <a:schemeClr val="bg1">
                        <a:lumMod val="75000"/>
                      </a:schemeClr>
                    </a:solidFill>
                  </a:tcPr>
                </a:tc>
                <a:tc gridSpan="3">
                  <a:txBody>
                    <a:bodyPr/>
                    <a:lstStyle/>
                    <a:p>
                      <a:pPr algn="ctr"/>
                      <a:r>
                        <a:rPr lang="de-DE" dirty="0" smtClean="0">
                          <a:solidFill>
                            <a:srgbClr val="9E0000"/>
                          </a:solidFill>
                        </a:rPr>
                        <a:t>ca. 1,7 Mio.</a:t>
                      </a:r>
                      <a:endParaRPr lang="de-DE" dirty="0">
                        <a:solidFill>
                          <a:srgbClr val="9E0000"/>
                        </a:solidFill>
                      </a:endParaRPr>
                    </a:p>
                  </a:txBody>
                  <a:tcPr anchor="ctr">
                    <a:solidFill>
                      <a:schemeClr val="bg1">
                        <a:lumMod val="50000"/>
                      </a:schemeClr>
                    </a:solidFill>
                  </a:tcPr>
                </a:tc>
                <a:tc hMerge="1">
                  <a:txBody>
                    <a:bodyPr/>
                    <a:lstStyle/>
                    <a:p>
                      <a:pPr algn="ctr"/>
                      <a:endParaRPr lang="de-DE" dirty="0"/>
                    </a:p>
                  </a:txBody>
                  <a:tcPr anchor="ctr">
                    <a:solidFill>
                      <a:schemeClr val="bg1">
                        <a:lumMod val="95000"/>
                      </a:schemeClr>
                    </a:solidFill>
                  </a:tcPr>
                </a:tc>
                <a:tc hMerge="1">
                  <a:txBody>
                    <a:bodyPr/>
                    <a:lstStyle/>
                    <a:p>
                      <a:pPr algn="ctr"/>
                      <a:endParaRPr lang="de-DE" dirty="0"/>
                    </a:p>
                  </a:txBody>
                  <a:tcPr anchor="ctr">
                    <a:solidFill>
                      <a:schemeClr val="bg1">
                        <a:lumMod val="95000"/>
                      </a:schemeClr>
                    </a:solidFill>
                  </a:tcPr>
                </a:tc>
              </a:tr>
              <a:tr h="406776">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b="0" dirty="0" smtClean="0">
                          <a:solidFill>
                            <a:srgbClr val="9E0000"/>
                          </a:solidFill>
                        </a:rPr>
                        <a:t>Gesamtkosten 2016</a:t>
                      </a:r>
                      <a:endParaRPr lang="de-DE" b="0" dirty="0">
                        <a:solidFill>
                          <a:srgbClr val="9E0000"/>
                        </a:solidFill>
                      </a:endParaRPr>
                    </a:p>
                  </a:txBody>
                  <a:tcPr anchor="ctr">
                    <a:solidFill>
                      <a:schemeClr val="bg1">
                        <a:lumMod val="50000"/>
                      </a:schemeClr>
                    </a:solidFill>
                  </a:tcPr>
                </a:tc>
                <a:tc hMerge="1">
                  <a:txBody>
                    <a:bodyPr/>
                    <a:lstStyle/>
                    <a:p>
                      <a:pPr algn="ctr"/>
                      <a:endParaRPr lang="de-DE" dirty="0"/>
                    </a:p>
                  </a:txBody>
                  <a:tcPr anchor="ctr">
                    <a:solidFill>
                      <a:schemeClr val="bg1">
                        <a:lumMod val="75000"/>
                      </a:schemeClr>
                    </a:solidFill>
                  </a:tcPr>
                </a:tc>
                <a:tc gridSpan="3">
                  <a:txBody>
                    <a:bodyPr/>
                    <a:lstStyle/>
                    <a:p>
                      <a:pPr algn="ctr"/>
                      <a:r>
                        <a:rPr lang="de-DE" dirty="0" smtClean="0">
                          <a:solidFill>
                            <a:srgbClr val="9E0000"/>
                          </a:solidFill>
                        </a:rPr>
                        <a:t>ca. 1,9 Mio.</a:t>
                      </a:r>
                      <a:endParaRPr lang="de-DE" dirty="0">
                        <a:solidFill>
                          <a:srgbClr val="9E0000"/>
                        </a:solidFill>
                      </a:endParaRPr>
                    </a:p>
                  </a:txBody>
                  <a:tcPr anchor="ctr">
                    <a:solidFill>
                      <a:schemeClr val="bg1">
                        <a:lumMod val="50000"/>
                      </a:schemeClr>
                    </a:solidFill>
                  </a:tcPr>
                </a:tc>
                <a:tc hMerge="1">
                  <a:txBody>
                    <a:bodyPr/>
                    <a:lstStyle/>
                    <a:p>
                      <a:pPr algn="ctr"/>
                      <a:endParaRPr lang="de-DE" dirty="0"/>
                    </a:p>
                  </a:txBody>
                  <a:tcPr anchor="ctr">
                    <a:solidFill>
                      <a:schemeClr val="bg1">
                        <a:lumMod val="95000"/>
                      </a:schemeClr>
                    </a:solidFill>
                  </a:tcPr>
                </a:tc>
                <a:tc hMerge="1">
                  <a:txBody>
                    <a:bodyPr/>
                    <a:lstStyle/>
                    <a:p>
                      <a:pPr algn="ctr"/>
                      <a:endParaRPr lang="de-DE" dirty="0"/>
                    </a:p>
                  </a:txBody>
                  <a:tcPr anchor="ctr">
                    <a:solidFill>
                      <a:schemeClr val="bg1">
                        <a:lumMod val="95000"/>
                      </a:schemeClr>
                    </a:solidFill>
                  </a:tcPr>
                </a:tc>
              </a:tr>
            </a:tbl>
          </a:graphicData>
        </a:graphic>
      </p:graphicFrame>
      <p:sp>
        <p:nvSpPr>
          <p:cNvPr id="17" name="Rectangle 4"/>
          <p:cNvSpPr txBox="1">
            <a:spLocks noChangeArrowheads="1"/>
          </p:cNvSpPr>
          <p:nvPr/>
        </p:nvSpPr>
        <p:spPr bwMode="auto">
          <a:xfrm>
            <a:off x="0" y="98425"/>
            <a:ext cx="7345345" cy="544513"/>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cs typeface="Arial" charset="0"/>
              </a:defRPr>
            </a:lvl2pPr>
            <a:lvl3pPr algn="l" rtl="0" eaLnBrk="1" fontAlgn="base" hangingPunct="1">
              <a:spcBef>
                <a:spcPct val="0"/>
              </a:spcBef>
              <a:spcAft>
                <a:spcPct val="0"/>
              </a:spcAft>
              <a:defRPr sz="2400">
                <a:solidFill>
                  <a:schemeClr val="bg1"/>
                </a:solidFill>
                <a:latin typeface="Arial" charset="0"/>
                <a:cs typeface="Arial" charset="0"/>
              </a:defRPr>
            </a:lvl3pPr>
            <a:lvl4pPr algn="l" rtl="0" eaLnBrk="1" fontAlgn="base" hangingPunct="1">
              <a:spcBef>
                <a:spcPct val="0"/>
              </a:spcBef>
              <a:spcAft>
                <a:spcPct val="0"/>
              </a:spcAft>
              <a:defRPr sz="2400">
                <a:solidFill>
                  <a:schemeClr val="bg1"/>
                </a:solidFill>
                <a:latin typeface="Arial" charset="0"/>
                <a:cs typeface="Arial" charset="0"/>
              </a:defRPr>
            </a:lvl4pPr>
            <a:lvl5pPr algn="l" rtl="0" eaLnBrk="1" fontAlgn="base" hangingPunct="1">
              <a:spcBef>
                <a:spcPct val="0"/>
              </a:spcBef>
              <a:spcAft>
                <a:spcPct val="0"/>
              </a:spcAft>
              <a:defRPr sz="2400">
                <a:solidFill>
                  <a:schemeClr val="bg1"/>
                </a:solidFill>
                <a:latin typeface="Arial" charset="0"/>
                <a:cs typeface="Arial" charset="0"/>
              </a:defRPr>
            </a:lvl5pPr>
            <a:lvl6pPr marL="457200" algn="l" rtl="0" eaLnBrk="1" fontAlgn="base" hangingPunct="1">
              <a:spcBef>
                <a:spcPct val="0"/>
              </a:spcBef>
              <a:spcAft>
                <a:spcPct val="0"/>
              </a:spcAft>
              <a:defRPr sz="2400">
                <a:solidFill>
                  <a:schemeClr val="bg1"/>
                </a:solidFill>
                <a:latin typeface="Arial" charset="0"/>
                <a:cs typeface="Arial" charset="0"/>
              </a:defRPr>
            </a:lvl6pPr>
            <a:lvl7pPr marL="914400" algn="l" rtl="0" eaLnBrk="1" fontAlgn="base" hangingPunct="1">
              <a:spcBef>
                <a:spcPct val="0"/>
              </a:spcBef>
              <a:spcAft>
                <a:spcPct val="0"/>
              </a:spcAft>
              <a:defRPr sz="2400">
                <a:solidFill>
                  <a:schemeClr val="bg1"/>
                </a:solidFill>
                <a:latin typeface="Arial" charset="0"/>
                <a:cs typeface="Arial" charset="0"/>
              </a:defRPr>
            </a:lvl7pPr>
            <a:lvl8pPr marL="1371600" algn="l" rtl="0" eaLnBrk="1" fontAlgn="base" hangingPunct="1">
              <a:spcBef>
                <a:spcPct val="0"/>
              </a:spcBef>
              <a:spcAft>
                <a:spcPct val="0"/>
              </a:spcAft>
              <a:defRPr sz="2400">
                <a:solidFill>
                  <a:schemeClr val="bg1"/>
                </a:solidFill>
                <a:latin typeface="Arial" charset="0"/>
                <a:cs typeface="Arial" charset="0"/>
              </a:defRPr>
            </a:lvl8pPr>
            <a:lvl9pPr marL="1828800" algn="l" rtl="0" eaLnBrk="1" fontAlgn="base" hangingPunct="1">
              <a:spcBef>
                <a:spcPct val="0"/>
              </a:spcBef>
              <a:spcAft>
                <a:spcPct val="0"/>
              </a:spcAft>
              <a:defRPr sz="2400">
                <a:solidFill>
                  <a:schemeClr val="bg1"/>
                </a:solidFill>
                <a:latin typeface="Arial" charset="0"/>
                <a:cs typeface="Arial" charset="0"/>
              </a:defRPr>
            </a:lvl9pPr>
          </a:lstStyle>
          <a:p>
            <a:r>
              <a:rPr lang="de-DE" kern="0" dirty="0" smtClean="0"/>
              <a:t>   </a:t>
            </a:r>
            <a:r>
              <a:rPr lang="de-DE" sz="2800" b="1" kern="0" dirty="0" smtClean="0"/>
              <a:t>3. Ressourcenbedarfe</a:t>
            </a:r>
            <a:endParaRPr lang="de-DE" sz="2800" b="1" kern="0" dirty="0"/>
          </a:p>
        </p:txBody>
      </p:sp>
      <p:sp>
        <p:nvSpPr>
          <p:cNvPr id="9" name="Textfeld 8"/>
          <p:cNvSpPr txBox="1"/>
          <p:nvPr/>
        </p:nvSpPr>
        <p:spPr>
          <a:xfrm>
            <a:off x="189176" y="6608345"/>
            <a:ext cx="3657609" cy="276999"/>
          </a:xfrm>
          <a:prstGeom prst="rect">
            <a:avLst/>
          </a:prstGeom>
          <a:noFill/>
        </p:spPr>
        <p:txBody>
          <a:bodyPr wrap="square" rtlCol="0">
            <a:spAutoFit/>
          </a:bodyPr>
          <a:lstStyle/>
          <a:p>
            <a:r>
              <a:rPr lang="de-DE" sz="1200" dirty="0" smtClean="0"/>
              <a:t>* zentraler Bedarf für Projektträgerschaft</a:t>
            </a:r>
            <a:endParaRPr lang="de-DE" dirty="0"/>
          </a:p>
        </p:txBody>
      </p:sp>
    </p:spTree>
    <p:extLst>
      <p:ext uri="{BB962C8B-B14F-4D97-AF65-F5344CB8AC3E}">
        <p14:creationId xmlns:p14="http://schemas.microsoft.com/office/powerpoint/2010/main" val="40142692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1" name="Gerade Verbindung 140"/>
          <p:cNvCxnSpPr/>
          <p:nvPr/>
        </p:nvCxnSpPr>
        <p:spPr>
          <a:xfrm>
            <a:off x="5588603" y="1383900"/>
            <a:ext cx="0" cy="5035435"/>
          </a:xfrm>
          <a:prstGeom prst="line">
            <a:avLst/>
          </a:prstGeom>
          <a:ln>
            <a:solidFill>
              <a:srgbClr val="9E0000"/>
            </a:solidFill>
            <a:prstDash val="dash"/>
          </a:ln>
        </p:spPr>
        <p:style>
          <a:lnRef idx="1">
            <a:schemeClr val="accent1"/>
          </a:lnRef>
          <a:fillRef idx="0">
            <a:schemeClr val="accent1"/>
          </a:fillRef>
          <a:effectRef idx="0">
            <a:schemeClr val="accent1"/>
          </a:effectRef>
          <a:fontRef idx="minor">
            <a:schemeClr val="tx1"/>
          </a:fontRef>
        </p:style>
      </p:cxnSp>
      <p:grpSp>
        <p:nvGrpSpPr>
          <p:cNvPr id="121" name="Gruppieren 4098"/>
          <p:cNvGrpSpPr/>
          <p:nvPr/>
        </p:nvGrpSpPr>
        <p:grpSpPr>
          <a:xfrm>
            <a:off x="3354855" y="4125660"/>
            <a:ext cx="2250516" cy="956146"/>
            <a:chOff x="1100663" y="2021832"/>
            <a:chExt cx="2250516" cy="956146"/>
          </a:xfrm>
        </p:grpSpPr>
        <p:sp>
          <p:nvSpPr>
            <p:cNvPr id="122" name="Rechteck 121"/>
            <p:cNvSpPr>
              <a:spLocks noChangeArrowheads="1"/>
            </p:cNvSpPr>
            <p:nvPr/>
          </p:nvSpPr>
          <p:spPr bwMode="auto">
            <a:xfrm>
              <a:off x="1100663" y="2021832"/>
              <a:ext cx="2250516" cy="956146"/>
            </a:xfrm>
            <a:prstGeom prst="rect">
              <a:avLst/>
            </a:prstGeom>
            <a:solidFill>
              <a:schemeClr val="bg1">
                <a:lumMod val="75000"/>
              </a:schemeClr>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050" dirty="0" smtClean="0">
                  <a:solidFill>
                    <a:srgbClr val="9E0000"/>
                  </a:solidFill>
                  <a:latin typeface="+mn-lt"/>
                </a:rPr>
                <a:t>Hochschul</a:t>
              </a:r>
              <a:r>
                <a:rPr lang="de-DE" sz="1050" b="1" dirty="0" smtClean="0">
                  <a:solidFill>
                    <a:srgbClr val="9E0000"/>
                  </a:solidFill>
                  <a:latin typeface="+mn-lt"/>
                </a:rPr>
                <a:t>übergreifende</a:t>
              </a:r>
              <a:r>
                <a:rPr lang="de-DE" sz="1050" dirty="0" smtClean="0">
                  <a:solidFill>
                    <a:srgbClr val="9E0000"/>
                  </a:solidFill>
                  <a:latin typeface="+mn-lt"/>
                </a:rPr>
                <a:t> Projekte </a:t>
              </a:r>
              <a:r>
                <a:rPr lang="de-DE" sz="1100" dirty="0" smtClean="0">
                  <a:solidFill>
                    <a:srgbClr val="9E0000"/>
                  </a:solidFill>
                  <a:latin typeface="+mn-lt"/>
                </a:rPr>
                <a:t>(Content-Förderung, begleitende oder zertifizierte Qualifizierung)</a:t>
              </a:r>
              <a:endParaRPr lang="de-DE" sz="1100" dirty="0">
                <a:solidFill>
                  <a:srgbClr val="9E0000"/>
                </a:solidFill>
                <a:latin typeface="+mn-lt"/>
                <a:ea typeface="+mn-ea"/>
              </a:endParaRPr>
            </a:p>
          </p:txBody>
        </p:sp>
        <p:cxnSp>
          <p:nvCxnSpPr>
            <p:cNvPr id="123" name="Gerade Verbindung 122"/>
            <p:cNvCxnSpPr/>
            <p:nvPr/>
          </p:nvCxnSpPr>
          <p:spPr>
            <a:xfrm>
              <a:off x="1187450" y="2140024"/>
              <a:ext cx="2068555" cy="0"/>
            </a:xfrm>
            <a:prstGeom prst="line">
              <a:avLst/>
            </a:prstGeom>
            <a:ln>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124" name="Gerade Verbindung 123"/>
            <p:cNvCxnSpPr/>
            <p:nvPr/>
          </p:nvCxnSpPr>
          <p:spPr>
            <a:xfrm>
              <a:off x="1176582" y="2256122"/>
              <a:ext cx="2068555" cy="0"/>
            </a:xfrm>
            <a:prstGeom prst="line">
              <a:avLst/>
            </a:prstGeom>
            <a:ln>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132" name="Gerade Verbindung 131"/>
            <p:cNvCxnSpPr/>
            <p:nvPr/>
          </p:nvCxnSpPr>
          <p:spPr>
            <a:xfrm>
              <a:off x="1187450" y="2773079"/>
              <a:ext cx="2068555" cy="0"/>
            </a:xfrm>
            <a:prstGeom prst="line">
              <a:avLst/>
            </a:prstGeom>
            <a:ln>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133" name="Gerade Verbindung 132"/>
            <p:cNvCxnSpPr/>
            <p:nvPr/>
          </p:nvCxnSpPr>
          <p:spPr>
            <a:xfrm>
              <a:off x="1187450" y="2889177"/>
              <a:ext cx="2068555" cy="0"/>
            </a:xfrm>
            <a:prstGeom prst="line">
              <a:avLst/>
            </a:prstGeom>
            <a:ln>
              <a:solidFill>
                <a:srgbClr val="9E0000"/>
              </a:solidFill>
            </a:ln>
          </p:spPr>
          <p:style>
            <a:lnRef idx="1">
              <a:schemeClr val="accent1"/>
            </a:lnRef>
            <a:fillRef idx="0">
              <a:schemeClr val="accent1"/>
            </a:fillRef>
            <a:effectRef idx="0">
              <a:schemeClr val="accent1"/>
            </a:effectRef>
            <a:fontRef idx="minor">
              <a:schemeClr val="tx1"/>
            </a:fontRef>
          </p:style>
        </p:cxnSp>
      </p:grpSp>
      <p:sp>
        <p:nvSpPr>
          <p:cNvPr id="171" name="Eingebuchteter Richtungspfeil 16"/>
          <p:cNvSpPr>
            <a:spLocks noChangeArrowheads="1"/>
          </p:cNvSpPr>
          <p:nvPr/>
        </p:nvSpPr>
        <p:spPr bwMode="auto">
          <a:xfrm>
            <a:off x="8002913" y="5079027"/>
            <a:ext cx="1110197" cy="936310"/>
          </a:xfrm>
          <a:prstGeom prst="chevron">
            <a:avLst>
              <a:gd name="adj" fmla="val 29685"/>
            </a:avLst>
          </a:prstGeom>
          <a:solidFill>
            <a:schemeClr val="bg1"/>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endParaRPr lang="de-DE" sz="1000" dirty="0">
              <a:solidFill>
                <a:srgbClr val="9E0000"/>
              </a:solidFill>
              <a:latin typeface="Arial" charset="0"/>
              <a:ea typeface="ＭＳ Ｐゴシック" charset="0"/>
            </a:endParaRPr>
          </a:p>
        </p:txBody>
      </p:sp>
      <p:sp>
        <p:nvSpPr>
          <p:cNvPr id="4101" name="Rectangle 5"/>
          <p:cNvSpPr>
            <a:spLocks noGrp="1" noChangeArrowheads="1"/>
          </p:cNvSpPr>
          <p:nvPr>
            <p:ph type="title"/>
          </p:nvPr>
        </p:nvSpPr>
        <p:spPr>
          <a:xfrm>
            <a:off x="457200" y="620713"/>
            <a:ext cx="8686800" cy="863600"/>
          </a:xfrm>
        </p:spPr>
        <p:txBody>
          <a:bodyPr/>
          <a:lstStyle/>
          <a:p>
            <a:r>
              <a:rPr lang="de-DE" dirty="0" smtClean="0"/>
              <a:t>Web-Journal als hochschulübergreifende Plattform</a:t>
            </a:r>
            <a:endParaRPr lang="de-DE" dirty="0"/>
          </a:p>
        </p:txBody>
      </p:sp>
      <p:sp>
        <p:nvSpPr>
          <p:cNvPr id="5" name="Rectangle 4"/>
          <p:cNvSpPr txBox="1">
            <a:spLocks noChangeArrowheads="1"/>
          </p:cNvSpPr>
          <p:nvPr/>
        </p:nvSpPr>
        <p:spPr bwMode="auto">
          <a:xfrm>
            <a:off x="76200" y="98425"/>
            <a:ext cx="7345345" cy="544513"/>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24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cs typeface="Arial" charset="0"/>
              </a:defRPr>
            </a:lvl2pPr>
            <a:lvl3pPr algn="l" rtl="0" eaLnBrk="1" fontAlgn="base" hangingPunct="1">
              <a:spcBef>
                <a:spcPct val="0"/>
              </a:spcBef>
              <a:spcAft>
                <a:spcPct val="0"/>
              </a:spcAft>
              <a:defRPr sz="2400">
                <a:solidFill>
                  <a:schemeClr val="bg1"/>
                </a:solidFill>
                <a:latin typeface="Arial" charset="0"/>
                <a:cs typeface="Arial" charset="0"/>
              </a:defRPr>
            </a:lvl3pPr>
            <a:lvl4pPr algn="l" rtl="0" eaLnBrk="1" fontAlgn="base" hangingPunct="1">
              <a:spcBef>
                <a:spcPct val="0"/>
              </a:spcBef>
              <a:spcAft>
                <a:spcPct val="0"/>
              </a:spcAft>
              <a:defRPr sz="2400">
                <a:solidFill>
                  <a:schemeClr val="bg1"/>
                </a:solidFill>
                <a:latin typeface="Arial" charset="0"/>
                <a:cs typeface="Arial" charset="0"/>
              </a:defRPr>
            </a:lvl4pPr>
            <a:lvl5pPr algn="l" rtl="0" eaLnBrk="1" fontAlgn="base" hangingPunct="1">
              <a:spcBef>
                <a:spcPct val="0"/>
              </a:spcBef>
              <a:spcAft>
                <a:spcPct val="0"/>
              </a:spcAft>
              <a:defRPr sz="2400">
                <a:solidFill>
                  <a:schemeClr val="bg1"/>
                </a:solidFill>
                <a:latin typeface="Arial" charset="0"/>
                <a:cs typeface="Arial" charset="0"/>
              </a:defRPr>
            </a:lvl5pPr>
            <a:lvl6pPr marL="457200" algn="l" rtl="0" eaLnBrk="1" fontAlgn="base" hangingPunct="1">
              <a:spcBef>
                <a:spcPct val="0"/>
              </a:spcBef>
              <a:spcAft>
                <a:spcPct val="0"/>
              </a:spcAft>
              <a:defRPr sz="2400">
                <a:solidFill>
                  <a:schemeClr val="bg1"/>
                </a:solidFill>
                <a:latin typeface="Arial" charset="0"/>
                <a:cs typeface="Arial" charset="0"/>
              </a:defRPr>
            </a:lvl6pPr>
            <a:lvl7pPr marL="914400" algn="l" rtl="0" eaLnBrk="1" fontAlgn="base" hangingPunct="1">
              <a:spcBef>
                <a:spcPct val="0"/>
              </a:spcBef>
              <a:spcAft>
                <a:spcPct val="0"/>
              </a:spcAft>
              <a:defRPr sz="2400">
                <a:solidFill>
                  <a:schemeClr val="bg1"/>
                </a:solidFill>
                <a:latin typeface="Arial" charset="0"/>
                <a:cs typeface="Arial" charset="0"/>
              </a:defRPr>
            </a:lvl7pPr>
            <a:lvl8pPr marL="1371600" algn="l" rtl="0" eaLnBrk="1" fontAlgn="base" hangingPunct="1">
              <a:spcBef>
                <a:spcPct val="0"/>
              </a:spcBef>
              <a:spcAft>
                <a:spcPct val="0"/>
              </a:spcAft>
              <a:defRPr sz="2400">
                <a:solidFill>
                  <a:schemeClr val="bg1"/>
                </a:solidFill>
                <a:latin typeface="Arial" charset="0"/>
                <a:cs typeface="Arial" charset="0"/>
              </a:defRPr>
            </a:lvl8pPr>
            <a:lvl9pPr marL="1828800" algn="l" rtl="0" eaLnBrk="1" fontAlgn="base" hangingPunct="1">
              <a:spcBef>
                <a:spcPct val="0"/>
              </a:spcBef>
              <a:spcAft>
                <a:spcPct val="0"/>
              </a:spcAft>
              <a:defRPr sz="2400">
                <a:solidFill>
                  <a:schemeClr val="bg1"/>
                </a:solidFill>
                <a:latin typeface="Arial" charset="0"/>
                <a:cs typeface="Arial" charset="0"/>
              </a:defRPr>
            </a:lvl9pPr>
          </a:lstStyle>
          <a:p>
            <a:r>
              <a:rPr lang="de-DE" kern="0" dirty="0"/>
              <a:t> </a:t>
            </a:r>
            <a:r>
              <a:rPr lang="de-DE" sz="2800" kern="0" dirty="0">
                <a:solidFill>
                  <a:srgbClr val="FFFFFF"/>
                </a:solidFill>
              </a:rPr>
              <a:t> </a:t>
            </a:r>
            <a:r>
              <a:rPr lang="de-DE" sz="2800" b="1" kern="0" dirty="0">
                <a:solidFill>
                  <a:srgbClr val="FFFFFF"/>
                </a:solidFill>
              </a:rPr>
              <a:t>4. </a:t>
            </a:r>
            <a:r>
              <a:rPr lang="de-DE" sz="2800" b="1" kern="0" dirty="0" smtClean="0">
                <a:solidFill>
                  <a:srgbClr val="FFFFFF"/>
                </a:solidFill>
              </a:rPr>
              <a:t>Weiteres Vorgehen / </a:t>
            </a:r>
            <a:r>
              <a:rPr lang="de-DE" sz="2800" b="1" kern="0" dirty="0" smtClean="0"/>
              <a:t>Vorprojekt</a:t>
            </a:r>
            <a:endParaRPr lang="de-DE" sz="2800" b="1" kern="0" dirty="0"/>
          </a:p>
        </p:txBody>
      </p:sp>
      <p:sp>
        <p:nvSpPr>
          <p:cNvPr id="55" name="Eingebuchteter Richtungspfeil 16"/>
          <p:cNvSpPr>
            <a:spLocks noChangeArrowheads="1"/>
          </p:cNvSpPr>
          <p:nvPr/>
        </p:nvSpPr>
        <p:spPr bwMode="auto">
          <a:xfrm>
            <a:off x="1100663" y="983488"/>
            <a:ext cx="1110197" cy="298103"/>
          </a:xfrm>
          <a:prstGeom prst="chevron">
            <a:avLst>
              <a:gd name="adj" fmla="val 29685"/>
            </a:avLst>
          </a:prstGeom>
          <a:solidFill>
            <a:schemeClr val="bg1"/>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000" dirty="0" err="1" smtClean="0">
                <a:solidFill>
                  <a:srgbClr val="9E0000"/>
                </a:solidFill>
                <a:latin typeface="Arial" charset="0"/>
                <a:ea typeface="ＭＳ Ｐゴシック" charset="0"/>
              </a:rPr>
              <a:t>SoSe</a:t>
            </a:r>
            <a:r>
              <a:rPr lang="de-DE" sz="1000" dirty="0" smtClean="0">
                <a:solidFill>
                  <a:srgbClr val="9E0000"/>
                </a:solidFill>
                <a:latin typeface="Arial" charset="0"/>
                <a:ea typeface="ＭＳ Ｐゴシック" charset="0"/>
              </a:rPr>
              <a:t> 2015</a:t>
            </a:r>
            <a:endParaRPr lang="de-DE" sz="1000" dirty="0">
              <a:solidFill>
                <a:srgbClr val="9E0000"/>
              </a:solidFill>
              <a:latin typeface="Arial" charset="0"/>
              <a:ea typeface="ＭＳ Ｐゴシック" charset="0"/>
            </a:endParaRPr>
          </a:p>
        </p:txBody>
      </p:sp>
      <p:sp>
        <p:nvSpPr>
          <p:cNvPr id="56" name="Eingebuchteter Richtungspfeil 16"/>
          <p:cNvSpPr>
            <a:spLocks noChangeArrowheads="1"/>
          </p:cNvSpPr>
          <p:nvPr/>
        </p:nvSpPr>
        <p:spPr bwMode="auto">
          <a:xfrm>
            <a:off x="2240982" y="983488"/>
            <a:ext cx="1110197" cy="298103"/>
          </a:xfrm>
          <a:prstGeom prst="chevron">
            <a:avLst>
              <a:gd name="adj" fmla="val 29685"/>
            </a:avLst>
          </a:prstGeom>
          <a:solidFill>
            <a:schemeClr val="bg1"/>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000" dirty="0" err="1" smtClean="0">
                <a:solidFill>
                  <a:srgbClr val="9E0000"/>
                </a:solidFill>
                <a:latin typeface="Arial" charset="0"/>
                <a:ea typeface="ＭＳ Ｐゴシック" charset="0"/>
              </a:rPr>
              <a:t>WiSe</a:t>
            </a:r>
            <a:r>
              <a:rPr lang="de-DE" sz="1000" dirty="0" smtClean="0">
                <a:solidFill>
                  <a:srgbClr val="9E0000"/>
                </a:solidFill>
                <a:latin typeface="Arial" charset="0"/>
                <a:ea typeface="ＭＳ Ｐゴシック" charset="0"/>
              </a:rPr>
              <a:t> 2015</a:t>
            </a:r>
            <a:endParaRPr lang="de-DE" sz="1000" dirty="0">
              <a:solidFill>
                <a:srgbClr val="9E0000"/>
              </a:solidFill>
              <a:latin typeface="Arial" charset="0"/>
              <a:ea typeface="ＭＳ Ｐゴシック" charset="0"/>
            </a:endParaRPr>
          </a:p>
        </p:txBody>
      </p:sp>
      <p:sp>
        <p:nvSpPr>
          <p:cNvPr id="57" name="Eingebuchteter Richtungspfeil 16"/>
          <p:cNvSpPr>
            <a:spLocks noChangeArrowheads="1"/>
          </p:cNvSpPr>
          <p:nvPr/>
        </p:nvSpPr>
        <p:spPr bwMode="auto">
          <a:xfrm>
            <a:off x="3363321" y="983488"/>
            <a:ext cx="1110197" cy="298103"/>
          </a:xfrm>
          <a:prstGeom prst="chevron">
            <a:avLst>
              <a:gd name="adj" fmla="val 29685"/>
            </a:avLst>
          </a:prstGeom>
          <a:solidFill>
            <a:schemeClr val="bg1"/>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000" dirty="0" err="1" smtClean="0">
                <a:solidFill>
                  <a:srgbClr val="9E0000"/>
                </a:solidFill>
                <a:latin typeface="Arial" charset="0"/>
                <a:ea typeface="ＭＳ Ｐゴシック" charset="0"/>
              </a:rPr>
              <a:t>SoSe</a:t>
            </a:r>
            <a:r>
              <a:rPr lang="de-DE" sz="1000" dirty="0" smtClean="0">
                <a:solidFill>
                  <a:srgbClr val="9E0000"/>
                </a:solidFill>
                <a:latin typeface="Arial" charset="0"/>
                <a:ea typeface="ＭＳ Ｐゴシック" charset="0"/>
              </a:rPr>
              <a:t> 2016</a:t>
            </a:r>
            <a:endParaRPr lang="de-DE" sz="1000" dirty="0">
              <a:solidFill>
                <a:srgbClr val="9E0000"/>
              </a:solidFill>
              <a:latin typeface="Arial" charset="0"/>
              <a:ea typeface="ＭＳ Ｐゴシック" charset="0"/>
            </a:endParaRPr>
          </a:p>
        </p:txBody>
      </p:sp>
      <p:sp>
        <p:nvSpPr>
          <p:cNvPr id="58" name="Eingebuchteter Richtungspfeil 16"/>
          <p:cNvSpPr>
            <a:spLocks noChangeArrowheads="1"/>
          </p:cNvSpPr>
          <p:nvPr/>
        </p:nvSpPr>
        <p:spPr bwMode="auto">
          <a:xfrm>
            <a:off x="4480653" y="983488"/>
            <a:ext cx="1110197" cy="298103"/>
          </a:xfrm>
          <a:prstGeom prst="chevron">
            <a:avLst>
              <a:gd name="adj" fmla="val 29685"/>
            </a:avLst>
          </a:prstGeom>
          <a:solidFill>
            <a:schemeClr val="bg1"/>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000" dirty="0" err="1" smtClean="0">
                <a:solidFill>
                  <a:srgbClr val="9E0000"/>
                </a:solidFill>
                <a:latin typeface="Arial" charset="0"/>
                <a:ea typeface="ＭＳ Ｐゴシック" charset="0"/>
              </a:rPr>
              <a:t>WiSe</a:t>
            </a:r>
            <a:r>
              <a:rPr lang="de-DE" sz="1000" dirty="0" smtClean="0">
                <a:solidFill>
                  <a:srgbClr val="9E0000"/>
                </a:solidFill>
                <a:latin typeface="Arial" charset="0"/>
                <a:ea typeface="ＭＳ Ｐゴシック" charset="0"/>
              </a:rPr>
              <a:t> 2016</a:t>
            </a:r>
            <a:endParaRPr lang="de-DE" sz="1000" dirty="0">
              <a:solidFill>
                <a:srgbClr val="9E0000"/>
              </a:solidFill>
              <a:latin typeface="Arial" charset="0"/>
              <a:ea typeface="ＭＳ Ｐゴシック" charset="0"/>
            </a:endParaRPr>
          </a:p>
        </p:txBody>
      </p:sp>
      <p:sp>
        <p:nvSpPr>
          <p:cNvPr id="59" name="Eingebuchteter Richtungspfeil 16"/>
          <p:cNvSpPr>
            <a:spLocks noChangeArrowheads="1"/>
          </p:cNvSpPr>
          <p:nvPr/>
        </p:nvSpPr>
        <p:spPr bwMode="auto">
          <a:xfrm>
            <a:off x="5608140" y="983488"/>
            <a:ext cx="1110197" cy="298103"/>
          </a:xfrm>
          <a:prstGeom prst="chevron">
            <a:avLst>
              <a:gd name="adj" fmla="val 29685"/>
            </a:avLst>
          </a:prstGeom>
          <a:solidFill>
            <a:schemeClr val="bg1"/>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000" dirty="0" err="1" smtClean="0">
                <a:solidFill>
                  <a:srgbClr val="9E0000"/>
                </a:solidFill>
                <a:latin typeface="Arial" charset="0"/>
                <a:ea typeface="ＭＳ Ｐゴシック" charset="0"/>
              </a:rPr>
              <a:t>SoSe</a:t>
            </a:r>
            <a:r>
              <a:rPr lang="de-DE" sz="1000" dirty="0" smtClean="0">
                <a:solidFill>
                  <a:srgbClr val="9E0000"/>
                </a:solidFill>
                <a:latin typeface="Arial" charset="0"/>
                <a:ea typeface="ＭＳ Ｐゴシック" charset="0"/>
              </a:rPr>
              <a:t> 2017</a:t>
            </a:r>
            <a:endParaRPr lang="de-DE" sz="1000" dirty="0">
              <a:solidFill>
                <a:srgbClr val="9E0000"/>
              </a:solidFill>
              <a:latin typeface="Arial" charset="0"/>
              <a:ea typeface="ＭＳ Ｐゴシック" charset="0"/>
            </a:endParaRPr>
          </a:p>
        </p:txBody>
      </p:sp>
      <p:sp>
        <p:nvSpPr>
          <p:cNvPr id="60" name="Eingebuchteter Richtungspfeil 16"/>
          <p:cNvSpPr>
            <a:spLocks noChangeArrowheads="1"/>
          </p:cNvSpPr>
          <p:nvPr/>
        </p:nvSpPr>
        <p:spPr bwMode="auto">
          <a:xfrm>
            <a:off x="6725472" y="983488"/>
            <a:ext cx="1110197" cy="298103"/>
          </a:xfrm>
          <a:prstGeom prst="chevron">
            <a:avLst>
              <a:gd name="adj" fmla="val 29685"/>
            </a:avLst>
          </a:prstGeom>
          <a:solidFill>
            <a:schemeClr val="bg1"/>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000" dirty="0" err="1" smtClean="0">
                <a:solidFill>
                  <a:srgbClr val="9E0000"/>
                </a:solidFill>
                <a:latin typeface="Arial" charset="0"/>
                <a:ea typeface="ＭＳ Ｐゴシック" charset="0"/>
              </a:rPr>
              <a:t>WiSe</a:t>
            </a:r>
            <a:r>
              <a:rPr lang="de-DE" sz="1000" dirty="0" smtClean="0">
                <a:solidFill>
                  <a:srgbClr val="9E0000"/>
                </a:solidFill>
                <a:latin typeface="Arial" charset="0"/>
                <a:ea typeface="ＭＳ Ｐゴシック" charset="0"/>
              </a:rPr>
              <a:t> 2017</a:t>
            </a:r>
            <a:endParaRPr lang="de-DE" sz="1000" dirty="0">
              <a:solidFill>
                <a:srgbClr val="9E0000"/>
              </a:solidFill>
              <a:latin typeface="Arial" charset="0"/>
              <a:ea typeface="ＭＳ Ｐゴシック" charset="0"/>
            </a:endParaRPr>
          </a:p>
        </p:txBody>
      </p:sp>
      <p:sp>
        <p:nvSpPr>
          <p:cNvPr id="61" name="Eingebuchteter Richtungspfeil 16"/>
          <p:cNvSpPr>
            <a:spLocks noChangeArrowheads="1"/>
          </p:cNvSpPr>
          <p:nvPr/>
        </p:nvSpPr>
        <p:spPr bwMode="auto">
          <a:xfrm>
            <a:off x="7835669" y="983488"/>
            <a:ext cx="1110197" cy="298103"/>
          </a:xfrm>
          <a:prstGeom prst="chevron">
            <a:avLst>
              <a:gd name="adj" fmla="val 29685"/>
            </a:avLst>
          </a:prstGeom>
          <a:solidFill>
            <a:schemeClr val="bg1"/>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endParaRPr lang="de-DE" sz="1000" dirty="0">
              <a:solidFill>
                <a:srgbClr val="9E0000"/>
              </a:solidFill>
              <a:latin typeface="Arial" charset="0"/>
              <a:ea typeface="ＭＳ Ｐゴシック" charset="0"/>
            </a:endParaRPr>
          </a:p>
        </p:txBody>
      </p:sp>
      <p:grpSp>
        <p:nvGrpSpPr>
          <p:cNvPr id="3" name="Gruppieren 4098"/>
          <p:cNvGrpSpPr/>
          <p:nvPr/>
        </p:nvGrpSpPr>
        <p:grpSpPr>
          <a:xfrm>
            <a:off x="1100663" y="3154380"/>
            <a:ext cx="2250516" cy="956146"/>
            <a:chOff x="1100663" y="2021832"/>
            <a:chExt cx="2250516" cy="956146"/>
          </a:xfrm>
        </p:grpSpPr>
        <p:sp>
          <p:nvSpPr>
            <p:cNvPr id="63" name="Rechteck 62"/>
            <p:cNvSpPr>
              <a:spLocks noChangeArrowheads="1"/>
            </p:cNvSpPr>
            <p:nvPr/>
          </p:nvSpPr>
          <p:spPr bwMode="auto">
            <a:xfrm>
              <a:off x="1100663" y="2021832"/>
              <a:ext cx="2250516" cy="956146"/>
            </a:xfrm>
            <a:prstGeom prst="rect">
              <a:avLst/>
            </a:prstGeom>
            <a:solidFill>
              <a:schemeClr val="bg1">
                <a:lumMod val="75000"/>
              </a:schemeClr>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100" dirty="0" smtClean="0">
                  <a:solidFill>
                    <a:srgbClr val="9E0000"/>
                  </a:solidFill>
                  <a:latin typeface="+mn-lt"/>
                </a:rPr>
                <a:t>Hochschul</a:t>
              </a:r>
              <a:r>
                <a:rPr lang="de-DE" sz="1100" b="1" dirty="0" smtClean="0">
                  <a:solidFill>
                    <a:srgbClr val="9E0000"/>
                  </a:solidFill>
                  <a:latin typeface="+mn-lt"/>
                </a:rPr>
                <a:t>spezifische</a:t>
              </a:r>
              <a:r>
                <a:rPr lang="de-DE" sz="1100" dirty="0" smtClean="0">
                  <a:solidFill>
                    <a:srgbClr val="9E0000"/>
                  </a:solidFill>
                  <a:latin typeface="+mn-lt"/>
                </a:rPr>
                <a:t> Projekte (Content-Förderung, begleitende oder zertifizierte Qualifizierung)</a:t>
              </a:r>
              <a:endParaRPr lang="de-DE" sz="1100" dirty="0">
                <a:solidFill>
                  <a:srgbClr val="9E0000"/>
                </a:solidFill>
                <a:latin typeface="+mn-lt"/>
                <a:ea typeface="+mn-ea"/>
              </a:endParaRPr>
            </a:p>
          </p:txBody>
        </p:sp>
        <p:cxnSp>
          <p:nvCxnSpPr>
            <p:cNvPr id="7" name="Gerade Verbindung 6"/>
            <p:cNvCxnSpPr/>
            <p:nvPr/>
          </p:nvCxnSpPr>
          <p:spPr>
            <a:xfrm>
              <a:off x="1187450" y="2140024"/>
              <a:ext cx="2068555" cy="0"/>
            </a:xfrm>
            <a:prstGeom prst="line">
              <a:avLst/>
            </a:prstGeom>
            <a:ln>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66" name="Gerade Verbindung 65"/>
            <p:cNvCxnSpPr/>
            <p:nvPr/>
          </p:nvCxnSpPr>
          <p:spPr>
            <a:xfrm>
              <a:off x="1176582" y="2256122"/>
              <a:ext cx="2068555" cy="0"/>
            </a:xfrm>
            <a:prstGeom prst="line">
              <a:avLst/>
            </a:prstGeom>
            <a:ln>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69" name="Gerade Verbindung 68"/>
            <p:cNvCxnSpPr/>
            <p:nvPr/>
          </p:nvCxnSpPr>
          <p:spPr>
            <a:xfrm>
              <a:off x="1187450" y="2773079"/>
              <a:ext cx="2068555" cy="0"/>
            </a:xfrm>
            <a:prstGeom prst="line">
              <a:avLst/>
            </a:prstGeom>
            <a:ln>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70" name="Gerade Verbindung 69"/>
            <p:cNvCxnSpPr/>
            <p:nvPr/>
          </p:nvCxnSpPr>
          <p:spPr>
            <a:xfrm>
              <a:off x="1187450" y="2889177"/>
              <a:ext cx="2068555" cy="0"/>
            </a:xfrm>
            <a:prstGeom prst="line">
              <a:avLst/>
            </a:prstGeom>
            <a:ln>
              <a:solidFill>
                <a:srgbClr val="9E0000"/>
              </a:solidFill>
            </a:ln>
          </p:spPr>
          <p:style>
            <a:lnRef idx="1">
              <a:schemeClr val="accent1"/>
            </a:lnRef>
            <a:fillRef idx="0">
              <a:schemeClr val="accent1"/>
            </a:fillRef>
            <a:effectRef idx="0">
              <a:schemeClr val="accent1"/>
            </a:effectRef>
            <a:fontRef idx="minor">
              <a:schemeClr val="tx1"/>
            </a:fontRef>
          </p:style>
        </p:cxnSp>
      </p:grpSp>
      <p:sp>
        <p:nvSpPr>
          <p:cNvPr id="76" name="Rechteck 75"/>
          <p:cNvSpPr>
            <a:spLocks noChangeArrowheads="1"/>
          </p:cNvSpPr>
          <p:nvPr/>
        </p:nvSpPr>
        <p:spPr bwMode="auto">
          <a:xfrm>
            <a:off x="1100663" y="4482717"/>
            <a:ext cx="2250516" cy="196805"/>
          </a:xfrm>
          <a:prstGeom prst="rect">
            <a:avLst/>
          </a:prstGeom>
          <a:solidFill>
            <a:schemeClr val="bg1">
              <a:lumMod val="75000"/>
            </a:schemeClr>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100" dirty="0" smtClean="0">
                <a:solidFill>
                  <a:srgbClr val="9E0000"/>
                </a:solidFill>
                <a:latin typeface="+mn-lt"/>
                <a:ea typeface="+mn-ea"/>
              </a:rPr>
              <a:t>User-Storys (Studien)</a:t>
            </a:r>
            <a:endParaRPr lang="de-DE" sz="1100" dirty="0">
              <a:solidFill>
                <a:srgbClr val="9E0000"/>
              </a:solidFill>
              <a:latin typeface="+mn-lt"/>
              <a:ea typeface="+mn-ea"/>
            </a:endParaRPr>
          </a:p>
        </p:txBody>
      </p:sp>
      <p:sp>
        <p:nvSpPr>
          <p:cNvPr id="4102" name="Rechteck 4101"/>
          <p:cNvSpPr/>
          <p:nvPr/>
        </p:nvSpPr>
        <p:spPr>
          <a:xfrm>
            <a:off x="1100663" y="4166134"/>
            <a:ext cx="914400" cy="259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smtClean="0">
                <a:solidFill>
                  <a:srgbClr val="9E0000"/>
                </a:solidFill>
              </a:rPr>
              <a:t>Zielgruppe: Studierende</a:t>
            </a:r>
            <a:endParaRPr lang="de-DE" sz="900" dirty="0">
              <a:solidFill>
                <a:srgbClr val="9E0000"/>
              </a:solidFill>
            </a:endParaRPr>
          </a:p>
        </p:txBody>
      </p:sp>
      <p:sp>
        <p:nvSpPr>
          <p:cNvPr id="79" name="Rechteck 78"/>
          <p:cNvSpPr/>
          <p:nvPr/>
        </p:nvSpPr>
        <p:spPr>
          <a:xfrm>
            <a:off x="2379329" y="4172315"/>
            <a:ext cx="914400" cy="259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smtClean="0">
                <a:solidFill>
                  <a:srgbClr val="9E0000"/>
                </a:solidFill>
              </a:rPr>
              <a:t>Zielgruppe: Öffentlichkeit</a:t>
            </a:r>
            <a:endParaRPr lang="de-DE" sz="900" dirty="0">
              <a:solidFill>
                <a:srgbClr val="9E0000"/>
              </a:solidFill>
            </a:endParaRPr>
          </a:p>
        </p:txBody>
      </p:sp>
      <p:sp>
        <p:nvSpPr>
          <p:cNvPr id="80" name="Pfeil nach rechts 79"/>
          <p:cNvSpPr/>
          <p:nvPr/>
        </p:nvSpPr>
        <p:spPr>
          <a:xfrm rot="16200000">
            <a:off x="2028211" y="4194320"/>
            <a:ext cx="365296" cy="197708"/>
          </a:xfrm>
          <a:prstGeom prst="rightArrow">
            <a:avLst/>
          </a:prstGeom>
          <a:solidFill>
            <a:srgbClr val="B2B2B2"/>
          </a:solidFill>
          <a:ln>
            <a:solidFill>
              <a:srgbClr val="9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04" name="Gerade Verbindung 4103"/>
          <p:cNvCxnSpPr/>
          <p:nvPr/>
        </p:nvCxnSpPr>
        <p:spPr>
          <a:xfrm flipV="1">
            <a:off x="2210860" y="3154380"/>
            <a:ext cx="2705" cy="247938"/>
          </a:xfrm>
          <a:prstGeom prst="line">
            <a:avLst/>
          </a:prstGeom>
          <a:ln w="28575">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85" name="Gerade Verbindung 84"/>
          <p:cNvCxnSpPr/>
          <p:nvPr/>
        </p:nvCxnSpPr>
        <p:spPr>
          <a:xfrm flipV="1">
            <a:off x="2209371" y="3905627"/>
            <a:ext cx="4194" cy="192542"/>
          </a:xfrm>
          <a:prstGeom prst="line">
            <a:avLst/>
          </a:prstGeom>
          <a:ln w="28575">
            <a:solidFill>
              <a:srgbClr val="9E0000"/>
            </a:solidFill>
          </a:ln>
        </p:spPr>
        <p:style>
          <a:lnRef idx="1">
            <a:schemeClr val="accent1"/>
          </a:lnRef>
          <a:fillRef idx="0">
            <a:schemeClr val="accent1"/>
          </a:fillRef>
          <a:effectRef idx="0">
            <a:schemeClr val="accent1"/>
          </a:effectRef>
          <a:fontRef idx="minor">
            <a:schemeClr val="tx1"/>
          </a:fontRef>
        </p:style>
      </p:cxnSp>
      <p:sp>
        <p:nvSpPr>
          <p:cNvPr id="86" name="Eingebuchteter Richtungspfeil 16"/>
          <p:cNvSpPr>
            <a:spLocks noChangeArrowheads="1"/>
          </p:cNvSpPr>
          <p:nvPr/>
        </p:nvSpPr>
        <p:spPr bwMode="auto">
          <a:xfrm>
            <a:off x="135924" y="983488"/>
            <a:ext cx="974273" cy="298103"/>
          </a:xfrm>
          <a:prstGeom prst="chevron">
            <a:avLst>
              <a:gd name="adj" fmla="val 29685"/>
            </a:avLst>
          </a:prstGeom>
          <a:solidFill>
            <a:schemeClr val="bg1"/>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000" dirty="0" smtClean="0">
                <a:solidFill>
                  <a:srgbClr val="9E0000"/>
                </a:solidFill>
                <a:ea typeface="ＭＳ Ｐゴシック" charset="0"/>
              </a:rPr>
              <a:t>Nov.</a:t>
            </a:r>
            <a:r>
              <a:rPr lang="de-DE" sz="1000" dirty="0" smtClean="0">
                <a:solidFill>
                  <a:srgbClr val="9E0000"/>
                </a:solidFill>
                <a:latin typeface="Arial" charset="0"/>
                <a:ea typeface="ＭＳ Ｐゴシック" charset="0"/>
              </a:rPr>
              <a:t> 2014</a:t>
            </a:r>
            <a:endParaRPr lang="de-DE" sz="1000" dirty="0">
              <a:solidFill>
                <a:srgbClr val="9E0000"/>
              </a:solidFill>
              <a:latin typeface="Arial" charset="0"/>
              <a:ea typeface="ＭＳ Ｐゴシック" charset="0"/>
            </a:endParaRPr>
          </a:p>
        </p:txBody>
      </p:sp>
      <p:sp>
        <p:nvSpPr>
          <p:cNvPr id="97" name="Rechteck 96"/>
          <p:cNvSpPr>
            <a:spLocks noChangeArrowheads="1"/>
          </p:cNvSpPr>
          <p:nvPr/>
        </p:nvSpPr>
        <p:spPr bwMode="auto">
          <a:xfrm>
            <a:off x="3340334" y="5445040"/>
            <a:ext cx="2250516" cy="196805"/>
          </a:xfrm>
          <a:prstGeom prst="rect">
            <a:avLst/>
          </a:prstGeom>
          <a:solidFill>
            <a:schemeClr val="bg1">
              <a:lumMod val="75000"/>
            </a:schemeClr>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100" dirty="0" smtClean="0">
                <a:solidFill>
                  <a:srgbClr val="9E0000"/>
                </a:solidFill>
                <a:latin typeface="+mn-lt"/>
                <a:ea typeface="+mn-ea"/>
              </a:rPr>
              <a:t>User-Storys (Studien)</a:t>
            </a:r>
            <a:endParaRPr lang="de-DE" sz="1100" dirty="0">
              <a:solidFill>
                <a:srgbClr val="9E0000"/>
              </a:solidFill>
              <a:latin typeface="+mn-lt"/>
              <a:ea typeface="+mn-ea"/>
            </a:endParaRPr>
          </a:p>
        </p:txBody>
      </p:sp>
      <p:sp>
        <p:nvSpPr>
          <p:cNvPr id="98" name="Rechteck 97"/>
          <p:cNvSpPr/>
          <p:nvPr/>
        </p:nvSpPr>
        <p:spPr>
          <a:xfrm>
            <a:off x="3340334" y="5128457"/>
            <a:ext cx="914400" cy="259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smtClean="0">
                <a:solidFill>
                  <a:srgbClr val="9E0000"/>
                </a:solidFill>
              </a:rPr>
              <a:t>Zielgruppe: Studierende</a:t>
            </a:r>
            <a:endParaRPr lang="de-DE" sz="900" dirty="0">
              <a:solidFill>
                <a:srgbClr val="9E0000"/>
              </a:solidFill>
            </a:endParaRPr>
          </a:p>
        </p:txBody>
      </p:sp>
      <p:sp>
        <p:nvSpPr>
          <p:cNvPr id="99" name="Rechteck 98"/>
          <p:cNvSpPr/>
          <p:nvPr/>
        </p:nvSpPr>
        <p:spPr>
          <a:xfrm>
            <a:off x="4619000" y="5134638"/>
            <a:ext cx="914400" cy="259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smtClean="0">
                <a:solidFill>
                  <a:srgbClr val="9E0000"/>
                </a:solidFill>
              </a:rPr>
              <a:t>Zielgruppe: Öffentlichkeit</a:t>
            </a:r>
            <a:endParaRPr lang="de-DE" sz="900" dirty="0">
              <a:solidFill>
                <a:srgbClr val="9E0000"/>
              </a:solidFill>
            </a:endParaRPr>
          </a:p>
        </p:txBody>
      </p:sp>
      <p:sp>
        <p:nvSpPr>
          <p:cNvPr id="100" name="Pfeil nach rechts 99"/>
          <p:cNvSpPr/>
          <p:nvPr/>
        </p:nvSpPr>
        <p:spPr>
          <a:xfrm rot="16200000">
            <a:off x="4267882" y="5156643"/>
            <a:ext cx="365296" cy="197708"/>
          </a:xfrm>
          <a:prstGeom prst="rightArrow">
            <a:avLst/>
          </a:prstGeom>
          <a:solidFill>
            <a:srgbClr val="B2B2B2"/>
          </a:solidFill>
          <a:ln>
            <a:solidFill>
              <a:srgbClr val="9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1" name="Gerade Verbindung 100"/>
          <p:cNvCxnSpPr/>
          <p:nvPr/>
        </p:nvCxnSpPr>
        <p:spPr>
          <a:xfrm flipV="1">
            <a:off x="4449042" y="4116704"/>
            <a:ext cx="4194" cy="256894"/>
          </a:xfrm>
          <a:prstGeom prst="line">
            <a:avLst/>
          </a:prstGeom>
          <a:ln w="28575">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102" name="Gerade Verbindung 101"/>
          <p:cNvCxnSpPr/>
          <p:nvPr/>
        </p:nvCxnSpPr>
        <p:spPr>
          <a:xfrm flipV="1">
            <a:off x="4449042" y="4876907"/>
            <a:ext cx="0" cy="183585"/>
          </a:xfrm>
          <a:prstGeom prst="line">
            <a:avLst/>
          </a:prstGeom>
          <a:ln w="28575">
            <a:solidFill>
              <a:srgbClr val="9E0000"/>
            </a:solidFill>
          </a:ln>
        </p:spPr>
        <p:style>
          <a:lnRef idx="1">
            <a:schemeClr val="accent1"/>
          </a:lnRef>
          <a:fillRef idx="0">
            <a:schemeClr val="accent1"/>
          </a:fillRef>
          <a:effectRef idx="0">
            <a:schemeClr val="accent1"/>
          </a:effectRef>
          <a:fontRef idx="minor">
            <a:schemeClr val="tx1"/>
          </a:fontRef>
        </p:style>
      </p:cxnSp>
      <p:sp>
        <p:nvSpPr>
          <p:cNvPr id="113" name="Rechteck 112"/>
          <p:cNvSpPr>
            <a:spLocks noChangeArrowheads="1"/>
          </p:cNvSpPr>
          <p:nvPr/>
        </p:nvSpPr>
        <p:spPr bwMode="auto">
          <a:xfrm>
            <a:off x="5593079" y="6393706"/>
            <a:ext cx="2250516" cy="196805"/>
          </a:xfrm>
          <a:prstGeom prst="rect">
            <a:avLst/>
          </a:prstGeom>
          <a:solidFill>
            <a:schemeClr val="bg1">
              <a:lumMod val="75000"/>
            </a:schemeClr>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100" dirty="0" smtClean="0">
                <a:solidFill>
                  <a:srgbClr val="9E0000"/>
                </a:solidFill>
                <a:latin typeface="+mn-lt"/>
                <a:ea typeface="+mn-ea"/>
              </a:rPr>
              <a:t>User-Storys (Studien)</a:t>
            </a:r>
            <a:endParaRPr lang="de-DE" sz="1100" dirty="0">
              <a:solidFill>
                <a:srgbClr val="9E0000"/>
              </a:solidFill>
              <a:latin typeface="+mn-lt"/>
              <a:ea typeface="+mn-ea"/>
            </a:endParaRPr>
          </a:p>
        </p:txBody>
      </p:sp>
      <p:sp>
        <p:nvSpPr>
          <p:cNvPr id="114" name="Rechteck 113"/>
          <p:cNvSpPr/>
          <p:nvPr/>
        </p:nvSpPr>
        <p:spPr>
          <a:xfrm>
            <a:off x="5593079" y="6077123"/>
            <a:ext cx="914400" cy="259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smtClean="0">
                <a:solidFill>
                  <a:srgbClr val="9E0000"/>
                </a:solidFill>
              </a:rPr>
              <a:t>Zielgruppe: Studierende</a:t>
            </a:r>
            <a:endParaRPr lang="de-DE" sz="900" dirty="0">
              <a:solidFill>
                <a:srgbClr val="9E0000"/>
              </a:solidFill>
            </a:endParaRPr>
          </a:p>
        </p:txBody>
      </p:sp>
      <p:sp>
        <p:nvSpPr>
          <p:cNvPr id="115" name="Rechteck 114"/>
          <p:cNvSpPr/>
          <p:nvPr/>
        </p:nvSpPr>
        <p:spPr>
          <a:xfrm>
            <a:off x="6871745" y="6083304"/>
            <a:ext cx="914400" cy="259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smtClean="0">
                <a:solidFill>
                  <a:srgbClr val="9E0000"/>
                </a:solidFill>
              </a:rPr>
              <a:t>Zielgruppe: Öffentlichkeit</a:t>
            </a:r>
            <a:endParaRPr lang="de-DE" sz="900" dirty="0">
              <a:solidFill>
                <a:srgbClr val="9E0000"/>
              </a:solidFill>
            </a:endParaRPr>
          </a:p>
        </p:txBody>
      </p:sp>
      <p:sp>
        <p:nvSpPr>
          <p:cNvPr id="116" name="Pfeil nach rechts 115"/>
          <p:cNvSpPr/>
          <p:nvPr/>
        </p:nvSpPr>
        <p:spPr>
          <a:xfrm rot="16200000">
            <a:off x="6520627" y="6105309"/>
            <a:ext cx="365296" cy="197708"/>
          </a:xfrm>
          <a:prstGeom prst="rightArrow">
            <a:avLst/>
          </a:prstGeom>
          <a:solidFill>
            <a:srgbClr val="B2B2B2"/>
          </a:solidFill>
          <a:ln>
            <a:solidFill>
              <a:srgbClr val="9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7" name="Gerade Verbindung 116"/>
          <p:cNvCxnSpPr/>
          <p:nvPr/>
        </p:nvCxnSpPr>
        <p:spPr>
          <a:xfrm flipV="1">
            <a:off x="6705981" y="5065369"/>
            <a:ext cx="0" cy="199078"/>
          </a:xfrm>
          <a:prstGeom prst="line">
            <a:avLst/>
          </a:prstGeom>
          <a:ln w="28575">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118" name="Gerade Verbindung 117"/>
          <p:cNvCxnSpPr/>
          <p:nvPr/>
        </p:nvCxnSpPr>
        <p:spPr>
          <a:xfrm flipV="1">
            <a:off x="6701787" y="5864717"/>
            <a:ext cx="0" cy="144441"/>
          </a:xfrm>
          <a:prstGeom prst="line">
            <a:avLst/>
          </a:prstGeom>
          <a:ln w="28575">
            <a:solidFill>
              <a:srgbClr val="9E0000"/>
            </a:solidFill>
          </a:ln>
        </p:spPr>
        <p:style>
          <a:lnRef idx="1">
            <a:schemeClr val="accent1"/>
          </a:lnRef>
          <a:fillRef idx="0">
            <a:schemeClr val="accent1"/>
          </a:fillRef>
          <a:effectRef idx="0">
            <a:schemeClr val="accent1"/>
          </a:effectRef>
          <a:fontRef idx="minor">
            <a:schemeClr val="tx1"/>
          </a:fontRef>
        </p:style>
      </p:cxnSp>
      <p:grpSp>
        <p:nvGrpSpPr>
          <p:cNvPr id="10" name="Gruppieren 123"/>
          <p:cNvGrpSpPr/>
          <p:nvPr/>
        </p:nvGrpSpPr>
        <p:grpSpPr>
          <a:xfrm>
            <a:off x="7843594" y="5065368"/>
            <a:ext cx="979129" cy="960421"/>
            <a:chOff x="1100663" y="2021832"/>
            <a:chExt cx="2250516" cy="956146"/>
          </a:xfrm>
        </p:grpSpPr>
        <p:sp>
          <p:nvSpPr>
            <p:cNvPr id="125" name="Rechteck 124"/>
            <p:cNvSpPr>
              <a:spLocks noChangeArrowheads="1"/>
            </p:cNvSpPr>
            <p:nvPr/>
          </p:nvSpPr>
          <p:spPr bwMode="auto">
            <a:xfrm>
              <a:off x="1100663" y="2021832"/>
              <a:ext cx="2250516" cy="956146"/>
            </a:xfrm>
            <a:prstGeom prst="rect">
              <a:avLst/>
            </a:prstGeom>
            <a:solidFill>
              <a:schemeClr val="bg1">
                <a:lumMod val="75000"/>
              </a:schemeClr>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endParaRPr lang="de-DE" sz="1100" dirty="0">
                <a:solidFill>
                  <a:srgbClr val="9E0000"/>
                </a:solidFill>
                <a:latin typeface="+mn-lt"/>
                <a:ea typeface="+mn-ea"/>
              </a:endParaRPr>
            </a:p>
          </p:txBody>
        </p:sp>
        <p:cxnSp>
          <p:nvCxnSpPr>
            <p:cNvPr id="126" name="Gerade Verbindung 125"/>
            <p:cNvCxnSpPr/>
            <p:nvPr/>
          </p:nvCxnSpPr>
          <p:spPr>
            <a:xfrm>
              <a:off x="1187450" y="2180968"/>
              <a:ext cx="2068555" cy="0"/>
            </a:xfrm>
            <a:prstGeom prst="line">
              <a:avLst/>
            </a:prstGeom>
            <a:ln>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127" name="Gerade Verbindung 126"/>
            <p:cNvCxnSpPr/>
            <p:nvPr/>
          </p:nvCxnSpPr>
          <p:spPr>
            <a:xfrm>
              <a:off x="1176582" y="2310714"/>
              <a:ext cx="2068555" cy="0"/>
            </a:xfrm>
            <a:prstGeom prst="line">
              <a:avLst/>
            </a:prstGeom>
            <a:ln>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128" name="Gerade Verbindung 127"/>
            <p:cNvCxnSpPr/>
            <p:nvPr/>
          </p:nvCxnSpPr>
          <p:spPr>
            <a:xfrm>
              <a:off x="1187451" y="2428103"/>
              <a:ext cx="1936169" cy="0"/>
            </a:xfrm>
            <a:prstGeom prst="line">
              <a:avLst/>
            </a:prstGeom>
            <a:ln>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129" name="Gerade Verbindung 128"/>
            <p:cNvCxnSpPr/>
            <p:nvPr/>
          </p:nvCxnSpPr>
          <p:spPr>
            <a:xfrm>
              <a:off x="1187451" y="2570206"/>
              <a:ext cx="1936169" cy="0"/>
            </a:xfrm>
            <a:prstGeom prst="line">
              <a:avLst/>
            </a:prstGeom>
            <a:ln>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130" name="Gerade Verbindung 129"/>
            <p:cNvCxnSpPr/>
            <p:nvPr/>
          </p:nvCxnSpPr>
          <p:spPr>
            <a:xfrm>
              <a:off x="1187450" y="2718487"/>
              <a:ext cx="2068555" cy="0"/>
            </a:xfrm>
            <a:prstGeom prst="line">
              <a:avLst/>
            </a:prstGeom>
            <a:ln>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131" name="Gerade Verbindung 130"/>
            <p:cNvCxnSpPr/>
            <p:nvPr/>
          </p:nvCxnSpPr>
          <p:spPr>
            <a:xfrm>
              <a:off x="1187450" y="2848233"/>
              <a:ext cx="2068555" cy="0"/>
            </a:xfrm>
            <a:prstGeom prst="line">
              <a:avLst/>
            </a:prstGeom>
            <a:ln>
              <a:solidFill>
                <a:srgbClr val="9E0000"/>
              </a:solidFill>
            </a:ln>
          </p:spPr>
          <p:style>
            <a:lnRef idx="1">
              <a:schemeClr val="accent1"/>
            </a:lnRef>
            <a:fillRef idx="0">
              <a:schemeClr val="accent1"/>
            </a:fillRef>
            <a:effectRef idx="0">
              <a:schemeClr val="accent1"/>
            </a:effectRef>
            <a:fontRef idx="minor">
              <a:schemeClr val="tx1"/>
            </a:fontRef>
          </p:style>
        </p:cxnSp>
      </p:grpSp>
      <p:cxnSp>
        <p:nvCxnSpPr>
          <p:cNvPr id="4115" name="Gerade Verbindung 4114"/>
          <p:cNvCxnSpPr/>
          <p:nvPr/>
        </p:nvCxnSpPr>
        <p:spPr>
          <a:xfrm>
            <a:off x="3360082" y="1397548"/>
            <a:ext cx="0" cy="5035435"/>
          </a:xfrm>
          <a:prstGeom prst="line">
            <a:avLst/>
          </a:prstGeom>
          <a:ln w="38100">
            <a:solidFill>
              <a:srgbClr val="9E0000"/>
            </a:solidFill>
            <a:prstDash val="dash"/>
          </a:ln>
        </p:spPr>
        <p:style>
          <a:lnRef idx="1">
            <a:schemeClr val="accent1"/>
          </a:lnRef>
          <a:fillRef idx="0">
            <a:schemeClr val="accent1"/>
          </a:fillRef>
          <a:effectRef idx="0">
            <a:schemeClr val="accent1"/>
          </a:effectRef>
          <a:fontRef idx="minor">
            <a:schemeClr val="tx1"/>
          </a:fontRef>
        </p:style>
      </p:cxnSp>
      <p:cxnSp>
        <p:nvCxnSpPr>
          <p:cNvPr id="142" name="Gerade Verbindung 141"/>
          <p:cNvCxnSpPr/>
          <p:nvPr/>
        </p:nvCxnSpPr>
        <p:spPr>
          <a:xfrm>
            <a:off x="7843595" y="1383900"/>
            <a:ext cx="0" cy="5035435"/>
          </a:xfrm>
          <a:prstGeom prst="line">
            <a:avLst/>
          </a:prstGeom>
          <a:ln>
            <a:solidFill>
              <a:srgbClr val="9E0000"/>
            </a:solidFill>
            <a:prstDash val="dash"/>
          </a:ln>
        </p:spPr>
        <p:style>
          <a:lnRef idx="1">
            <a:schemeClr val="accent1"/>
          </a:lnRef>
          <a:fillRef idx="0">
            <a:schemeClr val="accent1"/>
          </a:fillRef>
          <a:effectRef idx="0">
            <a:schemeClr val="accent1"/>
          </a:effectRef>
          <a:fontRef idx="minor">
            <a:schemeClr val="tx1"/>
          </a:fontRef>
        </p:style>
      </p:cxnSp>
      <p:cxnSp>
        <p:nvCxnSpPr>
          <p:cNvPr id="143" name="Gerade Verbindung 142"/>
          <p:cNvCxnSpPr/>
          <p:nvPr/>
        </p:nvCxnSpPr>
        <p:spPr>
          <a:xfrm>
            <a:off x="1100663" y="1383900"/>
            <a:ext cx="0" cy="5035435"/>
          </a:xfrm>
          <a:prstGeom prst="line">
            <a:avLst/>
          </a:prstGeom>
          <a:ln>
            <a:solidFill>
              <a:srgbClr val="9E0000"/>
            </a:solidFill>
            <a:prstDash val="dash"/>
          </a:ln>
        </p:spPr>
        <p:style>
          <a:lnRef idx="1">
            <a:schemeClr val="accent1"/>
          </a:lnRef>
          <a:fillRef idx="0">
            <a:schemeClr val="accent1"/>
          </a:fillRef>
          <a:effectRef idx="0">
            <a:schemeClr val="accent1"/>
          </a:effectRef>
          <a:fontRef idx="minor">
            <a:schemeClr val="tx1"/>
          </a:fontRef>
        </p:style>
      </p:cxnSp>
      <p:sp>
        <p:nvSpPr>
          <p:cNvPr id="145" name="Rechteck 144"/>
          <p:cNvSpPr/>
          <p:nvPr/>
        </p:nvSpPr>
        <p:spPr>
          <a:xfrm>
            <a:off x="165860" y="6637396"/>
            <a:ext cx="914400" cy="259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smtClean="0">
                <a:solidFill>
                  <a:srgbClr val="9E0000"/>
                </a:solidFill>
              </a:rPr>
              <a:t>Start!</a:t>
            </a:r>
            <a:endParaRPr lang="de-DE" sz="900" dirty="0">
              <a:solidFill>
                <a:srgbClr val="9E0000"/>
              </a:solidFill>
            </a:endParaRPr>
          </a:p>
        </p:txBody>
      </p:sp>
      <p:sp>
        <p:nvSpPr>
          <p:cNvPr id="146" name="Rechteck 145"/>
          <p:cNvSpPr/>
          <p:nvPr/>
        </p:nvSpPr>
        <p:spPr>
          <a:xfrm>
            <a:off x="1100662" y="6637396"/>
            <a:ext cx="2239671" cy="259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smtClean="0">
                <a:solidFill>
                  <a:srgbClr val="9E0000"/>
                </a:solidFill>
              </a:rPr>
              <a:t>Projektphase 1</a:t>
            </a:r>
            <a:endParaRPr lang="de-DE" sz="900" dirty="0">
              <a:solidFill>
                <a:srgbClr val="9E0000"/>
              </a:solidFill>
            </a:endParaRPr>
          </a:p>
        </p:txBody>
      </p:sp>
      <p:sp>
        <p:nvSpPr>
          <p:cNvPr id="147" name="Rechteck 146"/>
          <p:cNvSpPr/>
          <p:nvPr/>
        </p:nvSpPr>
        <p:spPr>
          <a:xfrm>
            <a:off x="3340333" y="6637396"/>
            <a:ext cx="2239671" cy="259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smtClean="0">
                <a:solidFill>
                  <a:srgbClr val="9E0000"/>
                </a:solidFill>
              </a:rPr>
              <a:t>Projektphase 2</a:t>
            </a:r>
            <a:endParaRPr lang="de-DE" sz="900" dirty="0">
              <a:solidFill>
                <a:srgbClr val="9E0000"/>
              </a:solidFill>
            </a:endParaRPr>
          </a:p>
        </p:txBody>
      </p:sp>
      <p:sp>
        <p:nvSpPr>
          <p:cNvPr id="148" name="Rechteck 147"/>
          <p:cNvSpPr/>
          <p:nvPr/>
        </p:nvSpPr>
        <p:spPr>
          <a:xfrm>
            <a:off x="5595998" y="6637396"/>
            <a:ext cx="2239671" cy="259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smtClean="0">
                <a:solidFill>
                  <a:srgbClr val="9E0000"/>
                </a:solidFill>
              </a:rPr>
              <a:t>Projektphase 3</a:t>
            </a:r>
            <a:endParaRPr lang="de-DE" sz="900" dirty="0">
              <a:solidFill>
                <a:srgbClr val="9E0000"/>
              </a:solidFill>
            </a:endParaRPr>
          </a:p>
        </p:txBody>
      </p:sp>
      <p:sp>
        <p:nvSpPr>
          <p:cNvPr id="149" name="Rechteck 148"/>
          <p:cNvSpPr/>
          <p:nvPr/>
        </p:nvSpPr>
        <p:spPr>
          <a:xfrm>
            <a:off x="7843595" y="6637396"/>
            <a:ext cx="1300405" cy="259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dirty="0" smtClean="0">
                <a:solidFill>
                  <a:srgbClr val="9E0000"/>
                </a:solidFill>
              </a:rPr>
              <a:t>Vollbetrieb</a:t>
            </a:r>
            <a:endParaRPr lang="de-DE" sz="900" dirty="0">
              <a:solidFill>
                <a:srgbClr val="9E0000"/>
              </a:solidFill>
            </a:endParaRPr>
          </a:p>
        </p:txBody>
      </p:sp>
      <p:cxnSp>
        <p:nvCxnSpPr>
          <p:cNvPr id="150" name="Gerade Verbindung 149"/>
          <p:cNvCxnSpPr/>
          <p:nvPr/>
        </p:nvCxnSpPr>
        <p:spPr>
          <a:xfrm flipH="1">
            <a:off x="0" y="6668358"/>
            <a:ext cx="9144000" cy="0"/>
          </a:xfrm>
          <a:prstGeom prst="line">
            <a:avLst/>
          </a:prstGeom>
          <a:ln>
            <a:solidFill>
              <a:srgbClr val="9E0000"/>
            </a:solidFill>
            <a:prstDash val="dash"/>
          </a:ln>
        </p:spPr>
        <p:style>
          <a:lnRef idx="1">
            <a:schemeClr val="accent1"/>
          </a:lnRef>
          <a:fillRef idx="0">
            <a:schemeClr val="accent1"/>
          </a:fillRef>
          <a:effectRef idx="0">
            <a:schemeClr val="accent1"/>
          </a:effectRef>
          <a:fontRef idx="minor">
            <a:schemeClr val="tx1"/>
          </a:fontRef>
        </p:style>
      </p:cxnSp>
      <p:cxnSp>
        <p:nvCxnSpPr>
          <p:cNvPr id="154" name="Gerade Verbindung 153"/>
          <p:cNvCxnSpPr/>
          <p:nvPr/>
        </p:nvCxnSpPr>
        <p:spPr>
          <a:xfrm flipH="1">
            <a:off x="0" y="3071528"/>
            <a:ext cx="9144000" cy="0"/>
          </a:xfrm>
          <a:prstGeom prst="line">
            <a:avLst/>
          </a:prstGeom>
          <a:ln>
            <a:solidFill>
              <a:srgbClr val="9E0000"/>
            </a:solidFill>
            <a:prstDash val="dash"/>
          </a:ln>
        </p:spPr>
        <p:style>
          <a:lnRef idx="1">
            <a:schemeClr val="accent1"/>
          </a:lnRef>
          <a:fillRef idx="0">
            <a:schemeClr val="accent1"/>
          </a:fillRef>
          <a:effectRef idx="0">
            <a:schemeClr val="accent1"/>
          </a:effectRef>
          <a:fontRef idx="minor">
            <a:schemeClr val="tx1"/>
          </a:fontRef>
        </p:style>
      </p:cxnSp>
      <p:cxnSp>
        <p:nvCxnSpPr>
          <p:cNvPr id="155" name="Gerade Verbindung 154"/>
          <p:cNvCxnSpPr/>
          <p:nvPr/>
        </p:nvCxnSpPr>
        <p:spPr>
          <a:xfrm flipH="1">
            <a:off x="0" y="1383900"/>
            <a:ext cx="9144000" cy="0"/>
          </a:xfrm>
          <a:prstGeom prst="line">
            <a:avLst/>
          </a:prstGeom>
          <a:ln>
            <a:solidFill>
              <a:srgbClr val="9E0000"/>
            </a:solidFill>
            <a:prstDash val="dash"/>
          </a:ln>
        </p:spPr>
        <p:style>
          <a:lnRef idx="1">
            <a:schemeClr val="accent1"/>
          </a:lnRef>
          <a:fillRef idx="0">
            <a:schemeClr val="accent1"/>
          </a:fillRef>
          <a:effectRef idx="0">
            <a:schemeClr val="accent1"/>
          </a:effectRef>
          <a:fontRef idx="minor">
            <a:schemeClr val="tx1"/>
          </a:fontRef>
        </p:style>
      </p:cxnSp>
      <p:sp>
        <p:nvSpPr>
          <p:cNvPr id="12" name="Rechteck 11"/>
          <p:cNvSpPr>
            <a:spLocks noChangeArrowheads="1"/>
          </p:cNvSpPr>
          <p:nvPr/>
        </p:nvSpPr>
        <p:spPr bwMode="auto">
          <a:xfrm>
            <a:off x="1086217" y="1961993"/>
            <a:ext cx="7847293" cy="196805"/>
          </a:xfrm>
          <a:prstGeom prst="rect">
            <a:avLst/>
          </a:prstGeom>
          <a:solidFill>
            <a:schemeClr val="bg1">
              <a:lumMod val="75000"/>
            </a:schemeClr>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100" dirty="0" smtClean="0">
                <a:solidFill>
                  <a:srgbClr val="9E0000"/>
                </a:solidFill>
                <a:latin typeface="+mn-lt"/>
              </a:rPr>
              <a:t>Zentral: Kommunikationsdesign AP 2 u. 3 </a:t>
            </a:r>
            <a:endParaRPr lang="de-DE" sz="1100" dirty="0">
              <a:solidFill>
                <a:srgbClr val="9E0000"/>
              </a:solidFill>
              <a:latin typeface="+mn-lt"/>
              <a:ea typeface="+mn-ea"/>
            </a:endParaRPr>
          </a:p>
        </p:txBody>
      </p:sp>
      <p:sp>
        <p:nvSpPr>
          <p:cNvPr id="62" name="Rechteck 61"/>
          <p:cNvSpPr>
            <a:spLocks noChangeArrowheads="1"/>
          </p:cNvSpPr>
          <p:nvPr/>
        </p:nvSpPr>
        <p:spPr bwMode="auto">
          <a:xfrm>
            <a:off x="1086217" y="2235133"/>
            <a:ext cx="7847293" cy="196805"/>
          </a:xfrm>
          <a:prstGeom prst="rect">
            <a:avLst/>
          </a:prstGeom>
          <a:solidFill>
            <a:schemeClr val="bg1">
              <a:lumMod val="75000"/>
            </a:schemeClr>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100" dirty="0">
                <a:solidFill>
                  <a:srgbClr val="9E0000"/>
                </a:solidFill>
              </a:rPr>
              <a:t>Zentral: </a:t>
            </a:r>
            <a:r>
              <a:rPr lang="de-DE" sz="1100" dirty="0" smtClean="0">
                <a:solidFill>
                  <a:srgbClr val="9E0000"/>
                </a:solidFill>
                <a:latin typeface="+mn-lt"/>
                <a:ea typeface="+mn-ea"/>
              </a:rPr>
              <a:t>Technik und Modell </a:t>
            </a:r>
            <a:r>
              <a:rPr lang="de-DE" sz="1100" dirty="0" smtClean="0">
                <a:solidFill>
                  <a:srgbClr val="9E0000"/>
                </a:solidFill>
              </a:rPr>
              <a:t>AP 2 u. 3</a:t>
            </a:r>
            <a:endParaRPr lang="de-DE" sz="1100" dirty="0">
              <a:solidFill>
                <a:srgbClr val="9E0000"/>
              </a:solidFill>
              <a:latin typeface="+mn-lt"/>
              <a:ea typeface="+mn-ea"/>
            </a:endParaRPr>
          </a:p>
        </p:txBody>
      </p:sp>
      <p:sp>
        <p:nvSpPr>
          <p:cNvPr id="137" name="Rechteck 136"/>
          <p:cNvSpPr>
            <a:spLocks noChangeArrowheads="1"/>
          </p:cNvSpPr>
          <p:nvPr/>
        </p:nvSpPr>
        <p:spPr bwMode="auto">
          <a:xfrm>
            <a:off x="1107556" y="2514451"/>
            <a:ext cx="7825954" cy="196805"/>
          </a:xfrm>
          <a:prstGeom prst="rect">
            <a:avLst/>
          </a:prstGeom>
          <a:solidFill>
            <a:schemeClr val="bg1">
              <a:lumMod val="75000"/>
            </a:schemeClr>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100" dirty="0" smtClean="0">
                <a:solidFill>
                  <a:srgbClr val="9E0000"/>
                </a:solidFill>
                <a:latin typeface="+mn-lt"/>
                <a:ea typeface="+mn-ea"/>
              </a:rPr>
              <a:t>Entwicklung und Umsetzung eines Geschäftsmodells AP 4</a:t>
            </a:r>
            <a:endParaRPr lang="de-DE" sz="1100" dirty="0">
              <a:solidFill>
                <a:srgbClr val="9E0000"/>
              </a:solidFill>
              <a:latin typeface="+mn-lt"/>
              <a:ea typeface="+mn-ea"/>
            </a:endParaRPr>
          </a:p>
        </p:txBody>
      </p:sp>
      <p:sp>
        <p:nvSpPr>
          <p:cNvPr id="138" name="Rechteck 137"/>
          <p:cNvSpPr>
            <a:spLocks noChangeArrowheads="1"/>
          </p:cNvSpPr>
          <p:nvPr/>
        </p:nvSpPr>
        <p:spPr bwMode="auto">
          <a:xfrm>
            <a:off x="3352612" y="2795061"/>
            <a:ext cx="5580898" cy="196805"/>
          </a:xfrm>
          <a:prstGeom prst="rect">
            <a:avLst/>
          </a:prstGeom>
          <a:solidFill>
            <a:schemeClr val="bg1">
              <a:lumMod val="75000"/>
            </a:schemeClr>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100" dirty="0" smtClean="0">
                <a:solidFill>
                  <a:srgbClr val="9E0000"/>
                </a:solidFill>
                <a:latin typeface="+mn-lt"/>
                <a:ea typeface="+mn-ea"/>
              </a:rPr>
              <a:t>Rechtliche Regelungen</a:t>
            </a:r>
            <a:endParaRPr lang="de-DE" sz="1100" dirty="0">
              <a:solidFill>
                <a:srgbClr val="9E0000"/>
              </a:solidFill>
              <a:latin typeface="+mn-lt"/>
              <a:ea typeface="+mn-ea"/>
            </a:endParaRPr>
          </a:p>
        </p:txBody>
      </p:sp>
      <p:sp>
        <p:nvSpPr>
          <p:cNvPr id="164" name="Rechteck 163"/>
          <p:cNvSpPr>
            <a:spLocks noChangeArrowheads="1"/>
          </p:cNvSpPr>
          <p:nvPr/>
        </p:nvSpPr>
        <p:spPr bwMode="auto">
          <a:xfrm rot="16200000">
            <a:off x="408427" y="3425579"/>
            <a:ext cx="956146" cy="413747"/>
          </a:xfrm>
          <a:prstGeom prst="rect">
            <a:avLst/>
          </a:prstGeom>
          <a:solidFill>
            <a:schemeClr val="bg1">
              <a:lumMod val="75000"/>
            </a:schemeClr>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000" dirty="0" smtClean="0">
                <a:solidFill>
                  <a:srgbClr val="9E0000"/>
                </a:solidFill>
                <a:latin typeface="+mn-lt"/>
                <a:ea typeface="+mn-ea"/>
              </a:rPr>
              <a:t>Kick Off - Hochschulen</a:t>
            </a:r>
            <a:endParaRPr lang="de-DE" sz="1000" dirty="0">
              <a:solidFill>
                <a:srgbClr val="9E0000"/>
              </a:solidFill>
              <a:latin typeface="+mn-lt"/>
              <a:ea typeface="+mn-ea"/>
            </a:endParaRPr>
          </a:p>
        </p:txBody>
      </p:sp>
      <p:sp>
        <p:nvSpPr>
          <p:cNvPr id="103" name="Rechteck 102"/>
          <p:cNvSpPr>
            <a:spLocks noChangeArrowheads="1"/>
          </p:cNvSpPr>
          <p:nvPr/>
        </p:nvSpPr>
        <p:spPr bwMode="auto">
          <a:xfrm>
            <a:off x="161252" y="1432533"/>
            <a:ext cx="3185182" cy="196805"/>
          </a:xfrm>
          <a:prstGeom prst="rect">
            <a:avLst/>
          </a:prstGeom>
          <a:solidFill>
            <a:schemeClr val="bg1">
              <a:lumMod val="75000"/>
            </a:schemeClr>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100" dirty="0" smtClean="0">
                <a:solidFill>
                  <a:srgbClr val="9E0000"/>
                </a:solidFill>
                <a:latin typeface="+mn-lt"/>
                <a:ea typeface="+mn-ea"/>
              </a:rPr>
              <a:t>HS-übergreifende Digitalisierungsstrategie</a:t>
            </a:r>
            <a:endParaRPr lang="de-DE" sz="1100" dirty="0">
              <a:solidFill>
                <a:srgbClr val="9E0000"/>
              </a:solidFill>
              <a:latin typeface="+mn-lt"/>
              <a:ea typeface="+mn-ea"/>
            </a:endParaRPr>
          </a:p>
        </p:txBody>
      </p:sp>
      <p:grpSp>
        <p:nvGrpSpPr>
          <p:cNvPr id="139" name="Gruppieren 4098"/>
          <p:cNvGrpSpPr/>
          <p:nvPr/>
        </p:nvGrpSpPr>
        <p:grpSpPr>
          <a:xfrm>
            <a:off x="5595399" y="5069644"/>
            <a:ext cx="2250516" cy="956146"/>
            <a:chOff x="1100663" y="2021832"/>
            <a:chExt cx="2250516" cy="956146"/>
          </a:xfrm>
        </p:grpSpPr>
        <p:sp>
          <p:nvSpPr>
            <p:cNvPr id="140" name="Rechteck 139"/>
            <p:cNvSpPr>
              <a:spLocks noChangeArrowheads="1"/>
            </p:cNvSpPr>
            <p:nvPr/>
          </p:nvSpPr>
          <p:spPr bwMode="auto">
            <a:xfrm>
              <a:off x="1100663" y="2021832"/>
              <a:ext cx="2250516" cy="956146"/>
            </a:xfrm>
            <a:prstGeom prst="rect">
              <a:avLst/>
            </a:prstGeom>
            <a:solidFill>
              <a:schemeClr val="bg1">
                <a:lumMod val="75000"/>
              </a:schemeClr>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100" b="1" dirty="0" smtClean="0">
                  <a:solidFill>
                    <a:srgbClr val="9E0000"/>
                  </a:solidFill>
                  <a:latin typeface="+mn-lt"/>
                </a:rPr>
                <a:t>Ausbau</a:t>
              </a:r>
            </a:p>
            <a:p>
              <a:pPr algn="ctr">
                <a:defRPr/>
              </a:pPr>
              <a:r>
                <a:rPr lang="de-DE" sz="1050" dirty="0" smtClean="0">
                  <a:solidFill>
                    <a:srgbClr val="9E0000"/>
                  </a:solidFill>
                  <a:latin typeface="+mn-lt"/>
                </a:rPr>
                <a:t>hochschulübergreifender Projekte </a:t>
              </a:r>
              <a:r>
                <a:rPr lang="de-DE" sz="1100" dirty="0" smtClean="0">
                  <a:solidFill>
                    <a:srgbClr val="9E0000"/>
                  </a:solidFill>
                  <a:latin typeface="+mn-lt"/>
                </a:rPr>
                <a:t>(Content-Förderung, begleitende oder zertifizierte Qualifizierung)</a:t>
              </a:r>
              <a:endParaRPr lang="de-DE" sz="1100" dirty="0">
                <a:solidFill>
                  <a:srgbClr val="9E0000"/>
                </a:solidFill>
                <a:latin typeface="+mn-lt"/>
                <a:ea typeface="+mn-ea"/>
              </a:endParaRPr>
            </a:p>
          </p:txBody>
        </p:sp>
        <p:cxnSp>
          <p:nvCxnSpPr>
            <p:cNvPr id="144" name="Gerade Verbindung 143"/>
            <p:cNvCxnSpPr/>
            <p:nvPr/>
          </p:nvCxnSpPr>
          <p:spPr>
            <a:xfrm>
              <a:off x="1187450" y="2140024"/>
              <a:ext cx="2068555" cy="0"/>
            </a:xfrm>
            <a:prstGeom prst="line">
              <a:avLst/>
            </a:prstGeom>
            <a:ln>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153" name="Gerade Verbindung 152"/>
            <p:cNvCxnSpPr/>
            <p:nvPr/>
          </p:nvCxnSpPr>
          <p:spPr>
            <a:xfrm>
              <a:off x="1187450" y="2889177"/>
              <a:ext cx="2068555" cy="0"/>
            </a:xfrm>
            <a:prstGeom prst="line">
              <a:avLst/>
            </a:prstGeom>
            <a:ln>
              <a:solidFill>
                <a:srgbClr val="9E0000"/>
              </a:solidFill>
            </a:ln>
          </p:spPr>
          <p:style>
            <a:lnRef idx="1">
              <a:schemeClr val="accent1"/>
            </a:lnRef>
            <a:fillRef idx="0">
              <a:schemeClr val="accent1"/>
            </a:fillRef>
            <a:effectRef idx="0">
              <a:schemeClr val="accent1"/>
            </a:effectRef>
            <a:fontRef idx="minor">
              <a:schemeClr val="tx1"/>
            </a:fontRef>
          </p:style>
        </p:cxnSp>
      </p:grpSp>
      <p:cxnSp>
        <p:nvCxnSpPr>
          <p:cNvPr id="156" name="Gerade Verbindung 155"/>
          <p:cNvCxnSpPr/>
          <p:nvPr/>
        </p:nvCxnSpPr>
        <p:spPr>
          <a:xfrm>
            <a:off x="7049177" y="5313036"/>
            <a:ext cx="682375" cy="0"/>
          </a:xfrm>
          <a:prstGeom prst="line">
            <a:avLst/>
          </a:prstGeom>
          <a:ln>
            <a:solidFill>
              <a:srgbClr val="9E0000"/>
            </a:solidFill>
          </a:ln>
        </p:spPr>
        <p:style>
          <a:lnRef idx="1">
            <a:schemeClr val="accent1"/>
          </a:lnRef>
          <a:fillRef idx="0">
            <a:schemeClr val="accent1"/>
          </a:fillRef>
          <a:effectRef idx="0">
            <a:schemeClr val="accent1"/>
          </a:effectRef>
          <a:fontRef idx="minor">
            <a:schemeClr val="tx1"/>
          </a:fontRef>
        </p:style>
      </p:cxnSp>
      <p:cxnSp>
        <p:nvCxnSpPr>
          <p:cNvPr id="157" name="Gerade Verbindung 156"/>
          <p:cNvCxnSpPr/>
          <p:nvPr/>
        </p:nvCxnSpPr>
        <p:spPr>
          <a:xfrm>
            <a:off x="5673001" y="5315308"/>
            <a:ext cx="682375" cy="0"/>
          </a:xfrm>
          <a:prstGeom prst="line">
            <a:avLst/>
          </a:prstGeom>
          <a:ln>
            <a:solidFill>
              <a:srgbClr val="9E0000"/>
            </a:solidFill>
          </a:ln>
        </p:spPr>
        <p:style>
          <a:lnRef idx="1">
            <a:schemeClr val="accent1"/>
          </a:lnRef>
          <a:fillRef idx="0">
            <a:schemeClr val="accent1"/>
          </a:fillRef>
          <a:effectRef idx="0">
            <a:schemeClr val="accent1"/>
          </a:effectRef>
          <a:fontRef idx="minor">
            <a:schemeClr val="tx1"/>
          </a:fontRef>
        </p:style>
      </p:cxnSp>
      <p:sp>
        <p:nvSpPr>
          <p:cNvPr id="159" name="Rechteck 158"/>
          <p:cNvSpPr>
            <a:spLocks noChangeArrowheads="1"/>
          </p:cNvSpPr>
          <p:nvPr/>
        </p:nvSpPr>
        <p:spPr bwMode="auto">
          <a:xfrm>
            <a:off x="163523" y="1694117"/>
            <a:ext cx="1637981" cy="196805"/>
          </a:xfrm>
          <a:prstGeom prst="rect">
            <a:avLst/>
          </a:prstGeom>
          <a:solidFill>
            <a:schemeClr val="bg1">
              <a:lumMod val="75000"/>
            </a:schemeClr>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050" dirty="0" smtClean="0">
                <a:solidFill>
                  <a:srgbClr val="9E0000"/>
                </a:solidFill>
                <a:latin typeface="+mn-lt"/>
                <a:ea typeface="+mn-ea"/>
              </a:rPr>
              <a:t>Plattformkonzept AP 1</a:t>
            </a:r>
            <a:endParaRPr lang="de-DE" sz="1050" dirty="0">
              <a:solidFill>
                <a:srgbClr val="9E0000"/>
              </a:solidFill>
              <a:latin typeface="+mn-lt"/>
              <a:ea typeface="+mn-ea"/>
            </a:endParaRPr>
          </a:p>
        </p:txBody>
      </p:sp>
      <p:sp>
        <p:nvSpPr>
          <p:cNvPr id="77" name="Rechteck 76"/>
          <p:cNvSpPr>
            <a:spLocks noChangeArrowheads="1"/>
          </p:cNvSpPr>
          <p:nvPr/>
        </p:nvSpPr>
        <p:spPr bwMode="auto">
          <a:xfrm>
            <a:off x="2497538" y="6022531"/>
            <a:ext cx="1744954" cy="265800"/>
          </a:xfrm>
          <a:prstGeom prst="rect">
            <a:avLst/>
          </a:prstGeom>
          <a:solidFill>
            <a:srgbClr val="9E0000"/>
          </a:solidFill>
          <a:ln w="41275">
            <a:solidFill>
              <a:srgbClr val="9E0000"/>
            </a:solidFill>
            <a:round/>
            <a:headEnd/>
            <a:tailEnd/>
          </a:ln>
          <a:effectLst>
            <a:outerShdw blurRad="152400" dist="88900" dir="21539981" sx="102000" sy="102000" algn="t" rotWithShape="0">
              <a:srgbClr val="808080">
                <a:alpha val="40999"/>
              </a:srgbClr>
            </a:outerShdw>
          </a:effectLst>
        </p:spPr>
        <p:txBody>
          <a:bodyPr anchor="ctr"/>
          <a:lstStyle/>
          <a:p>
            <a:pPr algn="ctr">
              <a:defRPr/>
            </a:pPr>
            <a:r>
              <a:rPr lang="de-DE" sz="1100" b="1" dirty="0" smtClean="0">
                <a:solidFill>
                  <a:schemeClr val="bg1"/>
                </a:solidFill>
                <a:latin typeface="+mn-lt"/>
                <a:ea typeface="+mn-ea"/>
              </a:rPr>
              <a:t>Ende des Vorprojektes</a:t>
            </a:r>
            <a:endParaRPr lang="de-DE" sz="1100" b="1" dirty="0">
              <a:solidFill>
                <a:schemeClr val="bg1"/>
              </a:solidFill>
              <a:latin typeface="+mn-lt"/>
              <a:ea typeface="+mn-ea"/>
            </a:endParaRPr>
          </a:p>
        </p:txBody>
      </p:sp>
    </p:spTree>
    <p:extLst>
      <p:ext uri="{BB962C8B-B14F-4D97-AF65-F5344CB8AC3E}">
        <p14:creationId xmlns:p14="http://schemas.microsoft.com/office/powerpoint/2010/main" val="1387938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136480" y="98425"/>
            <a:ext cx="7345345" cy="544513"/>
          </a:xfrm>
        </p:spPr>
        <p:txBody>
          <a:bodyPr/>
          <a:lstStyle/>
          <a:p>
            <a:r>
              <a:rPr lang="de-DE" sz="2800" b="1" dirty="0" smtClean="0">
                <a:solidFill>
                  <a:srgbClr val="FFFFFF"/>
                </a:solidFill>
              </a:rPr>
              <a:t>4. Weiteres Vorgehen / </a:t>
            </a:r>
            <a:r>
              <a:rPr lang="de-DE" sz="2800" b="1" dirty="0" smtClean="0"/>
              <a:t>Vorprojekt</a:t>
            </a:r>
            <a:endParaRPr lang="de-DE" sz="2800" b="1" dirty="0"/>
          </a:p>
        </p:txBody>
      </p:sp>
      <p:sp>
        <p:nvSpPr>
          <p:cNvPr id="10" name="Textfeld 12"/>
          <p:cNvSpPr txBox="1">
            <a:spLocks noChangeArrowheads="1"/>
          </p:cNvSpPr>
          <p:nvPr/>
        </p:nvSpPr>
        <p:spPr bwMode="auto">
          <a:xfrm>
            <a:off x="107950" y="1306513"/>
            <a:ext cx="8924925"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3600" b="1" dirty="0">
                <a:solidFill>
                  <a:srgbClr val="9E0000"/>
                </a:solidFill>
              </a:rPr>
              <a:t>Ansätze für die Vorstudie:</a:t>
            </a:r>
          </a:p>
          <a:p>
            <a:pPr algn="ctr" eaLnBrk="1" hangingPunct="1">
              <a:spcBef>
                <a:spcPct val="0"/>
              </a:spcBef>
              <a:buFontTx/>
              <a:buNone/>
            </a:pPr>
            <a:endParaRPr lang="de-DE" altLang="de-DE" sz="1800" b="1" dirty="0">
              <a:solidFill>
                <a:srgbClr val="9E0000"/>
              </a:solidFill>
            </a:endParaRPr>
          </a:p>
          <a:p>
            <a:pPr algn="ctr" eaLnBrk="1" hangingPunct="1">
              <a:spcBef>
                <a:spcPct val="0"/>
              </a:spcBef>
              <a:buFontTx/>
              <a:buNone/>
            </a:pPr>
            <a:r>
              <a:rPr lang="de-DE" altLang="de-DE" sz="1800" b="1" dirty="0">
                <a:solidFill>
                  <a:srgbClr val="9E0000"/>
                </a:solidFill>
              </a:rPr>
              <a:t>User Story – Lehrende/-er</a:t>
            </a:r>
          </a:p>
          <a:p>
            <a:pPr algn="ctr" eaLnBrk="1" hangingPunct="1">
              <a:spcBef>
                <a:spcPct val="0"/>
              </a:spcBef>
              <a:buFontTx/>
              <a:buNone/>
            </a:pPr>
            <a:r>
              <a:rPr lang="de-DE" altLang="de-DE" sz="1800" b="1" dirty="0">
                <a:solidFill>
                  <a:srgbClr val="9E0000"/>
                </a:solidFill>
              </a:rPr>
              <a:t>User Story – Studierende/-er</a:t>
            </a:r>
          </a:p>
          <a:p>
            <a:pPr algn="ctr" eaLnBrk="1" hangingPunct="1">
              <a:spcBef>
                <a:spcPct val="0"/>
              </a:spcBef>
              <a:buFontTx/>
              <a:buNone/>
            </a:pPr>
            <a:r>
              <a:rPr lang="de-DE" altLang="de-DE" sz="1800" b="1" dirty="0">
                <a:solidFill>
                  <a:srgbClr val="9E0000"/>
                </a:solidFill>
              </a:rPr>
              <a:t>User Story – Studieninteressierte/-er</a:t>
            </a:r>
          </a:p>
          <a:p>
            <a:pPr algn="ctr" eaLnBrk="1" hangingPunct="1">
              <a:spcBef>
                <a:spcPct val="0"/>
              </a:spcBef>
              <a:buFontTx/>
              <a:buNone/>
            </a:pPr>
            <a:endParaRPr lang="de-DE" altLang="de-DE" sz="2800" b="1" dirty="0">
              <a:solidFill>
                <a:srgbClr val="9E0000"/>
              </a:solidFill>
            </a:endParaRPr>
          </a:p>
          <a:p>
            <a:pPr algn="ctr" eaLnBrk="1" hangingPunct="1">
              <a:spcBef>
                <a:spcPct val="0"/>
              </a:spcBef>
              <a:buFontTx/>
              <a:buNone/>
            </a:pPr>
            <a:r>
              <a:rPr lang="de-DE" altLang="de-DE" sz="3600" b="1" dirty="0">
                <a:solidFill>
                  <a:srgbClr val="9E0000"/>
                </a:solidFill>
              </a:rPr>
              <a:t>Fragen: </a:t>
            </a:r>
          </a:p>
          <a:p>
            <a:pPr algn="ctr" eaLnBrk="1" hangingPunct="1">
              <a:spcBef>
                <a:spcPct val="0"/>
              </a:spcBef>
              <a:buFontTx/>
              <a:buNone/>
            </a:pPr>
            <a:endParaRPr lang="de-DE" altLang="de-DE" sz="1800" b="1" dirty="0">
              <a:solidFill>
                <a:srgbClr val="9E0000"/>
              </a:solidFill>
            </a:endParaRPr>
          </a:p>
          <a:p>
            <a:pPr algn="ctr" eaLnBrk="1" hangingPunct="1">
              <a:spcBef>
                <a:spcPct val="0"/>
              </a:spcBef>
              <a:buFontTx/>
              <a:buNone/>
            </a:pPr>
            <a:r>
              <a:rPr lang="de-DE" altLang="de-DE" sz="1800" b="1" dirty="0">
                <a:solidFill>
                  <a:srgbClr val="9E0000"/>
                </a:solidFill>
              </a:rPr>
              <a:t>Wie können Online-Lehrformate etabliert werden?</a:t>
            </a:r>
          </a:p>
          <a:p>
            <a:pPr algn="ctr" eaLnBrk="1" hangingPunct="1">
              <a:spcBef>
                <a:spcPct val="0"/>
              </a:spcBef>
              <a:buFontTx/>
              <a:buNone/>
            </a:pPr>
            <a:r>
              <a:rPr lang="de-DE" altLang="de-DE" sz="1800" b="1" dirty="0">
                <a:solidFill>
                  <a:srgbClr val="9E0000"/>
                </a:solidFill>
              </a:rPr>
              <a:t>Wie können Anreize gesetzt werden?</a:t>
            </a:r>
          </a:p>
          <a:p>
            <a:pPr algn="ctr" eaLnBrk="1" hangingPunct="1">
              <a:spcBef>
                <a:spcPct val="0"/>
              </a:spcBef>
              <a:buFontTx/>
              <a:buNone/>
            </a:pPr>
            <a:r>
              <a:rPr lang="de-DE" altLang="de-DE" sz="1800" b="1" dirty="0">
                <a:solidFill>
                  <a:srgbClr val="9E0000"/>
                </a:solidFill>
              </a:rPr>
              <a:t>Welche Hilfestellungen werden benötigt?</a:t>
            </a:r>
          </a:p>
          <a:p>
            <a:pPr algn="ctr" eaLnBrk="1" hangingPunct="1">
              <a:spcBef>
                <a:spcPct val="0"/>
              </a:spcBef>
              <a:buFontTx/>
              <a:buNone/>
            </a:pPr>
            <a:r>
              <a:rPr lang="de-DE" altLang="de-DE" sz="1800" b="1" dirty="0">
                <a:solidFill>
                  <a:srgbClr val="9E0000"/>
                </a:solidFill>
              </a:rPr>
              <a:t>Wie kann die „studierende Öffentlichkeit“ gewonnen werden?</a:t>
            </a:r>
          </a:p>
          <a:p>
            <a:pPr algn="ctr" eaLnBrk="1" hangingPunct="1">
              <a:spcBef>
                <a:spcPct val="0"/>
              </a:spcBef>
              <a:buFontTx/>
              <a:buNone/>
            </a:pPr>
            <a:r>
              <a:rPr lang="de-DE" altLang="de-DE" sz="1800" b="1" dirty="0">
                <a:solidFill>
                  <a:srgbClr val="9E0000"/>
                </a:solidFill>
              </a:rPr>
              <a:t>Wie kann ein tragfähiges Geschäftsmodell aussehen?</a:t>
            </a:r>
          </a:p>
          <a:p>
            <a:pPr algn="ctr" eaLnBrk="1" hangingPunct="1">
              <a:spcBef>
                <a:spcPct val="0"/>
              </a:spcBef>
              <a:buFontTx/>
              <a:buNone/>
            </a:pPr>
            <a:r>
              <a:rPr lang="de-DE" altLang="de-DE" sz="1800" b="1" dirty="0">
                <a:solidFill>
                  <a:srgbClr val="9E0000"/>
                </a:solidFill>
              </a:rPr>
              <a:t>…</a:t>
            </a:r>
          </a:p>
          <a:p>
            <a:pPr algn="ctr" eaLnBrk="1" hangingPunct="1">
              <a:spcBef>
                <a:spcPct val="0"/>
              </a:spcBef>
              <a:buFontTx/>
              <a:buNone/>
            </a:pPr>
            <a:endParaRPr lang="de-DE" altLang="de-DE" sz="2800" b="1" dirty="0">
              <a:solidFill>
                <a:srgbClr val="336699"/>
              </a:solidFill>
            </a:endParaRPr>
          </a:p>
        </p:txBody>
      </p:sp>
    </p:spTree>
    <p:extLst>
      <p:ext uri="{BB962C8B-B14F-4D97-AF65-F5344CB8AC3E}">
        <p14:creationId xmlns:p14="http://schemas.microsoft.com/office/powerpoint/2010/main" val="3240627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0" y="98425"/>
            <a:ext cx="7345345" cy="544513"/>
          </a:xfrm>
        </p:spPr>
        <p:txBody>
          <a:bodyPr/>
          <a:lstStyle/>
          <a:p>
            <a:r>
              <a:rPr lang="de-DE" dirty="0" smtClean="0"/>
              <a:t>  </a:t>
            </a:r>
            <a:r>
              <a:rPr lang="de-DE" sz="2800" b="1" dirty="0" smtClean="0"/>
              <a:t>Agenda</a:t>
            </a:r>
            <a:endParaRPr lang="de-DE" sz="2800" b="1" dirty="0"/>
          </a:p>
        </p:txBody>
      </p:sp>
      <p:sp>
        <p:nvSpPr>
          <p:cNvPr id="6" name="Rectangle 2"/>
          <p:cNvSpPr txBox="1">
            <a:spLocks noChangeArrowheads="1"/>
          </p:cNvSpPr>
          <p:nvPr/>
        </p:nvSpPr>
        <p:spPr bwMode="auto">
          <a:xfrm>
            <a:off x="468313" y="1542552"/>
            <a:ext cx="8675687" cy="526623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381000" lvl="0" indent="-381000">
              <a:spcBef>
                <a:spcPct val="20000"/>
              </a:spcBef>
              <a:buFontTx/>
              <a:buAutoNum type="arabicPeriod"/>
              <a:defRPr/>
            </a:pPr>
            <a:r>
              <a:rPr kumimoji="0" lang="de-DE" sz="2000" b="1" i="0" u="none" strike="noStrike" kern="0" cap="none" spc="0" normalizeH="0" baseline="0" noProof="0" dirty="0" smtClean="0">
                <a:ln>
                  <a:noFill/>
                </a:ln>
                <a:solidFill>
                  <a:srgbClr val="9E0000"/>
                </a:solidFill>
                <a:effectLst/>
                <a:uLnTx/>
                <a:uFillTx/>
                <a:latin typeface="+mn-lt"/>
                <a:ea typeface="+mn-ea"/>
                <a:cs typeface="+mn-cs"/>
              </a:rPr>
              <a:t>Strategische Zielsetzungen und konzeptionelle Ausrichtung </a:t>
            </a:r>
            <a:r>
              <a:rPr lang="de-DE" sz="2000" b="1" kern="0" dirty="0" smtClean="0">
                <a:solidFill>
                  <a:srgbClr val="9E0000"/>
                </a:solidFill>
              </a:rPr>
              <a:t>(Prof. Dr. Knutzen)</a:t>
            </a:r>
            <a:endParaRPr kumimoji="0" lang="de-DE" sz="2000" b="1" i="0" u="none" strike="noStrike" kern="0" cap="none" spc="0" normalizeH="0" baseline="0" noProof="0" dirty="0" smtClean="0">
              <a:ln>
                <a:noFill/>
              </a:ln>
              <a:solidFill>
                <a:srgbClr val="9E0000"/>
              </a:solidFill>
              <a:effectLst/>
              <a:uLnTx/>
              <a:uFillTx/>
              <a:latin typeface="+mn-lt"/>
              <a:cs typeface="+mn-cs"/>
            </a:endParaRPr>
          </a:p>
          <a:p>
            <a:pPr marL="381000" marR="0" lvl="0" indent="-381000" algn="l" defTabSz="914400" rtl="0" eaLnBrk="1" fontAlgn="base" latinLnBrk="0" hangingPunct="1">
              <a:lnSpc>
                <a:spcPct val="100000"/>
              </a:lnSpc>
              <a:spcBef>
                <a:spcPct val="20000"/>
              </a:spcBef>
              <a:spcAft>
                <a:spcPct val="0"/>
              </a:spcAft>
              <a:buClrTx/>
              <a:buSzTx/>
              <a:buFontTx/>
              <a:buAutoNum type="arabicPeriod"/>
              <a:tabLst/>
              <a:defRPr/>
            </a:pPr>
            <a:endParaRPr kumimoji="0" lang="de-DE" sz="1400" b="1" i="0" u="none" strike="noStrike" kern="0" cap="none" spc="0" normalizeH="0" baseline="0" noProof="0" dirty="0" smtClean="0">
              <a:ln>
                <a:noFill/>
              </a:ln>
              <a:solidFill>
                <a:schemeClr val="bg1">
                  <a:lumMod val="50000"/>
                </a:schemeClr>
              </a:solidFill>
              <a:effectLst/>
              <a:uLnTx/>
              <a:uFillTx/>
              <a:latin typeface="+mn-lt"/>
              <a:ea typeface="+mn-ea"/>
              <a:cs typeface="+mn-cs"/>
            </a:endParaRPr>
          </a:p>
          <a:p>
            <a:pPr marL="381000" marR="0" lvl="0" indent="-381000" algn="l" defTabSz="914400" rtl="0" eaLnBrk="1" fontAlgn="base" latinLnBrk="0" hangingPunct="1">
              <a:lnSpc>
                <a:spcPct val="100000"/>
              </a:lnSpc>
              <a:spcBef>
                <a:spcPct val="20000"/>
              </a:spcBef>
              <a:spcAft>
                <a:spcPct val="0"/>
              </a:spcAft>
              <a:buClrTx/>
              <a:buSzTx/>
              <a:buFontTx/>
              <a:buAutoNum type="arabicPeriod"/>
              <a:tabLst/>
              <a:defRPr/>
            </a:pPr>
            <a:r>
              <a:rPr kumimoji="0" lang="de-DE" sz="2000" b="1" i="0" u="none" strike="noStrike" kern="0" cap="none" spc="0" normalizeH="0" baseline="0" noProof="0" dirty="0" smtClean="0">
                <a:ln>
                  <a:noFill/>
                </a:ln>
                <a:solidFill>
                  <a:schemeClr val="bg1">
                    <a:lumMod val="50000"/>
                  </a:schemeClr>
                </a:solidFill>
                <a:effectLst/>
                <a:uLnTx/>
                <a:uFillTx/>
                <a:latin typeface="+mn-lt"/>
                <a:ea typeface="+mn-ea"/>
                <a:cs typeface="+mn-cs"/>
              </a:rPr>
              <a:t>Konkrete Maßnahmen und erste Umsetzungsschritte</a:t>
            </a:r>
          </a:p>
          <a:p>
            <a:pPr marL="914400" lvl="1" indent="-457200">
              <a:spcBef>
                <a:spcPct val="20000"/>
              </a:spcBef>
              <a:buFont typeface="+mj-lt"/>
              <a:buAutoNum type="alphaLcPeriod"/>
              <a:defRPr/>
            </a:pPr>
            <a:r>
              <a:rPr kumimoji="0" lang="de-DE" sz="2000" b="1" i="0" u="none" strike="noStrike" kern="0" cap="none" spc="0" normalizeH="0" baseline="0" noProof="0" dirty="0" err="1" smtClean="0">
                <a:ln>
                  <a:noFill/>
                </a:ln>
                <a:solidFill>
                  <a:schemeClr val="bg1">
                    <a:lumMod val="50000"/>
                  </a:schemeClr>
                </a:solidFill>
                <a:effectLst/>
                <a:uLnTx/>
                <a:uFillTx/>
                <a:latin typeface="+mn-lt"/>
                <a:ea typeface="+mn-ea"/>
                <a:cs typeface="+mn-cs"/>
              </a:rPr>
              <a:t>Governance</a:t>
            </a:r>
            <a:r>
              <a:rPr kumimoji="0" lang="de-DE" sz="2000" b="1" i="0" u="none" strike="noStrike" kern="0" cap="none" spc="0" normalizeH="0" baseline="0" noProof="0" dirty="0" smtClean="0">
                <a:ln>
                  <a:noFill/>
                </a:ln>
                <a:solidFill>
                  <a:schemeClr val="bg1">
                    <a:lumMod val="50000"/>
                  </a:schemeClr>
                </a:solidFill>
                <a:effectLst/>
                <a:uLnTx/>
                <a:uFillTx/>
                <a:latin typeface="+mn-lt"/>
                <a:ea typeface="+mn-ea"/>
                <a:cs typeface="+mn-cs"/>
              </a:rPr>
              <a:t> </a:t>
            </a:r>
            <a:r>
              <a:rPr lang="de-DE" sz="2000" b="1" kern="0" dirty="0">
                <a:solidFill>
                  <a:schemeClr val="bg1">
                    <a:lumMod val="50000"/>
                  </a:schemeClr>
                </a:solidFill>
              </a:rPr>
              <a:t>(Dr. Göcks</a:t>
            </a:r>
            <a:r>
              <a:rPr lang="de-DE" sz="2000" b="1" kern="0" dirty="0" smtClean="0">
                <a:solidFill>
                  <a:schemeClr val="bg1">
                    <a:lumMod val="50000"/>
                  </a:schemeClr>
                </a:solidFill>
              </a:rPr>
              <a:t>)</a:t>
            </a:r>
            <a:endParaRPr kumimoji="0" lang="de-DE" sz="2000" b="1" i="0" u="none" strike="noStrike" kern="0" cap="none" spc="0" normalizeH="0" baseline="0" noProof="0" dirty="0" smtClean="0">
              <a:ln>
                <a:noFill/>
              </a:ln>
              <a:solidFill>
                <a:schemeClr val="bg1">
                  <a:lumMod val="50000"/>
                </a:schemeClr>
              </a:solidFill>
              <a:effectLst/>
              <a:uLnTx/>
              <a:uFillTx/>
              <a:latin typeface="+mn-lt"/>
              <a:ea typeface="+mn-ea"/>
              <a:cs typeface="+mn-cs"/>
            </a:endParaRPr>
          </a:p>
          <a:p>
            <a:pPr marL="914400" lvl="1" indent="-457200">
              <a:spcBef>
                <a:spcPct val="20000"/>
              </a:spcBef>
              <a:buFont typeface="+mj-lt"/>
              <a:buAutoNum type="alphaLcPeriod"/>
              <a:defRPr/>
            </a:pPr>
            <a:r>
              <a:rPr lang="de-DE" sz="2000" b="1" kern="0" dirty="0" smtClean="0">
                <a:solidFill>
                  <a:schemeClr val="bg1">
                    <a:lumMod val="50000"/>
                  </a:schemeClr>
                </a:solidFill>
              </a:rPr>
              <a:t>Medienbildung/Qualifizierung (Prof. Dr. Bessenrodt-Weberpals)</a:t>
            </a:r>
          </a:p>
          <a:p>
            <a:pPr marL="914400" lvl="1" indent="-457200">
              <a:spcBef>
                <a:spcPct val="20000"/>
              </a:spcBef>
              <a:buFont typeface="+mj-lt"/>
              <a:buAutoNum type="alphaLcPeriod"/>
              <a:defRPr/>
            </a:pPr>
            <a:r>
              <a:rPr lang="de-DE" sz="2000" b="1" kern="0" dirty="0" smtClean="0">
                <a:solidFill>
                  <a:schemeClr val="bg1">
                    <a:lumMod val="50000"/>
                  </a:schemeClr>
                </a:solidFill>
              </a:rPr>
              <a:t>Support (Prof. Dr. Rupp)</a:t>
            </a:r>
          </a:p>
          <a:p>
            <a:pPr marL="914400" lvl="1" indent="-457200">
              <a:spcBef>
                <a:spcPct val="20000"/>
              </a:spcBef>
              <a:buFont typeface="+mj-lt"/>
              <a:buAutoNum type="alphaLcPeriod"/>
              <a:defRPr/>
            </a:pPr>
            <a:r>
              <a:rPr lang="de-DE" sz="2000" b="1" kern="0" dirty="0" smtClean="0">
                <a:solidFill>
                  <a:schemeClr val="bg1">
                    <a:lumMod val="50000"/>
                  </a:schemeClr>
                </a:solidFill>
              </a:rPr>
              <a:t>Content-Förderprogramm</a:t>
            </a:r>
            <a:r>
              <a:rPr lang="de-DE" sz="2000" b="1" kern="0" dirty="0" smtClean="0">
                <a:solidFill>
                  <a:srgbClr val="9E0000"/>
                </a:solidFill>
              </a:rPr>
              <a:t> </a:t>
            </a:r>
            <a:r>
              <a:rPr lang="de-DE" sz="2000" b="1" kern="0" dirty="0" smtClean="0">
                <a:solidFill>
                  <a:schemeClr val="bg1">
                    <a:lumMod val="50000"/>
                  </a:schemeClr>
                </a:solidFill>
              </a:rPr>
              <a:t>(Dr. Göcks)</a:t>
            </a:r>
          </a:p>
          <a:p>
            <a:pPr marL="914400" lvl="1" indent="-457200">
              <a:spcBef>
                <a:spcPct val="20000"/>
              </a:spcBef>
              <a:buFont typeface="+mj-lt"/>
              <a:buAutoNum type="alphaLcPeriod"/>
              <a:defRPr/>
            </a:pPr>
            <a:r>
              <a:rPr lang="de-DE" sz="2000" b="1" kern="0" dirty="0" smtClean="0">
                <a:solidFill>
                  <a:schemeClr val="bg1">
                    <a:lumMod val="50000"/>
                  </a:schemeClr>
                </a:solidFill>
              </a:rPr>
              <a:t>Technik (Prof. Dr. Knutzen)</a:t>
            </a:r>
          </a:p>
          <a:p>
            <a:pPr marL="914400" lvl="1" indent="-457200">
              <a:spcBef>
                <a:spcPct val="20000"/>
              </a:spcBef>
              <a:buFont typeface="+mj-lt"/>
              <a:buAutoNum type="alphaLcPeriod"/>
              <a:defRPr/>
            </a:pPr>
            <a:endParaRPr kumimoji="0" lang="de-DE" sz="1400" b="1" i="0" u="none" strike="noStrike" kern="0" cap="none" spc="0" normalizeH="0" baseline="0" noProof="0" dirty="0" smtClean="0">
              <a:ln>
                <a:noFill/>
              </a:ln>
              <a:solidFill>
                <a:schemeClr val="bg1">
                  <a:lumMod val="50000"/>
                </a:schemeClr>
              </a:solidFill>
              <a:effectLst/>
              <a:uLnTx/>
              <a:uFillTx/>
              <a:latin typeface="+mn-lt"/>
              <a:ea typeface="+mn-ea"/>
              <a:cs typeface="+mn-cs"/>
            </a:endParaRPr>
          </a:p>
          <a:p>
            <a:pPr marL="381000" indent="-381000">
              <a:spcBef>
                <a:spcPct val="20000"/>
              </a:spcBef>
              <a:buFontTx/>
              <a:buAutoNum type="arabicPeriod"/>
              <a:defRPr/>
            </a:pPr>
            <a:r>
              <a:rPr kumimoji="0" lang="de-DE" sz="2000" b="1" i="0" u="none" strike="noStrike" kern="0" cap="none" spc="0" normalizeH="0" baseline="0" noProof="0" dirty="0" smtClean="0">
                <a:ln>
                  <a:noFill/>
                </a:ln>
                <a:solidFill>
                  <a:schemeClr val="bg1">
                    <a:lumMod val="50000"/>
                  </a:schemeClr>
                </a:solidFill>
                <a:effectLst/>
                <a:uLnTx/>
                <a:uFillTx/>
                <a:latin typeface="+mn-lt"/>
                <a:ea typeface="+mn-ea"/>
                <a:cs typeface="+mn-cs"/>
              </a:rPr>
              <a:t>Ressourcenbedarfe </a:t>
            </a:r>
            <a:r>
              <a:rPr lang="de-DE" sz="2000" b="1" kern="0" dirty="0">
                <a:solidFill>
                  <a:schemeClr val="bg1">
                    <a:lumMod val="50000"/>
                  </a:schemeClr>
                </a:solidFill>
              </a:rPr>
              <a:t>(Dr. Göcks)</a:t>
            </a:r>
          </a:p>
          <a:p>
            <a:pPr marL="381000" lvl="0" indent="-381000">
              <a:spcBef>
                <a:spcPct val="20000"/>
              </a:spcBef>
              <a:buFontTx/>
              <a:buAutoNum type="arabicPeriod"/>
              <a:defRPr/>
            </a:pPr>
            <a:endParaRPr lang="de-DE" sz="1400" b="1" kern="0" dirty="0">
              <a:solidFill>
                <a:schemeClr val="bg1">
                  <a:lumMod val="50000"/>
                </a:schemeClr>
              </a:solidFill>
              <a:latin typeface="+mn-lt"/>
              <a:cs typeface="+mn-cs"/>
            </a:endParaRPr>
          </a:p>
          <a:p>
            <a:pPr marL="381000" indent="-381000">
              <a:spcBef>
                <a:spcPct val="20000"/>
              </a:spcBef>
              <a:buFontTx/>
              <a:buAutoNum type="arabicPeriod"/>
              <a:defRPr/>
            </a:pPr>
            <a:r>
              <a:rPr kumimoji="0" lang="de-DE" sz="2000" b="1" i="0" u="none" strike="noStrike" kern="0" cap="none" spc="0" normalizeH="0" baseline="0" noProof="0" dirty="0" smtClean="0">
                <a:ln>
                  <a:noFill/>
                </a:ln>
                <a:solidFill>
                  <a:schemeClr val="bg1">
                    <a:lumMod val="50000"/>
                  </a:schemeClr>
                </a:solidFill>
                <a:effectLst/>
                <a:uLnTx/>
                <a:uFillTx/>
                <a:latin typeface="+mn-lt"/>
                <a:ea typeface="+mn-ea"/>
                <a:cs typeface="+mn-cs"/>
              </a:rPr>
              <a:t>Weiteres Vorgehen </a:t>
            </a:r>
            <a:r>
              <a:rPr lang="de-DE" sz="2000" b="1" kern="0" dirty="0" smtClean="0">
                <a:solidFill>
                  <a:schemeClr val="bg1">
                    <a:lumMod val="50000"/>
                  </a:schemeClr>
                </a:solidFill>
              </a:rPr>
              <a:t>(Prof. Dr</a:t>
            </a:r>
            <a:r>
              <a:rPr lang="de-DE" sz="2000" b="1" kern="0" dirty="0">
                <a:solidFill>
                  <a:schemeClr val="bg1">
                    <a:lumMod val="50000"/>
                  </a:schemeClr>
                </a:solidFill>
              </a:rPr>
              <a:t>. </a:t>
            </a:r>
            <a:r>
              <a:rPr lang="de-DE" sz="2000" b="1" kern="0" dirty="0" err="1" smtClean="0">
                <a:solidFill>
                  <a:schemeClr val="bg1">
                    <a:lumMod val="50000"/>
                  </a:schemeClr>
                </a:solidFill>
              </a:rPr>
              <a:t>Knutzen</a:t>
            </a:r>
            <a:r>
              <a:rPr lang="de-DE" sz="2000" b="1" kern="0" dirty="0" smtClean="0">
                <a:solidFill>
                  <a:schemeClr val="bg1">
                    <a:lumMod val="50000"/>
                  </a:schemeClr>
                </a:solidFill>
              </a:rPr>
              <a:t>)</a:t>
            </a:r>
            <a:endParaRPr lang="de-DE" sz="2000" b="1" kern="0" dirty="0">
              <a:solidFill>
                <a:schemeClr val="bg1">
                  <a:lumMod val="50000"/>
                </a:schemeClr>
              </a:solidFill>
            </a:endParaRPr>
          </a:p>
          <a:p>
            <a:pPr marL="381000" lvl="0" indent="-381000">
              <a:spcBef>
                <a:spcPct val="20000"/>
              </a:spcBef>
              <a:buFontTx/>
              <a:buAutoNum type="arabicPeriod"/>
              <a:defRPr/>
            </a:pPr>
            <a:endParaRPr kumimoji="0" lang="de-DE" sz="2000" b="1" i="0" u="none" strike="noStrike" kern="0" cap="none" spc="0" normalizeH="0" baseline="0" noProof="0" dirty="0" smtClean="0">
              <a:ln>
                <a:noFill/>
              </a:ln>
              <a:solidFill>
                <a:schemeClr val="bg1">
                  <a:lumMod val="50000"/>
                </a:schemeClr>
              </a:solidFill>
              <a:effectLst/>
              <a:uLnTx/>
              <a:uFillTx/>
              <a:latin typeface="+mn-lt"/>
              <a:ea typeface="+mn-ea"/>
              <a:cs typeface="+mn-cs"/>
            </a:endParaRPr>
          </a:p>
        </p:txBody>
      </p:sp>
    </p:spTree>
    <p:extLst>
      <p:ext uri="{BB962C8B-B14F-4D97-AF65-F5344CB8AC3E}">
        <p14:creationId xmlns:p14="http://schemas.microsoft.com/office/powerpoint/2010/main" val="2261192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68240" y="98425"/>
            <a:ext cx="7345345" cy="544513"/>
          </a:xfrm>
        </p:spPr>
        <p:txBody>
          <a:bodyPr/>
          <a:lstStyle/>
          <a:p>
            <a:r>
              <a:rPr lang="de-DE" sz="2800" b="1" dirty="0" smtClean="0"/>
              <a:t> </a:t>
            </a:r>
            <a:r>
              <a:rPr lang="de-DE" sz="2800" b="1" dirty="0" smtClean="0">
                <a:solidFill>
                  <a:srgbClr val="FFFFFF"/>
                </a:solidFill>
              </a:rPr>
              <a:t>4. Weiteres Vorgehen / </a:t>
            </a:r>
            <a:r>
              <a:rPr lang="de-DE" sz="2800" b="1" dirty="0" smtClean="0"/>
              <a:t>Vorprojekt</a:t>
            </a:r>
            <a:endParaRPr lang="de-DE" sz="2800" b="1" dirty="0"/>
          </a:p>
        </p:txBody>
      </p:sp>
      <p:sp>
        <p:nvSpPr>
          <p:cNvPr id="10" name="Rechteck 9"/>
          <p:cNvSpPr/>
          <p:nvPr/>
        </p:nvSpPr>
        <p:spPr>
          <a:xfrm>
            <a:off x="0" y="952500"/>
            <a:ext cx="9180514" cy="577850"/>
          </a:xfrm>
          <a:prstGeom prst="rect">
            <a:avLst/>
          </a:prstGeom>
          <a:solidFill>
            <a:srgbClr val="9E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dirty="0">
                <a:solidFill>
                  <a:schemeClr val="bg1"/>
                </a:solidFill>
              </a:rPr>
              <a:t>Vorstudie</a:t>
            </a:r>
          </a:p>
        </p:txBody>
      </p:sp>
      <p:pic>
        <p:nvPicPr>
          <p:cNvPr id="11" name="Grafik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8" y="1984375"/>
            <a:ext cx="87503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feld 5"/>
          <p:cNvSpPr txBox="1">
            <a:spLocks noChangeArrowheads="1"/>
          </p:cNvSpPr>
          <p:nvPr/>
        </p:nvSpPr>
        <p:spPr bwMode="auto">
          <a:xfrm>
            <a:off x="1128713" y="3306763"/>
            <a:ext cx="1243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100"/>
              <a:t>erstellt Aufgaben</a:t>
            </a:r>
          </a:p>
        </p:txBody>
      </p:sp>
      <p:sp>
        <p:nvSpPr>
          <p:cNvPr id="13" name="Textfeld 8"/>
          <p:cNvSpPr txBox="1">
            <a:spLocks noChangeArrowheads="1"/>
          </p:cNvSpPr>
          <p:nvPr/>
        </p:nvSpPr>
        <p:spPr bwMode="auto">
          <a:xfrm>
            <a:off x="2209800" y="3594100"/>
            <a:ext cx="1573213"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1100"/>
              <a:t>Ordnet sie curricular</a:t>
            </a:r>
          </a:p>
          <a:p>
            <a:pPr algn="ctr" eaLnBrk="1" hangingPunct="1">
              <a:spcBef>
                <a:spcPct val="0"/>
              </a:spcBef>
              <a:buFontTx/>
              <a:buNone/>
            </a:pPr>
            <a:r>
              <a:rPr lang="de-DE" altLang="de-DE" sz="1100"/>
              <a:t>ein und stellt sie in die</a:t>
            </a:r>
          </a:p>
          <a:p>
            <a:pPr algn="ctr" eaLnBrk="1" hangingPunct="1">
              <a:spcBef>
                <a:spcPct val="0"/>
              </a:spcBef>
              <a:buFontTx/>
              <a:buNone/>
            </a:pPr>
            <a:r>
              <a:rPr lang="de-DE" altLang="de-DE" sz="1100"/>
              <a:t>Plattform.</a:t>
            </a:r>
          </a:p>
        </p:txBody>
      </p:sp>
      <p:sp>
        <p:nvSpPr>
          <p:cNvPr id="14" name="Textfeld 9"/>
          <p:cNvSpPr txBox="1">
            <a:spLocks noChangeArrowheads="1"/>
          </p:cNvSpPr>
          <p:nvPr/>
        </p:nvSpPr>
        <p:spPr bwMode="auto">
          <a:xfrm>
            <a:off x="85725" y="3784600"/>
            <a:ext cx="7810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100"/>
              <a:t>Lehrende</a:t>
            </a:r>
          </a:p>
        </p:txBody>
      </p:sp>
      <p:sp>
        <p:nvSpPr>
          <p:cNvPr id="15" name="Textfeld 10"/>
          <p:cNvSpPr txBox="1">
            <a:spLocks noChangeArrowheads="1"/>
          </p:cNvSpPr>
          <p:nvPr/>
        </p:nvSpPr>
        <p:spPr bwMode="auto">
          <a:xfrm>
            <a:off x="3684588" y="4048125"/>
            <a:ext cx="13589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1100"/>
              <a:t>Sucht oder erstellt </a:t>
            </a:r>
          </a:p>
          <a:p>
            <a:pPr algn="ctr" eaLnBrk="1" hangingPunct="1">
              <a:spcBef>
                <a:spcPct val="0"/>
              </a:spcBef>
              <a:buFontTx/>
              <a:buNone/>
            </a:pPr>
            <a:r>
              <a:rPr lang="de-DE" altLang="de-DE" sz="1100"/>
              <a:t>Materialien für die </a:t>
            </a:r>
          </a:p>
          <a:p>
            <a:pPr algn="ctr" eaLnBrk="1" hangingPunct="1">
              <a:spcBef>
                <a:spcPct val="0"/>
              </a:spcBef>
              <a:buFontTx/>
              <a:buNone/>
            </a:pPr>
            <a:r>
              <a:rPr lang="de-DE" altLang="de-DE" sz="1100"/>
              <a:t>Aufgabe</a:t>
            </a:r>
          </a:p>
        </p:txBody>
      </p:sp>
      <p:sp>
        <p:nvSpPr>
          <p:cNvPr id="16" name="Textfeld 11"/>
          <p:cNvSpPr txBox="1">
            <a:spLocks noChangeArrowheads="1"/>
          </p:cNvSpPr>
          <p:nvPr/>
        </p:nvSpPr>
        <p:spPr bwMode="auto">
          <a:xfrm>
            <a:off x="5164138" y="4071938"/>
            <a:ext cx="15176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1100"/>
              <a:t>Verschlagwortet die </a:t>
            </a:r>
          </a:p>
          <a:p>
            <a:pPr algn="ctr" eaLnBrk="1" hangingPunct="1">
              <a:spcBef>
                <a:spcPct val="0"/>
              </a:spcBef>
              <a:buFontTx/>
              <a:buNone/>
            </a:pPr>
            <a:r>
              <a:rPr lang="de-DE" altLang="de-DE" sz="1100"/>
              <a:t>Materialien und stellt </a:t>
            </a:r>
          </a:p>
          <a:p>
            <a:pPr algn="ctr" eaLnBrk="1" hangingPunct="1">
              <a:spcBef>
                <a:spcPct val="0"/>
              </a:spcBef>
              <a:buFontTx/>
              <a:buNone/>
            </a:pPr>
            <a:r>
              <a:rPr lang="de-DE" altLang="de-DE" sz="1100"/>
              <a:t>sie in die </a:t>
            </a:r>
          </a:p>
          <a:p>
            <a:pPr algn="ctr" eaLnBrk="1" hangingPunct="1">
              <a:spcBef>
                <a:spcPct val="0"/>
              </a:spcBef>
              <a:buFontTx/>
              <a:buNone/>
            </a:pPr>
            <a:r>
              <a:rPr lang="de-DE" altLang="de-DE" sz="1100"/>
              <a:t>Online-Bibliothek</a:t>
            </a:r>
          </a:p>
        </p:txBody>
      </p:sp>
      <p:sp>
        <p:nvSpPr>
          <p:cNvPr id="17" name="Textfeld 12"/>
          <p:cNvSpPr txBox="1">
            <a:spLocks noChangeArrowheads="1"/>
          </p:cNvSpPr>
          <p:nvPr/>
        </p:nvSpPr>
        <p:spPr bwMode="auto">
          <a:xfrm>
            <a:off x="6867525" y="3352800"/>
            <a:ext cx="11191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1100"/>
              <a:t>Prüft ggf. </a:t>
            </a:r>
          </a:p>
          <a:p>
            <a:pPr algn="ctr" eaLnBrk="1" hangingPunct="1">
              <a:spcBef>
                <a:spcPct val="0"/>
              </a:spcBef>
              <a:buFontTx/>
              <a:buNone/>
            </a:pPr>
            <a:r>
              <a:rPr lang="de-DE" altLang="de-DE" sz="1100"/>
              <a:t>die Ergebnisse</a:t>
            </a:r>
          </a:p>
        </p:txBody>
      </p:sp>
      <p:sp>
        <p:nvSpPr>
          <p:cNvPr id="18" name="Textfeld 13"/>
          <p:cNvSpPr txBox="1">
            <a:spLocks noChangeArrowheads="1"/>
          </p:cNvSpPr>
          <p:nvPr/>
        </p:nvSpPr>
        <p:spPr bwMode="auto">
          <a:xfrm>
            <a:off x="7943850" y="3544888"/>
            <a:ext cx="10922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1100"/>
              <a:t>Zertifiziert die </a:t>
            </a:r>
          </a:p>
          <a:p>
            <a:pPr algn="ctr" eaLnBrk="1" hangingPunct="1">
              <a:spcBef>
                <a:spcPct val="0"/>
              </a:spcBef>
              <a:buFontTx/>
              <a:buNone/>
            </a:pPr>
            <a:r>
              <a:rPr lang="de-DE" altLang="de-DE" sz="1100"/>
              <a:t>Leistung und </a:t>
            </a:r>
          </a:p>
          <a:p>
            <a:pPr algn="ctr" eaLnBrk="1" hangingPunct="1">
              <a:spcBef>
                <a:spcPct val="0"/>
              </a:spcBef>
              <a:buFontTx/>
              <a:buNone/>
            </a:pPr>
            <a:r>
              <a:rPr lang="de-DE" altLang="de-DE" sz="1100"/>
              <a:t>vergibt ggf. LP</a:t>
            </a:r>
          </a:p>
        </p:txBody>
      </p:sp>
      <p:sp>
        <p:nvSpPr>
          <p:cNvPr id="19" name="Textfeld 6"/>
          <p:cNvSpPr txBox="1">
            <a:spLocks noChangeArrowheads="1"/>
          </p:cNvSpPr>
          <p:nvPr/>
        </p:nvSpPr>
        <p:spPr bwMode="auto">
          <a:xfrm>
            <a:off x="265113" y="1616075"/>
            <a:ext cx="7402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800" dirty="0"/>
              <a:t>User Story: Lehrender erstellt Aufgaben und Materialien</a:t>
            </a:r>
          </a:p>
        </p:txBody>
      </p:sp>
      <p:cxnSp>
        <p:nvCxnSpPr>
          <p:cNvPr id="20" name="Gerade Verbindung 19"/>
          <p:cNvCxnSpPr/>
          <p:nvPr/>
        </p:nvCxnSpPr>
        <p:spPr>
          <a:xfrm>
            <a:off x="500063" y="4932363"/>
            <a:ext cx="8104187"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feld 17"/>
          <p:cNvSpPr txBox="1">
            <a:spLocks noChangeArrowheads="1"/>
          </p:cNvSpPr>
          <p:nvPr/>
        </p:nvSpPr>
        <p:spPr bwMode="auto">
          <a:xfrm>
            <a:off x="1042988" y="5021263"/>
            <a:ext cx="1441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Char char="-"/>
            </a:pPr>
            <a:r>
              <a:rPr lang="de-DE" altLang="de-DE" sz="1100"/>
              <a:t>Motivation?</a:t>
            </a:r>
          </a:p>
          <a:p>
            <a:pPr eaLnBrk="1" hangingPunct="1">
              <a:spcBef>
                <a:spcPct val="0"/>
              </a:spcBef>
              <a:buFontTx/>
              <a:buChar char="-"/>
            </a:pPr>
            <a:r>
              <a:rPr lang="de-DE" altLang="de-DE" sz="1100"/>
              <a:t>Welchen Benefit haben die Lehrenden?</a:t>
            </a:r>
          </a:p>
        </p:txBody>
      </p:sp>
      <p:sp>
        <p:nvSpPr>
          <p:cNvPr id="22" name="Textfeld 19"/>
          <p:cNvSpPr txBox="1">
            <a:spLocks noChangeArrowheads="1"/>
          </p:cNvSpPr>
          <p:nvPr/>
        </p:nvSpPr>
        <p:spPr bwMode="auto">
          <a:xfrm>
            <a:off x="2339975" y="5021263"/>
            <a:ext cx="1252538"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Char char="-"/>
            </a:pPr>
            <a:r>
              <a:rPr lang="de-DE" altLang="de-DE" sz="1100"/>
              <a:t>Bewerbung der Plattform</a:t>
            </a:r>
          </a:p>
          <a:p>
            <a:pPr eaLnBrk="1" hangingPunct="1">
              <a:spcBef>
                <a:spcPct val="0"/>
              </a:spcBef>
              <a:buFontTx/>
              <a:buChar char="-"/>
            </a:pPr>
            <a:r>
              <a:rPr lang="de-DE" altLang="de-DE" sz="1100"/>
              <a:t>Softwarestützung beim Erstellen und Sortieren der Aufgaben</a:t>
            </a:r>
          </a:p>
          <a:p>
            <a:pPr eaLnBrk="1" hangingPunct="1">
              <a:spcBef>
                <a:spcPct val="0"/>
              </a:spcBef>
              <a:buFontTx/>
              <a:buChar char="-"/>
            </a:pPr>
            <a:r>
              <a:rPr lang="de-DE" altLang="de-DE" sz="1100"/>
              <a:t>Qualitätsstandards?</a:t>
            </a:r>
          </a:p>
        </p:txBody>
      </p:sp>
      <p:sp>
        <p:nvSpPr>
          <p:cNvPr id="23" name="Textfeld 20"/>
          <p:cNvSpPr txBox="1">
            <a:spLocks noChangeArrowheads="1"/>
          </p:cNvSpPr>
          <p:nvPr/>
        </p:nvSpPr>
        <p:spPr bwMode="auto">
          <a:xfrm>
            <a:off x="3708400" y="5021263"/>
            <a:ext cx="1655763"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Char char="-"/>
            </a:pPr>
            <a:r>
              <a:rPr lang="de-DE" altLang="de-DE" sz="1100"/>
              <a:t>Qualitätsstandards?</a:t>
            </a:r>
          </a:p>
          <a:p>
            <a:pPr eaLnBrk="1" hangingPunct="1">
              <a:spcBef>
                <a:spcPct val="0"/>
              </a:spcBef>
              <a:buFontTx/>
              <a:buChar char="-"/>
            </a:pPr>
            <a:r>
              <a:rPr lang="de-DE" altLang="de-DE" sz="1100"/>
              <a:t>Rechtliche Bedingungen, Copyright etc.</a:t>
            </a:r>
          </a:p>
          <a:p>
            <a:pPr eaLnBrk="1" hangingPunct="1">
              <a:spcBef>
                <a:spcPct val="0"/>
              </a:spcBef>
              <a:buFontTx/>
              <a:buChar char="-"/>
            </a:pPr>
            <a:r>
              <a:rPr lang="de-DE" altLang="de-DE" sz="1100"/>
              <a:t>Nutzungsrechte für „fremde“ (OER)-Inhalte</a:t>
            </a:r>
          </a:p>
          <a:p>
            <a:pPr eaLnBrk="1" hangingPunct="1">
              <a:spcBef>
                <a:spcPct val="0"/>
              </a:spcBef>
              <a:buFontTx/>
              <a:buChar char="-"/>
            </a:pPr>
            <a:r>
              <a:rPr lang="de-DE" altLang="de-DE" sz="1100"/>
              <a:t>Softwarestützung bei der Suche nach Material</a:t>
            </a:r>
          </a:p>
        </p:txBody>
      </p:sp>
      <p:sp>
        <p:nvSpPr>
          <p:cNvPr id="24" name="Textfeld 21"/>
          <p:cNvSpPr txBox="1">
            <a:spLocks noChangeArrowheads="1"/>
          </p:cNvSpPr>
          <p:nvPr/>
        </p:nvSpPr>
        <p:spPr bwMode="auto">
          <a:xfrm>
            <a:off x="5219700" y="5021263"/>
            <a:ext cx="151288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Char char="-"/>
            </a:pPr>
            <a:r>
              <a:rPr lang="de-DE" altLang="de-DE" sz="1100"/>
              <a:t>Softwarestützung bei der Verschlagwortung</a:t>
            </a:r>
          </a:p>
        </p:txBody>
      </p:sp>
      <p:sp>
        <p:nvSpPr>
          <p:cNvPr id="25" name="Textfeld 22"/>
          <p:cNvSpPr txBox="1">
            <a:spLocks noChangeArrowheads="1"/>
          </p:cNvSpPr>
          <p:nvPr/>
        </p:nvSpPr>
        <p:spPr bwMode="auto">
          <a:xfrm>
            <a:off x="6659563" y="5021263"/>
            <a:ext cx="15128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Char char="-"/>
            </a:pPr>
            <a:r>
              <a:rPr lang="de-DE" altLang="de-DE" sz="1100"/>
              <a:t>Welchen Benefit?</a:t>
            </a:r>
          </a:p>
          <a:p>
            <a:pPr eaLnBrk="1" hangingPunct="1">
              <a:spcBef>
                <a:spcPct val="0"/>
              </a:spcBef>
              <a:buFontTx/>
              <a:buChar char="-"/>
            </a:pPr>
            <a:r>
              <a:rPr lang="de-DE" altLang="de-DE" sz="1100"/>
              <a:t>Motivation?</a:t>
            </a:r>
          </a:p>
        </p:txBody>
      </p:sp>
      <p:sp>
        <p:nvSpPr>
          <p:cNvPr id="26" name="Textfeld 23"/>
          <p:cNvSpPr txBox="1">
            <a:spLocks noChangeArrowheads="1"/>
          </p:cNvSpPr>
          <p:nvPr/>
        </p:nvSpPr>
        <p:spPr bwMode="auto">
          <a:xfrm>
            <a:off x="7667625" y="5526088"/>
            <a:ext cx="15128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Char char="-"/>
            </a:pPr>
            <a:r>
              <a:rPr lang="de-DE" altLang="de-DE" sz="1100"/>
              <a:t>Welchen Benefit?</a:t>
            </a:r>
          </a:p>
          <a:p>
            <a:pPr eaLnBrk="1" hangingPunct="1">
              <a:spcBef>
                <a:spcPct val="0"/>
              </a:spcBef>
              <a:buFontTx/>
              <a:buChar char="-"/>
            </a:pPr>
            <a:r>
              <a:rPr lang="de-DE" altLang="de-DE" sz="1100"/>
              <a:t>Motivation?</a:t>
            </a:r>
          </a:p>
        </p:txBody>
      </p:sp>
      <p:pic>
        <p:nvPicPr>
          <p:cNvPr id="27" name="Grafik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75" y="2232025"/>
            <a:ext cx="912813"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62618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68240" y="98425"/>
            <a:ext cx="7345345" cy="544513"/>
          </a:xfrm>
        </p:spPr>
        <p:txBody>
          <a:bodyPr/>
          <a:lstStyle/>
          <a:p>
            <a:r>
              <a:rPr lang="de-DE" b="1" dirty="0" smtClean="0"/>
              <a:t> </a:t>
            </a:r>
            <a:r>
              <a:rPr lang="de-DE" sz="2800" b="1" dirty="0" smtClean="0">
                <a:solidFill>
                  <a:srgbClr val="FFFFFF"/>
                </a:solidFill>
              </a:rPr>
              <a:t>4. Weiteres Vorgehen / </a:t>
            </a:r>
            <a:r>
              <a:rPr lang="de-DE" sz="2800" b="1" dirty="0" smtClean="0"/>
              <a:t>Vorprojekt</a:t>
            </a:r>
            <a:endParaRPr lang="de-DE" sz="2800" b="1" dirty="0"/>
          </a:p>
        </p:txBody>
      </p:sp>
      <p:sp>
        <p:nvSpPr>
          <p:cNvPr id="10" name="Rechteck 9"/>
          <p:cNvSpPr/>
          <p:nvPr/>
        </p:nvSpPr>
        <p:spPr>
          <a:xfrm>
            <a:off x="0" y="952500"/>
            <a:ext cx="9180514" cy="577850"/>
          </a:xfrm>
          <a:prstGeom prst="rect">
            <a:avLst/>
          </a:prstGeom>
          <a:solidFill>
            <a:srgbClr val="9E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dirty="0">
                <a:solidFill>
                  <a:schemeClr val="bg1"/>
                </a:solidFill>
              </a:rPr>
              <a:t>Vorstudie</a:t>
            </a:r>
          </a:p>
        </p:txBody>
      </p:sp>
      <p:pic>
        <p:nvPicPr>
          <p:cNvPr id="28" name="Grafik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12938"/>
            <a:ext cx="9144000" cy="298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feld 9"/>
          <p:cNvSpPr txBox="1">
            <a:spLocks noChangeArrowheads="1"/>
          </p:cNvSpPr>
          <p:nvPr/>
        </p:nvSpPr>
        <p:spPr bwMode="auto">
          <a:xfrm>
            <a:off x="241300" y="4156075"/>
            <a:ext cx="952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100"/>
              <a:t>Studien-</a:t>
            </a:r>
          </a:p>
          <a:p>
            <a:pPr eaLnBrk="1" hangingPunct="1">
              <a:spcBef>
                <a:spcPct val="0"/>
              </a:spcBef>
              <a:buFontTx/>
              <a:buNone/>
            </a:pPr>
            <a:r>
              <a:rPr lang="de-DE" altLang="de-DE" sz="1100"/>
              <a:t>interessierte</a:t>
            </a:r>
          </a:p>
        </p:txBody>
      </p:sp>
      <p:sp>
        <p:nvSpPr>
          <p:cNvPr id="30" name="Textfeld 6"/>
          <p:cNvSpPr txBox="1">
            <a:spLocks noChangeArrowheads="1"/>
          </p:cNvSpPr>
          <p:nvPr/>
        </p:nvSpPr>
        <p:spPr bwMode="auto">
          <a:xfrm>
            <a:off x="227013" y="1552575"/>
            <a:ext cx="7402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800"/>
              <a:t>User Story: Studieninteressierte bearbeiten Aufgaben im Team</a:t>
            </a:r>
          </a:p>
        </p:txBody>
      </p:sp>
      <p:cxnSp>
        <p:nvCxnSpPr>
          <p:cNvPr id="31" name="Gerade Verbindung 30"/>
          <p:cNvCxnSpPr/>
          <p:nvPr/>
        </p:nvCxnSpPr>
        <p:spPr>
          <a:xfrm>
            <a:off x="461963" y="5008563"/>
            <a:ext cx="8104187"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feld 17"/>
          <p:cNvSpPr txBox="1">
            <a:spLocks noChangeArrowheads="1"/>
          </p:cNvSpPr>
          <p:nvPr/>
        </p:nvSpPr>
        <p:spPr bwMode="auto">
          <a:xfrm>
            <a:off x="141288" y="5578475"/>
            <a:ext cx="143986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Char char="-"/>
            </a:pPr>
            <a:r>
              <a:rPr lang="de-DE" altLang="de-DE" sz="1100"/>
              <a:t>genaue Definition der Zielgruppe</a:t>
            </a:r>
          </a:p>
          <a:p>
            <a:pPr eaLnBrk="1" hangingPunct="1">
              <a:spcBef>
                <a:spcPct val="0"/>
              </a:spcBef>
              <a:buFontTx/>
              <a:buChar char="-"/>
            </a:pPr>
            <a:r>
              <a:rPr lang="de-DE" altLang="de-DE" sz="1100"/>
              <a:t>regional?</a:t>
            </a:r>
          </a:p>
          <a:p>
            <a:pPr eaLnBrk="1" hangingPunct="1">
              <a:spcBef>
                <a:spcPct val="0"/>
              </a:spcBef>
              <a:buFontTx/>
              <a:buChar char="-"/>
            </a:pPr>
            <a:r>
              <a:rPr lang="de-DE" altLang="de-DE" sz="1100"/>
              <a:t>international?</a:t>
            </a:r>
          </a:p>
          <a:p>
            <a:pPr eaLnBrk="1" hangingPunct="1">
              <a:spcBef>
                <a:spcPct val="0"/>
              </a:spcBef>
              <a:buFontTx/>
              <a:buChar char="-"/>
            </a:pPr>
            <a:r>
              <a:rPr lang="de-DE" altLang="de-DE" sz="1100"/>
              <a:t>Akademiker?</a:t>
            </a:r>
          </a:p>
        </p:txBody>
      </p:sp>
      <p:sp>
        <p:nvSpPr>
          <p:cNvPr id="33" name="Textfeld 19"/>
          <p:cNvSpPr txBox="1">
            <a:spLocks noChangeArrowheads="1"/>
          </p:cNvSpPr>
          <p:nvPr/>
        </p:nvSpPr>
        <p:spPr bwMode="auto">
          <a:xfrm>
            <a:off x="1481138" y="5578475"/>
            <a:ext cx="168433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Char char="-"/>
            </a:pPr>
            <a:r>
              <a:rPr lang="de-DE" altLang="de-DE" sz="1100"/>
              <a:t>Motivation?</a:t>
            </a:r>
          </a:p>
          <a:p>
            <a:pPr eaLnBrk="1" hangingPunct="1">
              <a:spcBef>
                <a:spcPct val="0"/>
              </a:spcBef>
              <a:buFontTx/>
              <a:buChar char="-"/>
            </a:pPr>
            <a:r>
              <a:rPr lang="de-DE" altLang="de-DE" sz="1100"/>
              <a:t>Marketing für Plattform?</a:t>
            </a:r>
          </a:p>
          <a:p>
            <a:pPr eaLnBrk="1" hangingPunct="1">
              <a:spcBef>
                <a:spcPct val="0"/>
              </a:spcBef>
              <a:buFontTx/>
              <a:buChar char="-"/>
            </a:pPr>
            <a:r>
              <a:rPr lang="de-DE" altLang="de-DE" sz="1100"/>
              <a:t>Wie findet man die „richtige“ Aufgabe?</a:t>
            </a:r>
          </a:p>
        </p:txBody>
      </p:sp>
      <p:sp>
        <p:nvSpPr>
          <p:cNvPr id="34" name="Textfeld 21"/>
          <p:cNvSpPr txBox="1">
            <a:spLocks noChangeArrowheads="1"/>
          </p:cNvSpPr>
          <p:nvPr/>
        </p:nvSpPr>
        <p:spPr bwMode="auto">
          <a:xfrm>
            <a:off x="5181600" y="5578475"/>
            <a:ext cx="22320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Char char="-"/>
            </a:pPr>
            <a:r>
              <a:rPr lang="de-DE" altLang="de-DE" sz="1100"/>
              <a:t>Wie erfolgt die Bearbeitung der Aufgaben?</a:t>
            </a:r>
          </a:p>
          <a:p>
            <a:pPr eaLnBrk="1" hangingPunct="1">
              <a:spcBef>
                <a:spcPct val="0"/>
              </a:spcBef>
              <a:buFontTx/>
              <a:buChar char="-"/>
            </a:pPr>
            <a:r>
              <a:rPr lang="de-DE" altLang="de-DE" sz="1100"/>
              <a:t>Online/offline/einzeln/in der Gruppe?</a:t>
            </a:r>
          </a:p>
          <a:p>
            <a:pPr eaLnBrk="1" hangingPunct="1">
              <a:spcBef>
                <a:spcPct val="0"/>
              </a:spcBef>
              <a:buFontTx/>
              <a:buChar char="-"/>
            </a:pPr>
            <a:r>
              <a:rPr lang="de-DE" altLang="de-DE" sz="1100"/>
              <a:t>Tutorielle Betreuung?</a:t>
            </a:r>
          </a:p>
          <a:p>
            <a:pPr eaLnBrk="1" hangingPunct="1">
              <a:spcBef>
                <a:spcPct val="0"/>
              </a:spcBef>
              <a:buFontTx/>
              <a:buChar char="-"/>
            </a:pPr>
            <a:r>
              <a:rPr lang="de-DE" altLang="de-DE" sz="1100"/>
              <a:t>Qualitätssicherung?</a:t>
            </a:r>
          </a:p>
        </p:txBody>
      </p:sp>
      <p:sp>
        <p:nvSpPr>
          <p:cNvPr id="35" name="Textfeld 23"/>
          <p:cNvSpPr txBox="1">
            <a:spLocks noChangeArrowheads="1"/>
          </p:cNvSpPr>
          <p:nvPr/>
        </p:nvSpPr>
        <p:spPr bwMode="auto">
          <a:xfrm>
            <a:off x="7270750" y="5578475"/>
            <a:ext cx="18288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Char char="-"/>
            </a:pPr>
            <a:r>
              <a:rPr lang="de-DE" altLang="de-DE" sz="1100"/>
              <a:t>Zertifikatssystem?</a:t>
            </a:r>
          </a:p>
          <a:p>
            <a:pPr eaLnBrk="1" hangingPunct="1">
              <a:spcBef>
                <a:spcPct val="0"/>
              </a:spcBef>
              <a:buFontTx/>
              <a:buChar char="-"/>
            </a:pPr>
            <a:r>
              <a:rPr lang="de-DE" altLang="de-DE" sz="1100"/>
              <a:t>Prüfungsorganisation?</a:t>
            </a:r>
          </a:p>
          <a:p>
            <a:pPr eaLnBrk="1" hangingPunct="1">
              <a:spcBef>
                <a:spcPct val="0"/>
              </a:spcBef>
              <a:buFontTx/>
              <a:buChar char="-"/>
            </a:pPr>
            <a:r>
              <a:rPr lang="de-DE" altLang="de-DE" sz="1100"/>
              <a:t>rechtliche Bedingungen bei Anrechenbarkeit?</a:t>
            </a:r>
          </a:p>
          <a:p>
            <a:pPr eaLnBrk="1" hangingPunct="1">
              <a:spcBef>
                <a:spcPct val="0"/>
              </a:spcBef>
              <a:buFontTx/>
              <a:buChar char="-"/>
            </a:pPr>
            <a:r>
              <a:rPr lang="de-DE" altLang="de-DE" sz="1100"/>
              <a:t>Finanzierung?</a:t>
            </a:r>
          </a:p>
          <a:p>
            <a:pPr eaLnBrk="1" hangingPunct="1">
              <a:spcBef>
                <a:spcPct val="0"/>
              </a:spcBef>
              <a:buFontTx/>
              <a:buChar char="-"/>
            </a:pPr>
            <a:endParaRPr lang="de-DE" altLang="de-DE" sz="1100"/>
          </a:p>
        </p:txBody>
      </p:sp>
      <p:sp>
        <p:nvSpPr>
          <p:cNvPr id="36" name="Textfeld 24"/>
          <p:cNvSpPr txBox="1">
            <a:spLocks noChangeArrowheads="1"/>
          </p:cNvSpPr>
          <p:nvPr/>
        </p:nvSpPr>
        <p:spPr bwMode="auto">
          <a:xfrm>
            <a:off x="1420813" y="4144963"/>
            <a:ext cx="15160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1100" dirty="0"/>
              <a:t>suchen Aufgabe und </a:t>
            </a:r>
          </a:p>
          <a:p>
            <a:pPr algn="ctr" eaLnBrk="1" hangingPunct="1">
              <a:spcBef>
                <a:spcPct val="0"/>
              </a:spcBef>
              <a:buFontTx/>
              <a:buNone/>
            </a:pPr>
            <a:r>
              <a:rPr lang="de-DE" altLang="de-DE" sz="1100" dirty="0"/>
              <a:t>wählt aus</a:t>
            </a:r>
          </a:p>
        </p:txBody>
      </p:sp>
      <p:sp>
        <p:nvSpPr>
          <p:cNvPr id="37" name="Textfeld 25"/>
          <p:cNvSpPr txBox="1">
            <a:spLocks noChangeArrowheads="1"/>
          </p:cNvSpPr>
          <p:nvPr/>
        </p:nvSpPr>
        <p:spPr bwMode="auto">
          <a:xfrm>
            <a:off x="2774950" y="4578350"/>
            <a:ext cx="1247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1100"/>
              <a:t>wird vernetzt mit </a:t>
            </a:r>
          </a:p>
          <a:p>
            <a:pPr algn="ctr" eaLnBrk="1" hangingPunct="1">
              <a:spcBef>
                <a:spcPct val="0"/>
              </a:spcBef>
              <a:buFontTx/>
              <a:buNone/>
            </a:pPr>
            <a:r>
              <a:rPr lang="de-DE" altLang="de-DE" sz="1100"/>
              <a:t>einer Gruppe</a:t>
            </a:r>
          </a:p>
        </p:txBody>
      </p:sp>
      <p:sp>
        <p:nvSpPr>
          <p:cNvPr id="38" name="Textfeld 26"/>
          <p:cNvSpPr txBox="1">
            <a:spLocks noChangeArrowheads="1"/>
          </p:cNvSpPr>
          <p:nvPr/>
        </p:nvSpPr>
        <p:spPr bwMode="auto">
          <a:xfrm>
            <a:off x="4044950" y="4337050"/>
            <a:ext cx="160178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1100"/>
              <a:t>bekommen detaillierte </a:t>
            </a:r>
          </a:p>
          <a:p>
            <a:pPr algn="ctr" eaLnBrk="1" hangingPunct="1">
              <a:spcBef>
                <a:spcPct val="0"/>
              </a:spcBef>
              <a:buFontTx/>
              <a:buNone/>
            </a:pPr>
            <a:r>
              <a:rPr lang="de-DE" altLang="de-DE" sz="1100"/>
              <a:t>Unterlagen zur </a:t>
            </a:r>
          </a:p>
          <a:p>
            <a:pPr algn="ctr" eaLnBrk="1" hangingPunct="1">
              <a:spcBef>
                <a:spcPct val="0"/>
              </a:spcBef>
              <a:buFontTx/>
              <a:buNone/>
            </a:pPr>
            <a:r>
              <a:rPr lang="de-DE" altLang="de-DE" sz="1100"/>
              <a:t>Bearbeitung</a:t>
            </a:r>
          </a:p>
        </p:txBody>
      </p:sp>
      <p:sp>
        <p:nvSpPr>
          <p:cNvPr id="39" name="Textfeld 27"/>
          <p:cNvSpPr txBox="1">
            <a:spLocks noChangeArrowheads="1"/>
          </p:cNvSpPr>
          <p:nvPr/>
        </p:nvSpPr>
        <p:spPr bwMode="auto">
          <a:xfrm>
            <a:off x="5497513" y="4776788"/>
            <a:ext cx="2132012" cy="600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1100"/>
              <a:t>erarbeiten Ergebnis und tauschen sich mit anderen Gruppen aus</a:t>
            </a:r>
          </a:p>
        </p:txBody>
      </p:sp>
      <p:sp>
        <p:nvSpPr>
          <p:cNvPr id="40" name="Textfeld 28"/>
          <p:cNvSpPr txBox="1">
            <a:spLocks noChangeArrowheads="1"/>
          </p:cNvSpPr>
          <p:nvPr/>
        </p:nvSpPr>
        <p:spPr bwMode="auto">
          <a:xfrm>
            <a:off x="7559675" y="4238625"/>
            <a:ext cx="16335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1100"/>
              <a:t>lassen sich prüfen und </a:t>
            </a:r>
          </a:p>
          <a:p>
            <a:pPr algn="ctr" eaLnBrk="1" hangingPunct="1">
              <a:spcBef>
                <a:spcPct val="0"/>
              </a:spcBef>
              <a:buFontTx/>
              <a:buNone/>
            </a:pPr>
            <a:r>
              <a:rPr lang="de-DE" altLang="de-DE" sz="1100"/>
              <a:t>erhalten Zertifikat - und</a:t>
            </a:r>
          </a:p>
          <a:p>
            <a:pPr algn="ctr" eaLnBrk="1" hangingPunct="1">
              <a:spcBef>
                <a:spcPct val="0"/>
              </a:spcBef>
              <a:buFontTx/>
              <a:buNone/>
            </a:pPr>
            <a:r>
              <a:rPr lang="de-DE" altLang="de-DE" sz="1100"/>
              <a:t>nehmen ggf. Studium </a:t>
            </a:r>
          </a:p>
          <a:p>
            <a:pPr algn="ctr" eaLnBrk="1" hangingPunct="1">
              <a:spcBef>
                <a:spcPct val="0"/>
              </a:spcBef>
              <a:buFontTx/>
              <a:buNone/>
            </a:pPr>
            <a:r>
              <a:rPr lang="de-DE" altLang="de-DE" sz="1100"/>
              <a:t>auf </a:t>
            </a:r>
          </a:p>
        </p:txBody>
      </p:sp>
      <p:sp>
        <p:nvSpPr>
          <p:cNvPr id="41" name="Textfeld 29"/>
          <p:cNvSpPr txBox="1">
            <a:spLocks noChangeArrowheads="1"/>
          </p:cNvSpPr>
          <p:nvPr/>
        </p:nvSpPr>
        <p:spPr bwMode="auto">
          <a:xfrm>
            <a:off x="3238500" y="5578475"/>
            <a:ext cx="190023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Char char="-"/>
            </a:pPr>
            <a:r>
              <a:rPr lang="de-DE" altLang="de-DE" sz="1100"/>
              <a:t>Wie werden die Gruppen zusammengesetzt?</a:t>
            </a:r>
          </a:p>
          <a:p>
            <a:pPr eaLnBrk="1" hangingPunct="1">
              <a:spcBef>
                <a:spcPct val="0"/>
              </a:spcBef>
              <a:buFontTx/>
              <a:buChar char="-"/>
            </a:pPr>
            <a:r>
              <a:rPr lang="de-DE" altLang="de-DE" sz="1100"/>
              <a:t>Gruppengröße?</a:t>
            </a:r>
          </a:p>
          <a:p>
            <a:pPr eaLnBrk="1" hangingPunct="1">
              <a:spcBef>
                <a:spcPct val="0"/>
              </a:spcBef>
              <a:buFontTx/>
              <a:buChar char="-"/>
            </a:pPr>
            <a:r>
              <a:rPr lang="de-DE" altLang="de-DE" sz="1100"/>
              <a:t>regionale Zusammensetzung?</a:t>
            </a:r>
          </a:p>
          <a:p>
            <a:pPr eaLnBrk="1" hangingPunct="1">
              <a:spcBef>
                <a:spcPct val="0"/>
              </a:spcBef>
              <a:buFontTx/>
              <a:buChar char="-"/>
            </a:pPr>
            <a:r>
              <a:rPr lang="de-DE" altLang="de-DE" sz="1100"/>
              <a:t>Homogenität?</a:t>
            </a:r>
          </a:p>
        </p:txBody>
      </p:sp>
    </p:spTree>
    <p:extLst>
      <p:ext uri="{BB962C8B-B14F-4D97-AF65-F5344CB8AC3E}">
        <p14:creationId xmlns:p14="http://schemas.microsoft.com/office/powerpoint/2010/main" val="1345090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0" y="98425"/>
            <a:ext cx="7345345" cy="544513"/>
          </a:xfrm>
        </p:spPr>
        <p:txBody>
          <a:bodyPr/>
          <a:lstStyle/>
          <a:p>
            <a:r>
              <a:rPr lang="de-DE" b="1" dirty="0" smtClean="0"/>
              <a:t>  </a:t>
            </a:r>
            <a:r>
              <a:rPr lang="de-DE" sz="2800" b="1" dirty="0" smtClean="0"/>
              <a:t>1. Zielsetzungen und Konzeption</a:t>
            </a:r>
            <a:endParaRPr lang="de-DE" sz="2800" b="1" dirty="0"/>
          </a:p>
        </p:txBody>
      </p:sp>
      <p:graphicFrame>
        <p:nvGraphicFramePr>
          <p:cNvPr id="2" name="Diagramm 1"/>
          <p:cNvGraphicFramePr/>
          <p:nvPr>
            <p:extLst>
              <p:ext uri="{D42A27DB-BD31-4B8C-83A1-F6EECF244321}">
                <p14:modId xmlns:p14="http://schemas.microsoft.com/office/powerpoint/2010/main" val="3338037208"/>
              </p:ext>
            </p:extLst>
          </p:nvPr>
        </p:nvGraphicFramePr>
        <p:xfrm>
          <a:off x="693683" y="1249680"/>
          <a:ext cx="7756634" cy="5088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feld 2"/>
          <p:cNvSpPr txBox="1"/>
          <p:nvPr/>
        </p:nvSpPr>
        <p:spPr>
          <a:xfrm>
            <a:off x="6143295" y="2720330"/>
            <a:ext cx="2259724" cy="461665"/>
          </a:xfrm>
          <a:prstGeom prst="rect">
            <a:avLst/>
          </a:prstGeom>
          <a:noFill/>
        </p:spPr>
        <p:txBody>
          <a:bodyPr wrap="square" rtlCol="0">
            <a:spAutoFit/>
          </a:bodyPr>
          <a:lstStyle/>
          <a:p>
            <a:pPr algn="r"/>
            <a:r>
              <a:rPr lang="de-DE" sz="2400" b="1" dirty="0" smtClean="0">
                <a:solidFill>
                  <a:srgbClr val="9E0000"/>
                </a:solidFill>
              </a:rPr>
              <a:t>Hochschule</a:t>
            </a:r>
            <a:endParaRPr lang="de-DE" sz="2400" b="1" dirty="0">
              <a:solidFill>
                <a:srgbClr val="9E0000"/>
              </a:solidFill>
            </a:endParaRPr>
          </a:p>
        </p:txBody>
      </p:sp>
      <p:sp>
        <p:nvSpPr>
          <p:cNvPr id="7" name="Textfeld 6"/>
          <p:cNvSpPr txBox="1"/>
          <p:nvPr/>
        </p:nvSpPr>
        <p:spPr>
          <a:xfrm>
            <a:off x="5563831" y="4392492"/>
            <a:ext cx="2839180" cy="461665"/>
          </a:xfrm>
          <a:prstGeom prst="rect">
            <a:avLst/>
          </a:prstGeom>
          <a:noFill/>
        </p:spPr>
        <p:txBody>
          <a:bodyPr wrap="square" rtlCol="0">
            <a:spAutoFit/>
          </a:bodyPr>
          <a:lstStyle/>
          <a:p>
            <a:pPr algn="r"/>
            <a:r>
              <a:rPr lang="de-DE" sz="2400" b="1" dirty="0" smtClean="0">
                <a:solidFill>
                  <a:srgbClr val="9E0000"/>
                </a:solidFill>
              </a:rPr>
              <a:t>Gesellschaft</a:t>
            </a:r>
            <a:endParaRPr lang="de-DE" sz="2400" b="1" dirty="0">
              <a:solidFill>
                <a:srgbClr val="9E0000"/>
              </a:solidFill>
            </a:endParaRPr>
          </a:p>
        </p:txBody>
      </p:sp>
      <p:sp>
        <p:nvSpPr>
          <p:cNvPr id="9" name="Textfeld 8"/>
          <p:cNvSpPr txBox="1"/>
          <p:nvPr/>
        </p:nvSpPr>
        <p:spPr>
          <a:xfrm>
            <a:off x="5644039" y="5794957"/>
            <a:ext cx="2695906" cy="461665"/>
          </a:xfrm>
          <a:prstGeom prst="rect">
            <a:avLst/>
          </a:prstGeom>
          <a:noFill/>
        </p:spPr>
        <p:txBody>
          <a:bodyPr wrap="square" rtlCol="0">
            <a:spAutoFit/>
          </a:bodyPr>
          <a:lstStyle/>
          <a:p>
            <a:pPr algn="r"/>
            <a:r>
              <a:rPr lang="de-DE" sz="2400" b="1" dirty="0" smtClean="0">
                <a:solidFill>
                  <a:srgbClr val="9E0000"/>
                </a:solidFill>
              </a:rPr>
              <a:t>Standort</a:t>
            </a:r>
            <a:endParaRPr lang="de-DE" sz="2400" b="1" dirty="0">
              <a:solidFill>
                <a:srgbClr val="9E0000"/>
              </a:solidFill>
            </a:endParaRPr>
          </a:p>
        </p:txBody>
      </p:sp>
    </p:spTree>
    <p:extLst>
      <p:ext uri="{BB962C8B-B14F-4D97-AF65-F5344CB8AC3E}">
        <p14:creationId xmlns:p14="http://schemas.microsoft.com/office/powerpoint/2010/main" val="3813132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0" y="98425"/>
            <a:ext cx="7345345" cy="544513"/>
          </a:xfrm>
        </p:spPr>
        <p:txBody>
          <a:bodyPr/>
          <a:lstStyle/>
          <a:p>
            <a:r>
              <a:rPr lang="de-DE" b="1" dirty="0" smtClean="0"/>
              <a:t>  </a:t>
            </a:r>
            <a:r>
              <a:rPr lang="de-DE" sz="2800" b="1" dirty="0" smtClean="0"/>
              <a:t>1. Zielsetzungen und Konzeption</a:t>
            </a:r>
            <a:endParaRPr lang="de-DE" sz="2800" b="1" dirty="0"/>
          </a:p>
        </p:txBody>
      </p:sp>
      <p:sp>
        <p:nvSpPr>
          <p:cNvPr id="10" name="Textfeld 3"/>
          <p:cNvSpPr txBox="1">
            <a:spLocks noChangeArrowheads="1"/>
          </p:cNvSpPr>
          <p:nvPr/>
        </p:nvSpPr>
        <p:spPr bwMode="auto">
          <a:xfrm>
            <a:off x="306388" y="1079500"/>
            <a:ext cx="7443063"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3600" b="1" dirty="0">
                <a:solidFill>
                  <a:srgbClr val="9E0000"/>
                </a:solidFill>
              </a:rPr>
              <a:t>Hamburg Open Online University</a:t>
            </a:r>
          </a:p>
          <a:p>
            <a:pPr eaLnBrk="1" hangingPunct="1">
              <a:spcBef>
                <a:spcPct val="0"/>
              </a:spcBef>
              <a:buFontTx/>
              <a:buNone/>
            </a:pPr>
            <a:r>
              <a:rPr lang="de-DE" altLang="de-DE" sz="3600" b="1" dirty="0">
                <a:solidFill>
                  <a:srgbClr val="9E0000"/>
                </a:solidFill>
              </a:rPr>
              <a:t>Ideenskizze</a:t>
            </a:r>
          </a:p>
          <a:p>
            <a:pPr eaLnBrk="1" hangingPunct="1">
              <a:spcBef>
                <a:spcPct val="0"/>
              </a:spcBef>
              <a:buFontTx/>
              <a:buNone/>
            </a:pPr>
            <a:endParaRPr lang="de-DE" altLang="de-DE" b="1" dirty="0">
              <a:solidFill>
                <a:srgbClr val="336699"/>
              </a:solidFill>
            </a:endParaRPr>
          </a:p>
          <a:p>
            <a:pPr eaLnBrk="1" hangingPunct="1">
              <a:spcBef>
                <a:spcPct val="0"/>
              </a:spcBef>
              <a:buFontTx/>
              <a:buNone/>
            </a:pPr>
            <a:endParaRPr lang="de-DE" altLang="de-DE" b="1" dirty="0">
              <a:solidFill>
                <a:srgbClr val="336699"/>
              </a:solidFill>
            </a:endParaRPr>
          </a:p>
        </p:txBody>
      </p:sp>
      <p:sp>
        <p:nvSpPr>
          <p:cNvPr id="11" name="Textfeld 4"/>
          <p:cNvSpPr txBox="1">
            <a:spLocks noChangeArrowheads="1"/>
          </p:cNvSpPr>
          <p:nvPr/>
        </p:nvSpPr>
        <p:spPr bwMode="auto">
          <a:xfrm>
            <a:off x="531813" y="2659063"/>
            <a:ext cx="29622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b="1" dirty="0">
                <a:solidFill>
                  <a:srgbClr val="9E0000"/>
                </a:solidFill>
              </a:rPr>
              <a:t>Lehrprozesse </a:t>
            </a:r>
          </a:p>
          <a:p>
            <a:pPr eaLnBrk="1" hangingPunct="1">
              <a:spcBef>
                <a:spcPct val="0"/>
              </a:spcBef>
              <a:buFontTx/>
              <a:buNone/>
            </a:pPr>
            <a:r>
              <a:rPr lang="de-DE" altLang="de-DE" b="1" dirty="0">
                <a:solidFill>
                  <a:srgbClr val="9E0000"/>
                </a:solidFill>
              </a:rPr>
              <a:t>im Internet</a:t>
            </a:r>
          </a:p>
        </p:txBody>
      </p:sp>
      <p:sp>
        <p:nvSpPr>
          <p:cNvPr id="12" name="Textfeld 5"/>
          <p:cNvSpPr txBox="1">
            <a:spLocks noChangeArrowheads="1"/>
          </p:cNvSpPr>
          <p:nvPr/>
        </p:nvSpPr>
        <p:spPr bwMode="auto">
          <a:xfrm>
            <a:off x="6011863" y="2659063"/>
            <a:ext cx="296227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b="1" dirty="0">
                <a:solidFill>
                  <a:srgbClr val="9E0000"/>
                </a:solidFill>
              </a:rPr>
              <a:t>Lernprozesse </a:t>
            </a:r>
          </a:p>
          <a:p>
            <a:pPr eaLnBrk="1" hangingPunct="1">
              <a:spcBef>
                <a:spcPct val="0"/>
              </a:spcBef>
              <a:buFontTx/>
              <a:buNone/>
            </a:pPr>
            <a:r>
              <a:rPr lang="de-DE" altLang="de-DE" b="1" dirty="0">
                <a:solidFill>
                  <a:srgbClr val="9E0000"/>
                </a:solidFill>
              </a:rPr>
              <a:t>im Internet</a:t>
            </a:r>
          </a:p>
          <a:p>
            <a:pPr eaLnBrk="1" hangingPunct="1">
              <a:spcBef>
                <a:spcPct val="0"/>
              </a:spcBef>
              <a:buFontTx/>
              <a:buNone/>
            </a:pPr>
            <a:endParaRPr lang="de-DE" altLang="de-DE" b="1" dirty="0">
              <a:solidFill>
                <a:srgbClr val="336699"/>
              </a:solidFill>
            </a:endParaRPr>
          </a:p>
          <a:p>
            <a:pPr eaLnBrk="1" hangingPunct="1">
              <a:spcBef>
                <a:spcPct val="0"/>
              </a:spcBef>
              <a:buFontTx/>
              <a:buNone/>
            </a:pPr>
            <a:endParaRPr lang="de-DE" altLang="de-DE" b="1" dirty="0">
              <a:solidFill>
                <a:srgbClr val="336699"/>
              </a:solidFill>
            </a:endParaRPr>
          </a:p>
        </p:txBody>
      </p:sp>
      <p:pic>
        <p:nvPicPr>
          <p:cNvPr id="13" name="Picture 2" descr="http://edtechreview.in/images/Daily/EdTechTrends/what_is_moo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975" y="4078288"/>
            <a:ext cx="34099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Pfeil nach rechts 13"/>
          <p:cNvSpPr/>
          <p:nvPr/>
        </p:nvSpPr>
        <p:spPr>
          <a:xfrm>
            <a:off x="4256088" y="5373688"/>
            <a:ext cx="792162" cy="746125"/>
          </a:xfrm>
          <a:prstGeom prst="rightArrow">
            <a:avLst/>
          </a:prstGeom>
          <a:solidFill>
            <a:srgbClr val="9E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pic>
        <p:nvPicPr>
          <p:cNvPr id="15" name="Picture 6" descr="http://presentlygifted.weebly.com/uploads/1/9/5/4/19542243/7212809_ori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825" y="4005263"/>
            <a:ext cx="4048125"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Pfeil nach rechts 15"/>
          <p:cNvSpPr/>
          <p:nvPr/>
        </p:nvSpPr>
        <p:spPr>
          <a:xfrm>
            <a:off x="4284663" y="2824163"/>
            <a:ext cx="792162" cy="746125"/>
          </a:xfrm>
          <a:prstGeom prst="rightArrow">
            <a:avLst/>
          </a:prstGeom>
          <a:solidFill>
            <a:srgbClr val="9E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cxnSp>
        <p:nvCxnSpPr>
          <p:cNvPr id="17" name="Gerade Verbindung 16"/>
          <p:cNvCxnSpPr/>
          <p:nvPr/>
        </p:nvCxnSpPr>
        <p:spPr>
          <a:xfrm>
            <a:off x="1520825" y="2439988"/>
            <a:ext cx="5897563" cy="0"/>
          </a:xfrm>
          <a:prstGeom prst="line">
            <a:avLst/>
          </a:prstGeom>
          <a:ln w="28575">
            <a:solidFill>
              <a:srgbClr val="9E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825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50" y="1831975"/>
            <a:ext cx="8743950"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title"/>
          </p:nvPr>
        </p:nvSpPr>
        <p:spPr>
          <a:xfrm>
            <a:off x="0" y="98425"/>
            <a:ext cx="7345345" cy="544513"/>
          </a:xfrm>
        </p:spPr>
        <p:txBody>
          <a:bodyPr/>
          <a:lstStyle/>
          <a:p>
            <a:r>
              <a:rPr lang="de-DE" b="1" dirty="0" smtClean="0"/>
              <a:t>  </a:t>
            </a:r>
            <a:r>
              <a:rPr lang="de-DE" sz="2800" b="1" dirty="0" smtClean="0"/>
              <a:t>1. Zielsetzungen und Konzeption</a:t>
            </a:r>
            <a:endParaRPr lang="de-DE" sz="2800" b="1" dirty="0"/>
          </a:p>
        </p:txBody>
      </p:sp>
      <p:sp>
        <p:nvSpPr>
          <p:cNvPr id="11" name="Textfeld 25"/>
          <p:cNvSpPr txBox="1">
            <a:spLocks noChangeArrowheads="1"/>
          </p:cNvSpPr>
          <p:nvPr/>
        </p:nvSpPr>
        <p:spPr bwMode="auto">
          <a:xfrm>
            <a:off x="0" y="1146175"/>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2400" b="1" u="sng" dirty="0">
                <a:solidFill>
                  <a:srgbClr val="9E0000"/>
                </a:solidFill>
              </a:rPr>
              <a:t>Grundverständnis:</a:t>
            </a:r>
            <a:r>
              <a:rPr lang="de-DE" altLang="de-DE" sz="2400" b="1" dirty="0">
                <a:solidFill>
                  <a:srgbClr val="9E0000"/>
                </a:solidFill>
              </a:rPr>
              <a:t> </a:t>
            </a:r>
            <a:r>
              <a:rPr lang="de-DE" altLang="de-DE" sz="2400" b="1" dirty="0" smtClean="0">
                <a:solidFill>
                  <a:srgbClr val="9E0000"/>
                </a:solidFill>
              </a:rPr>
              <a:t>Verbindung </a:t>
            </a:r>
            <a:r>
              <a:rPr lang="de-DE" altLang="de-DE" sz="2400" b="1" dirty="0">
                <a:solidFill>
                  <a:srgbClr val="9E0000"/>
                </a:solidFill>
              </a:rPr>
              <a:t>von Didaktik und Technik</a:t>
            </a:r>
          </a:p>
        </p:txBody>
      </p:sp>
      <p:sp>
        <p:nvSpPr>
          <p:cNvPr id="5" name="Textfeld 4"/>
          <p:cNvSpPr txBox="1"/>
          <p:nvPr/>
        </p:nvSpPr>
        <p:spPr>
          <a:xfrm>
            <a:off x="7424175" y="6137889"/>
            <a:ext cx="1654193" cy="400110"/>
          </a:xfrm>
          <a:prstGeom prst="rect">
            <a:avLst/>
          </a:prstGeom>
          <a:noFill/>
        </p:spPr>
        <p:txBody>
          <a:bodyPr wrap="square" rtlCol="0">
            <a:spAutoFit/>
          </a:bodyPr>
          <a:lstStyle/>
          <a:p>
            <a:pPr algn="r"/>
            <a:r>
              <a:rPr lang="de-DE" sz="1000" dirty="0" smtClean="0"/>
              <a:t>* OER = Open Educational Resources</a:t>
            </a:r>
            <a:endParaRPr lang="de-DE" sz="1000" dirty="0"/>
          </a:p>
        </p:txBody>
      </p:sp>
      <p:sp>
        <p:nvSpPr>
          <p:cNvPr id="6" name="Textfeld 5"/>
          <p:cNvSpPr txBox="1"/>
          <p:nvPr/>
        </p:nvSpPr>
        <p:spPr>
          <a:xfrm>
            <a:off x="7131815" y="3742457"/>
            <a:ext cx="300931" cy="246221"/>
          </a:xfrm>
          <a:prstGeom prst="rect">
            <a:avLst/>
          </a:prstGeom>
          <a:noFill/>
        </p:spPr>
        <p:txBody>
          <a:bodyPr wrap="square" rtlCol="0">
            <a:spAutoFit/>
          </a:bodyPr>
          <a:lstStyle/>
          <a:p>
            <a:r>
              <a:rPr lang="de-DE" sz="1000" dirty="0" smtClean="0"/>
              <a:t>*</a:t>
            </a:r>
            <a:endParaRPr lang="de-DE" sz="1000" dirty="0"/>
          </a:p>
        </p:txBody>
      </p:sp>
    </p:spTree>
    <p:extLst>
      <p:ext uri="{BB962C8B-B14F-4D97-AF65-F5344CB8AC3E}">
        <p14:creationId xmlns:p14="http://schemas.microsoft.com/office/powerpoint/2010/main" val="3747825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0" y="98425"/>
            <a:ext cx="7345345" cy="544513"/>
          </a:xfrm>
        </p:spPr>
        <p:txBody>
          <a:bodyPr/>
          <a:lstStyle/>
          <a:p>
            <a:r>
              <a:rPr lang="de-DE" b="1" dirty="0" smtClean="0"/>
              <a:t>  </a:t>
            </a:r>
            <a:r>
              <a:rPr lang="de-DE" sz="2800" b="1" dirty="0" smtClean="0"/>
              <a:t>1. Zielsetzungen und Konzeption</a:t>
            </a:r>
            <a:endParaRPr lang="de-DE" sz="2800" b="1" dirty="0"/>
          </a:p>
        </p:txBody>
      </p:sp>
      <p:sp>
        <p:nvSpPr>
          <p:cNvPr id="10" name="Rechteck 9"/>
          <p:cNvSpPr/>
          <p:nvPr/>
        </p:nvSpPr>
        <p:spPr>
          <a:xfrm>
            <a:off x="6443663" y="1674813"/>
            <a:ext cx="2078037" cy="3124200"/>
          </a:xfrm>
          <a:prstGeom prst="rect">
            <a:avLst/>
          </a:prstGeom>
          <a:ln w="41275" cap="flat" cmpd="sng">
            <a:solidFill>
              <a:srgbClr val="336699"/>
            </a:solidFill>
            <a:prstDash val="solid"/>
            <a:round/>
          </a:ln>
          <a:effectLst>
            <a:outerShdw blurRad="152400" dist="88900" dir="21540000" sx="102000" sy="102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11" name="Rechteck 10"/>
          <p:cNvSpPr/>
          <p:nvPr/>
        </p:nvSpPr>
        <p:spPr>
          <a:xfrm>
            <a:off x="3563938" y="1679575"/>
            <a:ext cx="2078037" cy="3124200"/>
          </a:xfrm>
          <a:prstGeom prst="rect">
            <a:avLst/>
          </a:prstGeom>
          <a:ln w="41275" cap="flat" cmpd="sng">
            <a:solidFill>
              <a:srgbClr val="336699"/>
            </a:solidFill>
            <a:prstDash val="solid"/>
            <a:round/>
          </a:ln>
          <a:effectLst>
            <a:outerShdw blurRad="152400" dist="88900" dir="21540000" sx="102000" sy="102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12" name="Rechteck 11"/>
          <p:cNvSpPr/>
          <p:nvPr/>
        </p:nvSpPr>
        <p:spPr>
          <a:xfrm>
            <a:off x="539750" y="1674813"/>
            <a:ext cx="2078038" cy="3124200"/>
          </a:xfrm>
          <a:prstGeom prst="rect">
            <a:avLst/>
          </a:prstGeom>
          <a:ln w="41275" cap="flat" cmpd="sng">
            <a:solidFill>
              <a:srgbClr val="336699"/>
            </a:solidFill>
            <a:prstDash val="solid"/>
            <a:round/>
          </a:ln>
          <a:effectLst>
            <a:outerShdw blurRad="152400" dist="88900" dir="21540000" sx="102000" sy="102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pic>
        <p:nvPicPr>
          <p:cNvPr id="13" name="Picture 2" descr="http://erfolgstrainer.strato.de/wp-content/uploads/2013/03/aufgaben_erstell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2632075"/>
            <a:ext cx="214312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http://m.bremen-tourismus.de/data/mediadb/cms_pictures/%7Bcb071b31-0916-1313-81c0-379320ef4870%7D.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9025" y="2632075"/>
            <a:ext cx="1947863"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6" descr="http://www.gruber-mde.de/uploads/pics/bibliothek_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1138" y="2749550"/>
            <a:ext cx="1843087"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feld 57"/>
          <p:cNvSpPr txBox="1">
            <a:spLocks noChangeArrowheads="1"/>
          </p:cNvSpPr>
          <p:nvPr/>
        </p:nvSpPr>
        <p:spPr bwMode="auto">
          <a:xfrm>
            <a:off x="1373188" y="946150"/>
            <a:ext cx="6459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2800" b="1" dirty="0">
                <a:solidFill>
                  <a:srgbClr val="9E0000"/>
                </a:solidFill>
              </a:rPr>
              <a:t>Elemente der „</a:t>
            </a:r>
            <a:r>
              <a:rPr lang="de-DE" altLang="de-DE" sz="2800" b="1" dirty="0" err="1">
                <a:solidFill>
                  <a:srgbClr val="9E0000"/>
                </a:solidFill>
              </a:rPr>
              <a:t>enabling</a:t>
            </a:r>
            <a:r>
              <a:rPr lang="de-DE" altLang="de-DE" sz="2800" b="1" dirty="0">
                <a:solidFill>
                  <a:srgbClr val="9E0000"/>
                </a:solidFill>
              </a:rPr>
              <a:t> Technology“</a:t>
            </a:r>
          </a:p>
        </p:txBody>
      </p:sp>
      <p:sp>
        <p:nvSpPr>
          <p:cNvPr id="17" name="Textfeld 59"/>
          <p:cNvSpPr txBox="1">
            <a:spLocks noChangeArrowheads="1"/>
          </p:cNvSpPr>
          <p:nvPr/>
        </p:nvSpPr>
        <p:spPr bwMode="auto">
          <a:xfrm>
            <a:off x="3743325" y="1824038"/>
            <a:ext cx="1719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1200" b="1" dirty="0">
                <a:solidFill>
                  <a:srgbClr val="336699"/>
                </a:solidFill>
              </a:rPr>
              <a:t>Kommunikation und </a:t>
            </a:r>
          </a:p>
          <a:p>
            <a:pPr algn="ctr" eaLnBrk="1" hangingPunct="1">
              <a:spcBef>
                <a:spcPct val="0"/>
              </a:spcBef>
              <a:buFontTx/>
              <a:buNone/>
            </a:pPr>
            <a:r>
              <a:rPr lang="de-DE" altLang="de-DE" sz="1200" b="1" dirty="0">
                <a:solidFill>
                  <a:srgbClr val="336699"/>
                </a:solidFill>
              </a:rPr>
              <a:t>Vernetzung</a:t>
            </a:r>
          </a:p>
        </p:txBody>
      </p:sp>
      <p:sp>
        <p:nvSpPr>
          <p:cNvPr id="18" name="Textfeld 60"/>
          <p:cNvSpPr txBox="1">
            <a:spLocks noChangeArrowheads="1"/>
          </p:cNvSpPr>
          <p:nvPr/>
        </p:nvSpPr>
        <p:spPr bwMode="auto">
          <a:xfrm>
            <a:off x="657225" y="1824038"/>
            <a:ext cx="1843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1200" b="1">
                <a:solidFill>
                  <a:srgbClr val="336699"/>
                </a:solidFill>
              </a:rPr>
              <a:t>Projekt- und</a:t>
            </a:r>
          </a:p>
          <a:p>
            <a:pPr algn="ctr" eaLnBrk="1" hangingPunct="1">
              <a:spcBef>
                <a:spcPct val="0"/>
              </a:spcBef>
              <a:buFontTx/>
              <a:buNone/>
            </a:pPr>
            <a:r>
              <a:rPr lang="de-DE" altLang="de-DE" sz="1200" b="1">
                <a:solidFill>
                  <a:srgbClr val="336699"/>
                </a:solidFill>
              </a:rPr>
              <a:t>Aufgabensammlungen</a:t>
            </a:r>
          </a:p>
        </p:txBody>
      </p:sp>
      <p:sp>
        <p:nvSpPr>
          <p:cNvPr id="19" name="Textfeld 68"/>
          <p:cNvSpPr txBox="1">
            <a:spLocks noChangeArrowheads="1"/>
          </p:cNvSpPr>
          <p:nvPr/>
        </p:nvSpPr>
        <p:spPr bwMode="auto">
          <a:xfrm>
            <a:off x="6345752" y="1793281"/>
            <a:ext cx="2323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1200" b="1" dirty="0" smtClean="0">
                <a:solidFill>
                  <a:srgbClr val="336699"/>
                </a:solidFill>
              </a:rPr>
              <a:t>Open Educational Resources</a:t>
            </a:r>
          </a:p>
          <a:p>
            <a:pPr algn="ctr" eaLnBrk="1" hangingPunct="1">
              <a:spcBef>
                <a:spcPct val="0"/>
              </a:spcBef>
              <a:buFontTx/>
              <a:buNone/>
            </a:pPr>
            <a:r>
              <a:rPr lang="de-DE" altLang="de-DE" sz="1200" b="1" dirty="0" smtClean="0">
                <a:solidFill>
                  <a:srgbClr val="336699"/>
                </a:solidFill>
              </a:rPr>
              <a:t>Online OER-Bibliothek</a:t>
            </a:r>
            <a:endParaRPr lang="de-DE" altLang="de-DE" sz="1200" b="1" dirty="0">
              <a:solidFill>
                <a:srgbClr val="336699"/>
              </a:solidFill>
            </a:endParaRPr>
          </a:p>
        </p:txBody>
      </p:sp>
      <p:sp>
        <p:nvSpPr>
          <p:cNvPr id="20" name="Textfeld 74"/>
          <p:cNvSpPr txBox="1">
            <a:spLocks noChangeArrowheads="1"/>
          </p:cNvSpPr>
          <p:nvPr/>
        </p:nvSpPr>
        <p:spPr bwMode="auto">
          <a:xfrm>
            <a:off x="7718425" y="2471738"/>
            <a:ext cx="6270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900">
                <a:solidFill>
                  <a:srgbClr val="336699"/>
                </a:solidFill>
              </a:rPr>
              <a:t>Vorträge</a:t>
            </a:r>
          </a:p>
        </p:txBody>
      </p:sp>
      <p:sp>
        <p:nvSpPr>
          <p:cNvPr id="21" name="Textfeld 75"/>
          <p:cNvSpPr txBox="1">
            <a:spLocks noChangeArrowheads="1"/>
          </p:cNvSpPr>
          <p:nvPr/>
        </p:nvSpPr>
        <p:spPr bwMode="auto">
          <a:xfrm>
            <a:off x="6589713" y="4127500"/>
            <a:ext cx="7493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900">
                <a:solidFill>
                  <a:srgbClr val="336699"/>
                </a:solidFill>
              </a:rPr>
              <a:t>Materialien</a:t>
            </a:r>
          </a:p>
        </p:txBody>
      </p:sp>
      <p:sp>
        <p:nvSpPr>
          <p:cNvPr id="22" name="Textfeld 76"/>
          <p:cNvSpPr txBox="1">
            <a:spLocks noChangeArrowheads="1"/>
          </p:cNvSpPr>
          <p:nvPr/>
        </p:nvSpPr>
        <p:spPr bwMode="auto">
          <a:xfrm>
            <a:off x="6619875" y="2387600"/>
            <a:ext cx="60166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900">
                <a:solidFill>
                  <a:srgbClr val="336699"/>
                </a:solidFill>
              </a:rPr>
              <a:t>MOOCs</a:t>
            </a:r>
          </a:p>
        </p:txBody>
      </p:sp>
      <p:sp>
        <p:nvSpPr>
          <p:cNvPr id="23" name="Textfeld 80"/>
          <p:cNvSpPr txBox="1">
            <a:spLocks noChangeArrowheads="1"/>
          </p:cNvSpPr>
          <p:nvPr/>
        </p:nvSpPr>
        <p:spPr bwMode="auto">
          <a:xfrm>
            <a:off x="6921500" y="4373563"/>
            <a:ext cx="895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900">
                <a:solidFill>
                  <a:srgbClr val="336699"/>
                </a:solidFill>
              </a:rPr>
              <a:t>Management-</a:t>
            </a:r>
          </a:p>
          <a:p>
            <a:pPr algn="ctr" eaLnBrk="1" hangingPunct="1">
              <a:spcBef>
                <a:spcPct val="0"/>
              </a:spcBef>
              <a:buFontTx/>
              <a:buNone/>
            </a:pPr>
            <a:r>
              <a:rPr lang="de-DE" altLang="de-DE" sz="900">
                <a:solidFill>
                  <a:srgbClr val="336699"/>
                </a:solidFill>
              </a:rPr>
              <a:t>Tools</a:t>
            </a:r>
          </a:p>
        </p:txBody>
      </p:sp>
      <p:sp>
        <p:nvSpPr>
          <p:cNvPr id="24" name="Textfeld 82"/>
          <p:cNvSpPr txBox="1">
            <a:spLocks noChangeArrowheads="1"/>
          </p:cNvSpPr>
          <p:nvPr/>
        </p:nvSpPr>
        <p:spPr bwMode="auto">
          <a:xfrm>
            <a:off x="7281863" y="2265363"/>
            <a:ext cx="60801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900">
                <a:solidFill>
                  <a:srgbClr val="336699"/>
                </a:solidFill>
              </a:rPr>
              <a:t>Literatur</a:t>
            </a:r>
          </a:p>
        </p:txBody>
      </p:sp>
      <p:sp>
        <p:nvSpPr>
          <p:cNvPr id="25" name="Textfeld 83"/>
          <p:cNvSpPr txBox="1">
            <a:spLocks noChangeArrowheads="1"/>
          </p:cNvSpPr>
          <p:nvPr/>
        </p:nvSpPr>
        <p:spPr bwMode="auto">
          <a:xfrm>
            <a:off x="7613650" y="4127500"/>
            <a:ext cx="8524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900">
                <a:solidFill>
                  <a:srgbClr val="336699"/>
                </a:solidFill>
              </a:rPr>
              <a:t>Simulationen</a:t>
            </a:r>
          </a:p>
        </p:txBody>
      </p:sp>
      <p:sp>
        <p:nvSpPr>
          <p:cNvPr id="26" name="Textfeld 84"/>
          <p:cNvSpPr txBox="1">
            <a:spLocks noChangeArrowheads="1"/>
          </p:cNvSpPr>
          <p:nvPr/>
        </p:nvSpPr>
        <p:spPr bwMode="auto">
          <a:xfrm>
            <a:off x="7924800" y="4451350"/>
            <a:ext cx="42227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900">
                <a:solidFill>
                  <a:srgbClr val="336699"/>
                </a:solidFill>
              </a:rPr>
              <a:t>usw.</a:t>
            </a:r>
          </a:p>
        </p:txBody>
      </p:sp>
      <p:sp>
        <p:nvSpPr>
          <p:cNvPr id="27" name="Pfeil nach unten 26"/>
          <p:cNvSpPr/>
          <p:nvPr/>
        </p:nvSpPr>
        <p:spPr>
          <a:xfrm rot="10800000">
            <a:off x="1281113" y="4681538"/>
            <a:ext cx="595312" cy="576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8" name="Textfeld 27"/>
          <p:cNvSpPr txBox="1">
            <a:spLocks noChangeArrowheads="1"/>
          </p:cNvSpPr>
          <p:nvPr/>
        </p:nvSpPr>
        <p:spPr bwMode="auto">
          <a:xfrm>
            <a:off x="323850" y="5265738"/>
            <a:ext cx="23161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200" b="1"/>
              <a:t>Wissenschaftliche Aufgaben </a:t>
            </a:r>
          </a:p>
          <a:p>
            <a:pPr eaLnBrk="1" hangingPunct="1">
              <a:spcBef>
                <a:spcPct val="0"/>
              </a:spcBef>
              <a:buFontTx/>
              <a:buNone/>
            </a:pPr>
            <a:r>
              <a:rPr lang="de-DE" altLang="de-DE" sz="1200" b="1"/>
              <a:t>und Projekte</a:t>
            </a:r>
          </a:p>
          <a:p>
            <a:pPr eaLnBrk="1" hangingPunct="1">
              <a:spcBef>
                <a:spcPct val="0"/>
              </a:spcBef>
              <a:buFontTx/>
              <a:buNone/>
            </a:pPr>
            <a:r>
              <a:rPr lang="de-DE" altLang="de-DE" sz="1200"/>
              <a:t>- generiert durch Hochschulen</a:t>
            </a:r>
          </a:p>
          <a:p>
            <a:pPr eaLnBrk="1" hangingPunct="1">
              <a:spcBef>
                <a:spcPct val="0"/>
              </a:spcBef>
              <a:buFontTx/>
              <a:buNone/>
            </a:pPr>
            <a:r>
              <a:rPr lang="de-DE" altLang="de-DE" sz="1200"/>
              <a:t>- generiert durch Nutzer</a:t>
            </a:r>
          </a:p>
          <a:p>
            <a:pPr eaLnBrk="1" hangingPunct="1">
              <a:spcBef>
                <a:spcPct val="0"/>
              </a:spcBef>
              <a:buFontTx/>
              <a:buNone/>
            </a:pPr>
            <a:r>
              <a:rPr lang="de-DE" altLang="de-DE" sz="1200"/>
              <a:t>- fachlich sortiert</a:t>
            </a:r>
          </a:p>
          <a:p>
            <a:pPr eaLnBrk="1" hangingPunct="1">
              <a:spcBef>
                <a:spcPct val="0"/>
              </a:spcBef>
              <a:buFontTx/>
              <a:buNone/>
            </a:pPr>
            <a:r>
              <a:rPr lang="de-DE" altLang="de-DE" sz="1200"/>
              <a:t>- curricular sortiert</a:t>
            </a:r>
          </a:p>
          <a:p>
            <a:pPr eaLnBrk="1" hangingPunct="1">
              <a:spcBef>
                <a:spcPct val="0"/>
              </a:spcBef>
              <a:buFontTx/>
              <a:buNone/>
            </a:pPr>
            <a:r>
              <a:rPr lang="de-DE" altLang="de-DE" sz="1200"/>
              <a:t>- mit Nutzerbewertung</a:t>
            </a:r>
          </a:p>
          <a:p>
            <a:pPr eaLnBrk="1" hangingPunct="1">
              <a:spcBef>
                <a:spcPct val="0"/>
              </a:spcBef>
              <a:buFontTx/>
              <a:buNone/>
            </a:pPr>
            <a:r>
              <a:rPr lang="de-DE" altLang="de-DE" sz="1200"/>
              <a:t>- mit Nutzerempfehlungen</a:t>
            </a:r>
          </a:p>
        </p:txBody>
      </p:sp>
      <p:sp>
        <p:nvSpPr>
          <p:cNvPr id="29" name="Pfeil nach unten 28"/>
          <p:cNvSpPr/>
          <p:nvPr/>
        </p:nvSpPr>
        <p:spPr>
          <a:xfrm rot="10800000">
            <a:off x="4308475" y="4681538"/>
            <a:ext cx="595313" cy="576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30" name="Textfeld 29"/>
          <p:cNvSpPr txBox="1"/>
          <p:nvPr/>
        </p:nvSpPr>
        <p:spPr>
          <a:xfrm>
            <a:off x="3351213" y="5265738"/>
            <a:ext cx="2801937" cy="1016000"/>
          </a:xfrm>
          <a:prstGeom prst="rect">
            <a:avLst/>
          </a:prstGeom>
          <a:noFill/>
        </p:spPr>
        <p:txBody>
          <a:bodyPr wrap="none">
            <a:spAutoFit/>
          </a:bodyPr>
          <a:lstStyle/>
          <a:p>
            <a:pPr>
              <a:defRPr/>
            </a:pPr>
            <a:r>
              <a:rPr lang="de-DE" sz="1200" b="1" dirty="0"/>
              <a:t>Kommunikation und Vernetzung</a:t>
            </a:r>
          </a:p>
          <a:p>
            <a:pPr marL="171450" indent="-171450">
              <a:buFontTx/>
              <a:buChar char="-"/>
              <a:defRPr/>
            </a:pPr>
            <a:r>
              <a:rPr lang="de-DE" sz="1200" dirty="0"/>
              <a:t>zwischen Nutzern</a:t>
            </a:r>
          </a:p>
          <a:p>
            <a:pPr>
              <a:defRPr/>
            </a:pPr>
            <a:r>
              <a:rPr lang="de-DE" sz="1200" dirty="0"/>
              <a:t>-   zwischen Nutzern und </a:t>
            </a:r>
            <a:r>
              <a:rPr lang="de-DE" altLang="de-DE" sz="1200" dirty="0"/>
              <a:t>Hochschulen</a:t>
            </a:r>
          </a:p>
          <a:p>
            <a:pPr marL="171450" indent="-171450">
              <a:buFontTx/>
              <a:buChar char="-"/>
              <a:defRPr/>
            </a:pPr>
            <a:r>
              <a:rPr lang="de-DE" sz="1200" dirty="0"/>
              <a:t>Zusammenstellung von Teams</a:t>
            </a:r>
          </a:p>
          <a:p>
            <a:pPr marL="171450" indent="-171450">
              <a:buFontTx/>
              <a:buChar char="-"/>
              <a:defRPr/>
            </a:pPr>
            <a:r>
              <a:rPr lang="de-DE" sz="1200" dirty="0"/>
              <a:t>Betretung von Teams</a:t>
            </a:r>
          </a:p>
        </p:txBody>
      </p:sp>
      <p:sp>
        <p:nvSpPr>
          <p:cNvPr id="31" name="Pfeil nach unten 30"/>
          <p:cNvSpPr/>
          <p:nvPr/>
        </p:nvSpPr>
        <p:spPr>
          <a:xfrm rot="10800000">
            <a:off x="7291388" y="4681538"/>
            <a:ext cx="595312" cy="576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32" name="Textfeld 31"/>
          <p:cNvSpPr txBox="1">
            <a:spLocks noChangeArrowheads="1"/>
          </p:cNvSpPr>
          <p:nvPr/>
        </p:nvSpPr>
        <p:spPr bwMode="auto">
          <a:xfrm>
            <a:off x="6318250" y="5265738"/>
            <a:ext cx="28622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de-DE" altLang="de-DE" sz="1200" b="1"/>
              <a:t>Offene OER-Online-Bilbliothek</a:t>
            </a:r>
          </a:p>
          <a:p>
            <a:pPr eaLnBrk="1" hangingPunct="1">
              <a:spcBef>
                <a:spcPct val="0"/>
              </a:spcBef>
              <a:buFontTx/>
              <a:buNone/>
            </a:pPr>
            <a:r>
              <a:rPr lang="de-DE" altLang="de-DE" sz="1200"/>
              <a:t>- OER generiert durch die Hochschulen</a:t>
            </a:r>
          </a:p>
          <a:p>
            <a:pPr eaLnBrk="1" hangingPunct="1">
              <a:spcBef>
                <a:spcPct val="0"/>
              </a:spcBef>
              <a:buFontTx/>
              <a:buNone/>
            </a:pPr>
            <a:r>
              <a:rPr lang="de-DE" altLang="de-DE" sz="1200"/>
              <a:t>- OER generiert durch Nutzer</a:t>
            </a:r>
          </a:p>
          <a:p>
            <a:pPr eaLnBrk="1" hangingPunct="1">
              <a:spcBef>
                <a:spcPct val="0"/>
              </a:spcBef>
              <a:buFontTx/>
              <a:buNone/>
            </a:pPr>
            <a:r>
              <a:rPr lang="de-DE" altLang="de-DE" sz="1200"/>
              <a:t>- bestehender Content als OER</a:t>
            </a:r>
          </a:p>
          <a:p>
            <a:pPr eaLnBrk="1" hangingPunct="1">
              <a:spcBef>
                <a:spcPct val="0"/>
              </a:spcBef>
              <a:buFontTx/>
              <a:buNone/>
            </a:pPr>
            <a:r>
              <a:rPr lang="de-DE" altLang="de-DE" sz="1200"/>
              <a:t>- verlinkte fremde OER</a:t>
            </a:r>
          </a:p>
          <a:p>
            <a:pPr eaLnBrk="1" hangingPunct="1">
              <a:spcBef>
                <a:spcPct val="0"/>
              </a:spcBef>
              <a:buFontTx/>
              <a:buNone/>
            </a:pPr>
            <a:r>
              <a:rPr lang="de-DE" altLang="de-DE" sz="1200"/>
              <a:t>- mit Nutzerbewertung</a:t>
            </a:r>
          </a:p>
          <a:p>
            <a:pPr eaLnBrk="1" hangingPunct="1">
              <a:spcBef>
                <a:spcPct val="0"/>
              </a:spcBef>
              <a:buFontTx/>
              <a:buNone/>
            </a:pPr>
            <a:r>
              <a:rPr lang="de-DE" altLang="de-DE" sz="1200"/>
              <a:t>- mit Nutzerempfehlungen</a:t>
            </a:r>
          </a:p>
          <a:p>
            <a:pPr eaLnBrk="1" hangingPunct="1">
              <a:spcBef>
                <a:spcPct val="0"/>
              </a:spcBef>
              <a:buFontTx/>
              <a:buNone/>
            </a:pPr>
            <a:endParaRPr lang="de-DE" altLang="de-DE" sz="1200"/>
          </a:p>
        </p:txBody>
      </p:sp>
    </p:spTree>
    <p:extLst>
      <p:ext uri="{BB962C8B-B14F-4D97-AF65-F5344CB8AC3E}">
        <p14:creationId xmlns:p14="http://schemas.microsoft.com/office/powerpoint/2010/main" val="374782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9" grpId="0" animBg="1"/>
      <p:bldP spid="30" grpId="0"/>
      <p:bldP spid="31" grpId="0" animBg="1"/>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0" y="98425"/>
            <a:ext cx="7345345" cy="544513"/>
          </a:xfrm>
        </p:spPr>
        <p:txBody>
          <a:bodyPr/>
          <a:lstStyle/>
          <a:p>
            <a:r>
              <a:rPr lang="de-DE" b="1" dirty="0" smtClean="0"/>
              <a:t>  </a:t>
            </a:r>
            <a:r>
              <a:rPr lang="de-DE" sz="2800" b="1" dirty="0" smtClean="0"/>
              <a:t>1. Zielsetzungen und Konzeption</a:t>
            </a:r>
            <a:endParaRPr lang="de-DE" sz="2800" b="1" dirty="0"/>
          </a:p>
        </p:txBody>
      </p:sp>
      <p:pic>
        <p:nvPicPr>
          <p:cNvPr id="10" name="Picture 16" descr="pearltre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9275" y="5092700"/>
            <a:ext cx="80168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howe\Documents\KWST-Handbücher\Band-07\Logos\Logo-Mindmeist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 y="5100638"/>
            <a:ext cx="140811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descr="C:\Users\howe\Desktop\Downloa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38588" y="5422900"/>
            <a:ext cx="13176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C:\Users\howe\Desktop\Download (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7863" y="5132388"/>
            <a:ext cx="1439862"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hteck 13"/>
          <p:cNvSpPr/>
          <p:nvPr/>
        </p:nvSpPr>
        <p:spPr>
          <a:xfrm>
            <a:off x="6443663" y="1865313"/>
            <a:ext cx="2078037" cy="3124200"/>
          </a:xfrm>
          <a:prstGeom prst="rect">
            <a:avLst/>
          </a:prstGeom>
          <a:ln w="41275" cap="flat" cmpd="sng">
            <a:solidFill>
              <a:srgbClr val="336699"/>
            </a:solidFill>
            <a:prstDash val="solid"/>
            <a:round/>
          </a:ln>
          <a:effectLst>
            <a:outerShdw blurRad="152400" dist="88900" dir="21540000" sx="102000" sy="102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solidFill>
                <a:srgbClr val="336699"/>
              </a:solidFill>
            </a:endParaRPr>
          </a:p>
        </p:txBody>
      </p:sp>
      <p:sp>
        <p:nvSpPr>
          <p:cNvPr id="15" name="Rechteck 14"/>
          <p:cNvSpPr/>
          <p:nvPr/>
        </p:nvSpPr>
        <p:spPr>
          <a:xfrm>
            <a:off x="3563938" y="1870075"/>
            <a:ext cx="2078037" cy="3124200"/>
          </a:xfrm>
          <a:prstGeom prst="rect">
            <a:avLst/>
          </a:prstGeom>
          <a:ln w="41275" cap="flat" cmpd="sng">
            <a:solidFill>
              <a:srgbClr val="336699"/>
            </a:solidFill>
            <a:prstDash val="solid"/>
            <a:round/>
          </a:ln>
          <a:effectLst>
            <a:outerShdw blurRad="152400" dist="88900" dir="21540000" sx="102000" sy="102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solidFill>
                <a:srgbClr val="336699"/>
              </a:solidFill>
            </a:endParaRPr>
          </a:p>
        </p:txBody>
      </p:sp>
      <p:sp>
        <p:nvSpPr>
          <p:cNvPr id="16" name="Rechteck 15"/>
          <p:cNvSpPr/>
          <p:nvPr/>
        </p:nvSpPr>
        <p:spPr>
          <a:xfrm>
            <a:off x="539750" y="1865313"/>
            <a:ext cx="2078038" cy="3124200"/>
          </a:xfrm>
          <a:prstGeom prst="rect">
            <a:avLst/>
          </a:prstGeom>
          <a:ln w="41275" cap="flat" cmpd="sng">
            <a:solidFill>
              <a:srgbClr val="336699"/>
            </a:solidFill>
            <a:prstDash val="solid"/>
            <a:round/>
          </a:ln>
          <a:effectLst>
            <a:outerShdw blurRad="152400" dist="88900" dir="21540000" sx="102000" sy="102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solidFill>
                <a:srgbClr val="336699"/>
              </a:solidFill>
            </a:endParaRPr>
          </a:p>
        </p:txBody>
      </p:sp>
      <p:pic>
        <p:nvPicPr>
          <p:cNvPr id="17" name="Picture 2" descr="http://erfolgstrainer.strato.de/wp-content/uploads/2013/03/aufgaben_erstell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5288" y="2822575"/>
            <a:ext cx="214312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http://m.bremen-tourismus.de/data/mediadb/cms_pictures/%7Bcb071b31-0916-1313-81c0-379320ef4870%7D.jpe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29025" y="2822575"/>
            <a:ext cx="1947863"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descr="http://www.gruber-mde.de/uploads/pics/bibliothek_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61138" y="2940050"/>
            <a:ext cx="1843087"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feld 57"/>
          <p:cNvSpPr txBox="1">
            <a:spLocks noChangeArrowheads="1"/>
          </p:cNvSpPr>
          <p:nvPr/>
        </p:nvSpPr>
        <p:spPr bwMode="auto">
          <a:xfrm>
            <a:off x="6583363" y="2014538"/>
            <a:ext cx="1838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1200" b="1">
                <a:solidFill>
                  <a:srgbClr val="336699"/>
                </a:solidFill>
              </a:rPr>
              <a:t>Online OER-Bibliothek</a:t>
            </a:r>
          </a:p>
        </p:txBody>
      </p:sp>
      <p:sp>
        <p:nvSpPr>
          <p:cNvPr id="22" name="Rechteck 21"/>
          <p:cNvSpPr/>
          <p:nvPr/>
        </p:nvSpPr>
        <p:spPr>
          <a:xfrm>
            <a:off x="0" y="6254750"/>
            <a:ext cx="9144000" cy="603250"/>
          </a:xfrm>
          <a:prstGeom prst="rect">
            <a:avLst/>
          </a:prstGeom>
          <a:ln w="41275" cap="flat" cmpd="sng">
            <a:solidFill>
              <a:srgbClr val="336699"/>
            </a:solidFill>
            <a:prstDash val="solid"/>
            <a:round/>
          </a:ln>
          <a:effectLst>
            <a:outerShdw blurRad="152400" dist="88900" dir="21540000" sx="102000" sy="102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b="1" dirty="0">
                <a:solidFill>
                  <a:srgbClr val="336699"/>
                </a:solidFill>
              </a:rPr>
              <a:t>University</a:t>
            </a:r>
          </a:p>
        </p:txBody>
      </p:sp>
      <p:sp>
        <p:nvSpPr>
          <p:cNvPr id="21" name="Textfeld 59"/>
          <p:cNvSpPr txBox="1">
            <a:spLocks noChangeArrowheads="1"/>
          </p:cNvSpPr>
          <p:nvPr/>
        </p:nvSpPr>
        <p:spPr bwMode="auto">
          <a:xfrm>
            <a:off x="3743325" y="2014538"/>
            <a:ext cx="1719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1200" b="1">
                <a:solidFill>
                  <a:srgbClr val="336699"/>
                </a:solidFill>
              </a:rPr>
              <a:t>Kommunikation und </a:t>
            </a:r>
          </a:p>
          <a:p>
            <a:pPr algn="ctr" eaLnBrk="1" hangingPunct="1">
              <a:spcBef>
                <a:spcPct val="0"/>
              </a:spcBef>
              <a:buFontTx/>
              <a:buNone/>
            </a:pPr>
            <a:r>
              <a:rPr lang="de-DE" altLang="de-DE" sz="1200" b="1">
                <a:solidFill>
                  <a:srgbClr val="336699"/>
                </a:solidFill>
              </a:rPr>
              <a:t>Vernetzung</a:t>
            </a:r>
          </a:p>
        </p:txBody>
      </p:sp>
      <p:sp>
        <p:nvSpPr>
          <p:cNvPr id="23" name="Rechteck 22"/>
          <p:cNvSpPr/>
          <p:nvPr/>
        </p:nvSpPr>
        <p:spPr>
          <a:xfrm>
            <a:off x="0" y="976312"/>
            <a:ext cx="9144000" cy="611188"/>
          </a:xfrm>
          <a:prstGeom prst="rect">
            <a:avLst/>
          </a:prstGeom>
          <a:ln w="41275" cap="flat" cmpd="sng">
            <a:solidFill>
              <a:srgbClr val="336699"/>
            </a:solidFill>
            <a:prstDash val="solid"/>
            <a:round/>
          </a:ln>
          <a:effectLst>
            <a:outerShdw blurRad="152400" dist="88900" dir="21540000" sx="102000" sy="102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b="1" dirty="0">
                <a:solidFill>
                  <a:srgbClr val="336699"/>
                </a:solidFill>
              </a:rPr>
              <a:t>Open</a:t>
            </a:r>
          </a:p>
        </p:txBody>
      </p:sp>
      <p:sp>
        <p:nvSpPr>
          <p:cNvPr id="24" name="Textfeld 12"/>
          <p:cNvSpPr txBox="1">
            <a:spLocks noChangeArrowheads="1"/>
          </p:cNvSpPr>
          <p:nvPr/>
        </p:nvSpPr>
        <p:spPr bwMode="auto">
          <a:xfrm>
            <a:off x="657225" y="2014538"/>
            <a:ext cx="1843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1200" b="1">
                <a:solidFill>
                  <a:srgbClr val="336699"/>
                </a:solidFill>
              </a:rPr>
              <a:t>Projekt- und</a:t>
            </a:r>
          </a:p>
          <a:p>
            <a:pPr algn="ctr" eaLnBrk="1" hangingPunct="1">
              <a:spcBef>
                <a:spcPct val="0"/>
              </a:spcBef>
              <a:buFontTx/>
              <a:buNone/>
            </a:pPr>
            <a:r>
              <a:rPr lang="de-DE" altLang="de-DE" sz="1200" b="1">
                <a:solidFill>
                  <a:srgbClr val="336699"/>
                </a:solidFill>
              </a:rPr>
              <a:t>Aufgabensammlungen</a:t>
            </a:r>
          </a:p>
        </p:txBody>
      </p:sp>
      <p:pic>
        <p:nvPicPr>
          <p:cNvPr id="25" name="Picture 3" descr="C:\Users\howe\Documents\KWST-Handbücher\Band-07\Logos\Logo-Evernot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76738" y="4395788"/>
            <a:ext cx="128746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8" descr="http://2.bp.blogspot.com/-rowLkOlm3cU/T-uhKyArr4I/AAAAAAAAItI/IxJX4ki5P9M/s200/MediaWiki.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629025" y="4281488"/>
            <a:ext cx="6175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6" descr="http://wisecom.files.wordpress.com/2010/08/blogger_log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218238" y="5646738"/>
            <a:ext cx="890587"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 descr="C:\Users\howe\Documents\KWST-Handbücher\Band-07\Logos\Logo-Screenr.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50888" y="4270375"/>
            <a:ext cx="9525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 descr="C:\Users\howe\Documents\KWST-Handbücher\Band-07\Logos\Logo-Dropbox.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928813" y="4206875"/>
            <a:ext cx="573087"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descr="C:\Users\howe\Documents\Vorträge\131107-Professorenlounge\Logos\Joomla.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594475" y="4341813"/>
            <a:ext cx="765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7" descr="C:\Users\howe\Documents\Vorträge\131107-Professorenlounge\Logos\Moodle.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14463" y="5673725"/>
            <a:ext cx="13747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 descr="C:\Users\howe\Documents\KWST-Handbücher\Band-07\Logos\Logo-Testmoz.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235825" y="5381625"/>
            <a:ext cx="15398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797800" y="4325938"/>
            <a:ext cx="552450" cy="55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782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0" y="98425"/>
            <a:ext cx="7345345" cy="544513"/>
          </a:xfrm>
        </p:spPr>
        <p:txBody>
          <a:bodyPr/>
          <a:lstStyle/>
          <a:p>
            <a:r>
              <a:rPr lang="de-DE" b="1" dirty="0" smtClean="0"/>
              <a:t>  </a:t>
            </a:r>
            <a:r>
              <a:rPr lang="de-DE" sz="2800" b="1" dirty="0" smtClean="0"/>
              <a:t>1. Zielsetzungen und Konzeption</a:t>
            </a:r>
            <a:endParaRPr lang="de-DE" sz="2800" b="1" dirty="0"/>
          </a:p>
        </p:txBody>
      </p:sp>
      <p:sp>
        <p:nvSpPr>
          <p:cNvPr id="10" name="Textfeld 9"/>
          <p:cNvSpPr txBox="1">
            <a:spLocks noChangeArrowheads="1"/>
          </p:cNvSpPr>
          <p:nvPr/>
        </p:nvSpPr>
        <p:spPr bwMode="auto">
          <a:xfrm>
            <a:off x="2095500" y="2497138"/>
            <a:ext cx="501491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de-DE" altLang="de-DE" sz="3600" b="1" dirty="0">
                <a:solidFill>
                  <a:srgbClr val="9E0000"/>
                </a:solidFill>
              </a:rPr>
              <a:t>Didaktische Settings:</a:t>
            </a:r>
          </a:p>
          <a:p>
            <a:pPr algn="ctr" eaLnBrk="1" hangingPunct="1">
              <a:spcBef>
                <a:spcPct val="0"/>
              </a:spcBef>
              <a:buFontTx/>
              <a:buNone/>
            </a:pPr>
            <a:endParaRPr lang="de-DE" altLang="de-DE" sz="2800" b="1" dirty="0">
              <a:solidFill>
                <a:srgbClr val="9E0000"/>
              </a:solidFill>
            </a:endParaRPr>
          </a:p>
          <a:p>
            <a:pPr algn="ctr" eaLnBrk="1" hangingPunct="1">
              <a:spcBef>
                <a:spcPct val="0"/>
              </a:spcBef>
              <a:buFontTx/>
              <a:buNone/>
            </a:pPr>
            <a:r>
              <a:rPr lang="de-DE" altLang="de-DE" sz="2800" b="1" dirty="0">
                <a:solidFill>
                  <a:srgbClr val="9E0000"/>
                </a:solidFill>
              </a:rPr>
              <a:t>Ergänzung zur Präsenzlehre</a:t>
            </a:r>
          </a:p>
        </p:txBody>
      </p:sp>
    </p:spTree>
    <p:extLst>
      <p:ext uri="{BB962C8B-B14F-4D97-AF65-F5344CB8AC3E}">
        <p14:creationId xmlns:p14="http://schemas.microsoft.com/office/powerpoint/2010/main" val="374782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ppt-Präsentationsvorlage-weiss_Hochschule">
  <a:themeElements>
    <a:clrScheme name="quer_weiss_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quer_weiss_02">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quer_weiss_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quer_weiss_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quer_weiss_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quer_weiss_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quer_weiss_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quer_weiss_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quer_weiss_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quer_weiss_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quer_weiss_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quer_weiss_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quer_weiss_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quer_weiss_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ppt-Präsentationsvorlage-weiss_Hochschule</Template>
  <TotalTime>0</TotalTime>
  <Words>1951</Words>
  <Application>Microsoft Office PowerPoint</Application>
  <PresentationFormat>Bildschirmpräsentation (4:3)</PresentationFormat>
  <Paragraphs>557</Paragraphs>
  <Slides>31</Slides>
  <Notes>2</Notes>
  <HiddenSlides>0</HiddenSlides>
  <MMClips>0</MMClips>
  <ScaleCrop>false</ScaleCrop>
  <HeadingPairs>
    <vt:vector size="4" baseType="variant">
      <vt:variant>
        <vt:lpstr>Design</vt:lpstr>
      </vt:variant>
      <vt:variant>
        <vt:i4>1</vt:i4>
      </vt:variant>
      <vt:variant>
        <vt:lpstr>Folientitel</vt:lpstr>
      </vt:variant>
      <vt:variant>
        <vt:i4>31</vt:i4>
      </vt:variant>
    </vt:vector>
  </HeadingPairs>
  <TitlesOfParts>
    <vt:vector size="32" baseType="lpstr">
      <vt:lpstr>ppt-Präsentationsvorlage-weiss_Hochschule</vt:lpstr>
      <vt:lpstr>Digitales Lehren und Lernen am Hochschulstandort Hamburg</vt:lpstr>
      <vt:lpstr>  Agenda</vt:lpstr>
      <vt:lpstr>  Agenda</vt:lpstr>
      <vt:lpstr>  1. Zielsetzungen und Konzeption</vt:lpstr>
      <vt:lpstr>  1. Zielsetzungen und Konzeption</vt:lpstr>
      <vt:lpstr>  1. Zielsetzungen und Konzeption</vt:lpstr>
      <vt:lpstr>  1. Zielsetzungen und Konzeption</vt:lpstr>
      <vt:lpstr>  1. Zielsetzungen und Konzeption</vt:lpstr>
      <vt:lpstr>  1. Zielsetzungen und Konzeption</vt:lpstr>
      <vt:lpstr>  1. Zielsetzungen und Konzeption</vt:lpstr>
      <vt:lpstr>  1. Zielsetzungen und Konzeption</vt:lpstr>
      <vt:lpstr>  1. Zielsetzungen und Konzeption</vt:lpstr>
      <vt:lpstr>  1. Zielsetzungen und Konzeption</vt:lpstr>
      <vt:lpstr>  Agenda</vt:lpstr>
      <vt:lpstr>  2a. Governance / Stifterverbandsantrag</vt:lpstr>
      <vt:lpstr> 2a. Governance / Weitere Schritte</vt:lpstr>
      <vt:lpstr>2b. Qualifizierung / Konzept</vt:lpstr>
      <vt:lpstr>2b. Qualifizierung / Zertifikat</vt:lpstr>
      <vt:lpstr> 2b. Qualifizierung / Angebot</vt:lpstr>
      <vt:lpstr>  2c. Support</vt:lpstr>
      <vt:lpstr>  2d. Content-Förderprogramm</vt:lpstr>
      <vt:lpstr>Web-Journal als hochschulübergreifende Plattform</vt:lpstr>
      <vt:lpstr>Web-Journal als hochschulübergreifende Plattform</vt:lpstr>
      <vt:lpstr>PowerPoint-Präsentation</vt:lpstr>
      <vt:lpstr>Web-Journal als hochschulübergreifende Plattform,,,,,,</vt:lpstr>
      <vt:lpstr>Web-Journal als hochschulübergreifende Plattform</vt:lpstr>
      <vt:lpstr>Web-Journal als hochschulübergreifende Plattform</vt:lpstr>
      <vt:lpstr>Web-Journal als hochschulübergreifende Plattform</vt:lpstr>
      <vt:lpstr>4. Weiteres Vorgehen / Vorprojekt</vt:lpstr>
      <vt:lpstr> 4. Weiteres Vorgehen / Vorprojekt</vt:lpstr>
      <vt:lpstr> 4. Weiteres Vorgehen / Vorprojekt</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der Präsentation  24 pt.</dc:title>
  <dc:creator>reszatbe</dc:creator>
  <cp:lastModifiedBy>Marc Göcks</cp:lastModifiedBy>
  <cp:revision>193</cp:revision>
  <dcterms:created xsi:type="dcterms:W3CDTF">2013-02-20T12:12:16Z</dcterms:created>
  <dcterms:modified xsi:type="dcterms:W3CDTF">2014-09-24T09:24:59Z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1342805707</vt:i4>
  </property>
  <property fmtid="{D5CDD505-2E9C-101B-9397-08002B2CF9AE}" pid="4" name="_EmailSubject">
    <vt:lpwstr>Open University</vt:lpwstr>
  </property>
  <property fmtid="{D5CDD505-2E9C-101B-9397-08002B2CF9AE}" pid="5" name="_AuthorEmail">
    <vt:lpwstr>m.goecks@mmkh.de</vt:lpwstr>
  </property>
  <property fmtid="{D5CDD505-2E9C-101B-9397-08002B2CF9AE}" pid="6" name="_AuthorEmailDisplayName">
    <vt:lpwstr>Marc Göcks</vt:lpwstr>
  </property>
</Properties>
</file>