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5"/>
  </p:notesMasterIdLst>
  <p:handoutMasterIdLst>
    <p:handoutMasterId r:id="rId166"/>
  </p:handoutMasterIdLst>
  <p:sldIdLst>
    <p:sldId id="286" r:id="rId2"/>
    <p:sldId id="406" r:id="rId3"/>
    <p:sldId id="407" r:id="rId4"/>
    <p:sldId id="408" r:id="rId5"/>
    <p:sldId id="409" r:id="rId6"/>
    <p:sldId id="424" r:id="rId7"/>
    <p:sldId id="261" r:id="rId8"/>
    <p:sldId id="405" r:id="rId9"/>
    <p:sldId id="262" r:id="rId10"/>
    <p:sldId id="263" r:id="rId11"/>
    <p:sldId id="410" r:id="rId12"/>
    <p:sldId id="411" r:id="rId13"/>
    <p:sldId id="412" r:id="rId14"/>
    <p:sldId id="416" r:id="rId15"/>
    <p:sldId id="417" r:id="rId16"/>
    <p:sldId id="413" r:id="rId17"/>
    <p:sldId id="415" r:id="rId18"/>
    <p:sldId id="418" r:id="rId19"/>
    <p:sldId id="419" r:id="rId20"/>
    <p:sldId id="420" r:id="rId21"/>
    <p:sldId id="421" r:id="rId22"/>
    <p:sldId id="422" r:id="rId23"/>
    <p:sldId id="423" r:id="rId24"/>
    <p:sldId id="425" r:id="rId25"/>
    <p:sldId id="435" r:id="rId26"/>
    <p:sldId id="436" r:id="rId27"/>
    <p:sldId id="437" r:id="rId28"/>
    <p:sldId id="426" r:id="rId29"/>
    <p:sldId id="432" r:id="rId30"/>
    <p:sldId id="427" r:id="rId31"/>
    <p:sldId id="429" r:id="rId32"/>
    <p:sldId id="433" r:id="rId33"/>
    <p:sldId id="430" r:id="rId34"/>
    <p:sldId id="431" r:id="rId35"/>
    <p:sldId id="434" r:id="rId36"/>
    <p:sldId id="438" r:id="rId37"/>
    <p:sldId id="439" r:id="rId38"/>
    <p:sldId id="443" r:id="rId39"/>
    <p:sldId id="448" r:id="rId40"/>
    <p:sldId id="440" r:id="rId41"/>
    <p:sldId id="445" r:id="rId42"/>
    <p:sldId id="446" r:id="rId43"/>
    <p:sldId id="441" r:id="rId44"/>
    <p:sldId id="449" r:id="rId45"/>
    <p:sldId id="450" r:id="rId46"/>
    <p:sldId id="451" r:id="rId47"/>
    <p:sldId id="452" r:id="rId48"/>
    <p:sldId id="453" r:id="rId49"/>
    <p:sldId id="454" r:id="rId50"/>
    <p:sldId id="457" r:id="rId51"/>
    <p:sldId id="456" r:id="rId52"/>
    <p:sldId id="458" r:id="rId53"/>
    <p:sldId id="459" r:id="rId54"/>
    <p:sldId id="460" r:id="rId55"/>
    <p:sldId id="461" r:id="rId56"/>
    <p:sldId id="462" r:id="rId57"/>
    <p:sldId id="463" r:id="rId58"/>
    <p:sldId id="464" r:id="rId59"/>
    <p:sldId id="257" r:id="rId60"/>
    <p:sldId id="466" r:id="rId61"/>
    <p:sldId id="467" r:id="rId62"/>
    <p:sldId id="465" r:id="rId63"/>
    <p:sldId id="468" r:id="rId64"/>
    <p:sldId id="260" r:id="rId65"/>
    <p:sldId id="264" r:id="rId66"/>
    <p:sldId id="265" r:id="rId67"/>
    <p:sldId id="266" r:id="rId68"/>
    <p:sldId id="267" r:id="rId69"/>
    <p:sldId id="268" r:id="rId70"/>
    <p:sldId id="269" r:id="rId71"/>
    <p:sldId id="272" r:id="rId72"/>
    <p:sldId id="270" r:id="rId73"/>
    <p:sldId id="271" r:id="rId74"/>
    <p:sldId id="273" r:id="rId75"/>
    <p:sldId id="274" r:id="rId76"/>
    <p:sldId id="275" r:id="rId77"/>
    <p:sldId id="276" r:id="rId78"/>
    <p:sldId id="277" r:id="rId79"/>
    <p:sldId id="469" r:id="rId80"/>
    <p:sldId id="470" r:id="rId81"/>
    <p:sldId id="471" r:id="rId82"/>
    <p:sldId id="473" r:id="rId83"/>
    <p:sldId id="472" r:id="rId84"/>
    <p:sldId id="474" r:id="rId85"/>
    <p:sldId id="475" r:id="rId86"/>
    <p:sldId id="476" r:id="rId87"/>
    <p:sldId id="480" r:id="rId88"/>
    <p:sldId id="477" r:id="rId89"/>
    <p:sldId id="478" r:id="rId90"/>
    <p:sldId id="479" r:id="rId91"/>
    <p:sldId id="481" r:id="rId92"/>
    <p:sldId id="482" r:id="rId93"/>
    <p:sldId id="483" r:id="rId94"/>
    <p:sldId id="484" r:id="rId95"/>
    <p:sldId id="485" r:id="rId96"/>
    <p:sldId id="486" r:id="rId97"/>
    <p:sldId id="489" r:id="rId98"/>
    <p:sldId id="487" r:id="rId99"/>
    <p:sldId id="488" r:id="rId100"/>
    <p:sldId id="490" r:id="rId101"/>
    <p:sldId id="491" r:id="rId102"/>
    <p:sldId id="492" r:id="rId103"/>
    <p:sldId id="500" r:id="rId104"/>
    <p:sldId id="493" r:id="rId105"/>
    <p:sldId id="494" r:id="rId106"/>
    <p:sldId id="495" r:id="rId107"/>
    <p:sldId id="499" r:id="rId108"/>
    <p:sldId id="496" r:id="rId109"/>
    <p:sldId id="497" r:id="rId110"/>
    <p:sldId id="501" r:id="rId111"/>
    <p:sldId id="502" r:id="rId112"/>
    <p:sldId id="503" r:id="rId113"/>
    <p:sldId id="505" r:id="rId114"/>
    <p:sldId id="504" r:id="rId115"/>
    <p:sldId id="507" r:id="rId116"/>
    <p:sldId id="508" r:id="rId117"/>
    <p:sldId id="278" r:id="rId118"/>
    <p:sldId id="506" r:id="rId119"/>
    <p:sldId id="279" r:id="rId120"/>
    <p:sldId id="280" r:id="rId121"/>
    <p:sldId id="281" r:id="rId122"/>
    <p:sldId id="368" r:id="rId123"/>
    <p:sldId id="526" r:id="rId124"/>
    <p:sldId id="369" r:id="rId125"/>
    <p:sldId id="370" r:id="rId126"/>
    <p:sldId id="371" r:id="rId127"/>
    <p:sldId id="318" r:id="rId128"/>
    <p:sldId id="366" r:id="rId129"/>
    <p:sldId id="378" r:id="rId130"/>
    <p:sldId id="379" r:id="rId131"/>
    <p:sldId id="380" r:id="rId132"/>
    <p:sldId id="381" r:id="rId133"/>
    <p:sldId id="376" r:id="rId134"/>
    <p:sldId id="377" r:id="rId135"/>
    <p:sldId id="382" r:id="rId136"/>
    <p:sldId id="383" r:id="rId137"/>
    <p:sldId id="386" r:id="rId138"/>
    <p:sldId id="385" r:id="rId139"/>
    <p:sldId id="319" r:id="rId140"/>
    <p:sldId id="375" r:id="rId141"/>
    <p:sldId id="399" r:id="rId142"/>
    <p:sldId id="401" r:id="rId143"/>
    <p:sldId id="400" r:id="rId144"/>
    <p:sldId id="387" r:id="rId145"/>
    <p:sldId id="388" r:id="rId146"/>
    <p:sldId id="389" r:id="rId147"/>
    <p:sldId id="398" r:id="rId148"/>
    <p:sldId id="390" r:id="rId149"/>
    <p:sldId id="402" r:id="rId150"/>
    <p:sldId id="509" r:id="rId151"/>
    <p:sldId id="510" r:id="rId152"/>
    <p:sldId id="511" r:id="rId153"/>
    <p:sldId id="512" r:id="rId154"/>
    <p:sldId id="513" r:id="rId155"/>
    <p:sldId id="516" r:id="rId156"/>
    <p:sldId id="517" r:id="rId157"/>
    <p:sldId id="518" r:id="rId158"/>
    <p:sldId id="519" r:id="rId159"/>
    <p:sldId id="520" r:id="rId160"/>
    <p:sldId id="521" r:id="rId161"/>
    <p:sldId id="522" r:id="rId162"/>
    <p:sldId id="523" r:id="rId163"/>
    <p:sldId id="524" r:id="rId164"/>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3" cy="511731"/>
          </a:xfrm>
          <a:prstGeom prst="rect">
            <a:avLst/>
          </a:prstGeom>
        </p:spPr>
        <p:txBody>
          <a:bodyPr vert="horz" lIns="99035" tIns="49517" rIns="99035" bIns="49517" rtlCol="0"/>
          <a:lstStyle>
            <a:lvl1pPr algn="l">
              <a:defRPr sz="1300"/>
            </a:lvl1pPr>
          </a:lstStyle>
          <a:p>
            <a:endParaRPr lang="en-US"/>
          </a:p>
        </p:txBody>
      </p:sp>
      <p:sp>
        <p:nvSpPr>
          <p:cNvPr id="3" name="Date Placeholder 2"/>
          <p:cNvSpPr>
            <a:spLocks noGrp="1"/>
          </p:cNvSpPr>
          <p:nvPr>
            <p:ph type="dt" sz="quarter" idx="1"/>
          </p:nvPr>
        </p:nvSpPr>
        <p:spPr>
          <a:xfrm>
            <a:off x="4021294" y="1"/>
            <a:ext cx="3076363" cy="511731"/>
          </a:xfrm>
          <a:prstGeom prst="rect">
            <a:avLst/>
          </a:prstGeom>
        </p:spPr>
        <p:txBody>
          <a:bodyPr vert="horz" lIns="99035" tIns="49517" rIns="99035" bIns="49517" rtlCol="0"/>
          <a:lstStyle>
            <a:lvl1pPr algn="r">
              <a:defRPr sz="1300"/>
            </a:lvl1pPr>
          </a:lstStyle>
          <a:p>
            <a:fld id="{0EDCEFCE-5952-4B3F-AB0D-FE7D4851EE43}" type="datetimeFigureOut">
              <a:rPr lang="en-US" smtClean="0"/>
              <a:pPr/>
              <a:t>1/9/2019</a:t>
            </a:fld>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35" tIns="49517" rIns="99035" bIns="49517"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35" tIns="49517" rIns="99035" bIns="49517" rtlCol="0" anchor="b"/>
          <a:lstStyle>
            <a:lvl1pPr algn="r">
              <a:defRPr sz="1300"/>
            </a:lvl1pPr>
          </a:lstStyle>
          <a:p>
            <a:fld id="{B55AE30B-FF43-46BA-A30E-4B7BCDA0BD2C}" type="slidenum">
              <a:rPr lang="en-US" smtClean="0"/>
              <a:pPr/>
              <a:t>‹#›</a:t>
            </a:fld>
            <a:endParaRPr lang="en-US"/>
          </a:p>
        </p:txBody>
      </p:sp>
    </p:spTree>
    <p:extLst>
      <p:ext uri="{BB962C8B-B14F-4D97-AF65-F5344CB8AC3E}">
        <p14:creationId xmlns:p14="http://schemas.microsoft.com/office/powerpoint/2010/main" val="25547381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3" cy="511731"/>
          </a:xfrm>
          <a:prstGeom prst="rect">
            <a:avLst/>
          </a:prstGeom>
        </p:spPr>
        <p:txBody>
          <a:bodyPr vert="horz" lIns="99035" tIns="49517" rIns="99035" bIns="49517" rtlCol="0"/>
          <a:lstStyle>
            <a:lvl1pPr algn="l">
              <a:defRPr sz="1300"/>
            </a:lvl1pPr>
          </a:lstStyle>
          <a:p>
            <a:endParaRPr lang="en-US"/>
          </a:p>
        </p:txBody>
      </p:sp>
      <p:sp>
        <p:nvSpPr>
          <p:cNvPr id="3" name="Date Placeholder 2"/>
          <p:cNvSpPr>
            <a:spLocks noGrp="1"/>
          </p:cNvSpPr>
          <p:nvPr>
            <p:ph type="dt" idx="1"/>
          </p:nvPr>
        </p:nvSpPr>
        <p:spPr>
          <a:xfrm>
            <a:off x="4021294" y="1"/>
            <a:ext cx="3076363" cy="511731"/>
          </a:xfrm>
          <a:prstGeom prst="rect">
            <a:avLst/>
          </a:prstGeom>
        </p:spPr>
        <p:txBody>
          <a:bodyPr vert="horz" lIns="99035" tIns="49517" rIns="99035" bIns="49517" rtlCol="0"/>
          <a:lstStyle>
            <a:lvl1pPr algn="r">
              <a:defRPr sz="1300"/>
            </a:lvl1pPr>
          </a:lstStyle>
          <a:p>
            <a:fld id="{0DDB427C-55A1-4E42-A865-9F9D55D3471F}" type="datetimeFigureOut">
              <a:rPr lang="en-US" smtClean="0"/>
              <a:pPr/>
              <a:t>1/9/2019</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5" tIns="49517" rIns="99035" bIns="49517"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35" tIns="49517" rIns="99035" bIns="4951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35" tIns="49517" rIns="99035" bIns="49517"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35" tIns="49517" rIns="99035" bIns="49517" rtlCol="0" anchor="b"/>
          <a:lstStyle>
            <a:lvl1pPr algn="r">
              <a:defRPr sz="1300"/>
            </a:lvl1pPr>
          </a:lstStyle>
          <a:p>
            <a:fld id="{5978F8ED-1AC0-49B3-9DEE-A8F344DFFAEB}" type="slidenum">
              <a:rPr lang="en-US" smtClean="0"/>
              <a:pPr/>
              <a:t>‹#›</a:t>
            </a:fld>
            <a:endParaRPr lang="en-US"/>
          </a:p>
        </p:txBody>
      </p:sp>
    </p:spTree>
    <p:extLst>
      <p:ext uri="{BB962C8B-B14F-4D97-AF65-F5344CB8AC3E}">
        <p14:creationId xmlns:p14="http://schemas.microsoft.com/office/powerpoint/2010/main" val="2677490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144574-9B52-44FE-B5F6-5C1EC3787DB6}" type="datetime1">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A7939-165B-4833-B8B5-090139D0E0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9B594F-58FC-4D9F-BDF5-07B51597B3FD}" type="datetime1">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A7939-165B-4833-B8B5-090139D0E0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0FB865-73BE-4BBC-B780-894A62F8EC73}" type="datetime1">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A7939-165B-4833-B8B5-090139D0E0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FF17A-7FFF-4B00-A19C-4FA5EE9A6B52}" type="datetime1">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A7939-165B-4833-B8B5-090139D0E0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9079CD-C406-4C95-B4ED-CDE1027302C3}" type="datetime1">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A7939-165B-4833-B8B5-090139D0E08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BDBD6C-F526-4BD4-8620-DF682AD8C621}" type="datetime1">
              <a:rPr lang="en-US" smtClean="0"/>
              <a:pPr/>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AA7939-165B-4833-B8B5-090139D0E0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2EE217-C4BA-4E1C-B931-7DB6C1CFA506}" type="datetime1">
              <a:rPr lang="en-US" smtClean="0"/>
              <a:pPr/>
              <a:t>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A7939-165B-4833-B8B5-090139D0E0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B90150-5ABC-405E-A191-3D8A15937934}" type="datetime1">
              <a:rPr lang="en-US" smtClean="0"/>
              <a:pPr/>
              <a:t>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AA7939-165B-4833-B8B5-090139D0E0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DFEEB-B8CC-4FB8-B680-BDD4EB681AFA}" type="datetime1">
              <a:rPr lang="en-US" smtClean="0"/>
              <a:pPr/>
              <a:t>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AA7939-165B-4833-B8B5-090139D0E0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4F8940-A04E-40E9-B0EF-B24C1B8931B6}" type="datetime1">
              <a:rPr lang="en-US" smtClean="0"/>
              <a:pPr/>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AA7939-165B-4833-B8B5-090139D0E0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9395EE-9AFD-4342-965A-219546DCF0F0}" type="datetime1">
              <a:rPr lang="en-US" smtClean="0"/>
              <a:pPr/>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AA7939-165B-4833-B8B5-090139D0E08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9194B-119A-4352-AD3C-953F6396EBE9}" type="datetime1">
              <a:rPr lang="en-US" smtClean="0"/>
              <a:pPr/>
              <a:t>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A7939-165B-4833-B8B5-090139D0E0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webopedia.com/TERM/D/database.html" TargetMode="External"/><Relationship Id="rId2" Type="http://schemas.openxmlformats.org/officeDocument/2006/relationships/hyperlink" Target="http://www.webopedia.com/TERM/S/server.html"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www.phpcubes.com/php/php-super-global-variables.html" TargetMode="Externa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hyperlink" Target="http://www.tutorialrepublic.com/php-tutorial/php-mysql-insert-query.ph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World_Wide_Web"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personalweb.about.com/od/singlescouplesweddings/a/9904peoplepages.ht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personalweb.about.com/od/familywebsites/Family_Web_Sites.ht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Internet" TargetMode="External"/><Relationship Id="rId2" Type="http://schemas.openxmlformats.org/officeDocument/2006/relationships/hyperlink" Target="https://en.wikipedia.org/wiki/Trade" TargetMode="External"/><Relationship Id="rId1" Type="http://schemas.openxmlformats.org/officeDocument/2006/relationships/slideLayout" Target="../slideLayouts/slideLayout2.xml"/><Relationship Id="rId4" Type="http://schemas.openxmlformats.org/officeDocument/2006/relationships/hyperlink" Target="https://en.wikipedia.org/wiki/Social_networking_servic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Online_marketplace" TargetMode="External"/><Relationship Id="rId2" Type="http://schemas.openxmlformats.org/officeDocument/2006/relationships/hyperlink" Target="https://en.wikipedia.org/wiki/Online_shopping" TargetMode="External"/><Relationship Id="rId1" Type="http://schemas.openxmlformats.org/officeDocument/2006/relationships/slideLayout" Target="../slideLayouts/slideLayout2.xml"/><Relationship Id="rId4" Type="http://schemas.openxmlformats.org/officeDocument/2006/relationships/hyperlink" Target="https://en.wikipedia.org/wiki/Business-to-busines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Newsletter" TargetMode="External"/><Relationship Id="rId2" Type="http://schemas.openxmlformats.org/officeDocument/2006/relationships/hyperlink" Target="https://en.wikipedia.org/wiki/Electronic_data_interchange" TargetMode="External"/><Relationship Id="rId1" Type="http://schemas.openxmlformats.org/officeDocument/2006/relationships/slideLayout" Target="../slideLayouts/slideLayout2.xml"/><Relationship Id="rId4" Type="http://schemas.openxmlformats.org/officeDocument/2006/relationships/hyperlink" Target="https://en.wikipedia.org/wiki/Pretai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hatis.techtarget.com/definition/Twitter" TargetMode="External"/><Relationship Id="rId2" Type="http://schemas.openxmlformats.org/officeDocument/2006/relationships/hyperlink" Target="http://whatis.techtarget.com/definition/Facebook"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archcio-midmarket.techtarget.com/definition/Google" TargetMode="External"/><Relationship Id="rId2" Type="http://schemas.openxmlformats.org/officeDocument/2006/relationships/hyperlink" Target="http://whatis.techtarget.com/definition/Google-plu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hatis.techtarget.com/definition/LinkedIn" TargetMode="External"/><Relationship Id="rId2" Type="http://schemas.openxmlformats.org/officeDocument/2006/relationships/hyperlink" Target="http://whatis.techtarget.com/definition/Wikipedi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earchcio.techtarget.com/definition/Reddi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hatis.techtarget.com/definition/Pinteres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greengeeks.com/vps-hosting/"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hatis.techtarget.com/definition/compiler" TargetMode="External"/><Relationship Id="rId7" Type="http://schemas.openxmlformats.org/officeDocument/2006/relationships/hyperlink" Target="http://searchwindevelopment.techtarget.com/definition/browser" TargetMode="External"/><Relationship Id="rId2" Type="http://schemas.openxmlformats.org/officeDocument/2006/relationships/hyperlink" Target="http://whatis.techtarget.com/definition/interpreted-script" TargetMode="External"/><Relationship Id="rId1" Type="http://schemas.openxmlformats.org/officeDocument/2006/relationships/slideLayout" Target="../slideLayouts/slideLayout2.xml"/><Relationship Id="rId6" Type="http://schemas.openxmlformats.org/officeDocument/2006/relationships/hyperlink" Target="http://searchenterpriselinux.techtarget.com/definition/script" TargetMode="External"/><Relationship Id="rId5" Type="http://schemas.openxmlformats.org/officeDocument/2006/relationships/hyperlink" Target="http://whatis.techtarget.com/definition/server" TargetMode="External"/><Relationship Id="rId4" Type="http://schemas.openxmlformats.org/officeDocument/2006/relationships/hyperlink" Target="http://searchsoa.techtarget.com/definition/Web-site"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archcio-midmarket.techtarget.com/definition/instruction"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webopedia.com/TERM/H/HTML.html" TargetMode="External"/><Relationship Id="rId2" Type="http://schemas.openxmlformats.org/officeDocument/2006/relationships/hyperlink" Target="http://www.webopedia.com/TERM/C/client.html" TargetMode="External"/><Relationship Id="rId1" Type="http://schemas.openxmlformats.org/officeDocument/2006/relationships/slideLayout" Target="../slideLayouts/slideLayout2.xml"/><Relationship Id="rId5" Type="http://schemas.openxmlformats.org/officeDocument/2006/relationships/hyperlink" Target="http://www.webopedia.com/TERM/B/browser.html" TargetMode="External"/><Relationship Id="rId4" Type="http://schemas.openxmlformats.org/officeDocument/2006/relationships/hyperlink" Target="http://www.webopedia.com/TERM/D/dynamic.html"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42938" y="260350"/>
            <a:ext cx="8301037" cy="882650"/>
          </a:xfrm>
        </p:spPr>
        <p:txBody>
          <a:bodyPr/>
          <a:lstStyle/>
          <a:p>
            <a:pPr algn="ctr">
              <a:defRPr/>
            </a:pPr>
            <a:r>
              <a:rPr lang="en-US"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Tanzania Public Service College</a:t>
            </a:r>
          </a:p>
        </p:txBody>
      </p:sp>
      <p:sp>
        <p:nvSpPr>
          <p:cNvPr id="16387" name="Content Placeholder 2"/>
          <p:cNvSpPr>
            <a:spLocks noGrp="1"/>
          </p:cNvSpPr>
          <p:nvPr>
            <p:ph idx="1"/>
          </p:nvPr>
        </p:nvSpPr>
        <p:spPr>
          <a:xfrm>
            <a:off x="142875" y="1125538"/>
            <a:ext cx="8786813" cy="5518150"/>
          </a:xfrm>
          <a:ln>
            <a:solidFill>
              <a:schemeClr val="accent1"/>
            </a:solidFill>
          </a:ln>
        </p:spPr>
        <p:txBody>
          <a:bodyPr/>
          <a:lstStyle/>
          <a:p>
            <a:pPr>
              <a:buFont typeface="Wingdings" pitchFamily="2" charset="2"/>
              <a:buNone/>
              <a:defRPr/>
            </a:pPr>
            <a:endParaRPr lang="en-US" sz="4400" dirty="0" smtClean="0">
              <a:latin typeface="Times New Roman" pitchFamily="18" charset="0"/>
              <a:cs typeface="Times New Roman" pitchFamily="18" charset="0"/>
            </a:endParaRPr>
          </a:p>
          <a:p>
            <a:pPr>
              <a:buFont typeface="Wingdings" pitchFamily="2" charset="2"/>
              <a:buNone/>
              <a:defRPr/>
            </a:pPr>
            <a:endParaRPr lang="en-US" sz="4400" b="1" dirty="0" smtClean="0">
              <a:latin typeface="Times New Roman" pitchFamily="18" charset="0"/>
              <a:cs typeface="Times New Roman" pitchFamily="18" charset="0"/>
            </a:endParaRPr>
          </a:p>
          <a:p>
            <a:pPr>
              <a:buFont typeface="Wingdings" pitchFamily="2" charset="2"/>
              <a:buNone/>
              <a:defRPr/>
            </a:pPr>
            <a:endParaRPr lang="en-US" sz="4400" b="1" dirty="0" smtClean="0">
              <a:latin typeface="Times New Roman" pitchFamily="18" charset="0"/>
              <a:cs typeface="Times New Roman" pitchFamily="18" charset="0"/>
            </a:endParaRPr>
          </a:p>
          <a:p>
            <a:pPr>
              <a:buFont typeface="Wingdings" pitchFamily="2" charset="2"/>
              <a:buNone/>
              <a:defRPr/>
            </a:pPr>
            <a:r>
              <a:rPr lang="en-US" sz="4400" b="1" dirty="0" smtClean="0">
                <a:effectLst>
                  <a:outerShdw blurRad="38100" dist="38100" dir="2700000" algn="tl">
                    <a:srgbClr val="000000">
                      <a:alpha val="43137"/>
                    </a:srgbClr>
                  </a:outerShdw>
                </a:effectLst>
                <a:latin typeface="Times New Roman" pitchFamily="18" charset="0"/>
                <a:cs typeface="Times New Roman" pitchFamily="18" charset="0"/>
              </a:rPr>
              <a:t>Subject:</a:t>
            </a:r>
            <a:r>
              <a:rPr lang="nb-NO" sz="4400" b="1" dirty="0" smtClean="0">
                <a:effectLst>
                  <a:outerShdw blurRad="38100" dist="38100" dir="2700000" algn="tl">
                    <a:srgbClr val="000000">
                      <a:alpha val="43137"/>
                    </a:srgbClr>
                  </a:outerShdw>
                </a:effectLst>
                <a:latin typeface="Times New Roman" pitchFamily="18" charset="0"/>
                <a:cs typeface="Times New Roman" pitchFamily="18" charset="0"/>
              </a:rPr>
              <a:t>Database driven Websites</a:t>
            </a:r>
          </a:p>
          <a:p>
            <a:pPr>
              <a:buFont typeface="Wingdings" pitchFamily="2" charset="2"/>
              <a:buNone/>
              <a:defRPr/>
            </a:pPr>
            <a:r>
              <a:rPr lang="nb-NO" sz="44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Code:</a:t>
            </a:r>
            <a:r>
              <a:rPr lang="nb-NO" sz="18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nb-NO" sz="44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ITT 06204 </a:t>
            </a:r>
            <a:endParaRPr lang="en-US" sz="44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a:buFont typeface="Wingdings" pitchFamily="2" charset="2"/>
              <a:buNone/>
              <a:defRPr/>
            </a:pPr>
            <a:endParaRPr lang="en-US" sz="4400" dirty="0" smtClean="0">
              <a:latin typeface="Times New Roman" pitchFamily="18" charset="0"/>
              <a:cs typeface="Times New Roman" pitchFamily="18" charset="0"/>
            </a:endParaRPr>
          </a:p>
        </p:txBody>
      </p:sp>
      <p:pic>
        <p:nvPicPr>
          <p:cNvPr id="16388" name="Picture 2" descr="Tanzania"/>
          <p:cNvPicPr>
            <a:picLocks noChangeAspect="1" noChangeArrowheads="1"/>
          </p:cNvPicPr>
          <p:nvPr/>
        </p:nvPicPr>
        <p:blipFill>
          <a:blip r:embed="rId2" cstate="print"/>
          <a:srcRect/>
          <a:stretch>
            <a:fillRect/>
          </a:stretch>
        </p:blipFill>
        <p:spPr bwMode="auto">
          <a:xfrm>
            <a:off x="500063" y="1500188"/>
            <a:ext cx="1785937" cy="1643062"/>
          </a:xfrm>
          <a:prstGeom prst="rect">
            <a:avLst/>
          </a:prstGeom>
          <a:noFill/>
          <a:ln w="9525">
            <a:noFill/>
            <a:miter lim="800000"/>
            <a:headEnd/>
            <a:tailEnd/>
          </a:ln>
        </p:spPr>
      </p:pic>
      <p:pic>
        <p:nvPicPr>
          <p:cNvPr id="16389" name="Picture 3" descr="TPSC"/>
          <p:cNvPicPr>
            <a:picLocks noChangeAspect="1" noChangeArrowheads="1"/>
          </p:cNvPicPr>
          <p:nvPr/>
        </p:nvPicPr>
        <p:blipFill>
          <a:blip r:embed="rId3" cstate="print"/>
          <a:srcRect/>
          <a:stretch>
            <a:fillRect/>
          </a:stretch>
        </p:blipFill>
        <p:spPr bwMode="auto">
          <a:xfrm>
            <a:off x="6786563" y="1428750"/>
            <a:ext cx="1733550" cy="16430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143000"/>
            <a:ext cx="8229600" cy="5486400"/>
          </a:xfrm>
        </p:spPr>
        <p:txBody>
          <a:bodyPr>
            <a:normAutofit/>
          </a:bodyPr>
          <a:lstStyle/>
          <a:p>
            <a:r>
              <a:rPr lang="en-GB" dirty="0" smtClean="0"/>
              <a:t>Examples of Client-side code are:-  HTML, CSS, JavaScript, other client side code! </a:t>
            </a:r>
          </a:p>
          <a:p>
            <a:endParaRPr lang="en-GB" dirty="0" smtClean="0"/>
          </a:p>
          <a:p>
            <a:r>
              <a:rPr lang="en-GB" dirty="0" smtClean="0"/>
              <a:t>Other scripting </a:t>
            </a:r>
            <a:r>
              <a:rPr lang="en-GB" b="1" dirty="0" smtClean="0"/>
              <a:t>languages are </a:t>
            </a:r>
            <a:r>
              <a:rPr lang="en-GB" b="1" dirty="0" smtClean="0">
                <a:hlinkClick r:id="rId2"/>
              </a:rPr>
              <a:t>server</a:t>
            </a:r>
            <a:r>
              <a:rPr lang="en-GB" b="1" dirty="0" smtClean="0"/>
              <a:t>-side scripting </a:t>
            </a:r>
            <a:r>
              <a:rPr lang="en-GB" dirty="0" smtClean="0"/>
              <a:t>languages that manipulate the data, usually in a </a:t>
            </a:r>
            <a:r>
              <a:rPr lang="en-GB" dirty="0" smtClean="0">
                <a:hlinkClick r:id="rId3"/>
              </a:rPr>
              <a:t>database</a:t>
            </a:r>
            <a:r>
              <a:rPr lang="en-GB" dirty="0" smtClean="0"/>
              <a:t>, on the server.</a:t>
            </a:r>
            <a:endParaRPr lang="en-US" dirty="0" smtClean="0"/>
          </a:p>
          <a:p>
            <a:endParaRPr lang="en-GB" dirty="0" smtClean="0"/>
          </a:p>
          <a:p>
            <a:r>
              <a:rPr lang="en-GB" dirty="0" smtClean="0"/>
              <a:t>PHP is a server scripting language, and a powerful tool for making dynamic and interactive Web pages.</a:t>
            </a:r>
          </a:p>
          <a:p>
            <a:pPr>
              <a:buNone/>
            </a:pP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for loop statement</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The for statement is used when you know how many times you want to execute a statement or a block of statements.</a:t>
            </a:r>
          </a:p>
          <a:p>
            <a:endParaRPr lang="en-US" dirty="0" smtClean="0"/>
          </a:p>
          <a:p>
            <a:endParaRPr lang="en-US" dirty="0"/>
          </a:p>
        </p:txBody>
      </p:sp>
      <p:pic>
        <p:nvPicPr>
          <p:cNvPr id="5" name="Picture 4" descr="for loop in Php"/>
          <p:cNvPicPr/>
          <p:nvPr/>
        </p:nvPicPr>
        <p:blipFill>
          <a:blip r:embed="rId2" cstate="print"/>
          <a:srcRect/>
          <a:stretch>
            <a:fillRect/>
          </a:stretch>
        </p:blipFill>
        <p:spPr bwMode="auto">
          <a:xfrm>
            <a:off x="838200" y="2590800"/>
            <a:ext cx="7239000" cy="3804285"/>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Syntax</a:t>
            </a:r>
          </a:p>
          <a:p>
            <a:pPr>
              <a:buNone/>
            </a:pPr>
            <a:r>
              <a:rPr lang="en-US" dirty="0" smtClean="0"/>
              <a:t>for (</a:t>
            </a:r>
            <a:r>
              <a:rPr lang="en-US" i="1" dirty="0" smtClean="0"/>
              <a:t>initialization</a:t>
            </a:r>
            <a:r>
              <a:rPr lang="en-US" dirty="0" smtClean="0"/>
              <a:t>; </a:t>
            </a:r>
            <a:r>
              <a:rPr lang="en-US" i="1" dirty="0" smtClean="0"/>
              <a:t>condition</a:t>
            </a:r>
            <a:r>
              <a:rPr lang="en-US" dirty="0" smtClean="0"/>
              <a:t>; </a:t>
            </a:r>
            <a:r>
              <a:rPr lang="en-US" i="1" dirty="0" smtClean="0"/>
              <a:t>increment</a:t>
            </a:r>
            <a:r>
              <a:rPr lang="en-US" dirty="0" smtClean="0"/>
              <a:t>)</a:t>
            </a:r>
          </a:p>
          <a:p>
            <a:pPr>
              <a:buNone/>
            </a:pPr>
            <a:r>
              <a:rPr lang="en-US" dirty="0" smtClean="0"/>
              <a:t>{ </a:t>
            </a:r>
          </a:p>
          <a:p>
            <a:pPr>
              <a:buNone/>
            </a:pPr>
            <a:r>
              <a:rPr lang="en-US" i="1" dirty="0" smtClean="0"/>
              <a:t>code to be executed;</a:t>
            </a:r>
          </a:p>
          <a:p>
            <a:pPr>
              <a:buNone/>
            </a:pPr>
            <a:r>
              <a:rPr lang="en-US" dirty="0" smtClean="0"/>
              <a:t> }</a:t>
            </a:r>
          </a:p>
          <a:p>
            <a:pPr>
              <a:buNone/>
            </a:pPr>
            <a:r>
              <a:rPr lang="en-US" dirty="0" smtClean="0"/>
              <a:t>The </a:t>
            </a:r>
            <a:r>
              <a:rPr lang="en-US" dirty="0" err="1" smtClean="0"/>
              <a:t>initializer</a:t>
            </a:r>
            <a:r>
              <a:rPr lang="en-US" dirty="0" smtClean="0"/>
              <a:t> is used to set the start value for the counter of the number of loop iterations. A variable may be declared here for this purpose and it is traditional to name it $</a:t>
            </a:r>
            <a:r>
              <a:rPr lang="en-US" dirty="0" err="1" smtClean="0"/>
              <a:t>i</a:t>
            </a:r>
            <a:r>
              <a:rPr lang="en-US" dirty="0" smtClean="0"/>
              <a:t>.</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r>
              <a:rPr lang="en-US" dirty="0" smtClean="0"/>
              <a:t>&lt;html&gt; </a:t>
            </a:r>
          </a:p>
          <a:p>
            <a:r>
              <a:rPr lang="en-US" dirty="0" smtClean="0"/>
              <a:t>&lt;body&gt;</a:t>
            </a:r>
          </a:p>
          <a:p>
            <a:r>
              <a:rPr lang="en-US" dirty="0" smtClean="0"/>
              <a:t> &lt;?</a:t>
            </a:r>
            <a:r>
              <a:rPr lang="en-US" dirty="0" err="1" smtClean="0"/>
              <a:t>php</a:t>
            </a:r>
            <a:r>
              <a:rPr lang="en-US" dirty="0" smtClean="0"/>
              <a:t> </a:t>
            </a:r>
          </a:p>
          <a:p>
            <a:r>
              <a:rPr lang="en-US" dirty="0" smtClean="0"/>
              <a:t>$a = 0; $b = 0;</a:t>
            </a:r>
          </a:p>
          <a:p>
            <a:r>
              <a:rPr lang="en-US" dirty="0" smtClean="0"/>
              <a:t> for( $</a:t>
            </a:r>
            <a:r>
              <a:rPr lang="en-US" dirty="0" err="1" smtClean="0"/>
              <a:t>i</a:t>
            </a:r>
            <a:r>
              <a:rPr lang="en-US" dirty="0" smtClean="0"/>
              <a:t> = 0; $</a:t>
            </a:r>
            <a:r>
              <a:rPr lang="en-US" dirty="0" err="1" smtClean="0"/>
              <a:t>i</a:t>
            </a:r>
            <a:r>
              <a:rPr lang="en-US" dirty="0" smtClean="0"/>
              <a:t>&lt;5; $</a:t>
            </a:r>
            <a:r>
              <a:rPr lang="en-US" dirty="0" err="1" smtClean="0"/>
              <a:t>i</a:t>
            </a:r>
            <a:r>
              <a:rPr lang="en-US" dirty="0" smtClean="0"/>
              <a:t>++ ) </a:t>
            </a:r>
          </a:p>
          <a:p>
            <a:r>
              <a:rPr lang="en-US" dirty="0" smtClean="0"/>
              <a:t>{ </a:t>
            </a:r>
          </a:p>
          <a:p>
            <a:r>
              <a:rPr lang="en-US" dirty="0" smtClean="0"/>
              <a:t>$a += 10; $b += 5; </a:t>
            </a:r>
          </a:p>
          <a:p>
            <a:r>
              <a:rPr lang="en-US" dirty="0" smtClean="0"/>
              <a:t>} </a:t>
            </a:r>
          </a:p>
          <a:p>
            <a:r>
              <a:rPr lang="en-US" dirty="0" smtClean="0"/>
              <a:t>echo ("At the end of the loop a = $a and b = $b" ); </a:t>
            </a:r>
          </a:p>
          <a:p>
            <a:r>
              <a:rPr lang="en-US" dirty="0" smtClean="0"/>
              <a:t>?&gt; </a:t>
            </a:r>
          </a:p>
          <a:p>
            <a:r>
              <a:rPr lang="en-US" dirty="0" smtClean="0"/>
              <a:t>&lt;/body&gt;</a:t>
            </a:r>
          </a:p>
          <a:p>
            <a:r>
              <a:rPr lang="en-US" dirty="0" smtClean="0"/>
              <a:t> &lt;/html&gt;</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00200"/>
            <a:ext cx="8382000" cy="5029200"/>
          </a:xfrm>
        </p:spPr>
        <p:txBody>
          <a:bodyPr>
            <a:normAutofit fontScale="55000" lnSpcReduction="20000"/>
          </a:bodyPr>
          <a:lstStyle/>
          <a:p>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&lt;?</a:t>
            </a:r>
            <a:r>
              <a:rPr lang="en-US" dirty="0" err="1" smtClean="0"/>
              <a:t>php</a:t>
            </a:r>
            <a:r>
              <a:rPr lang="en-US" dirty="0" smtClean="0"/>
              <a:t> </a:t>
            </a:r>
            <a:br>
              <a:rPr lang="en-US" dirty="0" smtClean="0"/>
            </a:br>
            <a:r>
              <a:rPr lang="en-US" dirty="0" smtClean="0"/>
              <a:t>for ($x = 0; $x &lt;= 10; $x++) {</a:t>
            </a:r>
            <a:br>
              <a:rPr lang="en-US" dirty="0" smtClean="0"/>
            </a:br>
            <a:r>
              <a:rPr lang="en-US" dirty="0" smtClean="0"/>
              <a:t>   echo "The number is: $x &lt;</a:t>
            </a:r>
            <a:r>
              <a:rPr lang="en-US" dirty="0" err="1" smtClean="0"/>
              <a:t>br</a:t>
            </a:r>
            <a:r>
              <a:rPr lang="en-US" dirty="0" smtClean="0"/>
              <a:t>&gt;";</a:t>
            </a:r>
            <a:br>
              <a:rPr lang="en-US" dirty="0" smtClean="0"/>
            </a:br>
            <a:r>
              <a:rPr lang="en-US" dirty="0" smtClean="0"/>
              <a:t>}</a:t>
            </a:r>
            <a:br>
              <a:rPr lang="en-US" dirty="0" smtClean="0"/>
            </a:br>
            <a:r>
              <a:rPr lang="en-US" dirty="0" smtClean="0"/>
              <a:t>?&gt;   </a:t>
            </a:r>
            <a:br>
              <a:rPr lang="en-US" dirty="0" smtClean="0"/>
            </a:br>
            <a:r>
              <a:rPr lang="en-US" dirty="0" smtClean="0"/>
              <a:t>&lt;/body&gt;</a:t>
            </a:r>
            <a:br>
              <a:rPr lang="en-US" dirty="0" smtClean="0"/>
            </a:br>
            <a:r>
              <a:rPr lang="en-US" dirty="0" smtClean="0"/>
              <a:t>&lt;/html&gt;</a:t>
            </a:r>
          </a:p>
          <a:p>
            <a:r>
              <a:rPr lang="en-US" dirty="0" smtClean="0"/>
              <a:t>Output</a:t>
            </a:r>
          </a:p>
          <a:p>
            <a:pPr>
              <a:buNone/>
            </a:pPr>
            <a:r>
              <a:rPr lang="en-US" dirty="0" smtClean="0"/>
              <a:t>The number is: 0 </a:t>
            </a:r>
            <a:br>
              <a:rPr lang="en-US" dirty="0" smtClean="0"/>
            </a:br>
            <a:r>
              <a:rPr lang="en-US" dirty="0" smtClean="0"/>
              <a:t>The number is: 1 </a:t>
            </a:r>
            <a:br>
              <a:rPr lang="en-US" dirty="0" smtClean="0"/>
            </a:br>
            <a:r>
              <a:rPr lang="en-US" dirty="0" smtClean="0"/>
              <a:t>The number is: 2 </a:t>
            </a:r>
            <a:br>
              <a:rPr lang="en-US" dirty="0" smtClean="0"/>
            </a:br>
            <a:r>
              <a:rPr lang="en-US" dirty="0" smtClean="0"/>
              <a:t>The number is: 3 </a:t>
            </a:r>
            <a:br>
              <a:rPr lang="en-US" dirty="0" smtClean="0"/>
            </a:br>
            <a:r>
              <a:rPr lang="en-US" dirty="0" smtClean="0"/>
              <a:t>The number is: 4 </a:t>
            </a:r>
            <a:br>
              <a:rPr lang="en-US" dirty="0" smtClean="0"/>
            </a:br>
            <a:r>
              <a:rPr lang="en-US" dirty="0" smtClean="0"/>
              <a:t>The number is: 5 </a:t>
            </a:r>
            <a:br>
              <a:rPr lang="en-US" dirty="0" smtClean="0"/>
            </a:br>
            <a:r>
              <a:rPr lang="en-US" dirty="0" smtClean="0"/>
              <a:t>The number is: 6 </a:t>
            </a:r>
            <a:br>
              <a:rPr lang="en-US" dirty="0" smtClean="0"/>
            </a:br>
            <a:r>
              <a:rPr lang="en-US" dirty="0" smtClean="0"/>
              <a:t>The number is: 7 </a:t>
            </a:r>
            <a:br>
              <a:rPr lang="en-US" dirty="0" smtClean="0"/>
            </a:br>
            <a:r>
              <a:rPr lang="en-US" dirty="0" smtClean="0"/>
              <a:t>The number is: 8 </a:t>
            </a:r>
            <a:br>
              <a:rPr lang="en-US" dirty="0" smtClean="0"/>
            </a:br>
            <a:r>
              <a:rPr lang="en-US" dirty="0" smtClean="0"/>
              <a:t>The number is: 9 </a:t>
            </a:r>
            <a:br>
              <a:rPr lang="en-US" dirty="0" smtClean="0"/>
            </a:br>
            <a:r>
              <a:rPr lang="en-US" dirty="0" smtClean="0"/>
              <a:t>The number is: 10 </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while loop statement</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while statement will execute a block of code if and as long as a test expression is true.</a:t>
            </a:r>
          </a:p>
          <a:p>
            <a:r>
              <a:rPr lang="en-US" dirty="0" smtClean="0"/>
              <a:t>If the test expression is true then the code block will be executed. After the code has executed the test expression will again be evaluated and the loop will continue until the test expression is found to be false.</a:t>
            </a:r>
          </a:p>
          <a:p>
            <a:r>
              <a:rPr lang="en-US" dirty="0" smtClean="0"/>
              <a:t>Syntax</a:t>
            </a:r>
          </a:p>
          <a:p>
            <a:pPr>
              <a:buNone/>
            </a:pPr>
            <a:r>
              <a:rPr lang="en-US" dirty="0" smtClean="0"/>
              <a:t>while (</a:t>
            </a:r>
            <a:r>
              <a:rPr lang="en-US" i="1" dirty="0" smtClean="0"/>
              <a:t>condition</a:t>
            </a:r>
            <a:r>
              <a:rPr lang="en-US" dirty="0" smtClean="0"/>
              <a:t>) </a:t>
            </a:r>
          </a:p>
          <a:p>
            <a:pPr>
              <a:buNone/>
            </a:pPr>
            <a:r>
              <a:rPr lang="en-US" dirty="0" smtClean="0"/>
              <a:t>{ </a:t>
            </a:r>
          </a:p>
          <a:p>
            <a:pPr>
              <a:buNone/>
            </a:pPr>
            <a:r>
              <a:rPr lang="en-US" i="1" dirty="0" smtClean="0"/>
              <a:t>code to be executed</a:t>
            </a:r>
            <a:r>
              <a:rPr lang="en-US" dirty="0" smtClean="0"/>
              <a:t>;</a:t>
            </a:r>
          </a:p>
          <a:p>
            <a:pPr>
              <a:buNone/>
            </a:pPr>
            <a:r>
              <a:rPr lang="en-US" dirty="0" smtClean="0"/>
              <a:t> }</a:t>
            </a: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5" name="Content Placeholder 4" descr="for loop in PHP"/>
          <p:cNvPicPr>
            <a:picLocks noGrp="1"/>
          </p:cNvPicPr>
          <p:nvPr>
            <p:ph idx="1"/>
          </p:nvPr>
        </p:nvPicPr>
        <p:blipFill>
          <a:blip r:embed="rId2" cstate="print"/>
          <a:srcRect/>
          <a:stretch>
            <a:fillRect/>
          </a:stretch>
        </p:blipFill>
        <p:spPr bwMode="auto">
          <a:xfrm>
            <a:off x="914400" y="1295401"/>
            <a:ext cx="7239000" cy="3810000"/>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US" dirty="0" smtClean="0"/>
              <a:t>&lt;html&gt;</a:t>
            </a:r>
          </a:p>
          <a:p>
            <a:r>
              <a:rPr lang="en-US" dirty="0" smtClean="0"/>
              <a:t> &lt;body&gt; </a:t>
            </a:r>
          </a:p>
          <a:p>
            <a:r>
              <a:rPr lang="en-US" dirty="0" smtClean="0"/>
              <a:t>&lt;?</a:t>
            </a:r>
            <a:r>
              <a:rPr lang="en-US" dirty="0" err="1" smtClean="0"/>
              <a:t>php</a:t>
            </a:r>
            <a:r>
              <a:rPr lang="en-US" dirty="0" smtClean="0"/>
              <a:t> </a:t>
            </a:r>
          </a:p>
          <a:p>
            <a:r>
              <a:rPr lang="en-US" dirty="0" smtClean="0"/>
              <a:t>$</a:t>
            </a:r>
            <a:r>
              <a:rPr lang="en-US" dirty="0" err="1" smtClean="0"/>
              <a:t>i</a:t>
            </a:r>
            <a:r>
              <a:rPr lang="en-US" dirty="0" smtClean="0"/>
              <a:t> = 0; </a:t>
            </a:r>
          </a:p>
          <a:p>
            <a:r>
              <a:rPr lang="en-US" dirty="0" smtClean="0"/>
              <a:t>$num = 50; </a:t>
            </a:r>
          </a:p>
          <a:p>
            <a:r>
              <a:rPr lang="en-US" dirty="0" smtClean="0"/>
              <a:t>while( $</a:t>
            </a:r>
            <a:r>
              <a:rPr lang="en-US" dirty="0" err="1" smtClean="0"/>
              <a:t>i</a:t>
            </a:r>
            <a:r>
              <a:rPr lang="en-US" dirty="0" smtClean="0"/>
              <a:t> &lt; 10) </a:t>
            </a:r>
          </a:p>
          <a:p>
            <a:r>
              <a:rPr lang="en-US" dirty="0" smtClean="0"/>
              <a:t>{ </a:t>
            </a:r>
          </a:p>
          <a:p>
            <a:r>
              <a:rPr lang="en-US" dirty="0" smtClean="0"/>
              <a:t>$num--; $</a:t>
            </a:r>
            <a:r>
              <a:rPr lang="en-US" dirty="0" err="1" smtClean="0"/>
              <a:t>i</a:t>
            </a:r>
            <a:r>
              <a:rPr lang="en-US" dirty="0" smtClean="0"/>
              <a:t>++;</a:t>
            </a:r>
          </a:p>
          <a:p>
            <a:r>
              <a:rPr lang="en-US" dirty="0" smtClean="0"/>
              <a:t> } </a:t>
            </a:r>
          </a:p>
          <a:p>
            <a:r>
              <a:rPr lang="en-US" dirty="0" smtClean="0"/>
              <a:t>echo ("Loop stopped at </a:t>
            </a:r>
            <a:r>
              <a:rPr lang="en-US" dirty="0" err="1" smtClean="0"/>
              <a:t>i</a:t>
            </a:r>
            <a:r>
              <a:rPr lang="en-US" dirty="0" smtClean="0"/>
              <a:t> = $</a:t>
            </a:r>
            <a:r>
              <a:rPr lang="en-US" dirty="0" err="1" smtClean="0"/>
              <a:t>i</a:t>
            </a:r>
            <a:r>
              <a:rPr lang="en-US" dirty="0" smtClean="0"/>
              <a:t> and num = $num" ); ?&gt; </a:t>
            </a:r>
          </a:p>
          <a:p>
            <a:r>
              <a:rPr lang="en-US" dirty="0" smtClean="0"/>
              <a:t>&lt;/body&gt; </a:t>
            </a:r>
          </a:p>
          <a:p>
            <a:r>
              <a:rPr lang="en-US" dirty="0" smtClean="0"/>
              <a:t>&lt;/html&gt;</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371600"/>
            <a:ext cx="8229600" cy="5257800"/>
          </a:xfrm>
        </p:spPr>
        <p:txBody>
          <a:bodyPr>
            <a:normAutofit fontScale="70000" lnSpcReduction="20000"/>
          </a:bodyPr>
          <a:lstStyle/>
          <a:p>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&lt;?</a:t>
            </a:r>
            <a:r>
              <a:rPr lang="en-US" dirty="0" err="1" smtClean="0"/>
              <a:t>php</a:t>
            </a:r>
            <a:r>
              <a:rPr lang="en-US" dirty="0" smtClean="0"/>
              <a:t> </a:t>
            </a:r>
            <a:br>
              <a:rPr lang="en-US" dirty="0" smtClean="0"/>
            </a:br>
            <a:r>
              <a:rPr lang="en-US" dirty="0" smtClean="0"/>
              <a:t>$x = 1;</a:t>
            </a:r>
            <a:br>
              <a:rPr lang="en-US" dirty="0" smtClean="0"/>
            </a:br>
            <a:r>
              <a:rPr lang="en-US" dirty="0" smtClean="0"/>
              <a:t>while($x &lt;= 5) {</a:t>
            </a:r>
            <a:br>
              <a:rPr lang="en-US" dirty="0" smtClean="0"/>
            </a:br>
            <a:r>
              <a:rPr lang="en-US" dirty="0" smtClean="0"/>
              <a:t>   echo "The number is: $x &lt;</a:t>
            </a:r>
            <a:r>
              <a:rPr lang="en-US" dirty="0" err="1" smtClean="0"/>
              <a:t>br</a:t>
            </a:r>
            <a:r>
              <a:rPr lang="en-US" dirty="0" smtClean="0"/>
              <a:t>&gt;";</a:t>
            </a:r>
            <a:br>
              <a:rPr lang="en-US" dirty="0" smtClean="0"/>
            </a:br>
            <a:r>
              <a:rPr lang="en-US" dirty="0" smtClean="0"/>
              <a:t>   $x++;</a:t>
            </a:r>
            <a:br>
              <a:rPr lang="en-US" dirty="0" smtClean="0"/>
            </a:br>
            <a:r>
              <a:rPr lang="en-US" dirty="0" smtClean="0"/>
              <a:t>} </a:t>
            </a:r>
            <a:br>
              <a:rPr lang="en-US" dirty="0" smtClean="0"/>
            </a:br>
            <a:r>
              <a:rPr lang="en-US" dirty="0" smtClean="0"/>
              <a:t>?&gt;  </a:t>
            </a:r>
            <a:br>
              <a:rPr lang="en-US" dirty="0" smtClean="0"/>
            </a:br>
            <a:r>
              <a:rPr lang="en-US" dirty="0" smtClean="0"/>
              <a:t>&lt;/body&gt;</a:t>
            </a:r>
            <a:br>
              <a:rPr lang="en-US" dirty="0" smtClean="0"/>
            </a:br>
            <a:r>
              <a:rPr lang="en-US" dirty="0" smtClean="0"/>
              <a:t>&lt;/html&gt;</a:t>
            </a:r>
          </a:p>
          <a:p>
            <a:r>
              <a:rPr lang="en-US" dirty="0" smtClean="0"/>
              <a:t>Output</a:t>
            </a:r>
          </a:p>
          <a:p>
            <a:pPr>
              <a:buNone/>
            </a:pPr>
            <a:r>
              <a:rPr lang="en-US" dirty="0" smtClean="0"/>
              <a:t>The number is: 1 </a:t>
            </a:r>
            <a:br>
              <a:rPr lang="en-US" dirty="0" smtClean="0"/>
            </a:br>
            <a:r>
              <a:rPr lang="en-US" dirty="0" smtClean="0"/>
              <a:t>The number is: 2 </a:t>
            </a:r>
            <a:br>
              <a:rPr lang="en-US" dirty="0" smtClean="0"/>
            </a:br>
            <a:r>
              <a:rPr lang="en-US" dirty="0" smtClean="0"/>
              <a:t>The number is: 3 </a:t>
            </a:r>
            <a:br>
              <a:rPr lang="en-US" dirty="0" smtClean="0"/>
            </a:br>
            <a:r>
              <a:rPr lang="en-US" dirty="0" smtClean="0"/>
              <a:t>The number is: 4 </a:t>
            </a:r>
            <a:br>
              <a:rPr lang="en-US" dirty="0" smtClean="0"/>
            </a:br>
            <a:r>
              <a:rPr lang="en-US" dirty="0" smtClean="0"/>
              <a:t>The number is: 5 </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do...while loop statement</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The do...while statement will execute a block of code at least once - it then will repeat the loop as long as a condition is true.</a:t>
            </a:r>
          </a:p>
          <a:p>
            <a:r>
              <a:rPr lang="en-US" dirty="0" smtClean="0"/>
              <a:t>Syntax</a:t>
            </a:r>
          </a:p>
          <a:p>
            <a:pPr>
              <a:buNone/>
            </a:pPr>
            <a:r>
              <a:rPr lang="en-US" dirty="0" smtClean="0"/>
              <a:t>Do</a:t>
            </a:r>
          </a:p>
          <a:p>
            <a:pPr>
              <a:buNone/>
            </a:pPr>
            <a:r>
              <a:rPr lang="en-US" dirty="0" smtClean="0"/>
              <a:t> { </a:t>
            </a:r>
          </a:p>
          <a:p>
            <a:pPr>
              <a:buNone/>
            </a:pPr>
            <a:r>
              <a:rPr lang="en-US" i="1" dirty="0" smtClean="0"/>
              <a:t>code to be executed;</a:t>
            </a:r>
            <a:r>
              <a:rPr lang="en-US" dirty="0" smtClean="0"/>
              <a:t> </a:t>
            </a:r>
          </a:p>
          <a:p>
            <a:pPr>
              <a:buNone/>
            </a:pPr>
            <a:r>
              <a:rPr lang="en-US" dirty="0" smtClean="0"/>
              <a:t>} </a:t>
            </a:r>
          </a:p>
          <a:p>
            <a:pPr>
              <a:buNone/>
            </a:pPr>
            <a:r>
              <a:rPr lang="en-US" dirty="0" smtClean="0"/>
              <a:t>while (</a:t>
            </a:r>
            <a:r>
              <a:rPr lang="en-US" i="1" dirty="0" smtClean="0"/>
              <a:t>condition</a:t>
            </a:r>
            <a:r>
              <a:rPr lang="en-US" dirty="0" smtClean="0"/>
              <a:t>);</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r>
              <a:rPr lang="en-US" dirty="0" smtClean="0"/>
              <a:t>&lt;html&gt; </a:t>
            </a:r>
          </a:p>
          <a:p>
            <a:r>
              <a:rPr lang="en-US" dirty="0" smtClean="0"/>
              <a:t>&lt;body&gt;</a:t>
            </a:r>
          </a:p>
          <a:p>
            <a:r>
              <a:rPr lang="en-US" dirty="0" smtClean="0"/>
              <a:t> &lt;?</a:t>
            </a:r>
            <a:r>
              <a:rPr lang="en-US" dirty="0" err="1" smtClean="0"/>
              <a:t>php</a:t>
            </a:r>
            <a:r>
              <a:rPr lang="en-US" dirty="0" smtClean="0"/>
              <a:t> </a:t>
            </a:r>
          </a:p>
          <a:p>
            <a:r>
              <a:rPr lang="en-US" dirty="0" smtClean="0"/>
              <a:t>$</a:t>
            </a:r>
            <a:r>
              <a:rPr lang="en-US" dirty="0" err="1" smtClean="0"/>
              <a:t>i</a:t>
            </a:r>
            <a:r>
              <a:rPr lang="en-US" dirty="0" smtClean="0"/>
              <a:t> = 0; $num = 0; </a:t>
            </a:r>
          </a:p>
          <a:p>
            <a:r>
              <a:rPr lang="en-US" dirty="0" smtClean="0"/>
              <a:t>do </a:t>
            </a:r>
          </a:p>
          <a:p>
            <a:r>
              <a:rPr lang="en-US" dirty="0" smtClean="0"/>
              <a:t>{</a:t>
            </a:r>
          </a:p>
          <a:p>
            <a:r>
              <a:rPr lang="en-US" dirty="0" smtClean="0"/>
              <a:t> $</a:t>
            </a:r>
            <a:r>
              <a:rPr lang="en-US" dirty="0" err="1" smtClean="0"/>
              <a:t>i</a:t>
            </a:r>
            <a:r>
              <a:rPr lang="en-US" dirty="0" smtClean="0"/>
              <a:t>++;</a:t>
            </a:r>
          </a:p>
          <a:p>
            <a:r>
              <a:rPr lang="en-US" dirty="0" smtClean="0"/>
              <a:t> } </a:t>
            </a:r>
          </a:p>
          <a:p>
            <a:r>
              <a:rPr lang="en-US" dirty="0" smtClean="0"/>
              <a:t>while( $</a:t>
            </a:r>
            <a:r>
              <a:rPr lang="en-US" dirty="0" err="1" smtClean="0"/>
              <a:t>i</a:t>
            </a:r>
            <a:r>
              <a:rPr lang="en-US" dirty="0" smtClean="0"/>
              <a:t> &lt; 10 );</a:t>
            </a:r>
          </a:p>
          <a:p>
            <a:r>
              <a:rPr lang="en-US" dirty="0" smtClean="0"/>
              <a:t> echo ("Loop stopped at </a:t>
            </a:r>
            <a:r>
              <a:rPr lang="en-US" dirty="0" err="1" smtClean="0"/>
              <a:t>i</a:t>
            </a:r>
            <a:r>
              <a:rPr lang="en-US" dirty="0" smtClean="0"/>
              <a:t> = $</a:t>
            </a:r>
            <a:r>
              <a:rPr lang="en-US" dirty="0" err="1" smtClean="0"/>
              <a:t>i</a:t>
            </a:r>
            <a:r>
              <a:rPr lang="en-US" dirty="0" smtClean="0"/>
              <a:t>" ); </a:t>
            </a:r>
          </a:p>
          <a:p>
            <a:r>
              <a:rPr lang="en-US" dirty="0" smtClean="0"/>
              <a:t>?&gt; </a:t>
            </a:r>
          </a:p>
          <a:p>
            <a:r>
              <a:rPr lang="en-US" dirty="0" smtClean="0"/>
              <a:t>&lt;/body&gt; </a:t>
            </a:r>
          </a:p>
          <a:p>
            <a:r>
              <a:rPr lang="en-US" dirty="0" smtClean="0"/>
              <a:t>&lt;/html&gt;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website</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t>is a collection of various pages written in HTML markup language. </a:t>
            </a:r>
          </a:p>
          <a:p>
            <a:r>
              <a:rPr lang="en-US" dirty="0" smtClean="0"/>
              <a:t>Each page available on the website is called a </a:t>
            </a:r>
            <a:r>
              <a:rPr lang="en-US" i="1" dirty="0" smtClean="0"/>
              <a:t>web page</a:t>
            </a:r>
            <a:r>
              <a:rPr lang="en-US" dirty="0" smtClean="0"/>
              <a:t> and first page of any website is called </a:t>
            </a:r>
            <a:r>
              <a:rPr lang="en-US" i="1" u="sng" dirty="0" smtClean="0"/>
              <a:t>home page</a:t>
            </a:r>
            <a:r>
              <a:rPr lang="en-US" dirty="0" smtClean="0"/>
              <a:t> for that site.</a:t>
            </a:r>
          </a:p>
          <a:p>
            <a:r>
              <a:rPr lang="en-US" b="1" dirty="0" smtClean="0"/>
              <a:t>Web server</a:t>
            </a:r>
            <a:r>
              <a:rPr lang="en-US" dirty="0" smtClean="0"/>
              <a:t> is a computer where the web content is stored. Basically web server is used to host the web sites</a:t>
            </a:r>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t>
            </a:r>
            <a:r>
              <a:rPr lang="en-US" b="1" dirty="0" smtClean="0"/>
              <a:t>ARRAY</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What is an Array?</a:t>
            </a:r>
          </a:p>
          <a:p>
            <a:r>
              <a:rPr lang="en-US" dirty="0" smtClean="0"/>
              <a:t>An array is a special variable, which can hold more than one value at a time.</a:t>
            </a:r>
          </a:p>
          <a:p>
            <a:r>
              <a:rPr lang="en-US" dirty="0" smtClean="0"/>
              <a:t>If you have a list of items (a list of car names, for example), storing the cars in single variables could look like this:</a:t>
            </a:r>
          </a:p>
          <a:p>
            <a:r>
              <a:rPr lang="en-US" dirty="0" smtClean="0"/>
              <a:t>$cars1 = "Volvo";</a:t>
            </a:r>
            <a:br>
              <a:rPr lang="en-US" dirty="0" smtClean="0"/>
            </a:br>
            <a:r>
              <a:rPr lang="en-US" dirty="0" smtClean="0"/>
              <a:t>$cars2 = "BMW";</a:t>
            </a:r>
            <a:br>
              <a:rPr lang="en-US" dirty="0" smtClean="0"/>
            </a:br>
            <a:r>
              <a:rPr lang="en-US" dirty="0" smtClean="0"/>
              <a:t>$cars3 = "Toyota"; </a:t>
            </a:r>
          </a:p>
          <a:p>
            <a:r>
              <a:rPr lang="en-US" dirty="0" smtClean="0"/>
              <a:t>However, what if you want to loop through the cars and find a specific one? And what if you had not 3 cars, but 300?</a:t>
            </a:r>
          </a:p>
          <a:p>
            <a:r>
              <a:rPr lang="en-US" dirty="0" smtClean="0"/>
              <a:t>The solution is to create an array!</a:t>
            </a:r>
          </a:p>
          <a:p>
            <a:r>
              <a:rPr lang="en-US" dirty="0" smtClean="0"/>
              <a:t>An array can hold many values under a single name, and you can access the values by referring to an index number.</a:t>
            </a:r>
          </a:p>
          <a:p>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Create an Array in PHP</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PHP, the array() function is used to create an array:</a:t>
            </a:r>
          </a:p>
          <a:p>
            <a:r>
              <a:rPr lang="en-US" dirty="0" smtClean="0"/>
              <a:t>array();</a:t>
            </a:r>
          </a:p>
          <a:p>
            <a:r>
              <a:rPr lang="en-US" dirty="0" smtClean="0"/>
              <a:t>In PHP, there are three types of arrays:</a:t>
            </a:r>
          </a:p>
          <a:p>
            <a:r>
              <a:rPr lang="en-US" b="1" dirty="0" smtClean="0"/>
              <a:t>Indexed/numeric arrays</a:t>
            </a:r>
            <a:r>
              <a:rPr lang="en-US" dirty="0" smtClean="0"/>
              <a:t> - Arrays with a numeric index</a:t>
            </a:r>
          </a:p>
          <a:p>
            <a:r>
              <a:rPr lang="en-US" b="1" dirty="0" smtClean="0"/>
              <a:t>Associative arrays</a:t>
            </a:r>
            <a:r>
              <a:rPr lang="en-US" dirty="0" smtClean="0"/>
              <a:t> - Arrays with named keys</a:t>
            </a:r>
          </a:p>
          <a:p>
            <a:r>
              <a:rPr lang="en-US" b="1" dirty="0" smtClean="0"/>
              <a:t>Multidimensional arrays</a:t>
            </a:r>
            <a:r>
              <a:rPr lang="en-US" dirty="0" smtClean="0"/>
              <a:t> - Arrays containing one or more arrays</a:t>
            </a:r>
          </a:p>
          <a:p>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Numeric Array</a:t>
            </a:r>
            <a:br>
              <a:rPr lang="en-US" dirty="0" smtClean="0"/>
            </a:br>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dirty="0" smtClean="0"/>
              <a:t>These arrays can store numbers, strings and any object but their index will be represented by numbers. By default array index starts from zero.</a:t>
            </a:r>
          </a:p>
          <a:p>
            <a:r>
              <a:rPr lang="en-US" dirty="0" smtClean="0"/>
              <a:t>Example</a:t>
            </a:r>
          </a:p>
          <a:p>
            <a:r>
              <a:rPr lang="en-US" dirty="0" smtClean="0"/>
              <a:t>Following is the example showing how to create and access numeric arrays.</a:t>
            </a:r>
          </a:p>
          <a:p>
            <a:r>
              <a:rPr lang="en-US" dirty="0" smtClean="0"/>
              <a:t>Here we have used </a:t>
            </a:r>
            <a:r>
              <a:rPr lang="en-US" b="1" dirty="0" smtClean="0"/>
              <a:t>array()</a:t>
            </a:r>
            <a:r>
              <a:rPr lang="en-US" dirty="0" smtClean="0"/>
              <a:t> function to create array. This function is explained in function reference.</a:t>
            </a:r>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t>
            </a:r>
            <a:endParaRPr lang="en-US"/>
          </a:p>
        </p:txBody>
      </p:sp>
      <p:sp>
        <p:nvSpPr>
          <p:cNvPr id="3" name="Content Placeholder 2"/>
          <p:cNvSpPr>
            <a:spLocks noGrp="1"/>
          </p:cNvSpPr>
          <p:nvPr>
            <p:ph idx="1"/>
          </p:nvPr>
        </p:nvSpPr>
        <p:spPr/>
        <p:txBody>
          <a:bodyPr>
            <a:normAutofit fontScale="92500" lnSpcReduction="10000"/>
          </a:bodyPr>
          <a:lstStyle/>
          <a:p>
            <a:r>
              <a:rPr lang="en-US" b="1" dirty="0" smtClean="0"/>
              <a:t>PHP Indexed Arrays</a:t>
            </a:r>
          </a:p>
          <a:p>
            <a:r>
              <a:rPr lang="en-US" dirty="0" smtClean="0"/>
              <a:t>There are two ways to create indexed arrays:</a:t>
            </a:r>
          </a:p>
          <a:p>
            <a:r>
              <a:rPr lang="en-US" dirty="0" smtClean="0"/>
              <a:t>The index can be assigned automatically (index always starts at 0), like this:</a:t>
            </a:r>
          </a:p>
          <a:p>
            <a:r>
              <a:rPr lang="en-US" dirty="0" smtClean="0"/>
              <a:t>$cars = array("Volvo", "BMW", "Toyota");</a:t>
            </a:r>
          </a:p>
          <a:p>
            <a:r>
              <a:rPr lang="en-US" dirty="0" smtClean="0"/>
              <a:t>or the index can be assigned manually:</a:t>
            </a:r>
          </a:p>
          <a:p>
            <a:r>
              <a:rPr lang="en-US" dirty="0" smtClean="0"/>
              <a:t>$cars[0] = "Volvo";</a:t>
            </a:r>
            <a:br>
              <a:rPr lang="en-US" dirty="0" smtClean="0"/>
            </a:br>
            <a:r>
              <a:rPr lang="en-US" dirty="0" smtClean="0"/>
              <a:t>$cars[1] = "BMW";</a:t>
            </a:r>
            <a:br>
              <a:rPr lang="en-US" dirty="0" smtClean="0"/>
            </a:br>
            <a:r>
              <a:rPr lang="en-US" dirty="0" smtClean="0"/>
              <a:t>$cars[2] = "Toyota"; </a:t>
            </a:r>
          </a:p>
          <a:p>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GB" dirty="0" smtClean="0"/>
              <a:t>&lt;?</a:t>
            </a:r>
            <a:r>
              <a:rPr lang="en-GB" dirty="0" err="1" smtClean="0"/>
              <a:t>php</a:t>
            </a:r>
            <a:r>
              <a:rPr lang="en-GB" dirty="0" smtClean="0"/>
              <a:t/>
            </a:r>
            <a:br>
              <a:rPr lang="en-GB" dirty="0" smtClean="0"/>
            </a:br>
            <a:r>
              <a:rPr lang="en-GB" dirty="0" smtClean="0"/>
              <a:t>$cars = array("Volvo", "BMW", "Toyota");</a:t>
            </a:r>
            <a:br>
              <a:rPr lang="en-GB" dirty="0" smtClean="0"/>
            </a:br>
            <a:r>
              <a:rPr lang="en-GB" dirty="0" smtClean="0"/>
              <a:t>echo "I like " . $cars[0] . ", " . $cars[1] . " and " . $cars[2] . ".";</a:t>
            </a:r>
            <a:br>
              <a:rPr lang="en-GB" dirty="0" smtClean="0"/>
            </a:br>
            <a:r>
              <a:rPr lang="en-GB" dirty="0" smtClean="0"/>
              <a:t>?&gt;</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smtClean="0"/>
              <a:t>Get The Length of an Array - The count() Function</a:t>
            </a:r>
            <a:r>
              <a:rPr lang="en-GB" dirty="0" smtClean="0"/>
              <a:t/>
            </a:r>
            <a:br>
              <a:rPr lang="en-GB" dirty="0" smtClean="0"/>
            </a:br>
            <a:endParaRPr lang="en-US" dirty="0"/>
          </a:p>
        </p:txBody>
      </p:sp>
      <p:sp>
        <p:nvSpPr>
          <p:cNvPr id="3" name="Content Placeholder 2"/>
          <p:cNvSpPr>
            <a:spLocks noGrp="1"/>
          </p:cNvSpPr>
          <p:nvPr>
            <p:ph idx="1"/>
          </p:nvPr>
        </p:nvSpPr>
        <p:spPr>
          <a:xfrm>
            <a:off x="457200" y="1066800"/>
            <a:ext cx="8382000" cy="5181600"/>
          </a:xfrm>
        </p:spPr>
        <p:txBody>
          <a:bodyPr>
            <a:normAutofit/>
          </a:bodyPr>
          <a:lstStyle/>
          <a:p>
            <a:r>
              <a:rPr lang="en-GB" dirty="0" smtClean="0"/>
              <a:t>The count() function is used to return the length (the number of elements) of an array:</a:t>
            </a:r>
          </a:p>
          <a:p>
            <a:r>
              <a:rPr lang="en-GB" dirty="0" smtClean="0"/>
              <a:t>Example</a:t>
            </a:r>
          </a:p>
          <a:p>
            <a:r>
              <a:rPr lang="en-GB" dirty="0" smtClean="0"/>
              <a:t>&lt;?</a:t>
            </a:r>
            <a:r>
              <a:rPr lang="en-GB" dirty="0" err="1" smtClean="0"/>
              <a:t>php</a:t>
            </a:r>
            <a:r>
              <a:rPr lang="en-GB" dirty="0" smtClean="0"/>
              <a:t/>
            </a:r>
            <a:br>
              <a:rPr lang="en-GB" dirty="0" smtClean="0"/>
            </a:br>
            <a:r>
              <a:rPr lang="en-GB" dirty="0" smtClean="0"/>
              <a:t>$cars = array("Volvo", "BMW", "Toyota");</a:t>
            </a:r>
            <a:br>
              <a:rPr lang="en-GB" dirty="0" smtClean="0"/>
            </a:br>
            <a:r>
              <a:rPr lang="en-GB" dirty="0" smtClean="0"/>
              <a:t>echo count($cars);</a:t>
            </a:r>
            <a:br>
              <a:rPr lang="en-GB" dirty="0" smtClean="0"/>
            </a:br>
            <a:r>
              <a:rPr lang="en-GB" dirty="0" smtClean="0"/>
              <a:t>?&gt;</a:t>
            </a:r>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Loop Through an Indexed Array</a:t>
            </a:r>
            <a:br>
              <a:rPr lang="en-GB" dirty="0" smtClean="0"/>
            </a:br>
            <a:endParaRPr lang="en-US" dirty="0"/>
          </a:p>
        </p:txBody>
      </p:sp>
      <p:sp>
        <p:nvSpPr>
          <p:cNvPr id="3" name="Content Placeholder 2"/>
          <p:cNvSpPr>
            <a:spLocks noGrp="1"/>
          </p:cNvSpPr>
          <p:nvPr>
            <p:ph idx="1"/>
          </p:nvPr>
        </p:nvSpPr>
        <p:spPr>
          <a:xfrm>
            <a:off x="457200" y="1600200"/>
            <a:ext cx="8229600" cy="4648200"/>
          </a:xfrm>
        </p:spPr>
        <p:txBody>
          <a:bodyPr>
            <a:normAutofit fontScale="70000" lnSpcReduction="20000"/>
          </a:bodyPr>
          <a:lstStyle/>
          <a:p>
            <a:r>
              <a:rPr lang="en-GB" dirty="0" smtClean="0"/>
              <a:t>To loop through and print all the values of an indexed array, you could use a for loop, like this:</a:t>
            </a:r>
          </a:p>
          <a:p>
            <a:r>
              <a:rPr lang="en-GB" dirty="0" smtClean="0"/>
              <a:t>Example</a:t>
            </a:r>
          </a:p>
          <a:p>
            <a:r>
              <a:rPr lang="en-GB" dirty="0" smtClean="0"/>
              <a:t>&lt;?</a:t>
            </a:r>
            <a:r>
              <a:rPr lang="en-GB" dirty="0" err="1" smtClean="0"/>
              <a:t>php</a:t>
            </a:r>
            <a:endParaRPr lang="en-GB" dirty="0" smtClean="0"/>
          </a:p>
          <a:p>
            <a:pPr>
              <a:buNone/>
            </a:pPr>
            <a:r>
              <a:rPr lang="en-GB" dirty="0" smtClean="0"/>
              <a:t/>
            </a:r>
            <a:br>
              <a:rPr lang="en-GB" dirty="0" smtClean="0"/>
            </a:br>
            <a:r>
              <a:rPr lang="en-GB" dirty="0" smtClean="0"/>
              <a:t>$cars = array("Volvo", "BMW", "Toyota");</a:t>
            </a:r>
          </a:p>
          <a:p>
            <a:pPr>
              <a:buNone/>
            </a:pPr>
            <a:r>
              <a:rPr lang="en-GB" dirty="0" smtClean="0"/>
              <a:t/>
            </a:r>
            <a:br>
              <a:rPr lang="en-GB" dirty="0" smtClean="0"/>
            </a:br>
            <a:r>
              <a:rPr lang="en-GB" dirty="0" smtClean="0"/>
              <a:t>$</a:t>
            </a:r>
            <a:r>
              <a:rPr lang="en-GB" dirty="0" err="1" smtClean="0"/>
              <a:t>arrlength</a:t>
            </a:r>
            <a:r>
              <a:rPr lang="en-GB" dirty="0" smtClean="0"/>
              <a:t> = count($cars);</a:t>
            </a:r>
            <a:br>
              <a:rPr lang="en-GB" dirty="0" smtClean="0"/>
            </a:br>
            <a:r>
              <a:rPr lang="en-GB" dirty="0" smtClean="0"/>
              <a:t/>
            </a:r>
            <a:br>
              <a:rPr lang="en-GB" dirty="0" smtClean="0"/>
            </a:br>
            <a:r>
              <a:rPr lang="en-GB" dirty="0" smtClean="0"/>
              <a:t>for($x = 0; $x &lt; $</a:t>
            </a:r>
            <a:r>
              <a:rPr lang="en-GB" dirty="0" err="1" smtClean="0"/>
              <a:t>arrlength</a:t>
            </a:r>
            <a:r>
              <a:rPr lang="en-GB" dirty="0" smtClean="0"/>
              <a:t>; $x++) {</a:t>
            </a:r>
            <a:br>
              <a:rPr lang="en-GB" dirty="0" smtClean="0"/>
            </a:br>
            <a:r>
              <a:rPr lang="en-GB" dirty="0" smtClean="0"/>
              <a:t>    echo $cars[$x];</a:t>
            </a:r>
            <a:br>
              <a:rPr lang="en-GB" dirty="0" smtClean="0"/>
            </a:br>
            <a:r>
              <a:rPr lang="en-GB" dirty="0" smtClean="0"/>
              <a:t>    echo "&lt;</a:t>
            </a:r>
            <a:r>
              <a:rPr lang="en-GB" dirty="0" err="1" smtClean="0"/>
              <a:t>br</a:t>
            </a:r>
            <a:r>
              <a:rPr lang="en-GB" dirty="0" smtClean="0"/>
              <a:t>&gt;";</a:t>
            </a:r>
            <a:br>
              <a:rPr lang="en-GB" dirty="0" smtClean="0"/>
            </a:br>
            <a:r>
              <a:rPr lang="en-GB" dirty="0" smtClean="0"/>
              <a:t>}</a:t>
            </a:r>
            <a:br>
              <a:rPr lang="en-GB" dirty="0" smtClean="0"/>
            </a:br>
            <a:r>
              <a:rPr lang="en-GB" dirty="0" smtClean="0"/>
              <a:t>?&gt;</a:t>
            </a:r>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PHP String</a:t>
            </a:r>
            <a:br>
              <a:rPr lang="en-GB"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A string is a sequence of characters, like "Hello world!".</a:t>
            </a:r>
          </a:p>
          <a:p>
            <a:r>
              <a:rPr lang="en-GB" dirty="0" smtClean="0"/>
              <a:t>A string can be any text inside quotes. You can use single or double quotes:</a:t>
            </a:r>
          </a:p>
          <a:p>
            <a:r>
              <a:rPr lang="en-GB" dirty="0" smtClean="0"/>
              <a:t>Example</a:t>
            </a:r>
          </a:p>
          <a:p>
            <a:r>
              <a:rPr lang="en-GB" dirty="0" smtClean="0"/>
              <a:t>&lt;?</a:t>
            </a:r>
            <a:r>
              <a:rPr lang="en-GB" dirty="0" err="1" smtClean="0"/>
              <a:t>php</a:t>
            </a:r>
            <a:r>
              <a:rPr lang="en-GB" dirty="0" smtClean="0"/>
              <a:t> </a:t>
            </a:r>
            <a:br>
              <a:rPr lang="en-GB" dirty="0" smtClean="0"/>
            </a:br>
            <a:r>
              <a:rPr lang="en-GB" dirty="0" smtClean="0"/>
              <a:t>$x = "Hello world!";</a:t>
            </a:r>
            <a:br>
              <a:rPr lang="en-GB" dirty="0" smtClean="0"/>
            </a:br>
            <a:r>
              <a:rPr lang="en-GB" dirty="0" smtClean="0"/>
              <a:t>$y = 'Hello world!';</a:t>
            </a:r>
            <a:br>
              <a:rPr lang="en-GB" dirty="0" smtClean="0"/>
            </a:br>
            <a:r>
              <a:rPr lang="en-GB" dirty="0" smtClean="0"/>
              <a:t/>
            </a:r>
            <a:br>
              <a:rPr lang="en-GB" dirty="0" smtClean="0"/>
            </a:br>
            <a:r>
              <a:rPr lang="en-GB" dirty="0" smtClean="0"/>
              <a:t>echo $x;</a:t>
            </a:r>
            <a:br>
              <a:rPr lang="en-GB" dirty="0" smtClean="0"/>
            </a:br>
            <a:r>
              <a:rPr lang="en-GB" dirty="0" smtClean="0"/>
              <a:t>echo "&lt;</a:t>
            </a:r>
            <a:r>
              <a:rPr lang="en-GB" dirty="0" err="1" smtClean="0"/>
              <a:t>br</a:t>
            </a:r>
            <a:r>
              <a:rPr lang="en-GB" dirty="0" smtClean="0"/>
              <a:t>&gt;"; </a:t>
            </a:r>
            <a:br>
              <a:rPr lang="en-GB" dirty="0" smtClean="0"/>
            </a:br>
            <a:r>
              <a:rPr lang="en-GB" dirty="0" smtClean="0"/>
              <a:t>echo $y;</a:t>
            </a:r>
            <a:br>
              <a:rPr lang="en-GB" dirty="0" smtClean="0"/>
            </a:br>
            <a:r>
              <a:rPr lang="en-GB" dirty="0" smtClean="0"/>
              <a:t>?&gt;</a:t>
            </a:r>
            <a:endParaRPr lang="en-GB"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 Concatenation Operator</a:t>
            </a:r>
            <a:br>
              <a:rPr lang="en-US" dirty="0" smtClean="0"/>
            </a:br>
            <a:endParaRPr lang="en-US" dirty="0"/>
          </a:p>
        </p:txBody>
      </p:sp>
      <p:sp>
        <p:nvSpPr>
          <p:cNvPr id="3" name="Content Placeholder 2"/>
          <p:cNvSpPr>
            <a:spLocks noGrp="1"/>
          </p:cNvSpPr>
          <p:nvPr>
            <p:ph idx="1"/>
          </p:nvPr>
        </p:nvSpPr>
        <p:spPr/>
        <p:txBody>
          <a:bodyPr/>
          <a:lstStyle/>
          <a:p>
            <a:r>
              <a:rPr lang="en-US" dirty="0" smtClean="0"/>
              <a:t>To concatenate two string variables together, use the dot (.) operator −</a:t>
            </a:r>
          </a:p>
          <a:p>
            <a:r>
              <a:rPr lang="en-US" dirty="0" smtClean="0"/>
              <a:t>&lt;?</a:t>
            </a:r>
            <a:r>
              <a:rPr lang="en-US" dirty="0" err="1" smtClean="0"/>
              <a:t>php</a:t>
            </a:r>
            <a:r>
              <a:rPr lang="en-US" dirty="0" smtClean="0"/>
              <a:t> </a:t>
            </a:r>
          </a:p>
          <a:p>
            <a:r>
              <a:rPr lang="en-US" dirty="0" smtClean="0"/>
              <a:t>$string1="Hello World"; </a:t>
            </a:r>
          </a:p>
          <a:p>
            <a:r>
              <a:rPr lang="en-US" dirty="0" smtClean="0"/>
              <a:t>$string2="1234"; </a:t>
            </a:r>
          </a:p>
          <a:p>
            <a:r>
              <a:rPr lang="en-US" dirty="0" smtClean="0"/>
              <a:t>echo $string1 . " " . $string2;</a:t>
            </a:r>
          </a:p>
          <a:p>
            <a:r>
              <a:rPr lang="en-US" dirty="0" smtClean="0"/>
              <a:t> ?&gt;</a:t>
            </a: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020762"/>
          </a:xfrm>
        </p:spPr>
        <p:txBody>
          <a:bodyPr>
            <a:normAutofit fontScale="90000"/>
          </a:bodyPr>
          <a:lstStyle/>
          <a:p>
            <a:r>
              <a:rPr lang="en-GB" dirty="0" smtClean="0"/>
              <a:t>PHP String Functions</a:t>
            </a:r>
            <a:br>
              <a:rPr lang="en-GB" dirty="0" smtClean="0"/>
            </a:b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en-GB" dirty="0" smtClean="0"/>
              <a:t>In this chapter we will look at some commonly used functions to manipulate strings.</a:t>
            </a:r>
          </a:p>
          <a:p>
            <a:r>
              <a:rPr lang="en-GB" dirty="0" smtClean="0"/>
              <a:t>Get The Length of a String</a:t>
            </a:r>
          </a:p>
          <a:p>
            <a:r>
              <a:rPr lang="en-GB" dirty="0" smtClean="0"/>
              <a:t>The PHP </a:t>
            </a:r>
            <a:r>
              <a:rPr lang="en-GB" b="1" dirty="0" err="1" smtClean="0"/>
              <a:t>strlen</a:t>
            </a:r>
            <a:r>
              <a:rPr lang="en-GB" b="1" dirty="0" smtClean="0"/>
              <a:t>() </a:t>
            </a:r>
            <a:r>
              <a:rPr lang="en-GB" dirty="0" smtClean="0"/>
              <a:t>function returns the length of a string.</a:t>
            </a:r>
          </a:p>
          <a:p>
            <a:r>
              <a:rPr lang="en-GB" dirty="0" smtClean="0"/>
              <a:t>The example below returns the length of the string "Hello world!":</a:t>
            </a:r>
          </a:p>
          <a:p>
            <a:r>
              <a:rPr lang="en-GB" dirty="0" smtClean="0"/>
              <a:t>Example</a:t>
            </a:r>
          </a:p>
          <a:p>
            <a:r>
              <a:rPr lang="en-GB" dirty="0" smtClean="0"/>
              <a:t>&lt;?</a:t>
            </a:r>
            <a:r>
              <a:rPr lang="en-GB" dirty="0" err="1" smtClean="0"/>
              <a:t>php</a:t>
            </a:r>
            <a:r>
              <a:rPr lang="en-GB" dirty="0" smtClean="0"/>
              <a:t/>
            </a:r>
            <a:br>
              <a:rPr lang="en-GB" dirty="0" smtClean="0"/>
            </a:br>
            <a:r>
              <a:rPr lang="en-GB" dirty="0" smtClean="0"/>
              <a:t>echo </a:t>
            </a:r>
            <a:r>
              <a:rPr lang="en-GB" dirty="0" err="1" smtClean="0"/>
              <a:t>strlen</a:t>
            </a:r>
            <a:r>
              <a:rPr lang="en-GB" dirty="0" smtClean="0"/>
              <a:t>("Hello world!"); // outputs 12</a:t>
            </a:r>
            <a:br>
              <a:rPr lang="en-GB" dirty="0" smtClean="0"/>
            </a:br>
            <a:r>
              <a:rPr lang="en-GB" dirty="0" smtClean="0"/>
              <a:t>?&gt;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website</a:t>
            </a:r>
            <a:endParaRPr lang="en-US" dirty="0"/>
          </a:p>
        </p:txBody>
      </p:sp>
      <p:sp>
        <p:nvSpPr>
          <p:cNvPr id="3" name="Content Placeholder 2"/>
          <p:cNvSpPr>
            <a:spLocks noGrp="1"/>
          </p:cNvSpPr>
          <p:nvPr>
            <p:ph idx="1"/>
          </p:nvPr>
        </p:nvSpPr>
        <p:spPr/>
        <p:txBody>
          <a:bodyPr/>
          <a:lstStyle/>
          <a:p>
            <a:r>
              <a:rPr lang="en-US" dirty="0" smtClean="0"/>
              <a:t>Static Websites</a:t>
            </a:r>
          </a:p>
          <a:p>
            <a:r>
              <a:rPr lang="en-US" b="1" dirty="0" smtClean="0"/>
              <a:t>Static websites</a:t>
            </a:r>
            <a:r>
              <a:rPr lang="en-US" dirty="0" smtClean="0"/>
              <a:t> are also known as flat or stationary websites. They are loaded on the client’s browser as exactly they are stored on the web server. Such websites contain only static information. User can only read the information but can’t do any modification or interact with the information.</a:t>
            </a:r>
          </a:p>
          <a:p>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219200"/>
            <a:ext cx="8229600" cy="4906963"/>
          </a:xfrm>
        </p:spPr>
        <p:txBody>
          <a:bodyPr/>
          <a:lstStyle/>
          <a:p>
            <a:r>
              <a:rPr lang="en-GB" dirty="0" smtClean="0"/>
              <a:t>Count The Number of Words in a String</a:t>
            </a:r>
          </a:p>
          <a:p>
            <a:r>
              <a:rPr lang="en-GB" dirty="0" smtClean="0"/>
              <a:t>The PHP </a:t>
            </a:r>
            <a:r>
              <a:rPr lang="en-GB" b="1" dirty="0" err="1" smtClean="0"/>
              <a:t>str_word_count</a:t>
            </a:r>
            <a:r>
              <a:rPr lang="en-GB" b="1" dirty="0" smtClean="0"/>
              <a:t>() </a:t>
            </a:r>
            <a:r>
              <a:rPr lang="en-GB" dirty="0" smtClean="0"/>
              <a:t>function counts the number of words in a string:</a:t>
            </a:r>
          </a:p>
          <a:p>
            <a:r>
              <a:rPr lang="en-GB" dirty="0" smtClean="0"/>
              <a:t>Example</a:t>
            </a:r>
          </a:p>
          <a:p>
            <a:r>
              <a:rPr lang="en-GB" dirty="0" smtClean="0"/>
              <a:t>&lt;?</a:t>
            </a:r>
            <a:r>
              <a:rPr lang="en-GB" dirty="0" err="1" smtClean="0"/>
              <a:t>php</a:t>
            </a:r>
            <a:r>
              <a:rPr lang="en-GB" dirty="0" smtClean="0"/>
              <a:t/>
            </a:r>
            <a:br>
              <a:rPr lang="en-GB" dirty="0" smtClean="0"/>
            </a:br>
            <a:r>
              <a:rPr lang="en-GB" dirty="0" smtClean="0"/>
              <a:t>echo </a:t>
            </a:r>
            <a:r>
              <a:rPr lang="en-GB" dirty="0" err="1" smtClean="0"/>
              <a:t>str_word_count</a:t>
            </a:r>
            <a:r>
              <a:rPr lang="en-GB" dirty="0" smtClean="0"/>
              <a:t>("Hello world!"); // outputs 2</a:t>
            </a:r>
            <a:br>
              <a:rPr lang="en-GB" dirty="0" smtClean="0"/>
            </a:br>
            <a:r>
              <a:rPr lang="en-GB" dirty="0" smtClean="0"/>
              <a:t>?&gt;</a:t>
            </a:r>
          </a:p>
          <a:p>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143000"/>
            <a:ext cx="8229600" cy="4983163"/>
          </a:xfrm>
        </p:spPr>
        <p:txBody>
          <a:bodyPr/>
          <a:lstStyle/>
          <a:p>
            <a:r>
              <a:rPr lang="en-GB" dirty="0" smtClean="0"/>
              <a:t>Reverse a String</a:t>
            </a:r>
          </a:p>
          <a:p>
            <a:r>
              <a:rPr lang="en-GB" dirty="0" smtClean="0"/>
              <a:t>The PHP </a:t>
            </a:r>
            <a:r>
              <a:rPr lang="en-GB" b="1" dirty="0" err="1" smtClean="0"/>
              <a:t>strrev</a:t>
            </a:r>
            <a:r>
              <a:rPr lang="en-GB" b="1" dirty="0" smtClean="0"/>
              <a:t>() </a:t>
            </a:r>
            <a:r>
              <a:rPr lang="en-GB" dirty="0" smtClean="0"/>
              <a:t>function reverses a string:</a:t>
            </a:r>
          </a:p>
          <a:p>
            <a:r>
              <a:rPr lang="en-GB" dirty="0" smtClean="0"/>
              <a:t>Example</a:t>
            </a:r>
          </a:p>
          <a:p>
            <a:r>
              <a:rPr lang="en-GB" dirty="0" smtClean="0"/>
              <a:t>&lt;?</a:t>
            </a:r>
            <a:r>
              <a:rPr lang="en-GB" dirty="0" err="1" smtClean="0"/>
              <a:t>php</a:t>
            </a:r>
            <a:r>
              <a:rPr lang="en-GB" dirty="0" smtClean="0"/>
              <a:t/>
            </a:r>
            <a:br>
              <a:rPr lang="en-GB" dirty="0" smtClean="0"/>
            </a:br>
            <a:r>
              <a:rPr lang="en-GB" dirty="0" smtClean="0"/>
              <a:t>echo </a:t>
            </a:r>
            <a:r>
              <a:rPr lang="en-GB" dirty="0" err="1" smtClean="0"/>
              <a:t>strrev</a:t>
            </a:r>
            <a:r>
              <a:rPr lang="en-GB" dirty="0" smtClean="0"/>
              <a:t>("Hello world!"); // outputs !</a:t>
            </a:r>
            <a:r>
              <a:rPr lang="en-GB" dirty="0" err="1" smtClean="0"/>
              <a:t>dlrow</a:t>
            </a:r>
            <a:r>
              <a:rPr lang="en-GB" dirty="0" smtClean="0"/>
              <a:t> </a:t>
            </a:r>
            <a:r>
              <a:rPr lang="en-GB" dirty="0" err="1" smtClean="0"/>
              <a:t>olleH</a:t>
            </a:r>
            <a:r>
              <a:rPr lang="en-GB" dirty="0" smtClean="0"/>
              <a:t/>
            </a:r>
            <a:br>
              <a:rPr lang="en-GB" dirty="0" smtClean="0"/>
            </a:br>
            <a:r>
              <a:rPr lang="en-GB" dirty="0" smtClean="0"/>
              <a:t>?&gt;</a:t>
            </a:r>
          </a:p>
          <a:p>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FUNCTIONS AND GLOBAL VARIABLES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Defining your own functions </a:t>
            </a:r>
          </a:p>
          <a:p>
            <a:r>
              <a:rPr lang="en-US" b="1" dirty="0" smtClean="0"/>
              <a:t>Syntax:</a:t>
            </a:r>
          </a:p>
          <a:p>
            <a:r>
              <a:rPr lang="en-US" dirty="0" smtClean="0"/>
              <a:t>function </a:t>
            </a:r>
            <a:r>
              <a:rPr lang="en-US" i="1" dirty="0" smtClean="0"/>
              <a:t>function_name ($arg1, $arg2) { </a:t>
            </a:r>
          </a:p>
          <a:p>
            <a:r>
              <a:rPr lang="en-US" dirty="0" smtClean="0"/>
              <a:t>function code </a:t>
            </a:r>
          </a:p>
          <a:p>
            <a:r>
              <a:rPr lang="en-US" dirty="0" smtClean="0"/>
              <a:t>} </a:t>
            </a:r>
          </a:p>
          <a:p>
            <a:r>
              <a:rPr lang="en-US" dirty="0" smtClean="0"/>
              <a:t>Example1: a simple multiply function </a:t>
            </a:r>
          </a:p>
          <a:p>
            <a:pPr>
              <a:buNone/>
            </a:pPr>
            <a:r>
              <a:rPr lang="en-US" dirty="0" smtClean="0"/>
              <a:t>function multiply($x, $y) { </a:t>
            </a:r>
          </a:p>
          <a:p>
            <a:pPr>
              <a:buNone/>
            </a:pPr>
            <a:r>
              <a:rPr lang="en-US" dirty="0" smtClean="0"/>
              <a:t>echo $x * $y; </a:t>
            </a:r>
          </a:p>
          <a:p>
            <a:pPr>
              <a:buNone/>
            </a:pPr>
            <a:r>
              <a:rPr lang="en-US" dirty="0" smtClean="0"/>
              <a:t>echo “\n”; </a:t>
            </a:r>
          </a:p>
          <a:p>
            <a:pPr>
              <a:buNone/>
            </a:pPr>
            <a:r>
              <a:rPr lang="en-US" dirty="0" smtClean="0"/>
              <a:t>} </a:t>
            </a:r>
          </a:p>
          <a:p>
            <a:pPr>
              <a:buNone/>
            </a:pPr>
            <a:r>
              <a:rPr lang="en-US" dirty="0" smtClean="0"/>
              <a:t>multiply(4,7);</a:t>
            </a:r>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Example2: a simple multiply function </a:t>
            </a:r>
            <a:r>
              <a:rPr lang="en-US" dirty="0" smtClean="0"/>
              <a:t/>
            </a:r>
            <a:br>
              <a:rPr lang="en-US" dirty="0" smtClean="0"/>
            </a:br>
            <a:endParaRPr lang="en-US" dirty="0"/>
          </a:p>
        </p:txBody>
      </p:sp>
      <p:sp>
        <p:nvSpPr>
          <p:cNvPr id="3" name="Content Placeholder 2"/>
          <p:cNvSpPr>
            <a:spLocks noGrp="1"/>
          </p:cNvSpPr>
          <p:nvPr>
            <p:ph sz="half" idx="1"/>
          </p:nvPr>
        </p:nvSpPr>
        <p:spPr/>
        <p:txBody>
          <a:bodyPr>
            <a:normAutofit fontScale="92500" lnSpcReduction="10000"/>
          </a:bodyPr>
          <a:lstStyle/>
          <a:p>
            <a:pPr>
              <a:buNone/>
            </a:pPr>
            <a:r>
              <a:rPr lang="en-US" dirty="0" smtClean="0"/>
              <a:t>function </a:t>
            </a:r>
            <a:r>
              <a:rPr lang="en-US" i="1" dirty="0" smtClean="0"/>
              <a:t>function_name ($arg1, $arg2) { </a:t>
            </a:r>
          </a:p>
          <a:p>
            <a:pPr>
              <a:buNone/>
            </a:pPr>
            <a:r>
              <a:rPr lang="en-US" dirty="0" smtClean="0"/>
              <a:t>function code </a:t>
            </a:r>
          </a:p>
          <a:p>
            <a:pPr>
              <a:buNone/>
            </a:pPr>
            <a:r>
              <a:rPr lang="en-US" dirty="0" smtClean="0"/>
              <a:t>return $</a:t>
            </a:r>
            <a:r>
              <a:rPr lang="en-US" i="1" dirty="0" smtClean="0"/>
              <a:t>var // optional </a:t>
            </a:r>
          </a:p>
          <a:p>
            <a:pPr>
              <a:buNone/>
            </a:pPr>
            <a:r>
              <a:rPr lang="en-US" dirty="0" smtClean="0"/>
              <a:t>} </a:t>
            </a:r>
          </a:p>
          <a:p>
            <a:pPr>
              <a:buNone/>
            </a:pPr>
            <a:r>
              <a:rPr lang="en-US" dirty="0" smtClean="0"/>
              <a:t>function parameters </a:t>
            </a:r>
          </a:p>
          <a:p>
            <a:pPr>
              <a:buNone/>
            </a:pPr>
            <a:r>
              <a:rPr lang="en-US" dirty="0" smtClean="0"/>
              <a:t>function multiply($x, $y) { </a:t>
            </a:r>
          </a:p>
          <a:p>
            <a:pPr>
              <a:buNone/>
            </a:pPr>
            <a:r>
              <a:rPr lang="en-US" dirty="0" smtClean="0"/>
              <a:t>echo $x * $y; </a:t>
            </a:r>
          </a:p>
          <a:p>
            <a:pPr>
              <a:buNone/>
            </a:pPr>
            <a:r>
              <a:rPr lang="en-US" dirty="0" smtClean="0"/>
              <a:t>echo “\n”; </a:t>
            </a:r>
          </a:p>
          <a:p>
            <a:pPr>
              <a:buNone/>
            </a:pPr>
            <a:r>
              <a:rPr lang="en-US" dirty="0" smtClean="0"/>
              <a:t>} </a:t>
            </a:r>
          </a:p>
          <a:p>
            <a:endParaRPr lang="en-US" dirty="0"/>
          </a:p>
        </p:txBody>
      </p:sp>
      <p:sp>
        <p:nvSpPr>
          <p:cNvPr id="4" name="Content Placeholder 3"/>
          <p:cNvSpPr>
            <a:spLocks noGrp="1"/>
          </p:cNvSpPr>
          <p:nvPr>
            <p:ph sz="half" idx="2"/>
          </p:nvPr>
        </p:nvSpPr>
        <p:spPr/>
        <p:txBody>
          <a:bodyPr>
            <a:noAutofit/>
          </a:bodyPr>
          <a:lstStyle/>
          <a:p>
            <a:pPr>
              <a:buNone/>
            </a:pPr>
            <a:r>
              <a:rPr lang="en-US" sz="2400" dirty="0" smtClean="0"/>
              <a:t>multiply(5, 1.2); //prints 6 </a:t>
            </a:r>
          </a:p>
          <a:p>
            <a:pPr>
              <a:buNone/>
            </a:pPr>
            <a:r>
              <a:rPr lang="en-US" sz="2400" dirty="0" smtClean="0"/>
              <a:t>$a = 5; </a:t>
            </a:r>
          </a:p>
          <a:p>
            <a:pPr>
              <a:buNone/>
            </a:pPr>
            <a:r>
              <a:rPr lang="en-US" sz="2400" dirty="0" smtClean="0"/>
              <a:t>$b = 1.2; </a:t>
            </a:r>
          </a:p>
          <a:p>
            <a:pPr>
              <a:buNone/>
            </a:pPr>
            <a:r>
              <a:rPr lang="en-US" sz="2400" dirty="0" smtClean="0"/>
              <a:t>multiply($a, $b); //prints 6 </a:t>
            </a:r>
          </a:p>
          <a:p>
            <a:pPr>
              <a:buNone/>
            </a:pPr>
            <a:r>
              <a:rPr lang="en-US" sz="2400" dirty="0" smtClean="0"/>
              <a:t>$a = array(1,2,3); </a:t>
            </a:r>
          </a:p>
          <a:p>
            <a:pPr>
              <a:buNone/>
            </a:pPr>
            <a:r>
              <a:rPr lang="en-US" sz="2400" dirty="0" smtClean="0"/>
              <a:t>multiply($a, $b); // error </a:t>
            </a:r>
          </a:p>
          <a:p>
            <a:pPr>
              <a:buNone/>
            </a:pPr>
            <a:r>
              <a:rPr lang="en-US" sz="2400" dirty="0" smtClean="0"/>
              <a:t>$a = “string” </a:t>
            </a:r>
          </a:p>
          <a:p>
            <a:pPr>
              <a:buNone/>
            </a:pPr>
            <a:r>
              <a:rPr lang="en-US" sz="2400" dirty="0" smtClean="0"/>
              <a:t>multiply($a, $b); // prints 0 (?!) </a:t>
            </a:r>
          </a:p>
          <a:p>
            <a:endParaRPr lang="en-US" sz="2400"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pPr>
              <a:buNone/>
            </a:pPr>
            <a:r>
              <a:rPr lang="en-US" dirty="0" smtClean="0"/>
              <a:t>&lt;?</a:t>
            </a:r>
            <a:r>
              <a:rPr lang="en-US" dirty="0" err="1" smtClean="0"/>
              <a:t>php</a:t>
            </a:r>
            <a:endParaRPr lang="en-US" dirty="0" smtClean="0"/>
          </a:p>
          <a:p>
            <a:pPr>
              <a:buNone/>
            </a:pPr>
            <a:r>
              <a:rPr lang="en-US" dirty="0" smtClean="0"/>
              <a:t>function add($x,$y){</a:t>
            </a:r>
          </a:p>
          <a:p>
            <a:pPr>
              <a:buNone/>
            </a:pPr>
            <a:r>
              <a:rPr lang="en-US" dirty="0" smtClean="0"/>
              <a:t>echo $x+$y;</a:t>
            </a:r>
          </a:p>
          <a:p>
            <a:pPr>
              <a:buNone/>
            </a:pPr>
            <a:r>
              <a:rPr lang="en-US" dirty="0" smtClean="0"/>
              <a:t>}</a:t>
            </a:r>
          </a:p>
          <a:p>
            <a:pPr>
              <a:buNone/>
            </a:pPr>
            <a:r>
              <a:rPr lang="en-US" dirty="0" smtClean="0"/>
              <a:t>$z= array(5,8,9);</a:t>
            </a:r>
          </a:p>
          <a:p>
            <a:pPr>
              <a:buNone/>
            </a:pPr>
            <a:r>
              <a:rPr lang="en-US" dirty="0" smtClean="0"/>
              <a:t>add($z[0],$z[1]);</a:t>
            </a:r>
          </a:p>
          <a:p>
            <a:pPr>
              <a:buNone/>
            </a:pPr>
            <a:r>
              <a:rPr lang="en-US" dirty="0" smtClean="0"/>
              <a:t>?&gt;</a:t>
            </a:r>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lstStyle/>
          <a:p>
            <a:pPr>
              <a:buNone/>
            </a:pPr>
            <a:r>
              <a:rPr lang="en-US" dirty="0" smtClean="0"/>
              <a:t>&lt;?</a:t>
            </a:r>
            <a:r>
              <a:rPr lang="en-US" dirty="0" err="1" smtClean="0"/>
              <a:t>php</a:t>
            </a:r>
            <a:endParaRPr lang="en-US" dirty="0" smtClean="0"/>
          </a:p>
          <a:p>
            <a:pPr>
              <a:buNone/>
            </a:pPr>
            <a:r>
              <a:rPr lang="en-US" dirty="0" smtClean="0"/>
              <a:t>function add($</a:t>
            </a:r>
            <a:r>
              <a:rPr lang="en-US" dirty="0" err="1" smtClean="0"/>
              <a:t>x,$y,$t</a:t>
            </a:r>
            <a:r>
              <a:rPr lang="en-US" dirty="0" smtClean="0"/>
              <a:t>){</a:t>
            </a:r>
          </a:p>
          <a:p>
            <a:pPr>
              <a:buNone/>
            </a:pPr>
            <a:r>
              <a:rPr lang="en-US" dirty="0" smtClean="0"/>
              <a:t>echo $x+$y+$t;</a:t>
            </a:r>
          </a:p>
          <a:p>
            <a:pPr>
              <a:buNone/>
            </a:pPr>
            <a:r>
              <a:rPr lang="en-US" dirty="0" smtClean="0"/>
              <a:t>}</a:t>
            </a:r>
          </a:p>
          <a:p>
            <a:pPr>
              <a:buNone/>
            </a:pPr>
            <a:r>
              <a:rPr lang="en-US" dirty="0" smtClean="0"/>
              <a:t>$z= array(5,8,9);</a:t>
            </a:r>
          </a:p>
          <a:p>
            <a:pPr>
              <a:buNone/>
            </a:pPr>
            <a:r>
              <a:rPr lang="en-US" dirty="0" smtClean="0"/>
              <a:t>add($z[0],$z[1],$z[2]);</a:t>
            </a:r>
          </a:p>
          <a:p>
            <a:pPr>
              <a:buNone/>
            </a:pPr>
            <a:r>
              <a:rPr lang="en-US" dirty="0" smtClean="0"/>
              <a:t>?&gt;</a:t>
            </a:r>
          </a:p>
          <a:p>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Variable scope </a:t>
            </a:r>
            <a:br>
              <a:rPr lang="en-US" dirty="0" smtClean="0"/>
            </a:br>
            <a:endParaRPr lang="en-US" dirty="0"/>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r>
              <a:rPr lang="en-US" dirty="0" smtClean="0"/>
              <a:t>Variables declared within a function have </a:t>
            </a:r>
            <a:r>
              <a:rPr lang="en-US" i="1" dirty="0" smtClean="0"/>
              <a:t>local scope , </a:t>
            </a:r>
            <a:r>
              <a:rPr lang="en-US" dirty="0" smtClean="0"/>
              <a:t>Can only be accessed from within the function </a:t>
            </a:r>
          </a:p>
          <a:p>
            <a:r>
              <a:rPr lang="en-US" dirty="0" smtClean="0"/>
              <a:t>Example</a:t>
            </a:r>
          </a:p>
          <a:p>
            <a:r>
              <a:rPr lang="en-US" dirty="0" smtClean="0"/>
              <a:t>&lt;?</a:t>
            </a:r>
            <a:r>
              <a:rPr lang="en-US" dirty="0" err="1" smtClean="0"/>
              <a:t>php</a:t>
            </a:r>
            <a:r>
              <a:rPr lang="en-US" dirty="0" smtClean="0"/>
              <a:t> </a:t>
            </a:r>
          </a:p>
          <a:p>
            <a:pPr>
              <a:buNone/>
            </a:pPr>
            <a:r>
              <a:rPr lang="en-US" dirty="0" smtClean="0"/>
              <a:t>function function1() { </a:t>
            </a:r>
          </a:p>
          <a:p>
            <a:pPr>
              <a:buNone/>
            </a:pPr>
            <a:r>
              <a:rPr lang="en-US" dirty="0" smtClean="0"/>
              <a:t>… // some code </a:t>
            </a:r>
          </a:p>
          <a:p>
            <a:pPr>
              <a:buNone/>
            </a:pPr>
            <a:r>
              <a:rPr lang="en-US" dirty="0" smtClean="0"/>
              <a:t>$</a:t>
            </a:r>
            <a:r>
              <a:rPr lang="en-US" dirty="0" err="1" smtClean="0"/>
              <a:t>local_var</a:t>
            </a:r>
            <a:r>
              <a:rPr lang="en-US" dirty="0" smtClean="0"/>
              <a:t> = 5; // this variable is LOCAL to // function1() </a:t>
            </a:r>
          </a:p>
          <a:p>
            <a:pPr>
              <a:buNone/>
            </a:pPr>
            <a:r>
              <a:rPr lang="en-US" dirty="0" smtClean="0"/>
              <a:t>echo $</a:t>
            </a:r>
            <a:r>
              <a:rPr lang="en-US" dirty="0" err="1" smtClean="0"/>
              <a:t>local_var</a:t>
            </a:r>
            <a:r>
              <a:rPr lang="en-US" dirty="0" smtClean="0"/>
              <a:t> + 3; // prints 8 </a:t>
            </a:r>
          </a:p>
          <a:p>
            <a:pPr>
              <a:buNone/>
            </a:pPr>
            <a:r>
              <a:rPr lang="en-US" dirty="0" smtClean="0"/>
              <a:t>} </a:t>
            </a:r>
          </a:p>
          <a:p>
            <a:pPr>
              <a:buNone/>
            </a:pPr>
            <a:r>
              <a:rPr lang="en-US" dirty="0" smtClean="0"/>
              <a:t>… // some code </a:t>
            </a:r>
          </a:p>
          <a:p>
            <a:pPr>
              <a:buNone/>
            </a:pPr>
            <a:r>
              <a:rPr lang="en-US" dirty="0" smtClean="0"/>
              <a:t>function1(); </a:t>
            </a:r>
          </a:p>
          <a:p>
            <a:pPr>
              <a:buNone/>
            </a:pPr>
            <a:r>
              <a:rPr lang="en-US" dirty="0" smtClean="0"/>
              <a:t>echo $</a:t>
            </a:r>
            <a:r>
              <a:rPr lang="en-US" dirty="0" err="1" smtClean="0"/>
              <a:t>local_var</a:t>
            </a:r>
            <a:r>
              <a:rPr lang="en-US" dirty="0" smtClean="0"/>
              <a:t>; // does nothing, since $</a:t>
            </a:r>
            <a:r>
              <a:rPr lang="en-US" dirty="0" err="1" smtClean="0"/>
              <a:t>local_var</a:t>
            </a:r>
            <a:r>
              <a:rPr lang="en-US" dirty="0" smtClean="0"/>
              <a:t> is </a:t>
            </a:r>
          </a:p>
          <a:p>
            <a:pPr>
              <a:buNone/>
            </a:pPr>
            <a:r>
              <a:rPr lang="en-US" dirty="0" smtClean="0"/>
              <a:t>// out of scope </a:t>
            </a:r>
          </a:p>
          <a:p>
            <a:pPr>
              <a:buNone/>
            </a:pPr>
            <a:r>
              <a:rPr lang="en-US" dirty="0" smtClean="0"/>
              <a:t>?&gt; </a:t>
            </a:r>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PHP Global Variables - </a:t>
            </a:r>
            <a:r>
              <a:rPr lang="en-GB" dirty="0" err="1" smtClean="0"/>
              <a:t>Superglobals</a:t>
            </a:r>
            <a:r>
              <a:rPr lang="en-GB" dirty="0" smtClean="0"/>
              <a:t/>
            </a:r>
            <a:br>
              <a:rPr lang="en-GB"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r>
              <a:rPr lang="en-US" dirty="0" smtClean="0"/>
              <a:t>Super Global variables are an </a:t>
            </a:r>
            <a:r>
              <a:rPr lang="en-US" dirty="0" err="1" smtClean="0"/>
              <a:t>assosciative</a:t>
            </a:r>
            <a:r>
              <a:rPr lang="en-US" dirty="0" smtClean="0"/>
              <a:t> array, they are predefined by PHP. They are </a:t>
            </a:r>
            <a:r>
              <a:rPr lang="en-US" dirty="0" err="1" smtClean="0"/>
              <a:t>superglobal</a:t>
            </a:r>
            <a:r>
              <a:rPr lang="en-US" dirty="0" smtClean="0"/>
              <a:t> because they are available in all scopes on script, </a:t>
            </a:r>
            <a:r>
              <a:rPr lang="en-GB" dirty="0" smtClean="0"/>
              <a:t>which means that they are always accessible, regardless of scope - and you can access them from any function, class or file without having to do anything special. </a:t>
            </a:r>
            <a:r>
              <a:rPr lang="en-US" dirty="0" smtClean="0"/>
              <a:t/>
            </a:r>
            <a:br>
              <a:rPr lang="en-US" dirty="0" smtClean="0"/>
            </a:br>
            <a:r>
              <a:rPr lang="en-US" dirty="0" smtClean="0"/>
              <a:t>There are several types of Super Global Variables :-</a:t>
            </a:r>
          </a:p>
          <a:p>
            <a:r>
              <a:rPr lang="en-US" u="sng" dirty="0" smtClean="0">
                <a:hlinkClick r:id="rId2"/>
              </a:rPr>
              <a:t>$_GET</a:t>
            </a:r>
            <a:endParaRPr lang="en-US" u="sng" dirty="0" smtClean="0"/>
          </a:p>
          <a:p>
            <a:r>
              <a:rPr lang="en-US" u="sng" dirty="0" smtClean="0">
                <a:hlinkClick r:id="rId2"/>
              </a:rPr>
              <a:t>$_POST</a:t>
            </a:r>
            <a:endParaRPr lang="en-US" u="sng" dirty="0" smtClean="0"/>
          </a:p>
          <a:p>
            <a:r>
              <a:rPr lang="en-US" u="sng" dirty="0" smtClean="0">
                <a:hlinkClick r:id="rId2"/>
              </a:rPr>
              <a:t>$_REQUEST</a:t>
            </a:r>
            <a:endParaRPr lang="en-US" u="sng" dirty="0" smtClean="0"/>
          </a:p>
          <a:p>
            <a:r>
              <a:rPr lang="en-US" u="sng" dirty="0" smtClean="0">
                <a:hlinkClick r:id="rId2"/>
              </a:rPr>
              <a:t>$_SESSION</a:t>
            </a:r>
            <a:endParaRPr lang="en-US" u="sng" dirty="0" smtClean="0"/>
          </a:p>
          <a:p>
            <a:pPr>
              <a:buNone/>
            </a:pPr>
            <a:endParaRPr lang="en-US" u="sng" dirty="0" smtClean="0"/>
          </a:p>
          <a:p>
            <a:endParaRPr lang="en-US" u="sng" dirty="0" smtClean="0"/>
          </a:p>
          <a:p>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PHP $_GET</a:t>
            </a:r>
            <a:br>
              <a:rPr lang="en-GB" dirty="0" smtClean="0"/>
            </a:br>
            <a:endParaRPr lang="en-US" dirty="0"/>
          </a:p>
        </p:txBody>
      </p:sp>
      <p:sp>
        <p:nvSpPr>
          <p:cNvPr id="3" name="Content Placeholder 2"/>
          <p:cNvSpPr>
            <a:spLocks noGrp="1"/>
          </p:cNvSpPr>
          <p:nvPr>
            <p:ph idx="1"/>
          </p:nvPr>
        </p:nvSpPr>
        <p:spPr>
          <a:xfrm>
            <a:off x="457200" y="1143000"/>
            <a:ext cx="8229600" cy="5715000"/>
          </a:xfrm>
        </p:spPr>
        <p:txBody>
          <a:bodyPr>
            <a:normAutofit/>
          </a:bodyPr>
          <a:lstStyle/>
          <a:p>
            <a:r>
              <a:rPr lang="en-GB" dirty="0" smtClean="0"/>
              <a:t>PHP $_GET can also be used to collect form data after submitting an HTML form with method="get".</a:t>
            </a:r>
          </a:p>
          <a:p>
            <a:r>
              <a:rPr lang="en-GB" dirty="0" smtClean="0"/>
              <a:t>$_GET can also collect data sent in the URL.</a:t>
            </a:r>
          </a:p>
          <a:p>
            <a:r>
              <a:rPr lang="en-US" dirty="0" smtClean="0"/>
              <a:t>The example below displays a simple HTML form with two input fields and a submit button:</a:t>
            </a:r>
          </a:p>
          <a:p>
            <a:endParaRPr lang="en-GB" dirty="0"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dirty="0" smtClean="0"/>
              <a:t>Cont.</a:t>
            </a:r>
            <a:endParaRPr lang="en-US" dirty="0"/>
          </a:p>
        </p:txBody>
      </p:sp>
      <p:sp>
        <p:nvSpPr>
          <p:cNvPr id="3" name="Content Placeholder 2"/>
          <p:cNvSpPr>
            <a:spLocks noGrp="1"/>
          </p:cNvSpPr>
          <p:nvPr>
            <p:ph idx="1"/>
          </p:nvPr>
        </p:nvSpPr>
        <p:spPr>
          <a:xfrm>
            <a:off x="457200" y="685800"/>
            <a:ext cx="8229600" cy="5943600"/>
          </a:xfrm>
        </p:spPr>
        <p:txBody>
          <a:bodyPr>
            <a:normAutofit fontScale="62500" lnSpcReduction="20000"/>
          </a:bodyPr>
          <a:lstStyle/>
          <a:p>
            <a:r>
              <a:rPr lang="en-US" dirty="0" smtClean="0"/>
              <a:t>Example</a:t>
            </a:r>
          </a:p>
          <a:p>
            <a:endParaRPr lang="en-US" dirty="0" smtClean="0"/>
          </a:p>
          <a:p>
            <a:r>
              <a:rPr lang="en-US" sz="4000" dirty="0" smtClean="0"/>
              <a:t>&lt;html&gt; </a:t>
            </a:r>
          </a:p>
          <a:p>
            <a:r>
              <a:rPr lang="en-US" sz="4000" dirty="0" smtClean="0"/>
              <a:t>&lt;head&gt; </a:t>
            </a:r>
          </a:p>
          <a:p>
            <a:r>
              <a:rPr lang="en-US" sz="4000" dirty="0" smtClean="0"/>
              <a:t>&lt;title&gt; A Form Example &lt;/title&gt; </a:t>
            </a:r>
          </a:p>
          <a:p>
            <a:r>
              <a:rPr lang="en-US" sz="4000" dirty="0" smtClean="0"/>
              <a:t>&lt;/head&gt;&lt;body&gt; </a:t>
            </a:r>
          </a:p>
          <a:p>
            <a:r>
              <a:rPr lang="en-US" sz="4000" b="1" dirty="0" smtClean="0"/>
              <a:t>&lt;form action="welcome.php" method="post"&gt; </a:t>
            </a:r>
          </a:p>
          <a:p>
            <a:r>
              <a:rPr lang="en-US" sz="4000" b="1" dirty="0" smtClean="0"/>
              <a:t>Name: &lt;</a:t>
            </a:r>
            <a:r>
              <a:rPr lang="en-US" sz="4000" b="1" dirty="0" err="1" smtClean="0"/>
              <a:t>br</a:t>
            </a:r>
            <a:r>
              <a:rPr lang="en-US" sz="4000" b="1" dirty="0" smtClean="0"/>
              <a:t> /&gt; &lt;input type="text" name="name" /&gt;&lt;</a:t>
            </a:r>
            <a:r>
              <a:rPr lang="en-US" sz="4000" b="1" dirty="0" err="1" smtClean="0"/>
              <a:t>br</a:t>
            </a:r>
            <a:r>
              <a:rPr lang="en-US" sz="4000" b="1" dirty="0" smtClean="0"/>
              <a:t> /&gt; </a:t>
            </a:r>
          </a:p>
          <a:p>
            <a:r>
              <a:rPr lang="en-US" sz="4000" b="1" dirty="0" smtClean="0"/>
              <a:t>Phone Number: &lt;</a:t>
            </a:r>
            <a:r>
              <a:rPr lang="en-US" sz="4000" b="1" dirty="0" err="1" smtClean="0"/>
              <a:t>br</a:t>
            </a:r>
            <a:r>
              <a:rPr lang="en-US" sz="4000" b="1" dirty="0" smtClean="0"/>
              <a:t> /&gt; &lt;input type="text" name="phone" /&gt;&lt;</a:t>
            </a:r>
            <a:r>
              <a:rPr lang="en-US" sz="4000" b="1" dirty="0" err="1" smtClean="0"/>
              <a:t>br</a:t>
            </a:r>
            <a:r>
              <a:rPr lang="en-US" sz="4000" b="1" dirty="0" smtClean="0"/>
              <a:t> /&gt; </a:t>
            </a:r>
          </a:p>
          <a:p>
            <a:r>
              <a:rPr lang="en-US" sz="4000" b="1" dirty="0" smtClean="0"/>
              <a:t>&lt;input type="submit" value="Submit"&gt; </a:t>
            </a:r>
          </a:p>
          <a:p>
            <a:r>
              <a:rPr lang="en-US" sz="4000" dirty="0" smtClean="0"/>
              <a:t>&lt;/form&gt; </a:t>
            </a:r>
          </a:p>
          <a:p>
            <a:r>
              <a:rPr lang="en-US" sz="4000" dirty="0" smtClean="0"/>
              <a:t>&lt;/body&gt; </a:t>
            </a:r>
          </a:p>
          <a:p>
            <a:r>
              <a:rPr lang="en-US" sz="4000" dirty="0" smtClean="0"/>
              <a:t>&lt;/html&gt; </a:t>
            </a:r>
            <a:endParaRPr lang="en-US" sz="4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Static websites are created using only HTML. Static websites are only used when the information is no more required to be modified.</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GB" dirty="0" smtClean="0"/>
              <a:t>When the user fills out the form above and clicks the submit button, the form data is sent for processing to a PHP file named "welcome.php". The form data is sent with the HTTP GET method.</a:t>
            </a:r>
          </a:p>
          <a:p>
            <a:r>
              <a:rPr lang="en-GB" dirty="0" smtClean="0"/>
              <a:t>To display the submitted data you could simply echo all the variables. The "welcome.php" looks like this:</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&lt;html&gt;</a:t>
            </a:r>
          </a:p>
          <a:p>
            <a:pPr>
              <a:buNone/>
            </a:pPr>
            <a:r>
              <a:rPr lang="en-US" dirty="0" smtClean="0"/>
              <a:t>&lt;body&gt;</a:t>
            </a:r>
            <a:br>
              <a:rPr lang="en-US" dirty="0" smtClean="0"/>
            </a:br>
            <a:endParaRPr lang="en-US" dirty="0" smtClean="0"/>
          </a:p>
          <a:p>
            <a:pPr>
              <a:buNone/>
            </a:pPr>
            <a:r>
              <a:rPr lang="en-US" dirty="0" smtClean="0"/>
              <a:t>The name that was submitted was: &amp;</a:t>
            </a:r>
            <a:r>
              <a:rPr lang="en-US" dirty="0" err="1" smtClean="0"/>
              <a:t>nbsp</a:t>
            </a:r>
            <a:r>
              <a:rPr lang="en-US" dirty="0" smtClean="0"/>
              <a:t>; </a:t>
            </a:r>
          </a:p>
          <a:p>
            <a:pPr>
              <a:buNone/>
            </a:pPr>
            <a:r>
              <a:rPr lang="en-US" dirty="0" smtClean="0"/>
              <a:t>&lt;?</a:t>
            </a:r>
            <a:r>
              <a:rPr lang="en-US" dirty="0" err="1" smtClean="0"/>
              <a:t>php</a:t>
            </a:r>
            <a:endParaRPr lang="en-US" dirty="0" smtClean="0"/>
          </a:p>
          <a:p>
            <a:pPr>
              <a:buNone/>
            </a:pPr>
            <a:r>
              <a:rPr lang="en-US" dirty="0" smtClean="0"/>
              <a:t> echo $_GET["name"]; </a:t>
            </a:r>
          </a:p>
          <a:p>
            <a:pPr>
              <a:buNone/>
            </a:pPr>
            <a:r>
              <a:rPr lang="en-US" dirty="0" smtClean="0"/>
              <a:t>?&gt;&lt;</a:t>
            </a:r>
            <a:r>
              <a:rPr lang="en-US" dirty="0" err="1" smtClean="0"/>
              <a:t>br</a:t>
            </a:r>
            <a:r>
              <a:rPr lang="en-US" dirty="0" smtClean="0"/>
              <a:t>&gt;</a:t>
            </a:r>
          </a:p>
          <a:p>
            <a:pPr>
              <a:buNone/>
            </a:pPr>
            <a:r>
              <a:rPr lang="en-US" dirty="0" smtClean="0"/>
              <a:t>The phone number that was submitted was: &amp;</a:t>
            </a:r>
            <a:r>
              <a:rPr lang="en-US" dirty="0" err="1" smtClean="0"/>
              <a:t>nbsp</a:t>
            </a:r>
            <a:r>
              <a:rPr lang="en-US" dirty="0" smtClean="0"/>
              <a:t>; </a:t>
            </a:r>
          </a:p>
          <a:p>
            <a:pPr>
              <a:buNone/>
            </a:pPr>
            <a:r>
              <a:rPr lang="en-US" dirty="0" smtClean="0"/>
              <a:t> &lt;?</a:t>
            </a:r>
            <a:r>
              <a:rPr lang="en-US" dirty="0" err="1" smtClean="0"/>
              <a:t>php</a:t>
            </a:r>
            <a:r>
              <a:rPr lang="en-US" dirty="0" smtClean="0"/>
              <a:t> echo $_GET[“phone"]; </a:t>
            </a:r>
          </a:p>
          <a:p>
            <a:pPr>
              <a:buNone/>
            </a:pPr>
            <a:r>
              <a:rPr lang="en-US" dirty="0" smtClean="0"/>
              <a:t>?&gt;</a:t>
            </a:r>
            <a:br>
              <a:rPr lang="en-US" dirty="0" smtClean="0"/>
            </a:br>
            <a:r>
              <a:rPr lang="en-US" dirty="0" smtClean="0"/>
              <a:t>&lt;/body&gt;</a:t>
            </a:r>
            <a:br>
              <a:rPr lang="en-US" dirty="0" smtClean="0"/>
            </a:br>
            <a:r>
              <a:rPr lang="en-US" dirty="0" smtClean="0"/>
              <a:t>&lt;/html&gt;</a:t>
            </a:r>
          </a:p>
          <a:p>
            <a:pPr>
              <a:buNone/>
            </a:pPr>
            <a:r>
              <a:rPr lang="en-GB" dirty="0" smtClean="0"/>
              <a:t>The output could be something like this:</a:t>
            </a:r>
          </a:p>
          <a:p>
            <a:pPr>
              <a:buNone/>
            </a:pPr>
            <a:r>
              <a:rPr lang="en-GB" dirty="0" smtClean="0"/>
              <a:t>Welcome John</a:t>
            </a:r>
            <a:br>
              <a:rPr lang="en-GB" dirty="0" smtClean="0"/>
            </a:br>
            <a:r>
              <a:rPr lang="en-GB" dirty="0" smtClean="0"/>
              <a:t>Your email address is john.doe@example.com</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PHP $_POST</a:t>
            </a:r>
            <a:br>
              <a:rPr lang="en-GB"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PHP $_POST is widely used to collect form data after submitting an HTML form with method="post". $_POST is also widely used to pass variables.</a:t>
            </a:r>
          </a:p>
          <a:p>
            <a:r>
              <a:rPr lang="en-GB" dirty="0" smtClean="0"/>
              <a:t>The example below shows a form with an input field and a submit button. When a user submits the data by clicking on "Submit", the form data is sent to the file specified in the action attribute of the &lt;form&gt; tag. In this example, we point to the file itself for processing form data. If you wish to use another PHP file to process form data, replace that with the filename of your choice. Then, we can use the super global variable $_POST to collect the value of the input field:</a:t>
            </a:r>
          </a:p>
          <a:p>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Cont. </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334000"/>
          </a:xfrm>
        </p:spPr>
        <p:txBody>
          <a:bodyPr>
            <a:normAutofit fontScale="55000" lnSpcReduction="20000"/>
          </a:bodyPr>
          <a:lstStyle/>
          <a:p>
            <a:r>
              <a:rPr lang="en-US" sz="7300" b="1" dirty="0" smtClean="0"/>
              <a:t>PHP - A Simple HTML Form</a:t>
            </a:r>
          </a:p>
          <a:p>
            <a:r>
              <a:rPr lang="en-US" dirty="0" smtClean="0"/>
              <a:t>The example below displays a simple HTML form with two input fields and a submit button:</a:t>
            </a:r>
          </a:p>
          <a:p>
            <a:r>
              <a:rPr lang="en-US" dirty="0" smtClean="0"/>
              <a:t>Example</a:t>
            </a:r>
          </a:p>
          <a:p>
            <a:r>
              <a:rPr lang="en-US" dirty="0" smtClean="0"/>
              <a:t>&lt;html&gt;</a:t>
            </a:r>
            <a:br>
              <a:rPr lang="en-US" dirty="0" smtClean="0"/>
            </a:br>
            <a:r>
              <a:rPr lang="en-US" dirty="0" smtClean="0"/>
              <a:t>&lt;body&gt;</a:t>
            </a:r>
            <a:br>
              <a:rPr lang="en-US" dirty="0" smtClean="0"/>
            </a:br>
            <a:r>
              <a:rPr lang="en-US" dirty="0" smtClean="0"/>
              <a:t>&lt;form action="welcome.php" method="post"&gt;</a:t>
            </a:r>
            <a:br>
              <a:rPr lang="en-US" dirty="0" smtClean="0"/>
            </a:br>
            <a:r>
              <a:rPr lang="en-US" dirty="0" smtClean="0"/>
              <a:t>Name: &lt;input type="text" name="name"&gt;&lt;</a:t>
            </a:r>
            <a:r>
              <a:rPr lang="en-US" dirty="0" err="1" smtClean="0"/>
              <a:t>br</a:t>
            </a:r>
            <a:r>
              <a:rPr lang="en-US" dirty="0" smtClean="0"/>
              <a:t>&gt;</a:t>
            </a:r>
            <a:br>
              <a:rPr lang="en-US" dirty="0" smtClean="0"/>
            </a:br>
            <a:r>
              <a:rPr lang="en-US" dirty="0" smtClean="0"/>
              <a:t>E-mail: &lt;input type=“email" name="email"&gt;&lt;</a:t>
            </a:r>
            <a:r>
              <a:rPr lang="en-US" dirty="0" err="1" smtClean="0"/>
              <a:t>br</a:t>
            </a:r>
            <a:r>
              <a:rPr lang="en-US" dirty="0" smtClean="0"/>
              <a:t>&gt;</a:t>
            </a:r>
            <a:br>
              <a:rPr lang="en-US" dirty="0" smtClean="0"/>
            </a:br>
            <a:r>
              <a:rPr lang="en-US" dirty="0" smtClean="0"/>
              <a:t>&lt;input type="submit"&gt;</a:t>
            </a:r>
            <a:br>
              <a:rPr lang="en-US" dirty="0" smtClean="0"/>
            </a:br>
            <a:r>
              <a:rPr lang="en-US" dirty="0" smtClean="0"/>
              <a:t>&lt;/form&gt;</a:t>
            </a:r>
            <a:br>
              <a:rPr lang="en-US" dirty="0" smtClean="0"/>
            </a:br>
            <a:r>
              <a:rPr lang="en-US" dirty="0" smtClean="0"/>
              <a:t>&lt;/body&gt;</a:t>
            </a:r>
            <a:br>
              <a:rPr lang="en-US" dirty="0" smtClean="0"/>
            </a:br>
            <a:r>
              <a:rPr lang="en-US" dirty="0" smtClean="0"/>
              <a:t>&lt;/html&gt;</a:t>
            </a:r>
          </a:p>
          <a:p>
            <a:r>
              <a:rPr lang="en-US" dirty="0" smtClean="0"/>
              <a:t>NOTE</a:t>
            </a:r>
          </a:p>
          <a:p>
            <a:r>
              <a:rPr lang="en-GB" dirty="0" smtClean="0"/>
              <a:t>form action – where to send the form data </a:t>
            </a:r>
          </a:p>
          <a:p>
            <a:r>
              <a:rPr lang="en-GB" dirty="0" smtClean="0"/>
              <a:t>method – how to send the data ( POST) </a:t>
            </a:r>
          </a:p>
          <a:p>
            <a:r>
              <a:rPr lang="en-GB" dirty="0" smtClean="0"/>
              <a:t>Name attributes become the keys used to access the corresponding fields in the  $_POST arrays </a:t>
            </a:r>
            <a:r>
              <a:rPr lang="en-US" dirty="0" smtClean="0"/>
              <a:t> </a:t>
            </a:r>
          </a:p>
          <a:p>
            <a:pPr>
              <a:buNone/>
            </a:pPr>
            <a:r>
              <a:rPr lang="en-GB" dirty="0" smtClean="0"/>
              <a:t/>
            </a:r>
            <a:br>
              <a:rPr lang="en-GB"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066800"/>
            <a:ext cx="8229600" cy="5334000"/>
          </a:xfrm>
        </p:spPr>
        <p:txBody>
          <a:bodyPr>
            <a:normAutofit fontScale="55000" lnSpcReduction="20000"/>
          </a:bodyPr>
          <a:lstStyle/>
          <a:p>
            <a:r>
              <a:rPr lang="en-GB" dirty="0" smtClean="0"/>
              <a:t>When the user fills out the form above and clicks the submit button, the form data is sent for processing to a PHP file named "welcome.php". The form data is sent with the HTTP POST method.</a:t>
            </a:r>
          </a:p>
          <a:p>
            <a:r>
              <a:rPr lang="en-GB" dirty="0" smtClean="0"/>
              <a:t>To display the submitted data you could simply echo all the variables. The "welcome.php" looks like this:</a:t>
            </a:r>
          </a:p>
          <a:p>
            <a:r>
              <a:rPr lang="en-GB" dirty="0" smtClean="0"/>
              <a:t>&lt;html&gt;</a:t>
            </a:r>
            <a:br>
              <a:rPr lang="en-GB" dirty="0" smtClean="0"/>
            </a:br>
            <a:r>
              <a:rPr lang="en-GB" dirty="0" smtClean="0"/>
              <a:t>&lt;body&gt;</a:t>
            </a:r>
            <a:br>
              <a:rPr lang="en-GB" dirty="0" smtClean="0"/>
            </a:br>
            <a:r>
              <a:rPr lang="en-GB" dirty="0" smtClean="0"/>
              <a:t>Welcome </a:t>
            </a:r>
          </a:p>
          <a:p>
            <a:pPr>
              <a:buNone/>
            </a:pPr>
            <a:r>
              <a:rPr lang="en-GB" dirty="0" smtClean="0"/>
              <a:t> &lt;?</a:t>
            </a:r>
            <a:r>
              <a:rPr lang="en-GB" dirty="0" err="1" smtClean="0"/>
              <a:t>php</a:t>
            </a:r>
            <a:r>
              <a:rPr lang="en-GB" dirty="0" smtClean="0"/>
              <a:t> </a:t>
            </a:r>
          </a:p>
          <a:p>
            <a:pPr>
              <a:buNone/>
            </a:pPr>
            <a:r>
              <a:rPr lang="en-GB" dirty="0" smtClean="0"/>
              <a:t>echo $_POST["name"];</a:t>
            </a:r>
          </a:p>
          <a:p>
            <a:pPr>
              <a:buNone/>
            </a:pPr>
            <a:r>
              <a:rPr lang="en-GB" dirty="0" smtClean="0"/>
              <a:t> ?&gt;&lt;</a:t>
            </a:r>
            <a:r>
              <a:rPr lang="en-GB" dirty="0" err="1" smtClean="0"/>
              <a:t>br</a:t>
            </a:r>
            <a:r>
              <a:rPr lang="en-GB" dirty="0" smtClean="0"/>
              <a:t>&gt;</a:t>
            </a:r>
            <a:br>
              <a:rPr lang="en-GB" dirty="0" smtClean="0"/>
            </a:br>
            <a:r>
              <a:rPr lang="en-GB" dirty="0" smtClean="0"/>
              <a:t>Your email address is:</a:t>
            </a:r>
          </a:p>
          <a:p>
            <a:pPr>
              <a:buNone/>
            </a:pPr>
            <a:r>
              <a:rPr lang="en-GB" dirty="0" smtClean="0"/>
              <a:t> &lt;?</a:t>
            </a:r>
            <a:r>
              <a:rPr lang="en-GB" dirty="0" err="1" smtClean="0"/>
              <a:t>php</a:t>
            </a:r>
            <a:r>
              <a:rPr lang="en-GB" dirty="0" smtClean="0"/>
              <a:t> </a:t>
            </a:r>
          </a:p>
          <a:p>
            <a:pPr>
              <a:buNone/>
            </a:pPr>
            <a:r>
              <a:rPr lang="en-GB" dirty="0" smtClean="0"/>
              <a:t>echo $_POST["email"]; </a:t>
            </a:r>
          </a:p>
          <a:p>
            <a:pPr>
              <a:buNone/>
            </a:pPr>
            <a:r>
              <a:rPr lang="en-GB" dirty="0" smtClean="0"/>
              <a:t>?&gt;</a:t>
            </a:r>
          </a:p>
          <a:p>
            <a:pPr>
              <a:buNone/>
            </a:pPr>
            <a:r>
              <a:rPr lang="en-GB" dirty="0" smtClean="0"/>
              <a:t>&lt;/body&gt;</a:t>
            </a:r>
            <a:br>
              <a:rPr lang="en-GB" dirty="0" smtClean="0"/>
            </a:br>
            <a:r>
              <a:rPr lang="en-GB" dirty="0" smtClean="0"/>
              <a:t>&lt;/html&gt;</a:t>
            </a:r>
          </a:p>
          <a:p>
            <a:r>
              <a:rPr lang="en-GB" dirty="0" smtClean="0"/>
              <a:t>The output could be something like this:</a:t>
            </a:r>
          </a:p>
          <a:p>
            <a:r>
              <a:rPr lang="en-GB" dirty="0" smtClean="0"/>
              <a:t>Welcome John</a:t>
            </a:r>
            <a:br>
              <a:rPr lang="en-GB" dirty="0" smtClean="0"/>
            </a:br>
            <a:r>
              <a:rPr lang="en-GB" dirty="0" smtClean="0"/>
              <a:t>Your email address is john.doe@example.com</a:t>
            </a:r>
          </a:p>
          <a:p>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GB" dirty="0" smtClean="0"/>
              <a:t>The code above is quite simple. However, the most important thing is missing. You need to validate form data to protect your script from malicious code.</a:t>
            </a:r>
          </a:p>
          <a:p>
            <a:r>
              <a:rPr lang="en-GB" dirty="0" smtClean="0"/>
              <a:t>This page does not contain any form validation, it just shows how you can send and retrieve form data.</a:t>
            </a:r>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GET vs. POST</a:t>
            </a:r>
            <a:br>
              <a:rPr lang="en-GB" dirty="0" smtClean="0"/>
            </a:b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GB" dirty="0" smtClean="0"/>
              <a:t>Both GET and POST create an array (e.g. array( key =&gt; value, key2 =&gt; value2, key3 =&gt; value3, ...)). This array holds key/value pairs, where keys are the names of the form controls and values are the input data from the user.</a:t>
            </a:r>
          </a:p>
          <a:p>
            <a:r>
              <a:rPr lang="en-GB" dirty="0" smtClean="0"/>
              <a:t>Both GET and POST are treated as $_GET and $_POST. These are </a:t>
            </a:r>
            <a:r>
              <a:rPr lang="en-GB" dirty="0" err="1" smtClean="0"/>
              <a:t>superglobals</a:t>
            </a:r>
            <a:r>
              <a:rPr lang="en-GB" dirty="0" smtClean="0"/>
              <a:t>, which means that they are always accessible, regardless of scope - and you can access them from any function, class or file without having to do anything special.</a:t>
            </a:r>
          </a:p>
          <a:p>
            <a:r>
              <a:rPr lang="en-GB" dirty="0" smtClean="0"/>
              <a:t>$_GET is an array of variables passed to the current script via the URL parameters.</a:t>
            </a:r>
          </a:p>
          <a:p>
            <a:r>
              <a:rPr lang="en-GB" dirty="0" smtClean="0"/>
              <a:t>$_POST is an array of variables passed to the current script via the HTTP POST method.</a:t>
            </a:r>
          </a:p>
          <a:p>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When to use GET?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GET method sends the encoded user information appended to the page request. The page and the encoded information are separated by the </a:t>
            </a:r>
            <a:r>
              <a:rPr lang="en-US" b="1" dirty="0" smtClean="0"/>
              <a:t>?</a:t>
            </a:r>
            <a:r>
              <a:rPr lang="en-US" dirty="0" smtClean="0"/>
              <a:t>character.</a:t>
            </a:r>
          </a:p>
          <a:p>
            <a:r>
              <a:rPr lang="en-US" dirty="0" smtClean="0"/>
              <a:t>http://www.test.com/index.htm?name1=value1&amp;name2=value2 The GET method produces a long string that appears in your server logs, in the browser's Location: box.</a:t>
            </a:r>
          </a:p>
          <a:p>
            <a:r>
              <a:rPr lang="en-US" dirty="0" smtClean="0"/>
              <a:t>The GET method is restricted to send up to 1024 characters only.</a:t>
            </a:r>
          </a:p>
          <a:p>
            <a:r>
              <a:rPr lang="en-US" dirty="0" smtClean="0"/>
              <a:t>Never use GET method if you have password or other sensitive information to be sent to the server.</a:t>
            </a:r>
          </a:p>
          <a:p>
            <a:r>
              <a:rPr lang="en-US" dirty="0" smtClean="0"/>
              <a:t>GET can't be used to send binary data, like images or word documents, to the server.</a:t>
            </a:r>
          </a:p>
          <a:p>
            <a:r>
              <a:rPr lang="en-US" dirty="0" smtClean="0"/>
              <a:t>The data sent by GET method can be accessed using QUERY_STRING environment variable.</a:t>
            </a:r>
          </a:p>
          <a:p>
            <a:r>
              <a:rPr lang="en-US" dirty="0" smtClean="0"/>
              <a:t>The PHP provides </a:t>
            </a:r>
            <a:r>
              <a:rPr lang="en-US" b="1" dirty="0" smtClean="0"/>
              <a:t>$_GET</a:t>
            </a:r>
            <a:r>
              <a:rPr lang="en-US" dirty="0" smtClean="0"/>
              <a:t> associative array to access all the sent information using GET method.</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When to use POST?</a:t>
            </a:r>
            <a:br>
              <a:rPr lang="en-GB"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r>
              <a:rPr lang="en-US" dirty="0" smtClean="0"/>
              <a:t>The POST method transfers information via HTTP headers. The information is encoded as described in case of GET method and put into a header called QUERY_STRING.</a:t>
            </a:r>
          </a:p>
          <a:p>
            <a:r>
              <a:rPr lang="en-US" dirty="0" smtClean="0"/>
              <a:t>The POST method does not have any restriction on data size to be sent.</a:t>
            </a:r>
          </a:p>
          <a:p>
            <a:r>
              <a:rPr lang="en-US" dirty="0" smtClean="0"/>
              <a:t>The POST method can be used to send ASCII as well as binary data.</a:t>
            </a:r>
          </a:p>
          <a:p>
            <a:r>
              <a:rPr lang="en-US" dirty="0" smtClean="0"/>
              <a:t>The data sent by POST method goes through HTTP header so security depends on HTTP protocol. By using Secure HTTP you can make sure that your information is secure.</a:t>
            </a:r>
          </a:p>
          <a:p>
            <a:r>
              <a:rPr lang="en-US" dirty="0" smtClean="0"/>
              <a:t>The PHP provides </a:t>
            </a:r>
            <a:r>
              <a:rPr lang="en-US" b="1" dirty="0" smtClean="0"/>
              <a:t>$_POST</a:t>
            </a:r>
            <a:r>
              <a:rPr lang="en-US" dirty="0" smtClean="0"/>
              <a:t> associative array to access all the sent information using POST method.</a:t>
            </a:r>
          </a:p>
          <a:p>
            <a:r>
              <a:rPr lang="en-US" b="1" dirty="0" smtClean="0"/>
              <a:t>Developers prefer POST for sending form data.</a:t>
            </a:r>
            <a:endParaRPr lang="en-GB" dirty="0" smtClean="0"/>
          </a:p>
          <a:p>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PHP $_REQUEST</a:t>
            </a:r>
            <a:br>
              <a:rPr lang="en-GB" dirty="0" smtClean="0"/>
            </a:br>
            <a:endParaRPr lang="en-US" dirty="0"/>
          </a:p>
        </p:txBody>
      </p:sp>
      <p:sp>
        <p:nvSpPr>
          <p:cNvPr id="3" name="Content Placeholder 2"/>
          <p:cNvSpPr>
            <a:spLocks noGrp="1"/>
          </p:cNvSpPr>
          <p:nvPr>
            <p:ph idx="1"/>
          </p:nvPr>
        </p:nvSpPr>
        <p:spPr>
          <a:xfrm>
            <a:off x="457200" y="1143000"/>
            <a:ext cx="8229600" cy="5257800"/>
          </a:xfrm>
        </p:spPr>
        <p:txBody>
          <a:bodyPr>
            <a:normAutofit fontScale="77500" lnSpcReduction="20000"/>
          </a:bodyPr>
          <a:lstStyle/>
          <a:p>
            <a:r>
              <a:rPr lang="en-US" dirty="0" smtClean="0"/>
              <a:t>$_REQUEST is an associative array which we can use in place of $_GET or $_POST.</a:t>
            </a:r>
          </a:p>
          <a:p>
            <a:r>
              <a:rPr lang="en-US" dirty="0" smtClean="0"/>
              <a:t>It means $_REQUEST is parent of $_GET and $_POST.</a:t>
            </a:r>
          </a:p>
          <a:p>
            <a:r>
              <a:rPr lang="en-US" dirty="0" smtClean="0"/>
              <a:t>$_REQUEST</a:t>
            </a:r>
          </a:p>
          <a:p>
            <a:pPr lvl="1"/>
            <a:r>
              <a:rPr lang="en-US" dirty="0" smtClean="0"/>
              <a:t>$_GET</a:t>
            </a:r>
          </a:p>
          <a:p>
            <a:pPr lvl="1"/>
            <a:r>
              <a:rPr lang="en-US" dirty="0" smtClean="0"/>
              <a:t>$_POST</a:t>
            </a:r>
          </a:p>
          <a:p>
            <a:r>
              <a:rPr lang="en-US" dirty="0" smtClean="0"/>
              <a:t>instead of using $_GET and $_POST we can use $_REQUEST.</a:t>
            </a:r>
          </a:p>
          <a:p>
            <a:r>
              <a:rPr lang="en-US" dirty="0" smtClean="0"/>
              <a:t>If $_REQUEST can perform working of $_GET and $_POST both then why we use $_GET and $_POST separately.</a:t>
            </a:r>
          </a:p>
          <a:p>
            <a:r>
              <a:rPr lang="en-US" dirty="0" smtClean="0"/>
              <a:t>It is bad programming practice if we use always $_REQUEST instead of $_GET and $_POST because it leads into confusion of another developer that from where variable value is coming.</a:t>
            </a:r>
          </a:p>
          <a:p>
            <a:r>
              <a:rPr lang="en-US" dirty="0" smtClean="0"/>
              <a:t>$_GET is dedicated </a:t>
            </a:r>
            <a:r>
              <a:rPr lang="en-US" smtClean="0"/>
              <a:t>to accept </a:t>
            </a:r>
            <a:r>
              <a:rPr lang="en-US" dirty="0" smtClean="0"/>
              <a:t>parameters from URL</a:t>
            </a:r>
          </a:p>
          <a:p>
            <a:r>
              <a:rPr lang="en-US" dirty="0" smtClean="0"/>
              <a:t>$_POST is dedicated to accept parameters through HTML</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143000"/>
            <a:ext cx="8305800" cy="4983163"/>
          </a:xfrm>
        </p:spPr>
        <p:txBody>
          <a:bodyPr>
            <a:normAutofit lnSpcReduction="10000"/>
          </a:bodyPr>
          <a:lstStyle/>
          <a:p>
            <a:r>
              <a:rPr lang="en-US" b="1" dirty="0" smtClean="0"/>
              <a:t>Advantages of static websites</a:t>
            </a:r>
          </a:p>
          <a:p>
            <a:r>
              <a:rPr lang="en-US" dirty="0" smtClean="0"/>
              <a:t>Quick to develop</a:t>
            </a:r>
          </a:p>
          <a:p>
            <a:r>
              <a:rPr lang="en-US" dirty="0" smtClean="0"/>
              <a:t>Cheap to develop</a:t>
            </a:r>
          </a:p>
          <a:p>
            <a:r>
              <a:rPr lang="en-US" dirty="0" smtClean="0"/>
              <a:t>Cheap to host</a:t>
            </a:r>
          </a:p>
          <a:p>
            <a:r>
              <a:rPr lang="en-US" b="1" dirty="0" smtClean="0"/>
              <a:t>Disadvantages of static websites</a:t>
            </a:r>
          </a:p>
          <a:p>
            <a:r>
              <a:rPr lang="en-US" dirty="0" smtClean="0"/>
              <a:t>Requires web development expertise to update site</a:t>
            </a:r>
          </a:p>
          <a:p>
            <a:r>
              <a:rPr lang="en-US" dirty="0" smtClean="0"/>
              <a:t>Site not as useful for the user</a:t>
            </a:r>
          </a:p>
          <a:p>
            <a:r>
              <a:rPr lang="en-US" dirty="0" smtClean="0"/>
              <a:t>Content can get stagnant</a:t>
            </a:r>
          </a:p>
          <a:p>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As I said, these are just a few of the superglobals available in PHP which I think you’ll use the most $_GET and $_POST allow your script to take in information from the outside world. </a:t>
            </a:r>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the $_PHP_SELF variable?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Self Post You can merge HTML file and PHP file within a single file. In this case, its content to itself by using $_PHP_SELF variable. $_PHP_SELF Form will post is a super global variable that returns the filename of the currently executing script. So, the $_PHP_SELF sends the submitted form data to the page itself, instead of jumping to a different page. This way, the user will get error messages on the same page as the form.</a:t>
            </a:r>
            <a:endParaRPr 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Note</a:t>
            </a:r>
          </a:p>
          <a:p>
            <a:r>
              <a:rPr lang="en-US" dirty="0" smtClean="0"/>
              <a:t>The exit() function prints a message and exits the current script.</a:t>
            </a:r>
          </a:p>
          <a:p>
            <a:r>
              <a:rPr lang="en-US" b="1" dirty="0" err="1" smtClean="0"/>
              <a:t>isset</a:t>
            </a:r>
            <a:r>
              <a:rPr lang="en-US" b="1" dirty="0" smtClean="0"/>
              <a:t>() function</a:t>
            </a:r>
          </a:p>
          <a:p>
            <a:r>
              <a:rPr lang="en-US" dirty="0" smtClean="0"/>
              <a:t>The </a:t>
            </a:r>
            <a:r>
              <a:rPr lang="en-US" dirty="0" err="1" smtClean="0"/>
              <a:t>isset</a:t>
            </a:r>
            <a:r>
              <a:rPr lang="en-US" dirty="0" smtClean="0"/>
              <a:t> () function is used to check whether a variable is set or not.</a:t>
            </a:r>
          </a:p>
          <a:p>
            <a:r>
              <a:rPr lang="en-US" b="1" dirty="0" smtClean="0"/>
              <a:t>Syntax</a:t>
            </a:r>
          </a:p>
          <a:p>
            <a:r>
              <a:rPr lang="en-US" dirty="0" err="1" smtClean="0"/>
              <a:t>isset</a:t>
            </a:r>
            <a:r>
              <a:rPr lang="en-US" dirty="0" smtClean="0"/>
              <a:t>(variable1, variable2......)</a:t>
            </a:r>
          </a:p>
          <a:p>
            <a:endParaRPr 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066800"/>
            <a:ext cx="8229600" cy="5059363"/>
          </a:xfrm>
        </p:spPr>
        <p:txBody>
          <a:bodyPr>
            <a:normAutofit fontScale="55000" lnSpcReduction="20000"/>
          </a:bodyPr>
          <a:lstStyle/>
          <a:p>
            <a:r>
              <a:rPr lang="en-US" dirty="0" smtClean="0"/>
              <a:t>&lt;?</a:t>
            </a:r>
            <a:r>
              <a:rPr lang="en-US" dirty="0" err="1" smtClean="0"/>
              <a:t>php</a:t>
            </a:r>
            <a:endParaRPr lang="en-US" dirty="0" smtClean="0"/>
          </a:p>
          <a:p>
            <a:r>
              <a:rPr lang="en-US" dirty="0" smtClean="0"/>
              <a:t> if( </a:t>
            </a:r>
            <a:r>
              <a:rPr lang="en-US" dirty="0" err="1" smtClean="0"/>
              <a:t>isset</a:t>
            </a:r>
            <a:r>
              <a:rPr lang="en-US" dirty="0" smtClean="0"/>
              <a:t>($_GET["name"]) || </a:t>
            </a:r>
            <a:r>
              <a:rPr lang="en-US" dirty="0" err="1" smtClean="0"/>
              <a:t>isset</a:t>
            </a:r>
            <a:r>
              <a:rPr lang="en-US" dirty="0" smtClean="0"/>
              <a:t>($_GET["age"]) )</a:t>
            </a:r>
          </a:p>
          <a:p>
            <a:r>
              <a:rPr lang="en-US" dirty="0" smtClean="0"/>
              <a:t> {</a:t>
            </a:r>
          </a:p>
          <a:p>
            <a:r>
              <a:rPr lang="en-US" dirty="0" smtClean="0"/>
              <a:t> echo "Welcome ". $_GET['name']. "&lt;</a:t>
            </a:r>
            <a:r>
              <a:rPr lang="en-US" dirty="0" err="1" smtClean="0"/>
              <a:t>br</a:t>
            </a:r>
            <a:r>
              <a:rPr lang="en-US" dirty="0" smtClean="0"/>
              <a:t> /&gt;";</a:t>
            </a:r>
          </a:p>
          <a:p>
            <a:r>
              <a:rPr lang="en-US" dirty="0" smtClean="0"/>
              <a:t> echo "You are ". $_GET['age']. " years old.";</a:t>
            </a:r>
          </a:p>
          <a:p>
            <a:r>
              <a:rPr lang="en-US" dirty="0" smtClean="0"/>
              <a:t> exit();</a:t>
            </a:r>
          </a:p>
          <a:p>
            <a:r>
              <a:rPr lang="en-US" dirty="0" smtClean="0"/>
              <a:t> }</a:t>
            </a:r>
          </a:p>
          <a:p>
            <a:r>
              <a:rPr lang="en-US" dirty="0" smtClean="0"/>
              <a:t>?&gt;</a:t>
            </a:r>
          </a:p>
          <a:p>
            <a:r>
              <a:rPr lang="en-US" dirty="0" smtClean="0"/>
              <a:t>&lt;html&gt;</a:t>
            </a:r>
          </a:p>
          <a:p>
            <a:r>
              <a:rPr lang="en-US" dirty="0" smtClean="0"/>
              <a:t>&lt;body&gt;</a:t>
            </a:r>
          </a:p>
          <a:p>
            <a:r>
              <a:rPr lang="en-US" dirty="0" smtClean="0"/>
              <a:t> &lt;form action="&lt;?</a:t>
            </a:r>
            <a:r>
              <a:rPr lang="en-US" dirty="0" err="1" smtClean="0"/>
              <a:t>php</a:t>
            </a:r>
            <a:r>
              <a:rPr lang="en-US" dirty="0" smtClean="0"/>
              <a:t> $_PHP_SELF ?&gt;" method="GET"&gt;</a:t>
            </a:r>
          </a:p>
          <a:p>
            <a:r>
              <a:rPr lang="en-US" dirty="0" smtClean="0"/>
              <a:t> Name: &lt;input type="text" name="name" /&gt;</a:t>
            </a:r>
          </a:p>
          <a:p>
            <a:r>
              <a:rPr lang="en-US" dirty="0" smtClean="0"/>
              <a:t> Age: &lt;input type="text" name="age"/&gt;</a:t>
            </a:r>
          </a:p>
          <a:p>
            <a:r>
              <a:rPr lang="en-US" dirty="0" smtClean="0"/>
              <a:t> &lt;input type="submit" /&gt;</a:t>
            </a:r>
          </a:p>
          <a:p>
            <a:r>
              <a:rPr lang="en-US" dirty="0" smtClean="0"/>
              <a:t> &lt;/form&gt;</a:t>
            </a:r>
          </a:p>
          <a:p>
            <a:r>
              <a:rPr lang="en-US" dirty="0" smtClean="0"/>
              <a:t> &lt;/body&gt;</a:t>
            </a:r>
          </a:p>
          <a:p>
            <a:r>
              <a:rPr lang="en-US" dirty="0" smtClean="0"/>
              <a:t>&lt;/html&gt;</a:t>
            </a:r>
            <a:endParaRPr 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include() Function</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US" dirty="0" smtClean="0"/>
              <a:t>You can include the content of a PHP file into another PHP file before the server executes it. There are two PHP functions which can be used to included one PHP file into another PHP file.</a:t>
            </a:r>
          </a:p>
          <a:p>
            <a:r>
              <a:rPr lang="en-US" dirty="0" smtClean="0"/>
              <a:t>The include() Function</a:t>
            </a:r>
          </a:p>
          <a:p>
            <a:r>
              <a:rPr lang="en-US" dirty="0" smtClean="0"/>
              <a:t>The require() Function</a:t>
            </a:r>
          </a:p>
          <a:p>
            <a:r>
              <a:rPr lang="en-US" dirty="0" smtClean="0"/>
              <a:t>This is a strong point of PHP which helps in creating functions, headers, footers, or elements that can be reused on multiple pages. This will help developers to make it easy to change the layout of complete website with minimal effort. If there is any change required then instead of changing thousand of files just change included file.</a:t>
            </a:r>
          </a:p>
          <a:p>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include() Function</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The include() function takes all the text in a specified file and copies it into the file that uses the include function. If there is any problem in loading a file then the </a:t>
            </a:r>
            <a:r>
              <a:rPr lang="en-US" b="1" dirty="0" smtClean="0"/>
              <a:t>include()</a:t>
            </a:r>
            <a:r>
              <a:rPr lang="en-US" dirty="0" smtClean="0"/>
              <a:t> function generates a warning but the script will continue execution.</a:t>
            </a:r>
          </a:p>
          <a:p>
            <a:r>
              <a:rPr lang="en-US" dirty="0" smtClean="0"/>
              <a:t>Assume you want to create a common menu for your website. Then create a file menu.php with the following content.</a:t>
            </a:r>
          </a:p>
          <a:p>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&lt;a </a:t>
            </a:r>
            <a:r>
              <a:rPr lang="en-US" dirty="0" err="1" smtClean="0"/>
              <a:t>href</a:t>
            </a:r>
            <a:r>
              <a:rPr lang="en-US" dirty="0" smtClean="0"/>
              <a:t>=“index.htm"&gt;Home&lt;/a&gt; </a:t>
            </a:r>
          </a:p>
          <a:p>
            <a:r>
              <a:rPr lang="en-US" dirty="0" smtClean="0"/>
              <a:t>&lt;a </a:t>
            </a:r>
            <a:r>
              <a:rPr lang="en-US" dirty="0" err="1" smtClean="0"/>
              <a:t>href</a:t>
            </a:r>
            <a:r>
              <a:rPr lang="en-US" dirty="0" smtClean="0"/>
              <a:t>=“about.html"&gt;About Us&lt;/a&gt; </a:t>
            </a:r>
          </a:p>
          <a:p>
            <a:r>
              <a:rPr lang="en-US" dirty="0" smtClean="0"/>
              <a:t>&lt;a </a:t>
            </a:r>
            <a:r>
              <a:rPr lang="en-US" dirty="0" err="1" smtClean="0"/>
              <a:t>href</a:t>
            </a:r>
            <a:r>
              <a:rPr lang="en-US" dirty="0" smtClean="0"/>
              <a:t>=“Contact.html"&gt;Contact Us&lt;/a&gt; </a:t>
            </a:r>
          </a:p>
          <a:p>
            <a:r>
              <a:rPr lang="en-US" dirty="0" smtClean="0"/>
              <a:t>Now create as many pages as you like and include this file to create header. For example now your test.php file can have following content.</a:t>
            </a:r>
          </a:p>
          <a:p>
            <a:r>
              <a:rPr lang="en-US" dirty="0" smtClean="0"/>
              <a:t>&lt;html&gt; &lt;body&gt; </a:t>
            </a:r>
          </a:p>
          <a:p>
            <a:r>
              <a:rPr lang="en-US" dirty="0" smtClean="0"/>
              <a:t>&lt;?</a:t>
            </a:r>
            <a:r>
              <a:rPr lang="en-US" dirty="0" err="1" smtClean="0"/>
              <a:t>php</a:t>
            </a:r>
            <a:endParaRPr lang="en-US" dirty="0" smtClean="0"/>
          </a:p>
          <a:p>
            <a:r>
              <a:rPr lang="en-US" dirty="0" smtClean="0"/>
              <a:t> </a:t>
            </a:r>
            <a:r>
              <a:rPr lang="en-US" b="1" dirty="0" smtClean="0"/>
              <a:t>include("menu.php");</a:t>
            </a:r>
            <a:r>
              <a:rPr lang="en-US" dirty="0" smtClean="0"/>
              <a:t> ?&gt; </a:t>
            </a:r>
          </a:p>
          <a:p>
            <a:r>
              <a:rPr lang="en-US" dirty="0" smtClean="0"/>
              <a:t> &lt;/body&gt; &lt;/html&gt;</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require() Function</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require() function takes all the text in a specified file and copies it into the file that uses the include function. If there is any problem in loading a file then the </a:t>
            </a:r>
            <a:r>
              <a:rPr lang="en-US" b="1" dirty="0" smtClean="0"/>
              <a:t>require()</a:t>
            </a:r>
            <a:r>
              <a:rPr lang="en-US" dirty="0" smtClean="0"/>
              <a:t> function generates a fatal error and halt the execution of the script.</a:t>
            </a:r>
          </a:p>
          <a:p>
            <a:r>
              <a:rPr lang="en-US" dirty="0" smtClean="0"/>
              <a:t>So there is no difference in require() and include() except they handle error conditions. It is recommended to use the require() function instead of include(), because scripts should not continue executing if files are missing or misnamed.</a:t>
            </a:r>
          </a:p>
          <a:p>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You can try using above example with require() function and it will generate same result. But if you will try following two examples where file does not exist then you will get different results.</a:t>
            </a:r>
          </a:p>
          <a:p>
            <a:r>
              <a:rPr lang="en-US" dirty="0" smtClean="0"/>
              <a:t>So, if you want the execution to go on and show users the output, even if the include file is missing, use the include statement.</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How to connect to </a:t>
            </a:r>
            <a:r>
              <a:rPr lang="en-US" b="1" dirty="0" err="1" smtClean="0"/>
              <a:t>MySQL</a:t>
            </a:r>
            <a:r>
              <a:rPr lang="en-US" b="1" dirty="0" smtClean="0"/>
              <a:t> database using PHP</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Before you can get content out of your </a:t>
            </a:r>
            <a:r>
              <a:rPr lang="en-US" dirty="0" err="1" smtClean="0"/>
              <a:t>MySQL</a:t>
            </a:r>
            <a:r>
              <a:rPr lang="en-US" dirty="0" smtClean="0"/>
              <a:t> database, you must know how to establish a connection to </a:t>
            </a:r>
            <a:r>
              <a:rPr lang="en-US" dirty="0" err="1" smtClean="0"/>
              <a:t>MySQL</a:t>
            </a:r>
            <a:r>
              <a:rPr lang="en-US" dirty="0" smtClean="0"/>
              <a:t> from inside a PHP script. To perform basic queries from within </a:t>
            </a:r>
            <a:r>
              <a:rPr lang="en-US" dirty="0" err="1" smtClean="0"/>
              <a:t>MySQL</a:t>
            </a:r>
            <a:r>
              <a:rPr lang="en-US" dirty="0" smtClean="0"/>
              <a:t> is very easy. This article will show you how to get up and running.</a:t>
            </a:r>
          </a:p>
          <a:p>
            <a:r>
              <a:rPr lang="en-US" dirty="0" smtClean="0"/>
              <a:t>The first thing to do is connect to the database. The function to connect to </a:t>
            </a:r>
            <a:r>
              <a:rPr lang="en-US" dirty="0" err="1" smtClean="0"/>
              <a:t>MySQL</a:t>
            </a:r>
            <a:r>
              <a:rPr lang="en-US" dirty="0" smtClean="0"/>
              <a:t> is called </a:t>
            </a:r>
            <a:r>
              <a:rPr lang="en-US" b="1" dirty="0" err="1" smtClean="0"/>
              <a:t>mysqli_connect</a:t>
            </a:r>
            <a:r>
              <a:rPr lang="en-US" b="1" dirty="0" smtClean="0"/>
              <a:t>(). </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More expensive to maintain in the long term if updates are more frequent. This is because any changes have to be made to pages individually. For example, if you had a menu item that appeared on every page that required amending, each individual page throughout the site would have to be updated.</a:t>
            </a:r>
          </a:p>
          <a:p>
            <a:r>
              <a:rPr lang="en-US" dirty="0" smtClean="0"/>
              <a:t>Not </a:t>
            </a:r>
            <a:r>
              <a:rPr lang="en-US" i="1" dirty="0" smtClean="0"/>
              <a:t>updatable</a:t>
            </a:r>
            <a:r>
              <a:rPr lang="en-US" dirty="0" smtClean="0"/>
              <a:t> by the Client, thus relying on the Web designer to edit.</a:t>
            </a:r>
          </a:p>
          <a:p>
            <a:r>
              <a:rPr lang="en-US" dirty="0" smtClean="0"/>
              <a:t>Management is restricted to one machine. If changes need to be made then this is only possible where the editing tool is installed.</a:t>
            </a:r>
          </a:p>
          <a:p>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143000"/>
            <a:ext cx="8229600" cy="5257800"/>
          </a:xfrm>
        </p:spPr>
        <p:txBody>
          <a:bodyPr>
            <a:normAutofit fontScale="85000" lnSpcReduction="20000"/>
          </a:bodyPr>
          <a:lstStyle/>
          <a:p>
            <a:pPr lvl="0" fontAlgn="t">
              <a:buNone/>
            </a:pPr>
            <a:r>
              <a:rPr lang="en-US" dirty="0" smtClean="0"/>
              <a:t>&lt;?</a:t>
            </a:r>
            <a:r>
              <a:rPr lang="en-US" dirty="0" err="1" smtClean="0"/>
              <a:t>php</a:t>
            </a:r>
            <a:endParaRPr lang="en-US" dirty="0" smtClean="0"/>
          </a:p>
          <a:p>
            <a:pPr lvl="0" fontAlgn="t">
              <a:buNone/>
            </a:pPr>
            <a:r>
              <a:rPr lang="en-US" dirty="0" smtClean="0"/>
              <a:t>/* Attempt </a:t>
            </a:r>
            <a:r>
              <a:rPr lang="en-US" dirty="0" err="1" smtClean="0"/>
              <a:t>MySQL</a:t>
            </a:r>
            <a:r>
              <a:rPr lang="en-US" dirty="0" smtClean="0"/>
              <a:t> server connection. Assuming you are running </a:t>
            </a:r>
            <a:r>
              <a:rPr lang="en-US" dirty="0" err="1" smtClean="0"/>
              <a:t>MySQL</a:t>
            </a:r>
            <a:endParaRPr lang="en-US" dirty="0" smtClean="0"/>
          </a:p>
          <a:p>
            <a:pPr lvl="0" fontAlgn="t">
              <a:buNone/>
            </a:pPr>
            <a:r>
              <a:rPr lang="en-US" dirty="0" smtClean="0"/>
              <a:t>   server with default setting (user 'root' with no password) */</a:t>
            </a:r>
          </a:p>
          <a:p>
            <a:pPr lvl="0" fontAlgn="t">
              <a:buNone/>
            </a:pPr>
            <a:r>
              <a:rPr lang="en-US" dirty="0" smtClean="0"/>
              <a:t>$link = </a:t>
            </a:r>
            <a:r>
              <a:rPr lang="en-US" dirty="0" err="1" smtClean="0"/>
              <a:t>mysqli_connect</a:t>
            </a:r>
            <a:r>
              <a:rPr lang="en-US" dirty="0" smtClean="0"/>
              <a:t>("</a:t>
            </a:r>
            <a:r>
              <a:rPr lang="en-US" dirty="0" err="1" smtClean="0"/>
              <a:t>localhost</a:t>
            </a:r>
            <a:r>
              <a:rPr lang="en-US" dirty="0" smtClean="0"/>
              <a:t>", "root", "");</a:t>
            </a:r>
          </a:p>
          <a:p>
            <a:pPr lvl="0" fontAlgn="t">
              <a:buNone/>
            </a:pPr>
            <a:r>
              <a:rPr lang="en-US" dirty="0" smtClean="0"/>
              <a:t>// Check connection</a:t>
            </a:r>
          </a:p>
          <a:p>
            <a:pPr lvl="0" fontAlgn="t">
              <a:buNone/>
            </a:pPr>
            <a:r>
              <a:rPr lang="en-US" dirty="0" smtClean="0"/>
              <a:t>if($link === false)</a:t>
            </a:r>
          </a:p>
          <a:p>
            <a:pPr lvl="0" fontAlgn="t">
              <a:buNone/>
            </a:pPr>
            <a:r>
              <a:rPr lang="en-US" dirty="0" smtClean="0"/>
              <a:t>{</a:t>
            </a:r>
          </a:p>
          <a:p>
            <a:pPr lvl="0" fontAlgn="t">
              <a:buNone/>
            </a:pPr>
            <a:r>
              <a:rPr lang="en-US" dirty="0" smtClean="0"/>
              <a:t>    die("ERROR: Could not connect. " . </a:t>
            </a:r>
            <a:r>
              <a:rPr lang="en-US" dirty="0" err="1" smtClean="0"/>
              <a:t>mysqli_connect_error</a:t>
            </a:r>
            <a:r>
              <a:rPr lang="en-US" dirty="0" smtClean="0"/>
              <a:t>());</a:t>
            </a:r>
          </a:p>
          <a:p>
            <a:pPr lvl="0" fontAlgn="t">
              <a:buNone/>
            </a:pPr>
            <a:r>
              <a:rPr lang="en-US" dirty="0" smtClean="0"/>
              <a:t>}</a:t>
            </a:r>
          </a:p>
          <a:p>
            <a:pPr lvl="0" fontAlgn="t">
              <a:buNone/>
            </a:pPr>
            <a:r>
              <a:rPr lang="en-US" dirty="0" smtClean="0"/>
              <a:t>?&gt;</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b="1" dirty="0" smtClean="0"/>
              <a:t>Creating Database and Tables Using PHP and </a:t>
            </a:r>
            <a:r>
              <a:rPr lang="en-US" sz="3600" b="1" dirty="0" err="1" smtClean="0"/>
              <a:t>MySQL</a:t>
            </a:r>
            <a:r>
              <a:rPr lang="en-US" b="1" dirty="0" smtClean="0"/>
              <a:t/>
            </a:r>
            <a:br>
              <a:rPr lang="en-US" b="1" dirty="0" smtClean="0"/>
            </a:br>
            <a:endParaRPr lang="en-US" dirty="0"/>
          </a:p>
        </p:txBody>
      </p:sp>
      <p:sp>
        <p:nvSpPr>
          <p:cNvPr id="3" name="Content Placeholder 2"/>
          <p:cNvSpPr>
            <a:spLocks noGrp="1"/>
          </p:cNvSpPr>
          <p:nvPr>
            <p:ph idx="1"/>
          </p:nvPr>
        </p:nvSpPr>
        <p:spPr>
          <a:xfrm>
            <a:off x="457200" y="990600"/>
            <a:ext cx="8229600" cy="5562600"/>
          </a:xfrm>
        </p:spPr>
        <p:txBody>
          <a:bodyPr>
            <a:normAutofit fontScale="85000" lnSpcReduction="20000"/>
          </a:bodyPr>
          <a:lstStyle/>
          <a:p>
            <a:pPr fontAlgn="base"/>
            <a:r>
              <a:rPr lang="en-US" dirty="0" smtClean="0"/>
              <a:t>Now that you've understood how to open a connection to the </a:t>
            </a:r>
            <a:r>
              <a:rPr lang="en-US" dirty="0" err="1" smtClean="0"/>
              <a:t>MySQL</a:t>
            </a:r>
            <a:r>
              <a:rPr lang="en-US" dirty="0" smtClean="0"/>
              <a:t> database server. In this tutorial you will learn how to execute SQL query to create a database and tables.</a:t>
            </a:r>
          </a:p>
          <a:p>
            <a:pPr fontAlgn="base"/>
            <a:r>
              <a:rPr lang="en-US" b="1" dirty="0" smtClean="0"/>
              <a:t>Creating the </a:t>
            </a:r>
            <a:r>
              <a:rPr lang="en-US" b="1" dirty="0" err="1" smtClean="0"/>
              <a:t>MySQL</a:t>
            </a:r>
            <a:r>
              <a:rPr lang="en-US" b="1" dirty="0" smtClean="0"/>
              <a:t> Database</a:t>
            </a:r>
          </a:p>
          <a:p>
            <a:pPr fontAlgn="base"/>
            <a:r>
              <a:rPr lang="en-US" dirty="0" smtClean="0"/>
              <a:t>Since all tables are stored in a database, so first we have to create a database before creating tables. The </a:t>
            </a:r>
            <a:r>
              <a:rPr lang="en-US" b="1" dirty="0" smtClean="0"/>
              <a:t>CREATE DATABASE</a:t>
            </a:r>
            <a:r>
              <a:rPr lang="en-US" dirty="0" smtClean="0"/>
              <a:t> statement is used to create a database in </a:t>
            </a:r>
            <a:r>
              <a:rPr lang="en-US" dirty="0" err="1" smtClean="0"/>
              <a:t>MySQL</a:t>
            </a:r>
            <a:r>
              <a:rPr lang="en-US" dirty="0" smtClean="0"/>
              <a:t>.</a:t>
            </a:r>
          </a:p>
          <a:p>
            <a:pPr fontAlgn="base"/>
            <a:r>
              <a:rPr lang="en-US" dirty="0" smtClean="0"/>
              <a:t>Let's make a SQL query using the CREATE DATABASE statement, after that we will execute this SQL query through passing it to the </a:t>
            </a:r>
            <a:r>
              <a:rPr lang="en-US" dirty="0" err="1" smtClean="0"/>
              <a:t>mysqli_query</a:t>
            </a:r>
            <a:r>
              <a:rPr lang="en-US" dirty="0" smtClean="0"/>
              <a:t>() function to finally create our database. The following example creates a database named “</a:t>
            </a:r>
            <a:r>
              <a:rPr lang="en-US" dirty="0" err="1" smtClean="0"/>
              <a:t>dit</a:t>
            </a:r>
            <a:r>
              <a:rPr lang="en-US" dirty="0" smtClean="0"/>
              <a:t>".</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143000"/>
            <a:ext cx="8229600" cy="5486400"/>
          </a:xfrm>
        </p:spPr>
        <p:txBody>
          <a:bodyPr>
            <a:normAutofit fontScale="92500" lnSpcReduction="20000"/>
          </a:bodyPr>
          <a:lstStyle/>
          <a:p>
            <a:r>
              <a:rPr lang="en-US" dirty="0" smtClean="0"/>
              <a:t>/* Attempt </a:t>
            </a:r>
            <a:r>
              <a:rPr lang="en-US" dirty="0" err="1" smtClean="0"/>
              <a:t>MySQL</a:t>
            </a:r>
            <a:r>
              <a:rPr lang="en-US" dirty="0" smtClean="0"/>
              <a:t> server connection. Assuming you are running </a:t>
            </a:r>
            <a:r>
              <a:rPr lang="en-US" dirty="0" err="1" smtClean="0"/>
              <a:t>MySQLserver</a:t>
            </a:r>
            <a:r>
              <a:rPr lang="en-US" dirty="0" smtClean="0"/>
              <a:t> with default setting (user 'root' with no password) */</a:t>
            </a:r>
          </a:p>
          <a:p>
            <a:pPr>
              <a:buNone/>
            </a:pPr>
            <a:r>
              <a:rPr lang="en-US" dirty="0" smtClean="0"/>
              <a:t>$link = </a:t>
            </a:r>
            <a:r>
              <a:rPr lang="en-US" dirty="0" err="1" smtClean="0"/>
              <a:t>mysqli_connect</a:t>
            </a:r>
            <a:r>
              <a:rPr lang="en-US" dirty="0" smtClean="0"/>
              <a:t>("</a:t>
            </a:r>
            <a:r>
              <a:rPr lang="en-US" dirty="0" err="1" smtClean="0"/>
              <a:t>localhost</a:t>
            </a:r>
            <a:r>
              <a:rPr lang="en-US" dirty="0" smtClean="0"/>
              <a:t>", "root", ""); </a:t>
            </a:r>
          </a:p>
          <a:p>
            <a:pPr>
              <a:buNone/>
            </a:pPr>
            <a:r>
              <a:rPr lang="en-US" dirty="0" smtClean="0"/>
              <a:t>// Check </a:t>
            </a:r>
            <a:r>
              <a:rPr lang="en-US" dirty="0" err="1" smtClean="0"/>
              <a:t>connectionif</a:t>
            </a:r>
            <a:r>
              <a:rPr lang="en-US" dirty="0" smtClean="0"/>
              <a:t>($link == false){   </a:t>
            </a:r>
          </a:p>
          <a:p>
            <a:pPr>
              <a:buNone/>
            </a:pPr>
            <a:r>
              <a:rPr lang="en-US" dirty="0" smtClean="0"/>
              <a:t> die("ERROR: Could not connect. " );} </a:t>
            </a:r>
          </a:p>
          <a:p>
            <a:pPr>
              <a:buNone/>
            </a:pPr>
            <a:r>
              <a:rPr lang="en-US" dirty="0" smtClean="0"/>
              <a:t>// Attempt create database query execution</a:t>
            </a:r>
          </a:p>
          <a:p>
            <a:pPr>
              <a:buNone/>
            </a:pPr>
            <a:r>
              <a:rPr lang="en-US" dirty="0" smtClean="0"/>
              <a:t>$</a:t>
            </a:r>
            <a:r>
              <a:rPr lang="en-US" dirty="0" err="1" smtClean="0"/>
              <a:t>sql</a:t>
            </a:r>
            <a:r>
              <a:rPr lang="en-US" dirty="0" smtClean="0"/>
              <a:t> = "CREATE DATABASE </a:t>
            </a:r>
            <a:r>
              <a:rPr lang="en-US" dirty="0" err="1" smtClean="0"/>
              <a:t>dit</a:t>
            </a:r>
            <a:r>
              <a:rPr lang="en-US" dirty="0" smtClean="0"/>
              <a:t>";</a:t>
            </a:r>
          </a:p>
          <a:p>
            <a:pPr>
              <a:buNone/>
            </a:pPr>
            <a:r>
              <a:rPr lang="en-US" dirty="0" smtClean="0"/>
              <a:t>if(</a:t>
            </a:r>
            <a:r>
              <a:rPr lang="en-US" dirty="0" err="1" smtClean="0"/>
              <a:t>mysqli_query</a:t>
            </a:r>
            <a:r>
              <a:rPr lang="en-US" dirty="0" smtClean="0"/>
              <a:t>($link, $</a:t>
            </a:r>
            <a:r>
              <a:rPr lang="en-US" dirty="0" err="1" smtClean="0"/>
              <a:t>sql</a:t>
            </a:r>
            <a:r>
              <a:rPr lang="en-US" dirty="0" smtClean="0"/>
              <a:t>)){  </a:t>
            </a:r>
          </a:p>
          <a:p>
            <a:pPr>
              <a:buNone/>
            </a:pPr>
            <a:r>
              <a:rPr lang="en-US" dirty="0" smtClean="0"/>
              <a:t>  echo "Database </a:t>
            </a:r>
            <a:r>
              <a:rPr lang="en-US" dirty="0" err="1" smtClean="0"/>
              <a:t>dit</a:t>
            </a:r>
            <a:r>
              <a:rPr lang="en-US" dirty="0" smtClean="0"/>
              <a:t> created successfully";}</a:t>
            </a:r>
          </a:p>
          <a:p>
            <a:pPr>
              <a:buNone/>
            </a:pPr>
            <a:r>
              <a:rPr lang="en-US" dirty="0" smtClean="0"/>
              <a:t> else{    echo "ERROR: Could not able to create database " ?&gt;</a:t>
            </a:r>
          </a:p>
          <a:p>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Adding Tables to </a:t>
            </a:r>
            <a:r>
              <a:rPr lang="en-US" b="1" dirty="0" err="1" smtClean="0"/>
              <a:t>MySQL</a:t>
            </a:r>
            <a:r>
              <a:rPr lang="en-US" b="1" dirty="0" smtClean="0"/>
              <a:t> Database</a:t>
            </a:r>
            <a:br>
              <a:rPr lang="en-US" b="1" dirty="0" smtClean="0"/>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fontAlgn="base"/>
            <a:r>
              <a:rPr lang="en-US" dirty="0" smtClean="0"/>
              <a:t>Since our database is created now it's time to add some tables to it. The </a:t>
            </a:r>
            <a:r>
              <a:rPr lang="en-US" b="1" dirty="0" smtClean="0"/>
              <a:t>CREATE TABLE </a:t>
            </a:r>
            <a:r>
              <a:rPr lang="en-US" dirty="0" smtClean="0"/>
              <a:t>statement is used to create a table in </a:t>
            </a:r>
            <a:r>
              <a:rPr lang="en-US" dirty="0" err="1" smtClean="0"/>
              <a:t>MySQL</a:t>
            </a:r>
            <a:r>
              <a:rPr lang="en-US" dirty="0" smtClean="0"/>
              <a:t> database.</a:t>
            </a:r>
          </a:p>
          <a:p>
            <a:pPr fontAlgn="base"/>
            <a:r>
              <a:rPr lang="en-US" dirty="0" smtClean="0"/>
              <a:t>So let's make a SQL query using the CREATE TABLE statement, after that we will execute this SQL query through passing it to the </a:t>
            </a:r>
            <a:r>
              <a:rPr lang="en-US" dirty="0" err="1" smtClean="0"/>
              <a:t>mysqli_query</a:t>
            </a:r>
            <a:r>
              <a:rPr lang="en-US" dirty="0" smtClean="0"/>
              <a:t>() function to finally create our table.</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990600"/>
            <a:ext cx="8229600" cy="5562600"/>
          </a:xfrm>
        </p:spPr>
        <p:txBody>
          <a:bodyPr>
            <a:normAutofit fontScale="62500" lnSpcReduction="20000"/>
          </a:bodyPr>
          <a:lstStyle/>
          <a:p>
            <a:pPr>
              <a:buNone/>
            </a:pPr>
            <a:r>
              <a:rPr lang="en-US" dirty="0" smtClean="0"/>
              <a:t>&lt;?</a:t>
            </a:r>
            <a:r>
              <a:rPr lang="en-US" dirty="0" err="1" smtClean="0"/>
              <a:t>php</a:t>
            </a:r>
            <a:r>
              <a:rPr lang="en-US" dirty="0" smtClean="0"/>
              <a:t>/* Attempt </a:t>
            </a:r>
            <a:r>
              <a:rPr lang="en-US" dirty="0" err="1" smtClean="0"/>
              <a:t>MySQL</a:t>
            </a:r>
            <a:r>
              <a:rPr lang="en-US" dirty="0" smtClean="0"/>
              <a:t> server connection. Assuming you are running </a:t>
            </a:r>
            <a:r>
              <a:rPr lang="en-US" dirty="0" err="1" smtClean="0"/>
              <a:t>MySQLserver</a:t>
            </a:r>
            <a:r>
              <a:rPr lang="en-US" dirty="0" smtClean="0"/>
              <a:t> with default setting (user 'root' with no password) */</a:t>
            </a:r>
          </a:p>
          <a:p>
            <a:pPr>
              <a:buNone/>
            </a:pPr>
            <a:r>
              <a:rPr lang="en-US" dirty="0" smtClean="0"/>
              <a:t>$link = </a:t>
            </a:r>
            <a:r>
              <a:rPr lang="en-US" dirty="0" err="1" smtClean="0"/>
              <a:t>mysqli_connect</a:t>
            </a:r>
            <a:r>
              <a:rPr lang="en-US" dirty="0" smtClean="0"/>
              <a:t>("</a:t>
            </a:r>
            <a:r>
              <a:rPr lang="en-US" dirty="0" err="1" smtClean="0"/>
              <a:t>localhost</a:t>
            </a:r>
            <a:r>
              <a:rPr lang="en-US" dirty="0" smtClean="0"/>
              <a:t>", "root", "", "</a:t>
            </a:r>
            <a:r>
              <a:rPr lang="en-US" dirty="0" err="1" smtClean="0"/>
              <a:t>dit</a:t>
            </a:r>
            <a:r>
              <a:rPr lang="en-US" dirty="0" smtClean="0"/>
              <a:t>"); </a:t>
            </a:r>
          </a:p>
          <a:p>
            <a:pPr>
              <a:buNone/>
            </a:pPr>
            <a:r>
              <a:rPr lang="en-US" dirty="0" smtClean="0"/>
              <a:t>// Check connection</a:t>
            </a:r>
          </a:p>
          <a:p>
            <a:pPr>
              <a:buNone/>
            </a:pPr>
            <a:r>
              <a:rPr lang="en-US" dirty="0" smtClean="0"/>
              <a:t>if($link == false)</a:t>
            </a:r>
          </a:p>
          <a:p>
            <a:pPr>
              <a:buNone/>
            </a:pPr>
            <a:r>
              <a:rPr lang="en-US" dirty="0" smtClean="0"/>
              <a:t>{    </a:t>
            </a:r>
          </a:p>
          <a:p>
            <a:pPr>
              <a:buNone/>
            </a:pPr>
            <a:r>
              <a:rPr lang="en-US" dirty="0" smtClean="0"/>
              <a:t>die("ERROR: Could not connect. " ;</a:t>
            </a:r>
          </a:p>
          <a:p>
            <a:pPr>
              <a:buNone/>
            </a:pPr>
            <a:r>
              <a:rPr lang="en-US" dirty="0" smtClean="0"/>
              <a:t>// Attempt create table query execution</a:t>
            </a:r>
          </a:p>
          <a:p>
            <a:pPr>
              <a:buNone/>
            </a:pPr>
            <a:r>
              <a:rPr lang="en-US" dirty="0" smtClean="0"/>
              <a:t>$</a:t>
            </a:r>
            <a:r>
              <a:rPr lang="en-US" dirty="0" err="1" smtClean="0"/>
              <a:t>sql</a:t>
            </a:r>
            <a:r>
              <a:rPr lang="en-US" dirty="0" smtClean="0"/>
              <a:t> = "CREATE TABLE persons(</a:t>
            </a:r>
            <a:r>
              <a:rPr lang="en-US" dirty="0" err="1" smtClean="0"/>
              <a:t>person_id</a:t>
            </a:r>
            <a:r>
              <a:rPr lang="en-US" dirty="0" smtClean="0"/>
              <a:t> INT(4) NOT NULL PRIMARY KEY AUTO_INCREMENT, first_name CHAR(30) NOT NULL, </a:t>
            </a:r>
            <a:r>
              <a:rPr lang="en-US" dirty="0" err="1" smtClean="0"/>
              <a:t>last_name</a:t>
            </a:r>
            <a:r>
              <a:rPr lang="en-US" dirty="0" smtClean="0"/>
              <a:t> CHAR(30) NOT NULL, </a:t>
            </a:r>
            <a:r>
              <a:rPr lang="en-US" dirty="0" err="1" smtClean="0"/>
              <a:t>email_address</a:t>
            </a:r>
            <a:r>
              <a:rPr lang="en-US" dirty="0" smtClean="0"/>
              <a:t> VARCHAR(50))";</a:t>
            </a:r>
          </a:p>
          <a:p>
            <a:pPr>
              <a:buNone/>
            </a:pPr>
            <a:r>
              <a:rPr lang="en-US" dirty="0" smtClean="0"/>
              <a:t>if (</a:t>
            </a:r>
            <a:r>
              <a:rPr lang="en-US" dirty="0" err="1" smtClean="0"/>
              <a:t>mysqli_query</a:t>
            </a:r>
            <a:r>
              <a:rPr lang="en-US" dirty="0" smtClean="0"/>
              <a:t>($link, $</a:t>
            </a:r>
            <a:r>
              <a:rPr lang="en-US" dirty="0" err="1" smtClean="0"/>
              <a:t>sql</a:t>
            </a:r>
            <a:r>
              <a:rPr lang="en-US" dirty="0" smtClean="0"/>
              <a:t>)){  </a:t>
            </a:r>
          </a:p>
          <a:p>
            <a:pPr>
              <a:buNone/>
            </a:pPr>
            <a:r>
              <a:rPr lang="en-US" dirty="0" smtClean="0"/>
              <a:t>  echo "Table persons created successfully";} </a:t>
            </a:r>
          </a:p>
          <a:p>
            <a:pPr>
              <a:buNone/>
            </a:pPr>
            <a:r>
              <a:rPr lang="en-US" dirty="0" smtClean="0"/>
              <a:t>else </a:t>
            </a:r>
          </a:p>
          <a:p>
            <a:pPr>
              <a:buNone/>
            </a:pPr>
            <a:r>
              <a:rPr lang="en-US" dirty="0" smtClean="0"/>
              <a:t>{    </a:t>
            </a:r>
          </a:p>
          <a:p>
            <a:pPr>
              <a:buNone/>
            </a:pPr>
            <a:r>
              <a:rPr lang="en-US" dirty="0" smtClean="0"/>
              <a:t>echo "ERROR: Could not able to execute " ;</a:t>
            </a:r>
          </a:p>
          <a:p>
            <a:pPr>
              <a:buNone/>
            </a:pPr>
            <a:r>
              <a:rPr lang="en-US" dirty="0" smtClean="0"/>
              <a:t>} </a:t>
            </a:r>
          </a:p>
          <a:p>
            <a:pPr>
              <a:buNone/>
            </a:pPr>
            <a:r>
              <a:rPr lang="en-US" dirty="0" smtClean="0"/>
              <a:t>?&gt;</a:t>
            </a:r>
          </a:p>
          <a:p>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066800"/>
            <a:ext cx="8229600" cy="5410200"/>
          </a:xfrm>
        </p:spPr>
        <p:txBody>
          <a:bodyPr>
            <a:normAutofit fontScale="62500" lnSpcReduction="20000"/>
          </a:bodyPr>
          <a:lstStyle/>
          <a:p>
            <a:pPr>
              <a:buNone/>
            </a:pPr>
            <a:r>
              <a:rPr lang="en-US" dirty="0" smtClean="0"/>
              <a:t>&lt;?</a:t>
            </a:r>
            <a:r>
              <a:rPr lang="en-US" dirty="0" err="1" smtClean="0"/>
              <a:t>php</a:t>
            </a:r>
            <a:endParaRPr lang="en-US" dirty="0" smtClean="0"/>
          </a:p>
          <a:p>
            <a:pPr>
              <a:buNone/>
            </a:pPr>
            <a:r>
              <a:rPr lang="en-US" dirty="0" smtClean="0"/>
              <a:t>/* Attempt </a:t>
            </a:r>
            <a:r>
              <a:rPr lang="en-US" dirty="0" err="1" smtClean="0"/>
              <a:t>MySQL</a:t>
            </a:r>
            <a:r>
              <a:rPr lang="en-US" dirty="0" smtClean="0"/>
              <a:t> server connection. Assuming you are running </a:t>
            </a:r>
            <a:r>
              <a:rPr lang="en-US" dirty="0" err="1" smtClean="0"/>
              <a:t>MySQLserver</a:t>
            </a:r>
            <a:r>
              <a:rPr lang="en-US" dirty="0" smtClean="0"/>
              <a:t> with default setting (user 'root' with no password) */</a:t>
            </a:r>
          </a:p>
          <a:p>
            <a:pPr>
              <a:buNone/>
            </a:pPr>
            <a:r>
              <a:rPr lang="en-US" dirty="0" smtClean="0"/>
              <a:t>$link = </a:t>
            </a:r>
            <a:r>
              <a:rPr lang="en-US" dirty="0" err="1" smtClean="0"/>
              <a:t>mysqli_connect</a:t>
            </a:r>
            <a:r>
              <a:rPr lang="en-US" dirty="0" smtClean="0"/>
              <a:t>("</a:t>
            </a:r>
            <a:r>
              <a:rPr lang="en-US" dirty="0" err="1" smtClean="0"/>
              <a:t>localhost</a:t>
            </a:r>
            <a:r>
              <a:rPr lang="en-US" dirty="0" smtClean="0"/>
              <a:t>", "root", "", "</a:t>
            </a:r>
            <a:r>
              <a:rPr lang="en-US" dirty="0" err="1" smtClean="0"/>
              <a:t>dit</a:t>
            </a:r>
            <a:r>
              <a:rPr lang="en-US" dirty="0" smtClean="0"/>
              <a:t>"); </a:t>
            </a:r>
          </a:p>
          <a:p>
            <a:pPr>
              <a:buNone/>
            </a:pPr>
            <a:r>
              <a:rPr lang="en-US" dirty="0" smtClean="0"/>
              <a:t>// Check </a:t>
            </a:r>
            <a:r>
              <a:rPr lang="en-US" dirty="0" err="1" smtClean="0"/>
              <a:t>connectionif</a:t>
            </a:r>
            <a:r>
              <a:rPr lang="en-US" dirty="0" smtClean="0"/>
              <a:t>($link == false)</a:t>
            </a:r>
          </a:p>
          <a:p>
            <a:pPr>
              <a:buNone/>
            </a:pPr>
            <a:r>
              <a:rPr lang="en-US" dirty="0" smtClean="0"/>
              <a:t>{   </a:t>
            </a:r>
          </a:p>
          <a:p>
            <a:pPr>
              <a:buNone/>
            </a:pPr>
            <a:r>
              <a:rPr lang="en-US" dirty="0" smtClean="0"/>
              <a:t> die("ERROR: Could not connect. " );</a:t>
            </a:r>
          </a:p>
          <a:p>
            <a:pPr>
              <a:buNone/>
            </a:pPr>
            <a:r>
              <a:rPr lang="en-US" dirty="0" smtClean="0"/>
              <a:t>} </a:t>
            </a:r>
          </a:p>
          <a:p>
            <a:pPr>
              <a:buNone/>
            </a:pPr>
            <a:r>
              <a:rPr lang="en-US" dirty="0" smtClean="0"/>
              <a:t>// Attempt insert query execution</a:t>
            </a:r>
          </a:p>
          <a:p>
            <a:pPr>
              <a:buNone/>
            </a:pPr>
            <a:r>
              <a:rPr lang="en-US" dirty="0" smtClean="0"/>
              <a:t>$</a:t>
            </a:r>
            <a:r>
              <a:rPr lang="en-US" dirty="0" err="1" smtClean="0"/>
              <a:t>sql</a:t>
            </a:r>
            <a:r>
              <a:rPr lang="en-US" dirty="0" smtClean="0"/>
              <a:t> = "INSERT INTO persons (</a:t>
            </a:r>
            <a:r>
              <a:rPr lang="en-US" dirty="0" err="1" smtClean="0"/>
              <a:t>person_id</a:t>
            </a:r>
            <a:r>
              <a:rPr lang="en-US" dirty="0" smtClean="0"/>
              <a:t>, first_name, </a:t>
            </a:r>
            <a:r>
              <a:rPr lang="en-US" dirty="0" err="1" smtClean="0"/>
              <a:t>last_name</a:t>
            </a:r>
            <a:r>
              <a:rPr lang="en-US" dirty="0" smtClean="0"/>
              <a:t>, </a:t>
            </a:r>
            <a:r>
              <a:rPr lang="en-US" dirty="0" err="1" smtClean="0"/>
              <a:t>email_address</a:t>
            </a:r>
            <a:r>
              <a:rPr lang="en-US" dirty="0" smtClean="0"/>
              <a:t>) VALUES (1, 'Peter', 'Parker', 'peterparker@mail.com')";</a:t>
            </a:r>
          </a:p>
          <a:p>
            <a:pPr>
              <a:buNone/>
            </a:pPr>
            <a:r>
              <a:rPr lang="en-US" dirty="0" smtClean="0"/>
              <a:t>if(</a:t>
            </a:r>
            <a:r>
              <a:rPr lang="en-US" dirty="0" err="1" smtClean="0"/>
              <a:t>mysqli_query</a:t>
            </a:r>
            <a:r>
              <a:rPr lang="en-US" dirty="0" smtClean="0"/>
              <a:t>($link, $</a:t>
            </a:r>
            <a:r>
              <a:rPr lang="en-US" dirty="0" err="1" smtClean="0"/>
              <a:t>sql</a:t>
            </a:r>
            <a:r>
              <a:rPr lang="en-US" dirty="0" smtClean="0"/>
              <a:t>)){   </a:t>
            </a:r>
          </a:p>
          <a:p>
            <a:pPr>
              <a:buNone/>
            </a:pPr>
            <a:r>
              <a:rPr lang="en-US" dirty="0" smtClean="0"/>
              <a:t> echo "Records added successfully.";} </a:t>
            </a:r>
          </a:p>
          <a:p>
            <a:pPr>
              <a:buNone/>
            </a:pPr>
            <a:r>
              <a:rPr lang="en-US" dirty="0" smtClean="0"/>
              <a:t>Else</a:t>
            </a:r>
          </a:p>
          <a:p>
            <a:pPr>
              <a:buNone/>
            </a:pPr>
            <a:r>
              <a:rPr lang="en-US" dirty="0" smtClean="0"/>
              <a:t>{   </a:t>
            </a:r>
          </a:p>
          <a:p>
            <a:pPr>
              <a:buNone/>
            </a:pPr>
            <a:r>
              <a:rPr lang="en-US" dirty="0" smtClean="0"/>
              <a:t> echo "ERROR: Could not able to execute " ;</a:t>
            </a:r>
          </a:p>
          <a:p>
            <a:pPr>
              <a:buNone/>
            </a:pPr>
            <a:r>
              <a:rPr lang="en-US" dirty="0" smtClean="0"/>
              <a:t>}</a:t>
            </a:r>
          </a:p>
          <a:p>
            <a:pPr>
              <a:buNone/>
            </a:pPr>
            <a:r>
              <a:rPr lang="en-US" dirty="0" smtClean="0"/>
              <a:t>?&gt;</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fontAlgn="base"/>
            <a:r>
              <a:rPr lang="en-US" dirty="0" smtClean="0"/>
              <a:t>If you remember, from the preceding section, the '</a:t>
            </a:r>
            <a:r>
              <a:rPr lang="en-US" dirty="0" err="1" smtClean="0"/>
              <a:t>person_id</a:t>
            </a:r>
            <a:r>
              <a:rPr lang="en-US" dirty="0" smtClean="0"/>
              <a:t>' field was marked with the AUTO_INCREMENT flag. This modifier tells the </a:t>
            </a:r>
            <a:r>
              <a:rPr lang="en-US" dirty="0" err="1" smtClean="0"/>
              <a:t>MySQL</a:t>
            </a:r>
            <a:r>
              <a:rPr lang="en-US" dirty="0" smtClean="0"/>
              <a:t> to automatically assign a value to this field if it is left unspecified while inserting a new record to the persons table. To see this in action, try adding another record using the following statement:</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219200"/>
            <a:ext cx="8229600" cy="4906963"/>
          </a:xfrm>
        </p:spPr>
        <p:txBody>
          <a:bodyPr>
            <a:noAutofit/>
          </a:bodyPr>
          <a:lstStyle/>
          <a:p>
            <a:pPr>
              <a:buNone/>
            </a:pPr>
            <a:r>
              <a:rPr lang="en-US" sz="1600" dirty="0" smtClean="0"/>
              <a:t>&lt;?</a:t>
            </a:r>
            <a:r>
              <a:rPr lang="en-US" sz="1600" dirty="0" err="1" smtClean="0"/>
              <a:t>php</a:t>
            </a:r>
            <a:endParaRPr lang="en-US" sz="1600" dirty="0" smtClean="0"/>
          </a:p>
          <a:p>
            <a:pPr>
              <a:buNone/>
            </a:pPr>
            <a:r>
              <a:rPr lang="en-US" sz="1600" dirty="0" smtClean="0"/>
              <a:t>/* Attempt </a:t>
            </a:r>
            <a:r>
              <a:rPr lang="en-US" sz="1600" dirty="0" err="1" smtClean="0"/>
              <a:t>MySQL</a:t>
            </a:r>
            <a:r>
              <a:rPr lang="en-US" sz="1600" dirty="0" smtClean="0"/>
              <a:t> server connection. Assuming you are running </a:t>
            </a:r>
            <a:r>
              <a:rPr lang="en-US" sz="1600" dirty="0" err="1" smtClean="0"/>
              <a:t>MySQLserver</a:t>
            </a:r>
            <a:r>
              <a:rPr lang="en-US" sz="1600" dirty="0" smtClean="0"/>
              <a:t> with default setting (user 'root' with no password) */</a:t>
            </a:r>
          </a:p>
          <a:p>
            <a:pPr>
              <a:buNone/>
            </a:pPr>
            <a:r>
              <a:rPr lang="en-US" sz="1600" dirty="0" smtClean="0"/>
              <a:t>$link = </a:t>
            </a:r>
            <a:r>
              <a:rPr lang="en-US" sz="1600" dirty="0" err="1" smtClean="0"/>
              <a:t>mysqli_connect</a:t>
            </a:r>
            <a:r>
              <a:rPr lang="en-US" sz="1600" dirty="0" smtClean="0"/>
              <a:t>("</a:t>
            </a:r>
            <a:r>
              <a:rPr lang="en-US" sz="1600" dirty="0" err="1" smtClean="0"/>
              <a:t>localhost</a:t>
            </a:r>
            <a:r>
              <a:rPr lang="en-US" sz="1600" dirty="0" smtClean="0"/>
              <a:t>", "root", "", "</a:t>
            </a:r>
            <a:r>
              <a:rPr lang="en-US" sz="1600" dirty="0" err="1" smtClean="0"/>
              <a:t>dit</a:t>
            </a:r>
            <a:r>
              <a:rPr lang="en-US" sz="1600" dirty="0" smtClean="0"/>
              <a:t>"); </a:t>
            </a:r>
          </a:p>
          <a:p>
            <a:pPr>
              <a:buNone/>
            </a:pPr>
            <a:r>
              <a:rPr lang="en-US" sz="1600" dirty="0" smtClean="0"/>
              <a:t>// Check </a:t>
            </a:r>
            <a:r>
              <a:rPr lang="en-US" sz="1600" dirty="0" err="1" smtClean="0"/>
              <a:t>connectionif</a:t>
            </a:r>
            <a:r>
              <a:rPr lang="en-US" sz="1600" dirty="0" smtClean="0"/>
              <a:t>($link === false)</a:t>
            </a:r>
          </a:p>
          <a:p>
            <a:pPr>
              <a:buNone/>
            </a:pPr>
            <a:r>
              <a:rPr lang="en-US" sz="1600" dirty="0" smtClean="0"/>
              <a:t>{    </a:t>
            </a:r>
          </a:p>
          <a:p>
            <a:pPr>
              <a:buNone/>
            </a:pPr>
            <a:r>
              <a:rPr lang="en-US" sz="1600" dirty="0" smtClean="0"/>
              <a:t>die("ERROR: Could not connect. " );</a:t>
            </a:r>
          </a:p>
          <a:p>
            <a:pPr>
              <a:buNone/>
            </a:pPr>
            <a:r>
              <a:rPr lang="en-US" sz="1600" dirty="0" smtClean="0"/>
              <a:t>} </a:t>
            </a:r>
          </a:p>
          <a:p>
            <a:pPr>
              <a:buNone/>
            </a:pPr>
            <a:r>
              <a:rPr lang="en-US" sz="1600" dirty="0" smtClean="0"/>
              <a:t>// Attempt insert query </a:t>
            </a:r>
            <a:r>
              <a:rPr lang="en-US" sz="1600" dirty="0" err="1" smtClean="0"/>
              <a:t>execution$sql</a:t>
            </a:r>
            <a:r>
              <a:rPr lang="en-US" sz="1600" dirty="0" smtClean="0"/>
              <a:t> = "INSERT INTO persons (first_name, </a:t>
            </a:r>
            <a:r>
              <a:rPr lang="en-US" sz="1600" dirty="0" err="1" smtClean="0"/>
              <a:t>last_name</a:t>
            </a:r>
            <a:r>
              <a:rPr lang="en-US" sz="1600" dirty="0" smtClean="0"/>
              <a:t>, </a:t>
            </a:r>
            <a:r>
              <a:rPr lang="en-US" sz="1600" dirty="0" err="1" smtClean="0"/>
              <a:t>email_address</a:t>
            </a:r>
            <a:r>
              <a:rPr lang="en-US" sz="1600" dirty="0" smtClean="0"/>
              <a:t>) VALUES ('John', 'Rambo', 'johnrambo@mail.com')";</a:t>
            </a:r>
          </a:p>
          <a:p>
            <a:pPr>
              <a:buNone/>
            </a:pPr>
            <a:r>
              <a:rPr lang="en-US" sz="1600" dirty="0" smtClean="0"/>
              <a:t>if(</a:t>
            </a:r>
            <a:r>
              <a:rPr lang="en-US" sz="1600" dirty="0" err="1" smtClean="0"/>
              <a:t>mysqli_query</a:t>
            </a:r>
            <a:r>
              <a:rPr lang="en-US" sz="1600" dirty="0" smtClean="0"/>
              <a:t>($link, $</a:t>
            </a:r>
            <a:r>
              <a:rPr lang="en-US" sz="1600" dirty="0" err="1" smtClean="0"/>
              <a:t>sql</a:t>
            </a:r>
            <a:r>
              <a:rPr lang="en-US" sz="1600" dirty="0" smtClean="0"/>
              <a:t>))</a:t>
            </a:r>
          </a:p>
          <a:p>
            <a:pPr>
              <a:buNone/>
            </a:pPr>
            <a:r>
              <a:rPr lang="en-US" sz="1600" dirty="0" smtClean="0"/>
              <a:t>{  </a:t>
            </a:r>
          </a:p>
          <a:p>
            <a:pPr>
              <a:buNone/>
            </a:pPr>
            <a:r>
              <a:rPr lang="en-US" sz="1600" dirty="0" smtClean="0"/>
              <a:t>  echo "Records added successfully.";</a:t>
            </a:r>
          </a:p>
          <a:p>
            <a:pPr>
              <a:buNone/>
            </a:pPr>
            <a:r>
              <a:rPr lang="en-US" sz="1600" dirty="0" smtClean="0"/>
              <a:t>}</a:t>
            </a:r>
          </a:p>
          <a:p>
            <a:pPr>
              <a:buNone/>
            </a:pPr>
            <a:r>
              <a:rPr lang="en-US" sz="1600" dirty="0" smtClean="0"/>
              <a:t> else</a:t>
            </a:r>
          </a:p>
          <a:p>
            <a:pPr>
              <a:buNone/>
            </a:pPr>
            <a:r>
              <a:rPr lang="en-US" sz="1600" dirty="0" smtClean="0"/>
              <a:t>{    </a:t>
            </a:r>
          </a:p>
          <a:p>
            <a:pPr>
              <a:buNone/>
            </a:pPr>
            <a:r>
              <a:rPr lang="en-US" sz="1600" dirty="0" smtClean="0"/>
              <a:t>echo "ERROR: Could not able to execute  " ;</a:t>
            </a:r>
          </a:p>
          <a:p>
            <a:pPr>
              <a:buNone/>
            </a:pPr>
            <a:r>
              <a:rPr lang="en-US" sz="1600" dirty="0" smtClean="0"/>
              <a:t>} </a:t>
            </a:r>
          </a:p>
          <a:p>
            <a:pPr>
              <a:buNone/>
            </a:pPr>
            <a:r>
              <a:rPr lang="en-US" sz="1600" dirty="0" smtClean="0"/>
              <a:t>?&gt;</a:t>
            </a:r>
            <a:endParaRPr lang="en-US" sz="1600"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t>
            </a:r>
            <a:endParaRPr lang="en-US"/>
          </a:p>
        </p:txBody>
      </p:sp>
      <p:sp>
        <p:nvSpPr>
          <p:cNvPr id="3" name="Content Placeholder 2"/>
          <p:cNvSpPr>
            <a:spLocks noGrp="1"/>
          </p:cNvSpPr>
          <p:nvPr>
            <p:ph idx="1"/>
          </p:nvPr>
        </p:nvSpPr>
        <p:spPr/>
        <p:txBody>
          <a:bodyPr/>
          <a:lstStyle/>
          <a:p>
            <a:r>
              <a:rPr lang="en-US" dirty="0" smtClean="0"/>
              <a:t>Now go the </a:t>
            </a:r>
            <a:r>
              <a:rPr lang="en-US" dirty="0" err="1" smtClean="0"/>
              <a:t>phpMyAdmin</a:t>
            </a:r>
            <a:r>
              <a:rPr lang="en-US" dirty="0" smtClean="0"/>
              <a:t> (http://localhost/phpmyadmin/) and check out the persons table data inside the </a:t>
            </a:r>
            <a:r>
              <a:rPr lang="en-US" dirty="0" err="1" smtClean="0"/>
              <a:t>dit</a:t>
            </a:r>
            <a:r>
              <a:rPr lang="en-US" dirty="0" smtClean="0"/>
              <a:t> database, you will see the new '</a:t>
            </a:r>
            <a:r>
              <a:rPr lang="en-US" dirty="0" err="1" smtClean="0"/>
              <a:t>person_id</a:t>
            </a:r>
            <a:r>
              <a:rPr lang="en-US" dirty="0" smtClean="0"/>
              <a:t>' is assigned automatically by incrementing the value of previous '</a:t>
            </a:r>
            <a:r>
              <a:rPr lang="en-US" dirty="0" err="1" smtClean="0"/>
              <a:t>person_id</a:t>
            </a:r>
            <a:r>
              <a:rPr lang="en-US" dirty="0" smtClean="0"/>
              <a:t>' by 1.</a:t>
            </a:r>
          </a:p>
          <a:p>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Insert Data Into a Database From an HTML Form</a:t>
            </a:r>
            <a:br>
              <a:rPr lang="en-US" b="1" dirty="0" smtClean="0"/>
            </a:br>
            <a:endParaRPr lang="en-US" dirty="0"/>
          </a:p>
        </p:txBody>
      </p:sp>
      <p:sp>
        <p:nvSpPr>
          <p:cNvPr id="3" name="Content Placeholder 2"/>
          <p:cNvSpPr>
            <a:spLocks noGrp="1"/>
          </p:cNvSpPr>
          <p:nvPr>
            <p:ph idx="1"/>
          </p:nvPr>
        </p:nvSpPr>
        <p:spPr/>
        <p:txBody>
          <a:bodyPr/>
          <a:lstStyle/>
          <a:p>
            <a:pPr fontAlgn="base"/>
            <a:r>
              <a:rPr lang="en-US" dirty="0" smtClean="0"/>
              <a:t>Let's create an HTML form that can be used to insert new records to persons table.</a:t>
            </a:r>
          </a:p>
          <a:p>
            <a:pPr fontAlgn="base"/>
            <a:r>
              <a:rPr lang="en-US" dirty="0" smtClean="0"/>
              <a:t>Creating the HTML Form</a:t>
            </a:r>
            <a:endParaRPr lang="en-US" b="1" dirty="0" smtClean="0"/>
          </a:p>
          <a:p>
            <a:pPr fontAlgn="base"/>
            <a:r>
              <a:rPr lang="en-US" dirty="0" smtClean="0"/>
              <a:t>Here's a simple HTML form that has three text </a:t>
            </a:r>
            <a:r>
              <a:rPr lang="en-US" u="sng" dirty="0" smtClean="0">
                <a:hlinkClick r:id="rId2"/>
              </a:rPr>
              <a:t>&lt;input&gt;</a:t>
            </a:r>
            <a:r>
              <a:rPr lang="en-US" dirty="0" smtClean="0"/>
              <a:t> </a:t>
            </a:r>
            <a:r>
              <a:rPr lang="en-US" dirty="0" err="1" smtClean="0"/>
              <a:t>fileds</a:t>
            </a:r>
            <a:r>
              <a:rPr lang="en-US" dirty="0" smtClean="0"/>
              <a:t> and a submit button.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Dynamic Websites</a:t>
            </a:r>
            <a:br>
              <a:rPr lang="en-US" dirty="0" smtClean="0"/>
            </a:br>
            <a:endParaRPr lang="en-US" dirty="0"/>
          </a:p>
        </p:txBody>
      </p:sp>
      <p:sp>
        <p:nvSpPr>
          <p:cNvPr id="3" name="Content Placeholder 2"/>
          <p:cNvSpPr>
            <a:spLocks noGrp="1"/>
          </p:cNvSpPr>
          <p:nvPr>
            <p:ph idx="1"/>
          </p:nvPr>
        </p:nvSpPr>
        <p:spPr>
          <a:xfrm>
            <a:off x="457200" y="1143000"/>
            <a:ext cx="8229600" cy="5486400"/>
          </a:xfrm>
        </p:spPr>
        <p:txBody>
          <a:bodyPr/>
          <a:lstStyle/>
          <a:p>
            <a:r>
              <a:rPr lang="en-US" sz="4000" dirty="0" smtClean="0"/>
              <a:t>Dynamic Websites</a:t>
            </a:r>
          </a:p>
          <a:p>
            <a:r>
              <a:rPr lang="en-US" sz="4000" b="1" dirty="0" smtClean="0"/>
              <a:t>Dynamic websites</a:t>
            </a:r>
            <a:r>
              <a:rPr lang="en-US" sz="4000" dirty="0" smtClean="0"/>
              <a:t> shows different information at different point of time. It is possible to change a portion of a web page without loading the entire web page. It has been made possible using </a:t>
            </a:r>
            <a:r>
              <a:rPr lang="en-US" sz="4000" b="1" dirty="0" smtClean="0"/>
              <a:t>Ajax</a:t>
            </a:r>
            <a:r>
              <a:rPr lang="en-US" sz="4000" dirty="0" smtClean="0"/>
              <a:t> technology</a:t>
            </a:r>
            <a:r>
              <a:rPr lang="en-US" dirty="0" smtClean="0"/>
              <a:t>.</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&lt;!DOCTYPE html&gt;</a:t>
            </a:r>
          </a:p>
          <a:p>
            <a:r>
              <a:rPr lang="en-US" dirty="0" smtClean="0"/>
              <a:t>&lt;html&gt;</a:t>
            </a:r>
          </a:p>
          <a:p>
            <a:r>
              <a:rPr lang="en-US" dirty="0" smtClean="0"/>
              <a:t>&lt;head&gt;&lt;title&gt;Add Record Form&lt;/title&gt;&lt;/head&gt;</a:t>
            </a:r>
          </a:p>
          <a:p>
            <a:r>
              <a:rPr lang="en-US" dirty="0" smtClean="0"/>
              <a:t>&lt;body&gt;&lt;form action="insert.php" method="post"&gt;    First Name:&lt;input type="text" name="</a:t>
            </a:r>
            <a:r>
              <a:rPr lang="en-US" dirty="0" err="1" smtClean="0"/>
              <a:t>firstname</a:t>
            </a:r>
            <a:r>
              <a:rPr lang="en-US" dirty="0" smtClean="0"/>
              <a:t>“&gt;&lt;</a:t>
            </a:r>
            <a:r>
              <a:rPr lang="en-US" dirty="0" err="1" smtClean="0"/>
              <a:t>br</a:t>
            </a:r>
            <a:r>
              <a:rPr lang="en-US" dirty="0" smtClean="0"/>
              <a:t>&gt;</a:t>
            </a:r>
          </a:p>
          <a:p>
            <a:r>
              <a:rPr lang="en-US" dirty="0" smtClean="0"/>
              <a:t>Last Name:&lt;input type="text" name="</a:t>
            </a:r>
            <a:r>
              <a:rPr lang="en-US" dirty="0" err="1" smtClean="0"/>
              <a:t>lastname</a:t>
            </a:r>
            <a:r>
              <a:rPr lang="en-US" dirty="0" smtClean="0"/>
              <a:t>“&gt;&lt;</a:t>
            </a:r>
            <a:r>
              <a:rPr lang="en-US" dirty="0" err="1" smtClean="0"/>
              <a:t>br</a:t>
            </a:r>
            <a:r>
              <a:rPr lang="en-US" dirty="0" smtClean="0"/>
              <a:t>&gt;</a:t>
            </a:r>
          </a:p>
          <a:p>
            <a:r>
              <a:rPr lang="en-US" dirty="0" smtClean="0"/>
              <a:t>Email Address:&lt;input type=“email" name="email“&gt;&lt;</a:t>
            </a:r>
            <a:r>
              <a:rPr lang="en-US" dirty="0" err="1" smtClean="0"/>
              <a:t>br</a:t>
            </a:r>
            <a:r>
              <a:rPr lang="en-US" dirty="0" smtClean="0"/>
              <a:t>&gt;</a:t>
            </a:r>
          </a:p>
          <a:p>
            <a:r>
              <a:rPr lang="en-US" dirty="0" smtClean="0"/>
              <a:t> &lt;input type="submit“ value="Submit"&gt;&lt;/form&gt;&lt;/body&gt;</a:t>
            </a:r>
          </a:p>
          <a:p>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Retrieving and Inserting the Form Data</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fontAlgn="base"/>
            <a:r>
              <a:rPr lang="en-US" dirty="0" smtClean="0"/>
              <a:t>When a user clicks the submit button of the add record HTML form, in the example above, the form data is sent to 'insert.php' file. The 'insert.php' file connects to the </a:t>
            </a:r>
            <a:r>
              <a:rPr lang="en-US" dirty="0" err="1" smtClean="0"/>
              <a:t>MySQL</a:t>
            </a:r>
            <a:r>
              <a:rPr lang="en-US" dirty="0" smtClean="0"/>
              <a:t> database server, retrieves forms fields using the PHP $_POST variables and finally execute the insert query to add the records. Here is the complete code of our 'insert.php' file:</a:t>
            </a:r>
          </a:p>
          <a:p>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219200"/>
            <a:ext cx="8229600" cy="5181600"/>
          </a:xfrm>
        </p:spPr>
        <p:txBody>
          <a:bodyPr>
            <a:normAutofit fontScale="25000" lnSpcReduction="20000"/>
          </a:bodyPr>
          <a:lstStyle/>
          <a:p>
            <a:pPr>
              <a:buNone/>
            </a:pPr>
            <a:r>
              <a:rPr lang="en-US" sz="8000" dirty="0" smtClean="0">
                <a:latin typeface="Times New Roman" pitchFamily="18" charset="0"/>
                <a:cs typeface="Times New Roman" pitchFamily="18" charset="0"/>
              </a:rPr>
              <a:t>&lt;?</a:t>
            </a:r>
            <a:r>
              <a:rPr lang="en-US" sz="8000" dirty="0" err="1" smtClean="0">
                <a:latin typeface="Times New Roman" pitchFamily="18" charset="0"/>
                <a:cs typeface="Times New Roman" pitchFamily="18" charset="0"/>
              </a:rPr>
              <a:t>php</a:t>
            </a:r>
            <a:endParaRPr lang="en-US" sz="8000" dirty="0" smtClean="0">
              <a:latin typeface="Times New Roman" pitchFamily="18" charset="0"/>
              <a:cs typeface="Times New Roman" pitchFamily="18" charset="0"/>
            </a:endParaRPr>
          </a:p>
          <a:p>
            <a:pPr>
              <a:buNone/>
            </a:pPr>
            <a:r>
              <a:rPr lang="en-US" sz="8000" dirty="0" smtClean="0">
                <a:latin typeface="Times New Roman" pitchFamily="18" charset="0"/>
                <a:cs typeface="Times New Roman" pitchFamily="18" charset="0"/>
              </a:rPr>
              <a:t>		$link = </a:t>
            </a:r>
            <a:r>
              <a:rPr lang="en-US" sz="8000" dirty="0" err="1" smtClean="0">
                <a:latin typeface="Times New Roman" pitchFamily="18" charset="0"/>
                <a:cs typeface="Times New Roman" pitchFamily="18" charset="0"/>
              </a:rPr>
              <a:t>mysqli_connect</a:t>
            </a:r>
            <a:r>
              <a:rPr lang="en-US" sz="8000" dirty="0" smtClean="0">
                <a:latin typeface="Times New Roman" pitchFamily="18" charset="0"/>
                <a:cs typeface="Times New Roman" pitchFamily="18" charset="0"/>
              </a:rPr>
              <a:t>("</a:t>
            </a:r>
            <a:r>
              <a:rPr lang="en-US" sz="8000" dirty="0" err="1" smtClean="0">
                <a:latin typeface="Times New Roman" pitchFamily="18" charset="0"/>
                <a:cs typeface="Times New Roman" pitchFamily="18" charset="0"/>
              </a:rPr>
              <a:t>localhost</a:t>
            </a:r>
            <a:r>
              <a:rPr lang="en-US" sz="8000" dirty="0" smtClean="0">
                <a:latin typeface="Times New Roman" pitchFamily="18" charset="0"/>
                <a:cs typeface="Times New Roman" pitchFamily="18" charset="0"/>
              </a:rPr>
              <a:t>", "root", "", “</a:t>
            </a:r>
            <a:r>
              <a:rPr lang="en-US" sz="8000" dirty="0" err="1" smtClean="0">
                <a:latin typeface="Times New Roman" pitchFamily="18" charset="0"/>
                <a:cs typeface="Times New Roman" pitchFamily="18" charset="0"/>
              </a:rPr>
              <a:t>dit</a:t>
            </a:r>
            <a:r>
              <a:rPr lang="en-US" sz="8000" dirty="0" smtClean="0">
                <a:latin typeface="Times New Roman" pitchFamily="18" charset="0"/>
                <a:cs typeface="Times New Roman" pitchFamily="18" charset="0"/>
              </a:rPr>
              <a:t>");</a:t>
            </a:r>
          </a:p>
          <a:p>
            <a:pPr>
              <a:buNone/>
            </a:pPr>
            <a:r>
              <a:rPr lang="en-US" sz="8000" dirty="0" smtClean="0">
                <a:latin typeface="Times New Roman" pitchFamily="18" charset="0"/>
                <a:cs typeface="Times New Roman" pitchFamily="18" charset="0"/>
              </a:rPr>
              <a:t>	if($link ==false){</a:t>
            </a:r>
          </a:p>
          <a:p>
            <a:pPr>
              <a:buNone/>
            </a:pPr>
            <a:r>
              <a:rPr lang="en-US" sz="8000" dirty="0" smtClean="0">
                <a:latin typeface="Times New Roman" pitchFamily="18" charset="0"/>
                <a:cs typeface="Times New Roman" pitchFamily="18" charset="0"/>
              </a:rPr>
              <a:t>	    die("ERROR: Could not connect. " . </a:t>
            </a:r>
            <a:r>
              <a:rPr lang="en-US" sz="8000" dirty="0" err="1" smtClean="0">
                <a:latin typeface="Times New Roman" pitchFamily="18" charset="0"/>
                <a:cs typeface="Times New Roman" pitchFamily="18" charset="0"/>
              </a:rPr>
              <a:t>mysqli_connect_error</a:t>
            </a:r>
            <a:r>
              <a:rPr lang="en-US" sz="8000" dirty="0" smtClean="0">
                <a:latin typeface="Times New Roman" pitchFamily="18" charset="0"/>
                <a:cs typeface="Times New Roman" pitchFamily="18" charset="0"/>
              </a:rPr>
              <a:t>());</a:t>
            </a:r>
          </a:p>
          <a:p>
            <a:pPr>
              <a:buNone/>
            </a:pPr>
            <a:r>
              <a:rPr lang="en-US" sz="8000" dirty="0" smtClean="0">
                <a:latin typeface="Times New Roman" pitchFamily="18" charset="0"/>
                <a:cs typeface="Times New Roman" pitchFamily="18" charset="0"/>
              </a:rPr>
              <a:t>	}</a:t>
            </a:r>
          </a:p>
          <a:p>
            <a:pPr>
              <a:buNone/>
            </a:pPr>
            <a:r>
              <a:rPr lang="en-US" sz="8000" dirty="0" smtClean="0">
                <a:latin typeface="Times New Roman" pitchFamily="18" charset="0"/>
                <a:cs typeface="Times New Roman" pitchFamily="18" charset="0"/>
              </a:rPr>
              <a:t>	$first_name = $_POST['</a:t>
            </a:r>
            <a:r>
              <a:rPr lang="en-US" sz="8000" dirty="0" err="1" smtClean="0">
                <a:latin typeface="Times New Roman" pitchFamily="18" charset="0"/>
                <a:cs typeface="Times New Roman" pitchFamily="18" charset="0"/>
              </a:rPr>
              <a:t>firstname</a:t>
            </a:r>
            <a:r>
              <a:rPr lang="en-US" sz="8000" dirty="0" smtClean="0">
                <a:latin typeface="Times New Roman" pitchFamily="18" charset="0"/>
                <a:cs typeface="Times New Roman" pitchFamily="18" charset="0"/>
              </a:rPr>
              <a:t>'];</a:t>
            </a:r>
          </a:p>
          <a:p>
            <a:pPr>
              <a:buNone/>
            </a:pPr>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last_name</a:t>
            </a:r>
            <a:r>
              <a:rPr lang="en-US" sz="8000" dirty="0" smtClean="0">
                <a:latin typeface="Times New Roman" pitchFamily="18" charset="0"/>
                <a:cs typeface="Times New Roman" pitchFamily="18" charset="0"/>
              </a:rPr>
              <a:t> = $_POST['</a:t>
            </a:r>
            <a:r>
              <a:rPr lang="en-US" sz="8000" dirty="0" err="1" smtClean="0">
                <a:latin typeface="Times New Roman" pitchFamily="18" charset="0"/>
                <a:cs typeface="Times New Roman" pitchFamily="18" charset="0"/>
              </a:rPr>
              <a:t>lastname</a:t>
            </a:r>
            <a:r>
              <a:rPr lang="en-US" sz="8000" dirty="0" smtClean="0">
                <a:latin typeface="Times New Roman" pitchFamily="18" charset="0"/>
                <a:cs typeface="Times New Roman" pitchFamily="18" charset="0"/>
              </a:rPr>
              <a:t>'];</a:t>
            </a:r>
          </a:p>
          <a:p>
            <a:pPr>
              <a:buNone/>
            </a:pPr>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email_address</a:t>
            </a:r>
            <a:r>
              <a:rPr lang="en-US" sz="8000" dirty="0" smtClean="0">
                <a:latin typeface="Times New Roman" pitchFamily="18" charset="0"/>
                <a:cs typeface="Times New Roman" pitchFamily="18" charset="0"/>
              </a:rPr>
              <a:t> = $_POST['email'];</a:t>
            </a:r>
          </a:p>
          <a:p>
            <a:pPr>
              <a:buNone/>
            </a:pPr>
            <a:r>
              <a:rPr lang="en-US" sz="8000" dirty="0" smtClean="0">
                <a:latin typeface="Times New Roman" pitchFamily="18" charset="0"/>
                <a:cs typeface="Times New Roman" pitchFamily="18" charset="0"/>
              </a:rPr>
              <a:t>	 </a:t>
            </a:r>
          </a:p>
          <a:p>
            <a:pPr>
              <a:buNone/>
            </a:pPr>
            <a:r>
              <a:rPr lang="en-US" sz="8000" dirty="0" smtClean="0">
                <a:latin typeface="Times New Roman" pitchFamily="18" charset="0"/>
                <a:cs typeface="Times New Roman" pitchFamily="18" charset="0"/>
              </a:rPr>
              <a:t>// attempt insert query execution</a:t>
            </a:r>
          </a:p>
          <a:p>
            <a:pPr>
              <a:buNone/>
            </a:pPr>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sql</a:t>
            </a:r>
            <a:r>
              <a:rPr lang="en-US" sz="8000" dirty="0" smtClean="0">
                <a:latin typeface="Times New Roman" pitchFamily="18" charset="0"/>
                <a:cs typeface="Times New Roman" pitchFamily="18" charset="0"/>
              </a:rPr>
              <a:t> = "INSERT INTO persons (first_name, </a:t>
            </a:r>
            <a:r>
              <a:rPr lang="en-US" sz="8000" dirty="0" err="1" smtClean="0">
                <a:latin typeface="Times New Roman" pitchFamily="18" charset="0"/>
                <a:cs typeface="Times New Roman" pitchFamily="18" charset="0"/>
              </a:rPr>
              <a:t>last_name</a:t>
            </a:r>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email_address</a:t>
            </a:r>
            <a:r>
              <a:rPr lang="en-US" sz="8000" dirty="0" smtClean="0">
                <a:latin typeface="Times New Roman" pitchFamily="18" charset="0"/>
                <a:cs typeface="Times New Roman" pitchFamily="18" charset="0"/>
              </a:rPr>
              <a:t>) VALUES ('$first_name', '$</a:t>
            </a:r>
            <a:r>
              <a:rPr lang="en-US" sz="8000" dirty="0" err="1" smtClean="0">
                <a:latin typeface="Times New Roman" pitchFamily="18" charset="0"/>
                <a:cs typeface="Times New Roman" pitchFamily="18" charset="0"/>
              </a:rPr>
              <a:t>last_name</a:t>
            </a:r>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email_address</a:t>
            </a:r>
            <a:r>
              <a:rPr lang="en-US" sz="8000" dirty="0" smtClean="0">
                <a:latin typeface="Times New Roman" pitchFamily="18" charset="0"/>
                <a:cs typeface="Times New Roman" pitchFamily="18" charset="0"/>
              </a:rPr>
              <a:t>')";</a:t>
            </a:r>
          </a:p>
          <a:p>
            <a:pPr>
              <a:buNone/>
            </a:pPr>
            <a:r>
              <a:rPr lang="en-US" sz="8000" dirty="0" smtClean="0">
                <a:latin typeface="Times New Roman" pitchFamily="18" charset="0"/>
                <a:cs typeface="Times New Roman" pitchFamily="18" charset="0"/>
              </a:rPr>
              <a:t>	if(</a:t>
            </a:r>
            <a:r>
              <a:rPr lang="en-US" sz="8000" dirty="0" err="1" smtClean="0">
                <a:latin typeface="Times New Roman" pitchFamily="18" charset="0"/>
                <a:cs typeface="Times New Roman" pitchFamily="18" charset="0"/>
              </a:rPr>
              <a:t>mysqli_query</a:t>
            </a:r>
            <a:r>
              <a:rPr lang="en-US" sz="8000" dirty="0" smtClean="0">
                <a:latin typeface="Times New Roman" pitchFamily="18" charset="0"/>
                <a:cs typeface="Times New Roman" pitchFamily="18" charset="0"/>
              </a:rPr>
              <a:t>($link, $</a:t>
            </a:r>
            <a:r>
              <a:rPr lang="en-US" sz="8000" dirty="0" err="1" smtClean="0">
                <a:latin typeface="Times New Roman" pitchFamily="18" charset="0"/>
                <a:cs typeface="Times New Roman" pitchFamily="18" charset="0"/>
              </a:rPr>
              <a:t>sql</a:t>
            </a:r>
            <a:r>
              <a:rPr lang="en-US" sz="8000" dirty="0" smtClean="0">
                <a:latin typeface="Times New Roman" pitchFamily="18" charset="0"/>
                <a:cs typeface="Times New Roman" pitchFamily="18" charset="0"/>
              </a:rPr>
              <a:t>)){</a:t>
            </a:r>
          </a:p>
          <a:p>
            <a:pPr>
              <a:buNone/>
            </a:pPr>
            <a:r>
              <a:rPr lang="en-US" sz="8000" dirty="0" smtClean="0">
                <a:latin typeface="Times New Roman" pitchFamily="18" charset="0"/>
                <a:cs typeface="Times New Roman" pitchFamily="18" charset="0"/>
              </a:rPr>
              <a:t>	    echo "Records added successfully.";</a:t>
            </a:r>
          </a:p>
          <a:p>
            <a:pPr>
              <a:buNone/>
            </a:pPr>
            <a:r>
              <a:rPr lang="en-US" sz="8000" dirty="0" smtClean="0">
                <a:latin typeface="Times New Roman" pitchFamily="18" charset="0"/>
                <a:cs typeface="Times New Roman" pitchFamily="18" charset="0"/>
              </a:rPr>
              <a:t>	} </a:t>
            </a:r>
          </a:p>
          <a:p>
            <a:pPr>
              <a:buNone/>
            </a:pPr>
            <a:r>
              <a:rPr lang="en-US" sz="8000" dirty="0" smtClean="0">
                <a:latin typeface="Times New Roman" pitchFamily="18" charset="0"/>
                <a:cs typeface="Times New Roman" pitchFamily="18" charset="0"/>
              </a:rPr>
              <a:t>else{</a:t>
            </a:r>
          </a:p>
          <a:p>
            <a:pPr>
              <a:buNone/>
            </a:pPr>
            <a:r>
              <a:rPr lang="en-US" sz="8000" dirty="0" smtClean="0">
                <a:latin typeface="Times New Roman" pitchFamily="18" charset="0"/>
                <a:cs typeface="Times New Roman" pitchFamily="18" charset="0"/>
              </a:rPr>
              <a:t>	    echo "ERROR: Could not able to execute $</a:t>
            </a:r>
            <a:r>
              <a:rPr lang="en-US" sz="8000" dirty="0" err="1" smtClean="0">
                <a:latin typeface="Times New Roman" pitchFamily="18" charset="0"/>
                <a:cs typeface="Times New Roman" pitchFamily="18" charset="0"/>
              </a:rPr>
              <a:t>sql</a:t>
            </a:r>
            <a:r>
              <a:rPr lang="en-US" sz="8000" dirty="0" smtClean="0">
                <a:latin typeface="Times New Roman" pitchFamily="18" charset="0"/>
                <a:cs typeface="Times New Roman" pitchFamily="18" charset="0"/>
              </a:rPr>
              <a:t>. " . </a:t>
            </a:r>
            <a:r>
              <a:rPr lang="en-US" sz="8000" dirty="0" err="1" smtClean="0">
                <a:latin typeface="Times New Roman" pitchFamily="18" charset="0"/>
                <a:cs typeface="Times New Roman" pitchFamily="18" charset="0"/>
              </a:rPr>
              <a:t>mysqli_error</a:t>
            </a:r>
            <a:r>
              <a:rPr lang="en-US" sz="8000" dirty="0" smtClean="0">
                <a:latin typeface="Times New Roman" pitchFamily="18" charset="0"/>
                <a:cs typeface="Times New Roman" pitchFamily="18" charset="0"/>
              </a:rPr>
              <a:t>($link);	}</a:t>
            </a:r>
          </a:p>
          <a:p>
            <a:pPr>
              <a:buNone/>
            </a:pPr>
            <a:r>
              <a:rPr lang="en-US" sz="8000" dirty="0" smtClean="0">
                <a:latin typeface="Times New Roman" pitchFamily="18" charset="0"/>
                <a:cs typeface="Times New Roman" pitchFamily="18" charset="0"/>
              </a:rPr>
              <a:t>	 ?&gt;</a:t>
            </a:r>
          </a:p>
          <a:p>
            <a:pPr>
              <a:buNone/>
            </a:pP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t>
            </a:r>
            <a:r>
              <a:rPr lang="en-US" dirty="0" err="1" smtClean="0"/>
              <a:t>mysqli_query</a:t>
            </a:r>
            <a:r>
              <a:rPr lang="en-US" dirty="0" smtClean="0"/>
              <a:t>() function performs a query against the database.</a:t>
            </a:r>
          </a:p>
          <a:p>
            <a:r>
              <a:rPr lang="en-US" dirty="0" smtClean="0"/>
              <a:t>Syntax</a:t>
            </a:r>
          </a:p>
          <a:p>
            <a:r>
              <a:rPr lang="en-US" dirty="0" err="1" smtClean="0"/>
              <a:t>mysqli_query</a:t>
            </a:r>
            <a:r>
              <a:rPr lang="en-US" dirty="0" smtClean="0"/>
              <a:t>(</a:t>
            </a:r>
            <a:r>
              <a:rPr lang="en-US" i="1" dirty="0" err="1" smtClean="0"/>
              <a:t>connection,query</a:t>
            </a:r>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r>
              <a:rPr lang="en-US" b="1" dirty="0" smtClean="0"/>
              <a:t>Advantages of dynamic websites</a:t>
            </a:r>
          </a:p>
          <a:p>
            <a:r>
              <a:rPr lang="en-US" dirty="0" smtClean="0"/>
              <a:t>Much more functional website</a:t>
            </a:r>
          </a:p>
          <a:p>
            <a:r>
              <a:rPr lang="en-US" dirty="0" smtClean="0"/>
              <a:t>Much easier to update</a:t>
            </a:r>
          </a:p>
          <a:p>
            <a:r>
              <a:rPr lang="en-US" dirty="0" smtClean="0"/>
              <a:t>New content brings people back to the site and helps in the search engines</a:t>
            </a:r>
          </a:p>
          <a:p>
            <a:r>
              <a:rPr lang="en-US" dirty="0" smtClean="0"/>
              <a:t>Can work as a system to allow staff or users to collaborate</a:t>
            </a:r>
          </a:p>
          <a:p>
            <a:r>
              <a:rPr lang="en-US" dirty="0" smtClean="0"/>
              <a:t>Multiple user access for updating/content managing – Users or employees who are ‘experts’ in their subject area can add information to their relevant section of the website. The amount of access can also be setup.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Additional features available by implementing a dynamic website: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By constructing the website with dynamic capabilities it opens up a wide range of possibilities such as:</a:t>
            </a:r>
          </a:p>
          <a:p>
            <a:r>
              <a:rPr lang="en-US" dirty="0" smtClean="0"/>
              <a:t>Online booking</a:t>
            </a:r>
          </a:p>
          <a:p>
            <a:r>
              <a:rPr lang="en-US" dirty="0" smtClean="0"/>
              <a:t>E-Newsletter (subscription and distribution)</a:t>
            </a:r>
          </a:p>
          <a:p>
            <a:r>
              <a:rPr lang="en-US" dirty="0" smtClean="0"/>
              <a:t>On-line photo galleries</a:t>
            </a:r>
          </a:p>
          <a:p>
            <a:r>
              <a:rPr lang="en-US" dirty="0" smtClean="0"/>
              <a:t>E-commerce</a:t>
            </a:r>
          </a:p>
          <a:p>
            <a:r>
              <a:rPr lang="en-US" dirty="0" smtClean="0"/>
              <a:t>Voting/Polls</a:t>
            </a:r>
          </a:p>
          <a:p>
            <a:r>
              <a:rPr lang="en-US" dirty="0" smtClean="0"/>
              <a:t>Forums/Message Boards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 of dynamic websites</a:t>
            </a:r>
            <a:br>
              <a:rPr lang="en-US" b="1" dirty="0" smtClean="0"/>
            </a:br>
            <a:endParaRPr lang="en-US" dirty="0"/>
          </a:p>
        </p:txBody>
      </p:sp>
      <p:sp>
        <p:nvSpPr>
          <p:cNvPr id="3" name="Content Placeholder 2"/>
          <p:cNvSpPr>
            <a:spLocks noGrp="1"/>
          </p:cNvSpPr>
          <p:nvPr>
            <p:ph idx="1"/>
          </p:nvPr>
        </p:nvSpPr>
        <p:spPr/>
        <p:txBody>
          <a:bodyPr/>
          <a:lstStyle/>
          <a:p>
            <a:r>
              <a:rPr lang="en-US" dirty="0" smtClean="0"/>
              <a:t>Slower / more expensive to develop</a:t>
            </a:r>
          </a:p>
          <a:p>
            <a:r>
              <a:rPr lang="en-US" dirty="0" smtClean="0"/>
              <a:t>Hosting costs a little more</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Compiler?</a:t>
            </a:r>
            <a:br>
              <a:rPr lang="en-US" dirty="0" smtClean="0"/>
            </a:br>
            <a:endParaRPr lang="en-US" dirty="0"/>
          </a:p>
        </p:txBody>
      </p:sp>
      <p:sp>
        <p:nvSpPr>
          <p:cNvPr id="3" name="Content Placeholder 2"/>
          <p:cNvSpPr>
            <a:spLocks noGrp="1"/>
          </p:cNvSpPr>
          <p:nvPr>
            <p:ph idx="1"/>
          </p:nvPr>
        </p:nvSpPr>
        <p:spPr>
          <a:xfrm>
            <a:off x="457200" y="990600"/>
            <a:ext cx="8229600" cy="5638800"/>
          </a:xfrm>
        </p:spPr>
        <p:txBody>
          <a:bodyPr>
            <a:normAutofit fontScale="85000" lnSpcReduction="20000"/>
          </a:bodyPr>
          <a:lstStyle/>
          <a:p>
            <a:r>
              <a:rPr lang="en-US" dirty="0" smtClean="0"/>
              <a:t>You write your computer program using your favorite programming language and save it in a text file called the program file.</a:t>
            </a:r>
          </a:p>
          <a:p>
            <a:r>
              <a:rPr lang="en-US" dirty="0" smtClean="0"/>
              <a:t>Now let us try to get a little more detail on how the computer understands a program written by you using a programming language. Actually, the computer cannot understand your program directly given in the text format, so we need to convert this program in a binary format, which can be understood by the computer.</a:t>
            </a:r>
          </a:p>
          <a:p>
            <a:r>
              <a:rPr lang="en-US" dirty="0" smtClean="0"/>
              <a:t>The conversion from text program to binary file is done by another software called Compiler and this process of conversion from text formatted program to binary format file is called program compilation. Finally, you can execute binary file to perform the programmed task.</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Blogging Terminologies</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b="1" cap="all" dirty="0" smtClean="0"/>
              <a:t>BLOG</a:t>
            </a:r>
          </a:p>
          <a:p>
            <a:r>
              <a:rPr lang="en-US" dirty="0" smtClean="0"/>
              <a:t>A type of website used to publish content on the internet. Or</a:t>
            </a:r>
          </a:p>
          <a:p>
            <a:r>
              <a:rPr lang="en-US" dirty="0" smtClean="0"/>
              <a:t>is a discussion or informational site published on the </a:t>
            </a:r>
            <a:r>
              <a:rPr lang="en-US" dirty="0" smtClean="0">
                <a:hlinkClick r:id="rId2" tooltip="World Wide Web"/>
              </a:rPr>
              <a:t>World Wide Web</a:t>
            </a:r>
            <a:r>
              <a:rPr lang="en-US" dirty="0" smtClean="0"/>
              <a:t> consisting of posts typically displayed in reverse chronological order (the most recent post appears first)</a:t>
            </a:r>
          </a:p>
          <a:p>
            <a:r>
              <a:rPr lang="en-US" b="1" cap="all" dirty="0" smtClean="0"/>
              <a:t>BLOGGER</a:t>
            </a:r>
          </a:p>
          <a:p>
            <a:r>
              <a:rPr lang="en-US" dirty="0" smtClean="0"/>
              <a:t>A person who writes for a blog.</a:t>
            </a:r>
          </a:p>
          <a:p>
            <a:r>
              <a:rPr lang="en-US" b="1" cap="all" dirty="0" smtClean="0"/>
              <a:t>BLOGGING</a:t>
            </a:r>
          </a:p>
          <a:p>
            <a:r>
              <a:rPr lang="en-US" dirty="0" smtClean="0"/>
              <a:t>Writing for blogs is referred as blogging.</a:t>
            </a:r>
          </a:p>
          <a:p>
            <a:r>
              <a:rPr lang="en-US" b="1" cap="all" dirty="0" smtClean="0"/>
              <a:t>BLOGOSPHERE</a:t>
            </a:r>
          </a:p>
          <a:p>
            <a:r>
              <a:rPr lang="en-US" dirty="0" smtClean="0"/>
              <a:t>A term is used to refer all the blogs on the web.</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a Personal Website?</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A personal website is a group of Web pages that someone creates about themselves. It basically contains things that are personal. It doesn't have to be about you, and it doesn't have to contain personal information but it does need to be personal.</a:t>
            </a:r>
          </a:p>
          <a:p>
            <a:r>
              <a:rPr lang="en-US" dirty="0" smtClean="0"/>
              <a:t>A personal website must exhibit content that tells your readers about your thoughts, ideas, interests, hobbies, family, friends, feelings, or something you feel strongly about.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smtClean="0"/>
              <a:t>Why Do People Create Personal Websites?</a:t>
            </a:r>
          </a:p>
        </p:txBody>
      </p:sp>
      <p:sp>
        <p:nvSpPr>
          <p:cNvPr id="3" name="Content Placeholder 2"/>
          <p:cNvSpPr>
            <a:spLocks noGrp="1"/>
          </p:cNvSpPr>
          <p:nvPr>
            <p:ph idx="1"/>
          </p:nvPr>
        </p:nvSpPr>
        <p:spPr/>
        <p:txBody>
          <a:bodyPr>
            <a:normAutofit/>
          </a:bodyPr>
          <a:lstStyle/>
          <a:p>
            <a:pPr fontAlgn="base"/>
            <a:r>
              <a:rPr lang="en-US" dirty="0" smtClean="0"/>
              <a:t>There are tons of reasons someone would want to create a personal website of their own. One of the most popular reasons to write a personal website is simply to </a:t>
            </a:r>
            <a:r>
              <a:rPr lang="en-US" u="sng" dirty="0" smtClean="0">
                <a:hlinkClick r:id="rId2"/>
              </a:rPr>
              <a:t>write about oneself</a:t>
            </a:r>
            <a:r>
              <a:rPr lang="en-US" dirty="0" smtClean="0"/>
              <a:t>. People like to talk about themselves, they also like to write about themselves and tell other people who they are.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fontAlgn="base"/>
            <a:r>
              <a:rPr lang="en-US" dirty="0" smtClean="0"/>
              <a:t>Another popular reason people write personal websites is to </a:t>
            </a:r>
            <a:r>
              <a:rPr lang="en-US" u="sng" dirty="0" smtClean="0">
                <a:hlinkClick r:id="rId2"/>
              </a:rPr>
              <a:t>show off their family</a:t>
            </a:r>
            <a:r>
              <a:rPr lang="en-US" dirty="0" smtClean="0"/>
              <a:t>. They may include lots and lots of photos of their kids all over the site. Sometimes they create a separate page for each of their family members.</a:t>
            </a:r>
          </a:p>
          <a:p>
            <a:pPr fontAlgn="base">
              <a:buNone/>
            </a:pP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Electronic commerce website</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r>
              <a:rPr lang="en-US" b="1" dirty="0" smtClean="0"/>
              <a:t>Electronic commerce</a:t>
            </a:r>
            <a:r>
              <a:rPr lang="en-US" dirty="0" smtClean="0"/>
              <a:t>, commonly written as </a:t>
            </a:r>
            <a:r>
              <a:rPr lang="en-US" b="1" dirty="0" smtClean="0"/>
              <a:t>e-commerce or </a:t>
            </a:r>
            <a:r>
              <a:rPr lang="en-US" b="1" dirty="0" err="1" smtClean="0"/>
              <a:t>eCommerce</a:t>
            </a:r>
            <a:r>
              <a:rPr lang="en-US" dirty="0" smtClean="0"/>
              <a:t>, is the </a:t>
            </a:r>
            <a:r>
              <a:rPr lang="en-US" dirty="0" smtClean="0">
                <a:hlinkClick r:id="rId2" tooltip="Trade"/>
              </a:rPr>
              <a:t>trading</a:t>
            </a:r>
            <a:r>
              <a:rPr lang="en-US" dirty="0" smtClean="0"/>
              <a:t> or facilitation of trading in products or services using computer networks, such as the </a:t>
            </a:r>
            <a:r>
              <a:rPr lang="en-US" dirty="0" smtClean="0">
                <a:hlinkClick r:id="rId3" tooltip="Internet"/>
              </a:rPr>
              <a:t>Internet</a:t>
            </a:r>
            <a:r>
              <a:rPr lang="en-US" dirty="0" smtClean="0"/>
              <a:t> or </a:t>
            </a:r>
            <a:r>
              <a:rPr lang="en-US" u="sng" dirty="0" smtClean="0">
                <a:hlinkClick r:id="rId4" tooltip="Social networking service"/>
              </a:rPr>
              <a:t>online social networks</a:t>
            </a:r>
            <a:r>
              <a:rPr lang="en-US" u="sng" dirty="0" smtClean="0"/>
              <a:t>.</a:t>
            </a:r>
          </a:p>
          <a:p>
            <a:r>
              <a:rPr lang="en-US" u="sng" dirty="0" smtClean="0"/>
              <a:t>Or</a:t>
            </a:r>
          </a:p>
          <a:p>
            <a:r>
              <a:rPr lang="en-US" dirty="0" smtClean="0"/>
              <a:t>is a methodology of modern business which addresses the need of business organizations, vendors and customers to reduce cost and improve the quality of goods and services while increasing the speed of delivery. E-commerce refers to paperless exchange of business information using following ways.</a:t>
            </a:r>
            <a:endParaRPr lang="en-US" u="sng"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Ecommerce allows consumers to electronically exchange goods and services with no barriers of time or distance.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E-Commerce provides following features:</a:t>
            </a:r>
            <a:br>
              <a:rPr lang="en-US" sz="3600" dirty="0" smtClean="0"/>
            </a:br>
            <a:endParaRPr lang="en-US" sz="3600"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r>
              <a:rPr lang="en-US" b="1" cap="all" dirty="0" smtClean="0"/>
              <a:t>NON-CASH PAYMENT</a:t>
            </a:r>
          </a:p>
          <a:p>
            <a:r>
              <a:rPr lang="en-US" dirty="0" smtClean="0"/>
              <a:t>E-Commerce enables use of credit cards, debit cards, smart cards, electronic fund transfer via bank's website and other modes of electronics payment.</a:t>
            </a:r>
          </a:p>
          <a:p>
            <a:r>
              <a:rPr lang="en-US" b="1" cap="all" dirty="0" smtClean="0"/>
              <a:t>24X7 SERVICE AVAILABILITY</a:t>
            </a:r>
          </a:p>
          <a:p>
            <a:r>
              <a:rPr lang="en-US" dirty="0" smtClean="0"/>
              <a:t>E-commerce automates business of enterprises and services provided by them to customers are available anytime, anywhere. Here 24x7 refers to 24 hours of each seven days of a week.</a:t>
            </a:r>
          </a:p>
          <a:p>
            <a:r>
              <a:rPr lang="en-US" b="1" cap="all" dirty="0" smtClean="0"/>
              <a:t>ADVERTISING / MARKETING</a:t>
            </a:r>
          </a:p>
          <a:p>
            <a:r>
              <a:rPr lang="en-US" dirty="0" smtClean="0"/>
              <a:t>E-commerce increases the reach of advertising of products and services of businesses. It helps in better marketing management of products / services.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b="1" cap="all" dirty="0" smtClean="0"/>
              <a:t>IMPROVED SALES</a:t>
            </a:r>
          </a:p>
          <a:p>
            <a:r>
              <a:rPr lang="en-US" dirty="0" smtClean="0"/>
              <a:t>Using E-Commerce, orders for the products can be generated anytime, anywhere without any human intervention. By this way, dependencies to buy a product reduce at large and sales increases.</a:t>
            </a:r>
          </a:p>
          <a:p>
            <a:r>
              <a:rPr lang="en-US" b="1" cap="all" dirty="0" smtClean="0"/>
              <a:t>SUPPORT</a:t>
            </a:r>
          </a:p>
          <a:p>
            <a:r>
              <a:rPr lang="en-US" dirty="0" smtClean="0"/>
              <a:t>E-Commerce provides various ways to provide pre sales and post sales assistance to provide better services to customers.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219200"/>
            <a:ext cx="8229600" cy="5410200"/>
          </a:xfrm>
        </p:spPr>
        <p:txBody>
          <a:bodyPr>
            <a:noAutofit/>
          </a:bodyPr>
          <a:lstStyle/>
          <a:p>
            <a:r>
              <a:rPr lang="en-US" sz="2800" dirty="0" smtClean="0"/>
              <a:t>E-commerce businesses may employ some or all of the following:</a:t>
            </a:r>
          </a:p>
          <a:p>
            <a:r>
              <a:rPr lang="en-US" sz="2800" dirty="0" smtClean="0">
                <a:hlinkClick r:id="rId2" tooltip="Online shopping"/>
              </a:rPr>
              <a:t>Online shopping</a:t>
            </a:r>
            <a:r>
              <a:rPr lang="en-US" sz="2800" dirty="0" smtClean="0"/>
              <a:t> web sites for retail sales direct to consumers.</a:t>
            </a:r>
          </a:p>
          <a:p>
            <a:r>
              <a:rPr lang="en-US" sz="2800" dirty="0" smtClean="0"/>
              <a:t>Providing or participating in </a:t>
            </a:r>
            <a:r>
              <a:rPr lang="en-US" sz="2800" dirty="0" smtClean="0">
                <a:hlinkClick r:id="rId3" tooltip="Online marketplace"/>
              </a:rPr>
              <a:t>online marketplaces</a:t>
            </a:r>
            <a:r>
              <a:rPr lang="en-US" sz="2800" dirty="0" smtClean="0"/>
              <a:t>, which process third-party business-to-consumer or consumer-to-consumer sales</a:t>
            </a:r>
          </a:p>
          <a:p>
            <a:r>
              <a:rPr lang="en-US" sz="2800" dirty="0" smtClean="0">
                <a:hlinkClick r:id="rId4" tooltip="Business-to-business"/>
              </a:rPr>
              <a:t>Business-to-business</a:t>
            </a:r>
            <a:r>
              <a:rPr lang="en-US" sz="2800" dirty="0" smtClean="0"/>
              <a:t> buying and selling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Gathering and using demographic data through web contacts and social media</a:t>
            </a:r>
          </a:p>
          <a:p>
            <a:r>
              <a:rPr lang="en-US" dirty="0" smtClean="0"/>
              <a:t>Business-to-business </a:t>
            </a:r>
            <a:r>
              <a:rPr lang="en-US" dirty="0" smtClean="0">
                <a:hlinkClick r:id="rId2" tooltip="Electronic data interchange"/>
              </a:rPr>
              <a:t>electronic data interchange</a:t>
            </a:r>
            <a:endParaRPr lang="en-US" dirty="0" smtClean="0"/>
          </a:p>
          <a:p>
            <a:r>
              <a:rPr lang="en-US" dirty="0" smtClean="0"/>
              <a:t>Marketing to prospective and established customers by e-mail or fax (for example, with </a:t>
            </a:r>
            <a:r>
              <a:rPr lang="en-US" dirty="0" smtClean="0">
                <a:hlinkClick r:id="rId3" tooltip="Newsletter"/>
              </a:rPr>
              <a:t>newsletters</a:t>
            </a:r>
            <a:r>
              <a:rPr lang="en-US" dirty="0" smtClean="0"/>
              <a:t>)</a:t>
            </a:r>
          </a:p>
          <a:p>
            <a:r>
              <a:rPr lang="en-US" dirty="0" smtClean="0"/>
              <a:t>Engaging in </a:t>
            </a:r>
            <a:r>
              <a:rPr lang="en-US" dirty="0" err="1" smtClean="0">
                <a:hlinkClick r:id="rId4" tooltip="Pretail"/>
              </a:rPr>
              <a:t>pretail</a:t>
            </a:r>
            <a:r>
              <a:rPr lang="en-US" dirty="0" smtClean="0"/>
              <a:t> for launching new products and services</a:t>
            </a:r>
          </a:p>
          <a:p>
            <a:r>
              <a:rPr lang="en-US" dirty="0" smtClean="0"/>
              <a:t>Online financial exchanges for currency exchanges or trading purposes</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endParaRPr lang="en-US" dirty="0" smtClean="0"/>
          </a:p>
          <a:p>
            <a:pPr>
              <a:buNone/>
            </a:pPr>
            <a:r>
              <a:rPr lang="en-US" dirty="0" smtClean="0"/>
              <a:t/>
            </a:r>
            <a:br>
              <a:rPr lang="en-US" dirty="0" smtClean="0"/>
            </a:br>
            <a:endParaRPr lang="en-US" dirty="0"/>
          </a:p>
        </p:txBody>
      </p:sp>
      <p:pic>
        <p:nvPicPr>
          <p:cNvPr id="5" name="Picture 4" descr="Compiler"/>
          <p:cNvPicPr/>
          <p:nvPr/>
        </p:nvPicPr>
        <p:blipFill>
          <a:blip r:embed="rId2" cstate="print"/>
          <a:srcRect/>
          <a:stretch>
            <a:fillRect/>
          </a:stretch>
        </p:blipFill>
        <p:spPr bwMode="auto">
          <a:xfrm>
            <a:off x="1143001" y="1219200"/>
            <a:ext cx="6934200" cy="4876799"/>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sites</a:t>
            </a:r>
            <a:endParaRPr lang="en-US" dirty="0"/>
          </a:p>
        </p:txBody>
      </p:sp>
      <p:sp>
        <p:nvSpPr>
          <p:cNvPr id="3" name="Content Placeholder 2"/>
          <p:cNvSpPr>
            <a:spLocks noGrp="1"/>
          </p:cNvSpPr>
          <p:nvPr>
            <p:ph idx="1"/>
          </p:nvPr>
        </p:nvSpPr>
        <p:spPr>
          <a:xfrm>
            <a:off x="457200" y="1219200"/>
            <a:ext cx="8229600" cy="4906963"/>
          </a:xfrm>
        </p:spPr>
        <p:txBody>
          <a:bodyPr>
            <a:normAutofit fontScale="92500"/>
          </a:bodyPr>
          <a:lstStyle/>
          <a:p>
            <a:r>
              <a:rPr lang="en-US" dirty="0" smtClean="0"/>
              <a:t>Abbreviated as SNS a </a:t>
            </a:r>
            <a:r>
              <a:rPr lang="en-US" b="1" dirty="0" smtClean="0"/>
              <a:t>social networking site</a:t>
            </a:r>
            <a:r>
              <a:rPr lang="en-US" dirty="0" smtClean="0"/>
              <a:t> is the phrase used to describe any Web </a:t>
            </a:r>
            <a:r>
              <a:rPr lang="en-US" b="1" dirty="0" smtClean="0"/>
              <a:t>site </a:t>
            </a:r>
            <a:r>
              <a:rPr lang="en-US" dirty="0" smtClean="0"/>
              <a:t>that enables users to create public profiles within that Web </a:t>
            </a:r>
            <a:r>
              <a:rPr lang="en-US" b="1" dirty="0" smtClean="0"/>
              <a:t>site</a:t>
            </a:r>
            <a:r>
              <a:rPr lang="en-US" dirty="0" smtClean="0"/>
              <a:t> and form relationships with other users of the same Web</a:t>
            </a:r>
            <a:r>
              <a:rPr lang="en-US" b="1" dirty="0" smtClean="0"/>
              <a:t>site</a:t>
            </a:r>
            <a:r>
              <a:rPr lang="en-US" dirty="0" smtClean="0"/>
              <a:t> who access their profile. </a:t>
            </a:r>
          </a:p>
          <a:p>
            <a:r>
              <a:rPr lang="en-US" dirty="0" smtClean="0"/>
              <a:t>Or</a:t>
            </a:r>
          </a:p>
          <a:p>
            <a:r>
              <a:rPr lang="en-US" dirty="0" smtClean="0"/>
              <a:t>Social media is the collective of online communications channels dedicated to community-based input, interaction, content-sharing and collaboration.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Here are some examples of social media:</a:t>
            </a:r>
            <a:r>
              <a:rPr lang="en-US" sz="3600" dirty="0" smtClean="0"/>
              <a:t/>
            </a:r>
            <a:br>
              <a:rPr lang="en-US" sz="3600" dirty="0" smtClean="0"/>
            </a:br>
            <a:endParaRPr lang="en-US" sz="3600" dirty="0"/>
          </a:p>
        </p:txBody>
      </p:sp>
      <p:sp>
        <p:nvSpPr>
          <p:cNvPr id="3" name="Content Placeholder 2"/>
          <p:cNvSpPr>
            <a:spLocks noGrp="1"/>
          </p:cNvSpPr>
          <p:nvPr>
            <p:ph idx="1"/>
          </p:nvPr>
        </p:nvSpPr>
        <p:spPr>
          <a:xfrm>
            <a:off x="457200" y="914400"/>
            <a:ext cx="8229600" cy="5211763"/>
          </a:xfrm>
        </p:spPr>
        <p:txBody>
          <a:bodyPr>
            <a:normAutofit lnSpcReduction="10000"/>
          </a:bodyPr>
          <a:lstStyle/>
          <a:p>
            <a:r>
              <a:rPr lang="en-US" u="sng" dirty="0" err="1" smtClean="0">
                <a:hlinkClick r:id="rId2"/>
              </a:rPr>
              <a:t>Facebook</a:t>
            </a:r>
            <a:r>
              <a:rPr lang="en-US" dirty="0" smtClean="0"/>
              <a:t> is a popular free social networking website that allows registered users to create profiles, upload photos and video, send messages and keep in touch with friends, family and colleagues. </a:t>
            </a:r>
          </a:p>
          <a:p>
            <a:r>
              <a:rPr lang="en-US" u="sng" dirty="0" smtClean="0">
                <a:hlinkClick r:id="rId3"/>
              </a:rPr>
              <a:t>Twitter</a:t>
            </a:r>
            <a:r>
              <a:rPr lang="en-US" dirty="0" smtClean="0"/>
              <a:t> is a free micro blogging service that allows registered members to broadcast short posts called tweets. Twitter members can broadcast tweets and follow other users' tweets by using multiple platforms and devices.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u="sng" dirty="0" smtClean="0">
                <a:hlinkClick r:id="rId2"/>
              </a:rPr>
              <a:t>Google+</a:t>
            </a:r>
            <a:r>
              <a:rPr lang="en-US" dirty="0" smtClean="0"/>
              <a:t> (pronounced </a:t>
            </a:r>
            <a:r>
              <a:rPr lang="en-US" i="1" dirty="0" smtClean="0"/>
              <a:t>Google plus</a:t>
            </a:r>
            <a:r>
              <a:rPr lang="en-US" dirty="0" smtClean="0"/>
              <a:t>) is </a:t>
            </a:r>
            <a:r>
              <a:rPr lang="en-US" u="sng" dirty="0" smtClean="0">
                <a:hlinkClick r:id="rId3"/>
              </a:rPr>
              <a:t>Google's</a:t>
            </a:r>
            <a:r>
              <a:rPr lang="en-US" dirty="0" smtClean="0"/>
              <a:t> social networking project, designed to replicate the way people interact offline more closely than is the case in other social networking services. The project’s slogan is “Real-life sharing rethought for the web.”</a:t>
            </a:r>
          </a:p>
          <a:p>
            <a:r>
              <a:rPr lang="en-US" dirty="0" smtClean="0"/>
              <a:t>.</a:t>
            </a:r>
          </a:p>
          <a:p>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10000"/>
          </a:bodyPr>
          <a:lstStyle/>
          <a:p>
            <a:r>
              <a:rPr lang="en-US" u="sng" dirty="0" smtClean="0">
                <a:hlinkClick r:id="rId2"/>
              </a:rPr>
              <a:t>Wikipedia</a:t>
            </a:r>
            <a:r>
              <a:rPr lang="en-US" dirty="0" smtClean="0"/>
              <a:t> is a free, open content online encyclopedia created through the collaborative effort of a community of users known as </a:t>
            </a:r>
            <a:r>
              <a:rPr lang="en-US" dirty="0" err="1" smtClean="0"/>
              <a:t>Wikipedians</a:t>
            </a:r>
            <a:r>
              <a:rPr lang="en-US" dirty="0" smtClean="0"/>
              <a:t>. Anyone registered on the site can create an article for publication; registration is not required to edit articles. Wikipedia was founded in January of 2001.</a:t>
            </a:r>
          </a:p>
          <a:p>
            <a:r>
              <a:rPr lang="en-US" u="sng" dirty="0" smtClean="0">
                <a:hlinkClick r:id="rId3"/>
              </a:rPr>
              <a:t>LinkedIn</a:t>
            </a:r>
            <a:r>
              <a:rPr lang="en-US" dirty="0" smtClean="0"/>
              <a:t> is a social networking site designed specifically for the business community. The goal of the site is to allow registered members to establish and document networks of people they know and trust professionally.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u="sng" dirty="0" smtClean="0">
                <a:hlinkClick r:id="rId2"/>
              </a:rPr>
              <a:t>Reddit</a:t>
            </a:r>
            <a:r>
              <a:rPr lang="en-US" dirty="0" smtClean="0"/>
              <a:t> is a social news website and forum where stories are socially curate and promoted by site members. The site is composed of hundreds of sub-communities, known as "</a:t>
            </a:r>
            <a:r>
              <a:rPr lang="en-US" dirty="0" err="1" smtClean="0"/>
              <a:t>subreddits</a:t>
            </a:r>
            <a:r>
              <a:rPr lang="en-US" dirty="0" smtClean="0"/>
              <a:t>." Each </a:t>
            </a:r>
            <a:r>
              <a:rPr lang="en-US" dirty="0" err="1" smtClean="0"/>
              <a:t>subreddit</a:t>
            </a:r>
            <a:r>
              <a:rPr lang="en-US" dirty="0" smtClean="0"/>
              <a:t> has a specific topic such as technology, politics or music. </a:t>
            </a:r>
            <a:r>
              <a:rPr lang="en-US" dirty="0" err="1" smtClean="0"/>
              <a:t>Reddit</a:t>
            </a:r>
            <a:r>
              <a:rPr lang="en-US" dirty="0" smtClean="0"/>
              <a:t> site members, also known as, "</a:t>
            </a:r>
            <a:r>
              <a:rPr lang="en-US" dirty="0" err="1" smtClean="0"/>
              <a:t>redditors</a:t>
            </a:r>
            <a:r>
              <a:rPr lang="en-US" dirty="0" smtClean="0"/>
              <a:t>," submit content which is then voted upon by other members. The goal is to send well-regarded stories to the top of the site's main thread page.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u="sng" dirty="0" err="1" smtClean="0">
                <a:hlinkClick r:id="rId2"/>
              </a:rPr>
              <a:t>Pinterest</a:t>
            </a:r>
            <a:r>
              <a:rPr lang="en-US" dirty="0" smtClean="0"/>
              <a:t> is a social </a:t>
            </a:r>
            <a:r>
              <a:rPr lang="en-US" dirty="0" err="1" smtClean="0"/>
              <a:t>curation</a:t>
            </a:r>
            <a:r>
              <a:rPr lang="en-US" dirty="0" smtClean="0"/>
              <a:t> website for sharing and categorizing images found online. </a:t>
            </a:r>
            <a:r>
              <a:rPr lang="en-US" dirty="0" err="1" smtClean="0"/>
              <a:t>Pinterest</a:t>
            </a:r>
            <a:r>
              <a:rPr lang="en-US" dirty="0" smtClean="0"/>
              <a:t> requires brief descriptions but the main focus of the site is visual. Clicking on an image will take you to the original source, so, for example, if you click on a picture of a pair of shoes, you might be taken to a site where you can purchase them. An image of blueberry pancakes might take you to the recipe; a picture of a whimsical birdhouse might take you to the instructions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HOSTING</a:t>
            </a:r>
            <a:endParaRPr lang="en-US" dirty="0"/>
          </a:p>
        </p:txBody>
      </p:sp>
      <p:sp>
        <p:nvSpPr>
          <p:cNvPr id="3" name="Content Placeholder 2"/>
          <p:cNvSpPr>
            <a:spLocks noGrp="1"/>
          </p:cNvSpPr>
          <p:nvPr>
            <p:ph idx="1"/>
          </p:nvPr>
        </p:nvSpPr>
        <p:spPr>
          <a:xfrm>
            <a:off x="457200" y="1219200"/>
            <a:ext cx="8229600" cy="5334000"/>
          </a:xfrm>
        </p:spPr>
        <p:txBody>
          <a:bodyPr>
            <a:normAutofit/>
          </a:bodyPr>
          <a:lstStyle/>
          <a:p>
            <a:r>
              <a:rPr lang="en-US" b="1" dirty="0" smtClean="0"/>
              <a:t>Web hosting</a:t>
            </a:r>
            <a:r>
              <a:rPr lang="en-US" dirty="0" smtClean="0"/>
              <a:t> is a service of providing online space for storage of web pages. These web pages are made available via </a:t>
            </a:r>
            <a:r>
              <a:rPr lang="en-US" b="1" dirty="0" smtClean="0"/>
              <a:t>World Wide Web.</a:t>
            </a:r>
            <a:r>
              <a:rPr lang="en-US" dirty="0" smtClean="0"/>
              <a:t> The companies which offer website hosting are known as </a:t>
            </a:r>
            <a:r>
              <a:rPr lang="en-US" b="1" dirty="0" smtClean="0"/>
              <a:t>Web hosts.</a:t>
            </a:r>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Hosting</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marL="514350" indent="-514350">
              <a:buFont typeface="+mj-lt"/>
              <a:buAutoNum type="arabicPeriod"/>
            </a:pPr>
            <a:r>
              <a:rPr lang="en-US" b="1" dirty="0" smtClean="0"/>
              <a:t>Shared hosting/virtual shared hosting.</a:t>
            </a:r>
            <a:r>
              <a:rPr lang="en-US" dirty="0" smtClean="0"/>
              <a:t/>
            </a:r>
            <a:br>
              <a:rPr lang="en-US" dirty="0" smtClean="0"/>
            </a:br>
            <a:r>
              <a:rPr lang="en-US" dirty="0" smtClean="0"/>
              <a:t>In shared hosting, the hosting company puts thousand of website on the same physical server. Each customer has their own allocation of physical web space and a set of bandwidth limit. As all websites share same physical memory, MYSQL server and Apache server.</a:t>
            </a:r>
          </a:p>
          <a:p>
            <a:pPr marL="514350" indent="-514350">
              <a:buFont typeface="Wingdings" pitchFamily="2" charset="2"/>
              <a:buChar char="v"/>
            </a:pPr>
            <a:r>
              <a:rPr lang="en-US" b="1" dirty="0" smtClean="0"/>
              <a:t>Bandwidth</a:t>
            </a:r>
            <a:r>
              <a:rPr lang="en-US" dirty="0" smtClean="0"/>
              <a:t> is also defined as the amount of data that can be transmitted in a fixed amount of time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Advantages of Shared Hosting</a:t>
            </a:r>
            <a:endParaRPr lang="en-US" sz="3200" dirty="0"/>
          </a:p>
        </p:txBody>
      </p:sp>
      <p:sp>
        <p:nvSpPr>
          <p:cNvPr id="3" name="Content Placeholder 2"/>
          <p:cNvSpPr>
            <a:spLocks noGrp="1"/>
          </p:cNvSpPr>
          <p:nvPr>
            <p:ph idx="1"/>
          </p:nvPr>
        </p:nvSpPr>
        <p:spPr>
          <a:xfrm>
            <a:off x="457200" y="1219200"/>
            <a:ext cx="8229600" cy="5334000"/>
          </a:xfrm>
        </p:spPr>
        <p:txBody>
          <a:bodyPr>
            <a:normAutofit fontScale="85000" lnSpcReduction="20000"/>
          </a:bodyPr>
          <a:lstStyle/>
          <a:p>
            <a:pPr>
              <a:buFont typeface="Wingdings" pitchFamily="2" charset="2"/>
              <a:buChar char="v"/>
            </a:pPr>
            <a:r>
              <a:rPr lang="en-US" dirty="0" smtClean="0"/>
              <a:t>The lower price :- Shared Web Hosting is the most economical way of hosting a website simply because expenditures per machine are covered by more users. </a:t>
            </a:r>
          </a:p>
          <a:p>
            <a:pPr>
              <a:buFont typeface="Wingdings" pitchFamily="2" charset="2"/>
              <a:buChar char="v"/>
            </a:pPr>
            <a:r>
              <a:rPr lang="en-US" dirty="0" smtClean="0"/>
              <a:t>You don’t need to perform technical maintenance on the server when running programs. The shared server is maintained by the companies’ administrators in a way that aims to satisfy the majority of our clients’ needs </a:t>
            </a:r>
            <a:endParaRPr lang="en-US" b="1" dirty="0" smtClean="0"/>
          </a:p>
          <a:p>
            <a:pPr>
              <a:buFont typeface="Wingdings" pitchFamily="2" charset="2"/>
              <a:buChar char="v"/>
            </a:pPr>
            <a:r>
              <a:rPr lang="en-US" dirty="0" smtClean="0"/>
              <a:t>It a good option if you have a limited number of blogs and smaller websites as it is easy to maintain.</a:t>
            </a:r>
          </a:p>
          <a:p>
            <a:pPr>
              <a:buFont typeface="Wingdings" pitchFamily="2" charset="2"/>
              <a:buChar char="v"/>
            </a:pPr>
            <a:r>
              <a:rPr lang="en-US" dirty="0" smtClean="0"/>
              <a:t>It has an economical advantage.</a:t>
            </a:r>
          </a:p>
          <a:p>
            <a:pPr>
              <a:buFont typeface="Wingdings" pitchFamily="2" charset="2"/>
              <a:buChar char="v"/>
            </a:pPr>
            <a:r>
              <a:rPr lang="en-US" dirty="0" smtClean="0"/>
              <a:t>Technical maintenance of the server is not required, therefore you do not need a special skill set to handle your website.</a:t>
            </a:r>
          </a:p>
          <a:p>
            <a:pPr>
              <a:buFont typeface="Wingdings" pitchFamily="2" charset="2"/>
              <a:buChar char="v"/>
            </a:pPr>
            <a:endParaRPr lang="en-US"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Shared Hosting </a:t>
            </a:r>
            <a:br>
              <a:rPr lang="en-US" dirty="0" smtClean="0"/>
            </a:br>
            <a:endParaRPr lang="en-US" dirty="0"/>
          </a:p>
        </p:txBody>
      </p:sp>
      <p:sp>
        <p:nvSpPr>
          <p:cNvPr id="3" name="Content Placeholder 2"/>
          <p:cNvSpPr>
            <a:spLocks noGrp="1"/>
          </p:cNvSpPr>
          <p:nvPr>
            <p:ph idx="1"/>
          </p:nvPr>
        </p:nvSpPr>
        <p:spPr>
          <a:xfrm>
            <a:off x="457200" y="838200"/>
            <a:ext cx="8229600" cy="5287963"/>
          </a:xfrm>
        </p:spPr>
        <p:txBody>
          <a:bodyPr>
            <a:normAutofit fontScale="85000" lnSpcReduction="10000"/>
          </a:bodyPr>
          <a:lstStyle/>
          <a:p>
            <a:pPr>
              <a:buFont typeface="Wingdings" pitchFamily="2" charset="2"/>
              <a:buChar char="v"/>
            </a:pPr>
            <a:r>
              <a:rPr lang="en-US" dirty="0" smtClean="0"/>
              <a:t>Limited number of resources.</a:t>
            </a:r>
          </a:p>
          <a:p>
            <a:pPr>
              <a:buFont typeface="Wingdings" pitchFamily="2" charset="2"/>
              <a:buChar char="v"/>
            </a:pPr>
            <a:r>
              <a:rPr lang="en-US" dirty="0" smtClean="0"/>
              <a:t>Your website performance may be affected by other websites hosted on the shared server. one website on the server experiencing high traffic load will affect performance of all websites on the server.</a:t>
            </a:r>
          </a:p>
          <a:p>
            <a:pPr>
              <a:buFont typeface="Wingdings" pitchFamily="2" charset="2"/>
              <a:buChar char="v"/>
            </a:pPr>
            <a:r>
              <a:rPr lang="en-US" dirty="0" smtClean="0"/>
              <a:t>You might have to face long term problems with scalability and backup.</a:t>
            </a:r>
          </a:p>
          <a:p>
            <a:pPr>
              <a:buFont typeface="Wingdings" pitchFamily="2" charset="2"/>
              <a:buChar char="v"/>
            </a:pPr>
            <a:r>
              <a:rPr lang="en-US" dirty="0" smtClean="0"/>
              <a:t>There is a possibility to face security issues for sharing a common server.</a:t>
            </a:r>
          </a:p>
          <a:p>
            <a:pPr>
              <a:buFont typeface="Wingdings" pitchFamily="2" charset="2"/>
              <a:buChar char="v"/>
            </a:pPr>
            <a:r>
              <a:rPr lang="en-US" dirty="0" smtClean="0"/>
              <a:t>You might have to configure firewall settings for certain applications.</a:t>
            </a:r>
          </a:p>
          <a:p>
            <a:pPr>
              <a:buFont typeface="Wingdings" pitchFamily="2" charset="2"/>
              <a:buChar char="v"/>
            </a:pPr>
            <a:r>
              <a:rPr lang="en-US" dirty="0" smtClean="0"/>
              <a:t>You will have a limited customer support only.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Interpreter?</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dirty="0" smtClean="0"/>
              <a:t> Compilers are required in case you are going to write your program in a programming language that needs to be compiled into binary format before its execution.</a:t>
            </a:r>
          </a:p>
          <a:p>
            <a:r>
              <a:rPr lang="en-US" dirty="0" smtClean="0"/>
              <a:t>There are other programming languages such as Python, PHP, and Perl, which do not need any compilation into binary format, rather an interpreter can be used to read such programs line by line and execute them directly without any further conversion.</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None/>
            </a:pPr>
            <a:r>
              <a:rPr lang="en-US" b="1" dirty="0" smtClean="0"/>
              <a:t>2. Dedicated hosting</a:t>
            </a:r>
            <a:r>
              <a:rPr lang="en-US" dirty="0" smtClean="0"/>
              <a:t/>
            </a:r>
            <a:br>
              <a:rPr lang="en-US" dirty="0" smtClean="0"/>
            </a:br>
            <a:r>
              <a:rPr lang="en-US" dirty="0" smtClean="0"/>
              <a:t>In this kind of hosting, single dedicated server is setup for just one customer. It is commonly used by the businesses that need the power, control and security that a dedicated server offers.</a:t>
            </a:r>
          </a:p>
          <a:p>
            <a:pPr marL="514350" indent="-514350"/>
            <a:r>
              <a:rPr lang="en-US" dirty="0" smtClean="0"/>
              <a:t>Dedicated hosting plans are ideal for large organizations or websites with much higher traffic. The clients get full control of the server which allows them to configure it to meet their own needs.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Dedicated hosting is an Internet hosting option in which an organization leases an entire server, which is often housed in a data center. The host not only provides the server equipment, but may also provide administration and other services. This is considered a more flexible arrangement for the client because unlike in shared server arrangements, it gives the organization total control over the server, its software and security systems. In some cases, a dedicated server can be less expensive.</a:t>
            </a:r>
            <a:br>
              <a:rPr lang="en-US" dirty="0" smtClean="0"/>
            </a:br>
            <a:r>
              <a:rPr lang="en-US" dirty="0" smtClean="0"/>
              <a:t/>
            </a:r>
            <a:br>
              <a:rPr lang="en-US" dirty="0" smtClean="0"/>
            </a:br>
            <a:r>
              <a:rPr lang="en-US" dirty="0" smtClean="0"/>
              <a:t>Dedicated hosting is also known as a dedicated server or managed hosting service.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advantages and disadvantages of dedicated hosting </a:t>
            </a:r>
            <a:endParaRPr lang="en-US" dirty="0"/>
          </a:p>
        </p:txBody>
      </p:sp>
      <p:sp>
        <p:nvSpPr>
          <p:cNvPr id="3" name="Content Placeholder 2"/>
          <p:cNvSpPr>
            <a:spLocks noGrp="1"/>
          </p:cNvSpPr>
          <p:nvPr>
            <p:ph idx="1"/>
          </p:nvPr>
        </p:nvSpPr>
        <p:spPr>
          <a:xfrm>
            <a:off x="457200" y="1447800"/>
            <a:ext cx="8229600" cy="5105400"/>
          </a:xfrm>
        </p:spPr>
        <p:txBody>
          <a:bodyPr>
            <a:normAutofit fontScale="70000" lnSpcReduction="20000"/>
          </a:bodyPr>
          <a:lstStyle/>
          <a:p>
            <a:r>
              <a:rPr lang="en-US" dirty="0" smtClean="0"/>
              <a:t>The advantages of dedicated hosting include:</a:t>
            </a:r>
            <a:br>
              <a:rPr lang="en-US" dirty="0" smtClean="0"/>
            </a:br>
            <a:r>
              <a:rPr lang="en-US" dirty="0" smtClean="0"/>
              <a:t>More reliability compared to shared hosting</a:t>
            </a:r>
          </a:p>
          <a:p>
            <a:pPr>
              <a:buFont typeface="Wingdings" pitchFamily="2" charset="2"/>
              <a:buChar char="v"/>
            </a:pPr>
            <a:r>
              <a:rPr lang="en-US" dirty="0" smtClean="0"/>
              <a:t>Better performance compared to when resources are shared</a:t>
            </a:r>
          </a:p>
          <a:p>
            <a:pPr>
              <a:buFont typeface="Wingdings" pitchFamily="2" charset="2"/>
              <a:buChar char="v"/>
            </a:pPr>
            <a:r>
              <a:rPr lang="en-US" dirty="0" smtClean="0"/>
              <a:t>A custom firewall, which can help in enforcing the access control policy</a:t>
            </a:r>
          </a:p>
          <a:p>
            <a:pPr>
              <a:buFont typeface="Wingdings" pitchFamily="2" charset="2"/>
              <a:buChar char="v"/>
            </a:pPr>
            <a:r>
              <a:rPr lang="en-US" dirty="0" smtClean="0"/>
              <a:t>More flexibility in terms of adding software and changing server configurations</a:t>
            </a:r>
          </a:p>
          <a:p>
            <a:pPr>
              <a:buFont typeface="Wingdings" pitchFamily="2" charset="2"/>
              <a:buChar char="v"/>
            </a:pPr>
            <a:r>
              <a:rPr lang="en-US" dirty="0" smtClean="0"/>
              <a:t>A unique and dedicated IP address</a:t>
            </a:r>
          </a:p>
          <a:p>
            <a:pPr>
              <a:buFont typeface="Wingdings" pitchFamily="2" charset="2"/>
              <a:buChar char="v"/>
            </a:pPr>
            <a:r>
              <a:rPr lang="en-US" dirty="0" smtClean="0"/>
              <a:t>A greater degree of security that can be customized according to a client's needs</a:t>
            </a:r>
          </a:p>
          <a:p>
            <a:r>
              <a:rPr lang="en-US" dirty="0" smtClean="0"/>
              <a:t>The main drawback to dedicated hosting is that it can be a major investment.</a:t>
            </a:r>
          </a:p>
          <a:p>
            <a:pPr>
              <a:buNone/>
            </a:pPr>
            <a:r>
              <a:rPr lang="en-US" dirty="0" smtClean="0"/>
              <a:t/>
            </a:r>
            <a:br>
              <a:rPr lang="en-US" dirty="0" smtClean="0"/>
            </a:b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3. Virtual Private Server (VPS)</a:t>
            </a:r>
            <a:r>
              <a:rPr lang="en-US" dirty="0" smtClean="0"/>
              <a:t/>
            </a:r>
            <a:br>
              <a:rPr lang="en-US" dirty="0" smtClean="0"/>
            </a:br>
            <a:r>
              <a:rPr lang="en-US" dirty="0" smtClean="0"/>
              <a:t>It is also known as Virtual Dedicated Server. It is a server which is partitioned into smaller servers. In this customer is given their own partition, which is installed with its own operating system. Unlike shared hosting, VPS doesn’t share memory or processor time rather it allocates certain amount of memory and CPU to use which means that any problem on a VPS partition on the same drive will not affect other VPS customers.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hlinkClick r:id="rId2"/>
              </a:rPr>
              <a:t>Virtual Private Server (VPS) </a:t>
            </a:r>
            <a:r>
              <a:rPr lang="en-US" dirty="0" smtClean="0"/>
              <a:t>Hosting is like living in a simplex or half-</a:t>
            </a:r>
            <a:r>
              <a:rPr lang="en-US" dirty="0" err="1" smtClean="0"/>
              <a:t>plex</a:t>
            </a:r>
            <a:r>
              <a:rPr lang="en-US" dirty="0" smtClean="0"/>
              <a:t> where you can customize everything to your own tastes. However, you still need to maintain your own area. Companies that deal with resource heavy applications and secured data most often use VPS.</a:t>
            </a:r>
          </a:p>
          <a:p>
            <a:r>
              <a:rPr lang="en-US" dirty="0" smtClean="0"/>
              <a:t>You can opt for VPS hosting in any of the following cases:</a:t>
            </a:r>
          </a:p>
          <a:p>
            <a:r>
              <a:rPr lang="en-US" dirty="0" smtClean="0"/>
              <a:t>Expansion of your business beyond shared hosting level.</a:t>
            </a:r>
          </a:p>
          <a:p>
            <a:r>
              <a:rPr lang="en-US" dirty="0" smtClean="0"/>
              <a:t>Expectation for a significant increase in traffic over the next few months.</a:t>
            </a:r>
          </a:p>
          <a:p>
            <a:r>
              <a:rPr lang="en-US" dirty="0" smtClean="0"/>
              <a:t>Plans to work with confidential secured data in your business.</a:t>
            </a:r>
          </a:p>
          <a:p>
            <a:r>
              <a:rPr lang="en-US" dirty="0" smtClean="0"/>
              <a:t>Intention to increase headcount which in turn requires a greater email capacity.</a:t>
            </a:r>
          </a:p>
          <a:p>
            <a:r>
              <a:rPr lang="en-US" dirty="0" smtClean="0"/>
              <a:t>Plan to host multiple sites, blogs or different applications very soon.</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Advantages of VPS Hosting</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v"/>
            </a:pPr>
            <a:r>
              <a:rPr lang="en-US" dirty="0" smtClean="0"/>
              <a:t>You will have a huge space and bandwidth which enables you to do what you like.</a:t>
            </a:r>
          </a:p>
          <a:p>
            <a:pPr>
              <a:buFont typeface="Wingdings" pitchFamily="2" charset="2"/>
              <a:buChar char="v"/>
            </a:pPr>
            <a:r>
              <a:rPr lang="en-US" dirty="0" smtClean="0"/>
              <a:t>You can upgrade or downgrade your subscription at any time.</a:t>
            </a:r>
          </a:p>
          <a:p>
            <a:pPr>
              <a:buFont typeface="Wingdings" pitchFamily="2" charset="2"/>
              <a:buChar char="v"/>
            </a:pPr>
            <a:r>
              <a:rPr lang="en-US" dirty="0" smtClean="0"/>
              <a:t>You can configure anything you wish on the server as you own it.</a:t>
            </a:r>
          </a:p>
          <a:p>
            <a:pPr>
              <a:buFont typeface="Wingdings" pitchFamily="2" charset="2"/>
              <a:buChar char="v"/>
            </a:pPr>
            <a:r>
              <a:rPr lang="en-US" dirty="0" smtClean="0"/>
              <a:t>Run your own batch files to create multiple services inside the server using shell access.</a:t>
            </a:r>
          </a:p>
          <a:p>
            <a:pPr>
              <a:buFont typeface="Wingdings" pitchFamily="2" charset="2"/>
              <a:buChar char="v"/>
            </a:pPr>
            <a:r>
              <a:rPr lang="en-US" dirty="0" smtClean="0"/>
              <a:t>You can avail an extensive and dedicated 24/7 Customer Support which will help you have better security levels.</a:t>
            </a:r>
          </a:p>
          <a:p>
            <a:pPr>
              <a:buFont typeface="Wingdings" pitchFamily="2" charset="2"/>
              <a:buChar char="v"/>
            </a:pPr>
            <a:r>
              <a:rPr lang="en-US" dirty="0" smtClean="0"/>
              <a:t>You can have easy scalability and backup in this method.</a:t>
            </a:r>
          </a:p>
          <a:p>
            <a:pPr>
              <a:buFont typeface="Wingdings" pitchFamily="2" charset="2"/>
              <a:buChar char="v"/>
            </a:pPr>
            <a:r>
              <a:rPr lang="en-US" dirty="0" smtClean="0"/>
              <a:t>User partitioning enables you to custom firewall configurations.</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Disadvantages of VPS Hosting</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You need a dedicated system administrator to take care of your server.</a:t>
            </a:r>
          </a:p>
          <a:p>
            <a:r>
              <a:rPr lang="en-US" dirty="0" smtClean="0"/>
              <a:t>It is usually costly so you should be careful with cheap offers.</a:t>
            </a:r>
          </a:p>
          <a:p>
            <a:r>
              <a:rPr lang="en-US" dirty="0" smtClean="0"/>
              <a:t>You must be particular with certain applications as they might have issues running in a virtualized environment.</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Differences between Shared hosting and VPS hosting</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b="1" dirty="0" smtClean="0"/>
              <a:t>Resources</a:t>
            </a:r>
            <a:r>
              <a:rPr lang="en-US" dirty="0" smtClean="0"/>
              <a:t>: Shared hosting will have access to a limited number of resources only while the VPS hosting allows private disk spaces, having greater resource availability.</a:t>
            </a:r>
          </a:p>
          <a:p>
            <a:r>
              <a:rPr lang="en-US" b="1" dirty="0" smtClean="0"/>
              <a:t>Security</a:t>
            </a:r>
            <a:r>
              <a:rPr lang="en-US" dirty="0" smtClean="0"/>
              <a:t>: Shared hosting is comparatively less secure than VPS hosting.</a:t>
            </a:r>
          </a:p>
          <a:p>
            <a:r>
              <a:rPr lang="en-US" b="1" dirty="0" smtClean="0"/>
              <a:t>Platform</a:t>
            </a:r>
            <a:r>
              <a:rPr lang="en-US" dirty="0" smtClean="0"/>
              <a:t>: Shared hosting provides a basic level of file system and compartmentalization</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u="sng" dirty="0" smtClean="0"/>
              <a:t>When to move from Shared hosting to VPS hosting?</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You can move from Shared hosting to VPS hosting in any of the following cases listed below:</a:t>
            </a:r>
          </a:p>
          <a:p>
            <a:r>
              <a:rPr lang="en-US" dirty="0" smtClean="0"/>
              <a:t>Your website is consuming all your processors.</a:t>
            </a:r>
          </a:p>
          <a:p>
            <a:r>
              <a:rPr lang="en-US" dirty="0" smtClean="0"/>
              <a:t>Your website is gobbling your CPU and RAM resources.</a:t>
            </a:r>
          </a:p>
          <a:p>
            <a:r>
              <a:rPr lang="en-US" dirty="0" smtClean="0"/>
              <a:t>You feel the need for complete control.</a:t>
            </a:r>
          </a:p>
          <a:p>
            <a:r>
              <a:rPr lang="en-US" dirty="0" smtClean="0"/>
              <a:t>You plan to send more emails.</a:t>
            </a:r>
          </a:p>
          <a:p>
            <a:r>
              <a:rPr lang="en-US" dirty="0" smtClean="0"/>
              <a:t>You are looking for excellent performance and stability.</a:t>
            </a:r>
          </a:p>
          <a:p>
            <a:r>
              <a:rPr lang="en-US" dirty="0" smtClean="0"/>
              <a:t>You feel that you are ready to rise above the rest.</a:t>
            </a:r>
          </a:p>
          <a:p>
            <a:r>
              <a:rPr lang="en-US" dirty="0" smtClean="0"/>
              <a:t>You want to expand the existing performance level.</a:t>
            </a:r>
          </a:p>
          <a:p>
            <a:r>
              <a:rPr lang="en-US" dirty="0" smtClean="0"/>
              <a:t>You want to customize the appearance and settings.</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Hosting Companies in </a:t>
            </a:r>
            <a:r>
              <a:rPr lang="en-US" dirty="0" err="1" smtClean="0"/>
              <a:t>tanzania</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err="1" smtClean="0"/>
              <a:t>Bluehost</a:t>
            </a:r>
            <a:endParaRPr lang="en-US" dirty="0" smtClean="0"/>
          </a:p>
          <a:p>
            <a:pPr>
              <a:buFont typeface="Wingdings" pitchFamily="2" charset="2"/>
              <a:buChar char="v"/>
            </a:pPr>
            <a:r>
              <a:rPr lang="en-US" dirty="0" err="1" smtClean="0"/>
              <a:t>hostcle@r</a:t>
            </a:r>
            <a:endParaRPr lang="en-US" dirty="0" smtClean="0"/>
          </a:p>
          <a:p>
            <a:pPr>
              <a:buFont typeface="Wingdings" pitchFamily="2" charset="2"/>
              <a:buChar char="v"/>
            </a:pPr>
            <a:r>
              <a:rPr lang="en-US" dirty="0" err="1" smtClean="0"/>
              <a:t>Fatcow</a:t>
            </a:r>
            <a:endParaRPr lang="en-US" dirty="0" smtClean="0"/>
          </a:p>
          <a:p>
            <a:pPr>
              <a:buFont typeface="Wingdings" pitchFamily="2" charset="2"/>
              <a:buChar char="v"/>
            </a:pPr>
            <a:r>
              <a:rPr lang="en-US" dirty="0" err="1" smtClean="0"/>
              <a:t>Sitebuilder</a:t>
            </a:r>
            <a:endParaRPr lang="en-US" dirty="0" smtClean="0"/>
          </a:p>
          <a:p>
            <a:pPr>
              <a:buFont typeface="Wingdings" pitchFamily="2" charset="2"/>
              <a:buChar char="v"/>
            </a:pPr>
            <a:r>
              <a:rPr lang="en-US" dirty="0" smtClean="0"/>
              <a:t>Justhost.com</a:t>
            </a:r>
          </a:p>
          <a:p>
            <a:pPr>
              <a:buNone/>
            </a:pPr>
            <a:endParaRPr lang="en-US" dirty="0" smtClean="0"/>
          </a:p>
          <a:p>
            <a:pPr>
              <a:buFont typeface="Wingdings" pitchFamily="2" charset="2"/>
              <a:buChar char="v"/>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5" name="Content Placeholder 4" descr="Interpreter"/>
          <p:cNvPicPr>
            <a:picLocks noGrp="1"/>
          </p:cNvPicPr>
          <p:nvPr>
            <p:ph idx="1"/>
          </p:nvPr>
        </p:nvPicPr>
        <p:blipFill>
          <a:blip r:embed="rId2" cstate="print"/>
          <a:srcRect/>
          <a:stretch>
            <a:fillRect/>
          </a:stretch>
        </p:blipFill>
        <p:spPr bwMode="auto">
          <a:xfrm>
            <a:off x="1447800" y="1371601"/>
            <a:ext cx="6248400" cy="4668044"/>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Hosting Components</a:t>
            </a:r>
            <a:br>
              <a:rPr lang="en-US" dirty="0" smtClean="0"/>
            </a:b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r>
              <a:rPr lang="en-US" dirty="0" smtClean="0"/>
              <a:t>When you buy a Web server space, then you should be clear about the follows. You should do a price comparison between different service providers based on the following components −</a:t>
            </a:r>
          </a:p>
          <a:p>
            <a:r>
              <a:rPr lang="en-US" dirty="0" smtClean="0"/>
              <a:t>Disc Space</a:t>
            </a:r>
          </a:p>
          <a:p>
            <a:r>
              <a:rPr lang="en-US" dirty="0" smtClean="0"/>
              <a:t>A small or medium website will require between 10 and 100MB of disk space. If you plan to keep a lot of audio and video on your website, then you need plan to buy more space. Before buying server space, you should check the options available to expand your disc space if you need it in future.</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Disk space</a:t>
            </a:r>
            <a:r>
              <a:rPr lang="en-US" dirty="0" smtClean="0"/>
              <a:t> is the amount of data you can store on the </a:t>
            </a:r>
            <a:r>
              <a:rPr lang="en-US" b="1" dirty="0" smtClean="0"/>
              <a:t>web</a:t>
            </a:r>
            <a:r>
              <a:rPr lang="en-US" dirty="0" smtClean="0"/>
              <a:t> server. Obviously, the amount of </a:t>
            </a:r>
            <a:r>
              <a:rPr lang="en-US" b="1" dirty="0" smtClean="0"/>
              <a:t>space</a:t>
            </a:r>
            <a:r>
              <a:rPr lang="en-US" dirty="0" smtClean="0"/>
              <a:t> needed depends on the size of your </a:t>
            </a:r>
            <a:r>
              <a:rPr lang="en-US" b="1" dirty="0" smtClean="0"/>
              <a:t>website</a:t>
            </a:r>
            <a:r>
              <a:rPr lang="en-US" dirty="0" smtClean="0"/>
              <a:t>. Most websites are composed of HTML (text), images, Flash, or a combination of all.</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Monthly Traffic</a:t>
            </a:r>
          </a:p>
          <a:p>
            <a:r>
              <a:rPr lang="en-US" dirty="0" smtClean="0"/>
              <a:t>A small or medium website will need between 1GB and 10GB of data transfer on a monthly basis. If you plan to keep a lot of audio and video on your website, then you need a plan with more data transfer capacity. Check different options based on your requirements. What are the other options available in case you cross the given data transfer limit. Your site should not be stopped in case you exceed given limit.</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Processing Speed</a:t>
            </a:r>
          </a:p>
          <a:p>
            <a:r>
              <a:rPr lang="en-US" dirty="0" smtClean="0"/>
              <a:t>If you are buying space on a shared machine, then you cannot guess how much speed will be given to you. In that case, only way is to see other hosted sites with the same service provider to know about their hosting quality. But if you are buying virtual dedicated server or dedicated server, then you should consider how much RAM is being allocated to you. Your pricing will depend on the given processing power to you.</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Connection Speed</a:t>
            </a:r>
          </a:p>
          <a:p>
            <a:r>
              <a:rPr lang="en-US" dirty="0" smtClean="0"/>
              <a:t>Nowadays, most service providers allow very fast connection speed. So choose a service provider who is giving better connection speed in terms of bits per second. You can have a connection speed ranging from 64Kb per second to 2.488Gb per second.</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Email Accounts</a:t>
            </a:r>
          </a:p>
          <a:p>
            <a:r>
              <a:rPr lang="en-US" dirty="0" smtClean="0"/>
              <a:t>Make sure you are going to get sufficient number of e-mail accounts. There are many other options available which come along with your e-mail account. Like, will you get IMAP, POP and E-mail Forwarding options available along with your e-mail facilities.</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Emailing Support</a:t>
            </a:r>
          </a:p>
          <a:p>
            <a:r>
              <a:rPr lang="en-US" dirty="0" smtClean="0"/>
              <a:t>Apart form having email accounts, it is also very important that your web server should have a facility to send emails from back-end. In case your site visitors want to contact to you using a form, then you will be able to use that emailing facility to send emails to your designated account. In simple terms, you should make sure that the SMTP Server is setup and working on your Web server.</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Latest Technologies</a:t>
            </a:r>
          </a:p>
          <a:p>
            <a:r>
              <a:rPr lang="en-US" dirty="0" smtClean="0"/>
              <a:t>You should make sure that your web server is equipped with all the latest technologies. It should have the latest version support for PHP, PERL, ASP and JAVA, etc.</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Databases support</a:t>
            </a:r>
          </a:p>
          <a:p>
            <a:r>
              <a:rPr lang="en-US" dirty="0" smtClean="0"/>
              <a:t>There are many databases available </a:t>
            </a:r>
            <a:r>
              <a:rPr lang="en-US" dirty="0" err="1" smtClean="0"/>
              <a:t>MySQL</a:t>
            </a:r>
            <a:r>
              <a:rPr lang="en-US" dirty="0" smtClean="0"/>
              <a:t>, Oracle, SQL Server, etc. You should choose your server based on your database requirement. If you are buying space on a shared server, then you need to verify how much space will be allocated for your database. Many ISPs do not give more than a limited space for databases. If your site needs a lot of database size, then you should go for a virtual dedicated server.</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Server-Side Programming</a:t>
            </a:r>
            <a:endParaRPr lang="en-US" dirty="0"/>
          </a:p>
        </p:txBody>
      </p:sp>
      <p:sp>
        <p:nvSpPr>
          <p:cNvPr id="3" name="Content Placeholder 2"/>
          <p:cNvSpPr>
            <a:spLocks noGrp="1"/>
          </p:cNvSpPr>
          <p:nvPr>
            <p:ph idx="1"/>
          </p:nvPr>
        </p:nvSpPr>
        <p:spPr>
          <a:xfrm>
            <a:off x="457200" y="1600200"/>
            <a:ext cx="8458200" cy="4953000"/>
          </a:xfrm>
        </p:spPr>
        <p:txBody>
          <a:bodyPr>
            <a:normAutofit fontScale="85000" lnSpcReduction="10000"/>
          </a:bodyPr>
          <a:lstStyle/>
          <a:p>
            <a:r>
              <a:rPr lang="en-GB" dirty="0" smtClean="0"/>
              <a:t>Before you continue you should have a basic understanding of the following:</a:t>
            </a:r>
          </a:p>
          <a:p>
            <a:r>
              <a:rPr lang="en-GB" dirty="0" smtClean="0"/>
              <a:t>HTML</a:t>
            </a:r>
          </a:p>
          <a:p>
            <a:r>
              <a:rPr lang="en-GB" dirty="0" smtClean="0"/>
              <a:t>CSS</a:t>
            </a:r>
          </a:p>
          <a:p>
            <a:r>
              <a:rPr lang="en-GB" dirty="0" smtClean="0"/>
              <a:t>JavaScript</a:t>
            </a:r>
            <a:endParaRPr lang="en-GB" b="1" dirty="0" smtClean="0"/>
          </a:p>
          <a:p>
            <a:r>
              <a:rPr lang="en-GB" b="1" dirty="0" smtClean="0"/>
              <a:t>What is PHP?</a:t>
            </a:r>
          </a:p>
          <a:p>
            <a:r>
              <a:rPr lang="en-GB" dirty="0" smtClean="0"/>
              <a:t>PHP is an acronym for "PHP: Hypertext </a:t>
            </a:r>
            <a:r>
              <a:rPr lang="en-GB" dirty="0" err="1" smtClean="0"/>
              <a:t>Preprocessor</a:t>
            </a:r>
            <a:r>
              <a:rPr lang="en-GB" dirty="0" smtClean="0"/>
              <a:t>“</a:t>
            </a:r>
          </a:p>
          <a:p>
            <a:r>
              <a:rPr lang="en-US" dirty="0" smtClean="0"/>
              <a:t>The PHP Hypertext Preprocessor (PHP) is a programming language that allows web developers to create dynamic content that interacts with databases.</a:t>
            </a:r>
            <a:endParaRPr lang="en-GB"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GB" dirty="0" smtClean="0"/>
              <a:t>A </a:t>
            </a:r>
            <a:r>
              <a:rPr lang="en-GB" b="1" dirty="0" smtClean="0"/>
              <a:t>compiler</a:t>
            </a:r>
            <a:r>
              <a:rPr lang="en-GB" dirty="0" smtClean="0"/>
              <a:t> searches all the errors of a program and lists them. If the program is error free then it converts the code of program into machine code and then the program can be executed by separate commands. An </a:t>
            </a:r>
            <a:r>
              <a:rPr lang="en-GB" b="1" dirty="0" smtClean="0"/>
              <a:t>interpreter</a:t>
            </a:r>
            <a:r>
              <a:rPr lang="en-GB" dirty="0" smtClean="0"/>
              <a:t> checks the errors of a program statement by statement.</a:t>
            </a:r>
            <a:endParaRPr lang="en-US" dirty="0" smtClean="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PHP is a server side scripting language that is embedded in HTML. It is used to manage dynamic content, databases, session tracking, even build entire e-commerce sites.</a:t>
            </a:r>
          </a:p>
          <a:p>
            <a:r>
              <a:rPr lang="en-US" dirty="0" smtClean="0"/>
              <a:t>It is integrated with a number of popular databases, including </a:t>
            </a:r>
            <a:r>
              <a:rPr lang="en-US" dirty="0" err="1" smtClean="0"/>
              <a:t>MySQL</a:t>
            </a:r>
            <a:r>
              <a:rPr lang="en-US" dirty="0" smtClean="0"/>
              <a:t>, </a:t>
            </a:r>
            <a:r>
              <a:rPr lang="en-US" dirty="0" err="1" smtClean="0"/>
              <a:t>PostgreSQL</a:t>
            </a:r>
            <a:r>
              <a:rPr lang="en-US" dirty="0" smtClean="0"/>
              <a:t>, Oracle, Sybase, Informix, and Microsoft SQL Server.</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uses of PHP</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smtClean="0"/>
              <a:t>PHP can handle forms, i.e. gather data from files, save data to a file, through email you can send data, return data to the user.</a:t>
            </a:r>
          </a:p>
          <a:p>
            <a:r>
              <a:rPr lang="en-US" dirty="0" smtClean="0"/>
              <a:t>You add, delete, modify elements within your database through PHP.</a:t>
            </a:r>
          </a:p>
          <a:p>
            <a:r>
              <a:rPr lang="en-US" dirty="0" smtClean="0"/>
              <a:t>Using PHP, you can restrict users to access some pages of your website.</a:t>
            </a:r>
          </a:p>
          <a:p>
            <a:r>
              <a:rPr lang="en-US" dirty="0" smtClean="0"/>
              <a:t>It can encrypt data.</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What is a PHP File?</a:t>
            </a:r>
            <a:br>
              <a:rPr lang="en-GB" b="1" dirty="0" smtClean="0"/>
            </a:br>
            <a:endParaRPr lang="en-US" dirty="0"/>
          </a:p>
        </p:txBody>
      </p:sp>
      <p:sp>
        <p:nvSpPr>
          <p:cNvPr id="3" name="Content Placeholder 2"/>
          <p:cNvSpPr>
            <a:spLocks noGrp="1"/>
          </p:cNvSpPr>
          <p:nvPr>
            <p:ph idx="1"/>
          </p:nvPr>
        </p:nvSpPr>
        <p:spPr/>
        <p:txBody>
          <a:bodyPr/>
          <a:lstStyle/>
          <a:p>
            <a:r>
              <a:rPr lang="en-GB" dirty="0" smtClean="0"/>
              <a:t>PHP files can contain text, HTML, CSS, JavaScript, and PHP code.</a:t>
            </a:r>
          </a:p>
          <a:p>
            <a:r>
              <a:rPr lang="en-GB" dirty="0" smtClean="0"/>
              <a:t>PHP code are executed on the server, and the result is returned to the browser as plain HTML</a:t>
            </a:r>
          </a:p>
          <a:p>
            <a:r>
              <a:rPr lang="en-GB" dirty="0" smtClean="0"/>
              <a:t>PHP files have extension ".</a:t>
            </a:r>
            <a:r>
              <a:rPr lang="en-GB" dirty="0" err="1" smtClean="0"/>
              <a:t>php</a:t>
            </a:r>
            <a:r>
              <a:rPr lang="en-GB" dirty="0" smtClean="0"/>
              <a:t>"</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t>In order to develop and run PHP Web pages three vital components need to be installed on your computer system.</a:t>
            </a:r>
          </a:p>
          <a:p>
            <a:r>
              <a:rPr lang="en-US" b="1" dirty="0" smtClean="0"/>
              <a:t>Web Server</a:t>
            </a:r>
            <a:r>
              <a:rPr lang="en-US" dirty="0" smtClean="0"/>
              <a:t> − PHP will work with virtually all Web Server software, including Microsoft's Internet Information Server (IIS) but then most often used is freely available Apache Server</a:t>
            </a:r>
          </a:p>
          <a:p>
            <a:r>
              <a:rPr lang="en-US" b="1" dirty="0" smtClean="0"/>
              <a:t>Database</a:t>
            </a:r>
            <a:r>
              <a:rPr lang="en-US" dirty="0" smtClean="0"/>
              <a:t> − PHP will work with virtually all database software, including Oracle and Sybase but most commonly used is freely available </a:t>
            </a:r>
            <a:r>
              <a:rPr lang="en-US" dirty="0" err="1" smtClean="0"/>
              <a:t>MySQL</a:t>
            </a:r>
            <a:r>
              <a:rPr lang="en-US" dirty="0" smtClean="0"/>
              <a:t> database. </a:t>
            </a:r>
          </a:p>
          <a:p>
            <a:r>
              <a:rPr lang="en-US" b="1" dirty="0" smtClean="0"/>
              <a:t>PHP Parser</a:t>
            </a:r>
            <a:r>
              <a:rPr lang="en-US" dirty="0" smtClean="0"/>
              <a:t> − In order to process PHP script instructions a parser must be installed to generate HTML output that can be sent to the Web Browser. </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Basic PHP Syntax</a:t>
            </a:r>
            <a:br>
              <a:rPr lang="en-GB"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A PHP script can be placed anywhere in the document.</a:t>
            </a:r>
          </a:p>
          <a:p>
            <a:r>
              <a:rPr lang="en-GB" dirty="0" smtClean="0"/>
              <a:t>A PHP script starts with </a:t>
            </a:r>
            <a:r>
              <a:rPr lang="en-GB" b="1" dirty="0" smtClean="0"/>
              <a:t>&lt;?</a:t>
            </a:r>
            <a:r>
              <a:rPr lang="en-GB" b="1" dirty="0" err="1" smtClean="0"/>
              <a:t>php</a:t>
            </a:r>
            <a:r>
              <a:rPr lang="en-GB" dirty="0" smtClean="0"/>
              <a:t> and ends with </a:t>
            </a:r>
            <a:r>
              <a:rPr lang="en-GB" b="1" dirty="0" smtClean="0"/>
              <a:t>?&gt;</a:t>
            </a:r>
            <a:endParaRPr lang="en-GB" dirty="0" smtClean="0"/>
          </a:p>
          <a:p>
            <a:r>
              <a:rPr lang="en-GB" dirty="0" smtClean="0"/>
              <a:t>&lt;?</a:t>
            </a:r>
            <a:r>
              <a:rPr lang="en-GB" dirty="0" err="1" smtClean="0"/>
              <a:t>php</a:t>
            </a:r>
            <a:r>
              <a:rPr lang="en-GB" dirty="0" smtClean="0"/>
              <a:t/>
            </a:r>
            <a:br>
              <a:rPr lang="en-GB" dirty="0" smtClean="0"/>
            </a:br>
            <a:r>
              <a:rPr lang="en-GB" dirty="0" smtClean="0"/>
              <a:t>// PHP code goes here</a:t>
            </a:r>
            <a:br>
              <a:rPr lang="en-GB" dirty="0" smtClean="0"/>
            </a:br>
            <a:r>
              <a:rPr lang="en-GB" dirty="0" smtClean="0"/>
              <a:t>?&gt; </a:t>
            </a:r>
          </a:p>
          <a:p>
            <a:r>
              <a:rPr lang="en-GB" smtClean="0"/>
              <a:t>A </a:t>
            </a:r>
            <a:r>
              <a:rPr lang="en-GB" dirty="0" smtClean="0"/>
              <a:t>PHP file normally contains HTML tags, and some PHP scripting code.</a:t>
            </a:r>
          </a:p>
          <a:p>
            <a:r>
              <a:rPr lang="en-GB" dirty="0" smtClean="0"/>
              <a:t>Below, we have an example of a simple PHP file, with a PHP script that uses a built-in PHP function "echo" to output the text "Hello World!" on a web page:</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600200"/>
            <a:ext cx="8458200" cy="4953000"/>
          </a:xfrm>
        </p:spPr>
        <p:txBody>
          <a:bodyPr>
            <a:normAutofit fontScale="77500" lnSpcReduction="20000"/>
          </a:bodyPr>
          <a:lstStyle/>
          <a:p>
            <a:pPr>
              <a:buNone/>
            </a:pPr>
            <a:r>
              <a:rPr lang="en-GB" dirty="0" smtClean="0"/>
              <a:t>&lt;!DOCTYPE html&gt;</a:t>
            </a:r>
            <a:br>
              <a:rPr lang="en-GB" dirty="0" smtClean="0"/>
            </a:br>
            <a:r>
              <a:rPr lang="en-GB" dirty="0" smtClean="0"/>
              <a:t>&lt;html&gt;</a:t>
            </a:r>
            <a:br>
              <a:rPr lang="en-GB" dirty="0" smtClean="0"/>
            </a:br>
            <a:r>
              <a:rPr lang="en-GB" dirty="0" smtClean="0"/>
              <a:t>&lt;body&gt;</a:t>
            </a:r>
            <a:br>
              <a:rPr lang="en-GB" dirty="0" smtClean="0"/>
            </a:br>
            <a:r>
              <a:rPr lang="en-GB" dirty="0" smtClean="0"/>
              <a:t/>
            </a:r>
            <a:br>
              <a:rPr lang="en-GB" dirty="0" smtClean="0"/>
            </a:br>
            <a:r>
              <a:rPr lang="en-GB" dirty="0" smtClean="0"/>
              <a:t>&lt;h1&gt;My first PHP page&lt;/h1&gt;</a:t>
            </a:r>
            <a:br>
              <a:rPr lang="en-GB" dirty="0" smtClean="0"/>
            </a:br>
            <a:r>
              <a:rPr lang="en-GB" dirty="0" smtClean="0"/>
              <a:t/>
            </a:r>
            <a:br>
              <a:rPr lang="en-GB" dirty="0" smtClean="0"/>
            </a:br>
            <a:r>
              <a:rPr lang="en-GB" dirty="0" smtClean="0"/>
              <a:t>&lt;?</a:t>
            </a:r>
            <a:r>
              <a:rPr lang="en-GB" dirty="0" err="1" smtClean="0"/>
              <a:t>php</a:t>
            </a:r>
            <a:r>
              <a:rPr lang="en-GB" dirty="0" smtClean="0"/>
              <a:t/>
            </a:r>
            <a:br>
              <a:rPr lang="en-GB" dirty="0" smtClean="0"/>
            </a:br>
            <a:r>
              <a:rPr lang="en-GB" dirty="0" smtClean="0"/>
              <a:t>echo "Hello World!";</a:t>
            </a:r>
            <a:br>
              <a:rPr lang="en-GB" dirty="0" smtClean="0"/>
            </a:br>
            <a:r>
              <a:rPr lang="en-GB" dirty="0" smtClean="0"/>
              <a:t>?&gt;</a:t>
            </a:r>
            <a:br>
              <a:rPr lang="en-GB" dirty="0" smtClean="0"/>
            </a:br>
            <a:r>
              <a:rPr lang="en-GB" dirty="0" smtClean="0"/>
              <a:t/>
            </a:r>
            <a:br>
              <a:rPr lang="en-GB" dirty="0" smtClean="0"/>
            </a:br>
            <a:r>
              <a:rPr lang="en-GB" dirty="0" smtClean="0"/>
              <a:t>&lt;/body&gt;</a:t>
            </a:r>
            <a:br>
              <a:rPr lang="en-GB" dirty="0" smtClean="0"/>
            </a:br>
            <a:r>
              <a:rPr lang="en-GB" dirty="0" smtClean="0"/>
              <a:t>&lt;/html&gt;</a:t>
            </a:r>
          </a:p>
          <a:p>
            <a:r>
              <a:rPr lang="en-GB" b="1" dirty="0" smtClean="0"/>
              <a:t>Note:</a:t>
            </a:r>
            <a:r>
              <a:rPr lang="en-GB" dirty="0" smtClean="0"/>
              <a:t> PHP statements end with a semicolon (;).</a:t>
            </a:r>
          </a:p>
          <a:p>
            <a:pPr>
              <a:buNone/>
            </a:pPr>
            <a:r>
              <a:rPr lang="en-GB" dirty="0" smtClean="0"/>
              <a:t/>
            </a:r>
            <a:br>
              <a:rPr lang="en-GB" dirty="0" smtClean="0"/>
            </a:b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 in PHP</a:t>
            </a:r>
          </a:p>
        </p:txBody>
      </p:sp>
      <p:sp>
        <p:nvSpPr>
          <p:cNvPr id="3" name="Content Placeholder 2"/>
          <p:cNvSpPr>
            <a:spLocks noGrp="1"/>
          </p:cNvSpPr>
          <p:nvPr>
            <p:ph idx="1"/>
          </p:nvPr>
        </p:nvSpPr>
        <p:spPr/>
        <p:txBody>
          <a:bodyPr>
            <a:normAutofit fontScale="85000" lnSpcReduction="10000"/>
          </a:bodyPr>
          <a:lstStyle/>
          <a:p>
            <a:r>
              <a:rPr lang="en-GB" dirty="0" smtClean="0"/>
              <a:t>A comment in PHP code is a line that is not read/executed as part of the program. Its only purpose is to be read by someone who is looking at the code.</a:t>
            </a:r>
          </a:p>
          <a:p>
            <a:r>
              <a:rPr lang="en-GB" dirty="0" smtClean="0"/>
              <a:t>Comments can be used to:</a:t>
            </a:r>
          </a:p>
          <a:p>
            <a:r>
              <a:rPr lang="en-GB" dirty="0" smtClean="0"/>
              <a:t>Let others understand what you are doing.</a:t>
            </a:r>
          </a:p>
          <a:p>
            <a:r>
              <a:rPr lang="en-GB" dirty="0" smtClean="0"/>
              <a:t>Remind yourself of what you did - Most programmers have experienced coming back to their own work a year or two later and having to re-figure out what they did. Comments can remind you of what you were thinking when you wrote the code</a:t>
            </a:r>
          </a:p>
          <a:p>
            <a:r>
              <a:rPr lang="en-GB" dirty="0" smtClean="0"/>
              <a:t>PHP supports several ways of commenting:</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Examples</a:t>
            </a:r>
            <a:endParaRPr lang="en-US" dirty="0"/>
          </a:p>
        </p:txBody>
      </p:sp>
      <p:sp>
        <p:nvSpPr>
          <p:cNvPr id="3" name="Content Placeholder 2"/>
          <p:cNvSpPr>
            <a:spLocks noGrp="1"/>
          </p:cNvSpPr>
          <p:nvPr>
            <p:ph idx="1"/>
          </p:nvPr>
        </p:nvSpPr>
        <p:spPr>
          <a:xfrm>
            <a:off x="457200" y="914400"/>
            <a:ext cx="8458200" cy="5715000"/>
          </a:xfrm>
        </p:spPr>
        <p:txBody>
          <a:bodyPr>
            <a:normAutofit fontScale="62500" lnSpcReduction="20000"/>
          </a:bodyPr>
          <a:lstStyle/>
          <a:p>
            <a:pPr>
              <a:buNone/>
            </a:pPr>
            <a:r>
              <a:rPr lang="en-GB" dirty="0" smtClean="0"/>
              <a:t>&lt;!DOCTYPE html&gt;</a:t>
            </a:r>
            <a:br>
              <a:rPr lang="en-GB" dirty="0" smtClean="0"/>
            </a:br>
            <a:r>
              <a:rPr lang="en-GB" dirty="0" smtClean="0"/>
              <a:t>&lt;html&gt;</a:t>
            </a:r>
            <a:br>
              <a:rPr lang="en-GB" dirty="0" smtClean="0"/>
            </a:br>
            <a:r>
              <a:rPr lang="en-GB" dirty="0" smtClean="0"/>
              <a:t>&lt;body&gt;</a:t>
            </a:r>
            <a:br>
              <a:rPr lang="en-GB" dirty="0" smtClean="0"/>
            </a:br>
            <a:r>
              <a:rPr lang="en-GB" dirty="0" smtClean="0"/>
              <a:t/>
            </a:r>
            <a:br>
              <a:rPr lang="en-GB" dirty="0" smtClean="0"/>
            </a:br>
            <a:r>
              <a:rPr lang="en-GB" dirty="0" smtClean="0"/>
              <a:t>&lt;?</a:t>
            </a:r>
            <a:r>
              <a:rPr lang="en-GB" dirty="0" err="1" smtClean="0"/>
              <a:t>php</a:t>
            </a:r>
            <a:r>
              <a:rPr lang="en-GB" dirty="0" smtClean="0"/>
              <a:t/>
            </a:r>
            <a:br>
              <a:rPr lang="en-GB" dirty="0" smtClean="0"/>
            </a:br>
            <a:r>
              <a:rPr lang="en-GB" dirty="0" smtClean="0"/>
              <a:t>// This is a single-line comment</a:t>
            </a:r>
            <a:br>
              <a:rPr lang="en-GB" dirty="0" smtClean="0"/>
            </a:br>
            <a:r>
              <a:rPr lang="en-GB" dirty="0" smtClean="0"/>
              <a:t/>
            </a:r>
            <a:br>
              <a:rPr lang="en-GB" dirty="0" smtClean="0"/>
            </a:br>
            <a:r>
              <a:rPr lang="en-GB" dirty="0" smtClean="0"/>
              <a:t># This is also a single-line comment</a:t>
            </a:r>
            <a:br>
              <a:rPr lang="en-GB" dirty="0" smtClean="0"/>
            </a:br>
            <a:r>
              <a:rPr lang="en-GB" dirty="0" smtClean="0"/>
              <a:t/>
            </a:r>
            <a:br>
              <a:rPr lang="en-GB" dirty="0" smtClean="0"/>
            </a:br>
            <a:r>
              <a:rPr lang="en-GB" dirty="0" smtClean="0"/>
              <a:t>/*</a:t>
            </a:r>
            <a:br>
              <a:rPr lang="en-GB" dirty="0" smtClean="0"/>
            </a:br>
            <a:r>
              <a:rPr lang="en-GB" dirty="0" smtClean="0"/>
              <a:t>This is a multiple-lines comment block</a:t>
            </a:r>
            <a:br>
              <a:rPr lang="en-GB" dirty="0" smtClean="0"/>
            </a:br>
            <a:r>
              <a:rPr lang="en-GB" dirty="0" smtClean="0"/>
              <a:t>that spans over multiple</a:t>
            </a:r>
            <a:br>
              <a:rPr lang="en-GB" dirty="0" smtClean="0"/>
            </a:br>
            <a:r>
              <a:rPr lang="en-GB" dirty="0" smtClean="0"/>
              <a:t>lines</a:t>
            </a:r>
            <a:br>
              <a:rPr lang="en-GB" dirty="0" smtClean="0"/>
            </a:br>
            <a:r>
              <a:rPr lang="en-GB" dirty="0" smtClean="0"/>
              <a:t>*/</a:t>
            </a:r>
            <a:br>
              <a:rPr lang="en-GB" dirty="0" smtClean="0"/>
            </a:br>
            <a:r>
              <a:rPr lang="en-GB" dirty="0" smtClean="0"/>
              <a:t/>
            </a:r>
            <a:br>
              <a:rPr lang="en-GB" dirty="0" smtClean="0"/>
            </a:br>
            <a:r>
              <a:rPr lang="en-GB" dirty="0" smtClean="0"/>
              <a:t>// You can also use comments to leave out parts of a code line</a:t>
            </a:r>
            <a:br>
              <a:rPr lang="en-GB" dirty="0" smtClean="0"/>
            </a:br>
            <a:r>
              <a:rPr lang="en-GB" dirty="0" smtClean="0"/>
              <a:t>$x = 5 /* + 15 */ + 5;</a:t>
            </a:r>
            <a:br>
              <a:rPr lang="en-GB" dirty="0" smtClean="0"/>
            </a:br>
            <a:r>
              <a:rPr lang="en-GB" dirty="0" smtClean="0"/>
              <a:t>echo $x;</a:t>
            </a:r>
            <a:br>
              <a:rPr lang="en-GB" dirty="0" smtClean="0"/>
            </a:br>
            <a:r>
              <a:rPr lang="en-GB" dirty="0" smtClean="0"/>
              <a:t>?&gt;</a:t>
            </a:r>
            <a:br>
              <a:rPr lang="en-GB" dirty="0" smtClean="0"/>
            </a:br>
            <a:r>
              <a:rPr lang="en-GB" dirty="0" smtClean="0"/>
              <a:t/>
            </a:r>
            <a:br>
              <a:rPr lang="en-GB" dirty="0" smtClean="0"/>
            </a:br>
            <a:r>
              <a:rPr lang="en-GB" dirty="0" smtClean="0"/>
              <a:t>&lt;/body&gt;</a:t>
            </a:r>
            <a:br>
              <a:rPr lang="en-GB" dirty="0" smtClean="0"/>
            </a:br>
            <a:r>
              <a:rPr lang="en-GB" dirty="0" smtClean="0"/>
              <a:t>&lt;/html&gt;</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PHP Case Sensitivity</a:t>
            </a:r>
            <a:br>
              <a:rPr lang="en-GB" dirty="0" smtClean="0"/>
            </a:br>
            <a:endParaRPr lang="en-US" dirty="0"/>
          </a:p>
        </p:txBody>
      </p:sp>
      <p:sp>
        <p:nvSpPr>
          <p:cNvPr id="3" name="Content Placeholder 2"/>
          <p:cNvSpPr>
            <a:spLocks noGrp="1"/>
          </p:cNvSpPr>
          <p:nvPr>
            <p:ph idx="1"/>
          </p:nvPr>
        </p:nvSpPr>
        <p:spPr/>
        <p:txBody>
          <a:bodyPr/>
          <a:lstStyle/>
          <a:p>
            <a:r>
              <a:rPr lang="en-GB" dirty="0" smtClean="0"/>
              <a:t>In PHP, all keywords (e.g. if, else, while, echo, etc.), classes, functions, and user-defined functions are NOT case-sensitive.</a:t>
            </a:r>
          </a:p>
          <a:p>
            <a:r>
              <a:rPr lang="en-GB" dirty="0" smtClean="0"/>
              <a:t>In the example below, all three echo statements below are legal (and equal):</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19200"/>
            <a:ext cx="8458200" cy="5105400"/>
          </a:xfrm>
        </p:spPr>
        <p:txBody>
          <a:bodyPr>
            <a:normAutofit fontScale="92500" lnSpcReduction="20000"/>
          </a:bodyPr>
          <a:lstStyle/>
          <a:p>
            <a:endParaRPr lang="en-US" dirty="0" smtClean="0"/>
          </a:p>
          <a:p>
            <a:pPr>
              <a:buNone/>
            </a:pPr>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a:t>
            </a:r>
            <a:r>
              <a:rPr lang="en-US" dirty="0" err="1" smtClean="0"/>
              <a:t>php</a:t>
            </a:r>
            <a:r>
              <a:rPr lang="en-US" dirty="0" smtClean="0"/>
              <a:t/>
            </a:r>
            <a:br>
              <a:rPr lang="en-US" dirty="0" smtClean="0"/>
            </a:br>
            <a:r>
              <a:rPr lang="en-US" dirty="0" smtClean="0"/>
              <a:t>ECHO "Hello World!&lt;</a:t>
            </a:r>
            <a:r>
              <a:rPr lang="en-US" dirty="0" err="1" smtClean="0"/>
              <a:t>br</a:t>
            </a:r>
            <a:r>
              <a:rPr lang="en-US" dirty="0" smtClean="0"/>
              <a:t>&gt;";</a:t>
            </a:r>
            <a:br>
              <a:rPr lang="en-US" dirty="0" smtClean="0"/>
            </a:br>
            <a:r>
              <a:rPr lang="en-US" dirty="0" smtClean="0"/>
              <a:t>echo "Hello World!&lt;</a:t>
            </a:r>
            <a:r>
              <a:rPr lang="en-US" dirty="0" err="1" smtClean="0"/>
              <a:t>br</a:t>
            </a:r>
            <a:r>
              <a:rPr lang="en-US" dirty="0" smtClean="0"/>
              <a:t>&gt;";</a:t>
            </a:r>
            <a:br>
              <a:rPr lang="en-US" dirty="0" smtClean="0"/>
            </a:br>
            <a:r>
              <a:rPr lang="en-US" dirty="0" err="1" smtClean="0"/>
              <a:t>EcHo</a:t>
            </a:r>
            <a:r>
              <a:rPr lang="en-US" dirty="0" smtClean="0"/>
              <a:t> "Hello World!&lt;</a:t>
            </a:r>
            <a:r>
              <a:rPr lang="en-US" dirty="0" err="1" smtClean="0"/>
              <a:t>br</a:t>
            </a:r>
            <a:r>
              <a:rPr lang="en-US" dirty="0" smtClean="0"/>
              <a:t>&gt;";</a:t>
            </a:r>
            <a:br>
              <a:rPr lang="en-US" dirty="0" smtClean="0"/>
            </a:br>
            <a:r>
              <a:rPr lang="en-US" dirty="0" smtClean="0"/>
              <a:t>?&gt;</a:t>
            </a:r>
            <a:br>
              <a:rPr lang="en-US" dirty="0" smtClean="0"/>
            </a:br>
            <a:r>
              <a:rPr lang="en-US" dirty="0" smtClean="0"/>
              <a:t/>
            </a:r>
            <a:br>
              <a:rPr lang="en-US" dirty="0" smtClean="0"/>
            </a:br>
            <a:r>
              <a:rPr lang="en-US" dirty="0" smtClean="0"/>
              <a:t>&lt;/body&gt;</a:t>
            </a:r>
            <a:br>
              <a:rPr lang="en-US" dirty="0" smtClean="0"/>
            </a:br>
            <a:r>
              <a:rPr lang="en-US" dirty="0" smtClean="0"/>
              <a:t>&lt;/html&gt;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scripting languages</a:t>
            </a:r>
            <a:endParaRPr lang="en-US" dirty="0"/>
          </a:p>
        </p:txBody>
      </p:sp>
      <p:sp>
        <p:nvSpPr>
          <p:cNvPr id="3" name="Content Placeholder 2"/>
          <p:cNvSpPr>
            <a:spLocks noGrp="1"/>
          </p:cNvSpPr>
          <p:nvPr>
            <p:ph idx="1"/>
          </p:nvPr>
        </p:nvSpPr>
        <p:spPr>
          <a:xfrm>
            <a:off x="457200" y="1600200"/>
            <a:ext cx="8458200" cy="5105400"/>
          </a:xfrm>
        </p:spPr>
        <p:txBody>
          <a:bodyPr>
            <a:normAutofit lnSpcReduction="10000"/>
          </a:bodyPr>
          <a:lstStyle/>
          <a:p>
            <a:r>
              <a:rPr lang="en-GB" dirty="0" smtClean="0"/>
              <a:t>A scripting language is a form of programming language that is usually </a:t>
            </a:r>
            <a:r>
              <a:rPr lang="en-GB" u="sng" dirty="0" smtClean="0">
                <a:hlinkClick r:id="rId2"/>
              </a:rPr>
              <a:t>interpreted</a:t>
            </a:r>
            <a:r>
              <a:rPr lang="en-GB" dirty="0" smtClean="0"/>
              <a:t> rather than </a:t>
            </a:r>
            <a:r>
              <a:rPr lang="en-GB" u="sng" dirty="0" smtClean="0">
                <a:hlinkClick r:id="rId3"/>
              </a:rPr>
              <a:t>compiled</a:t>
            </a:r>
            <a:r>
              <a:rPr lang="en-GB" dirty="0" smtClean="0"/>
              <a:t>. Conventional programs are converted permanently into executable files before they are run. In contrast, programs in scripting language are interpreted one command at a time. Scripting languages are often written to facilitate enhanced features of </a:t>
            </a:r>
            <a:r>
              <a:rPr lang="en-GB" u="sng" dirty="0" smtClean="0">
                <a:hlinkClick r:id="rId4"/>
              </a:rPr>
              <a:t>Web site</a:t>
            </a:r>
            <a:r>
              <a:rPr lang="en-GB" dirty="0" smtClean="0"/>
              <a:t>s. These features are processed on the </a:t>
            </a:r>
            <a:r>
              <a:rPr lang="en-GB" u="sng" dirty="0" smtClean="0">
                <a:hlinkClick r:id="rId5"/>
              </a:rPr>
              <a:t>server</a:t>
            </a:r>
            <a:r>
              <a:rPr lang="en-GB" dirty="0" smtClean="0"/>
              <a:t> but the </a:t>
            </a:r>
            <a:r>
              <a:rPr lang="en-GB" u="sng" dirty="0" smtClean="0">
                <a:hlinkClick r:id="rId6"/>
              </a:rPr>
              <a:t>script</a:t>
            </a:r>
            <a:r>
              <a:rPr lang="en-GB" dirty="0" smtClean="0"/>
              <a:t> in a specific page runs on the user's </a:t>
            </a:r>
            <a:r>
              <a:rPr lang="en-GB" u="sng" dirty="0" smtClean="0">
                <a:hlinkClick r:id="rId7"/>
              </a:rPr>
              <a:t>browser</a:t>
            </a:r>
            <a:r>
              <a:rPr lang="en-GB" dirty="0" smtClean="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762000"/>
            <a:ext cx="8382000" cy="5791200"/>
          </a:xfrm>
        </p:spPr>
        <p:txBody>
          <a:bodyPr>
            <a:normAutofit fontScale="85000" lnSpcReduction="20000"/>
          </a:bodyPr>
          <a:lstStyle/>
          <a:p>
            <a:r>
              <a:rPr lang="en-GB" dirty="0" smtClean="0"/>
              <a:t>However; all variable names are case-sensitive.</a:t>
            </a:r>
          </a:p>
          <a:p>
            <a:r>
              <a:rPr lang="en-GB" dirty="0" smtClean="0"/>
              <a:t>In the example below, only the first statement will display the value of the $</a:t>
            </a:r>
            <a:r>
              <a:rPr lang="en-GB" dirty="0" err="1" smtClean="0"/>
              <a:t>color</a:t>
            </a:r>
            <a:r>
              <a:rPr lang="en-GB" dirty="0" smtClean="0"/>
              <a:t> variable (this is because $</a:t>
            </a:r>
            <a:r>
              <a:rPr lang="en-GB" dirty="0" err="1" smtClean="0"/>
              <a:t>color</a:t>
            </a:r>
            <a:r>
              <a:rPr lang="en-GB" dirty="0" smtClean="0"/>
              <a:t>, $COLOR, and $</a:t>
            </a:r>
            <a:r>
              <a:rPr lang="en-GB" dirty="0" err="1" smtClean="0"/>
              <a:t>coLOR</a:t>
            </a:r>
            <a:r>
              <a:rPr lang="en-GB" dirty="0" smtClean="0"/>
              <a:t> are treated as three different variables):</a:t>
            </a:r>
          </a:p>
          <a:p>
            <a:r>
              <a:rPr lang="en-GB" dirty="0" smtClean="0"/>
              <a:t>&lt;!DOCTYPE html&gt;</a:t>
            </a:r>
            <a:br>
              <a:rPr lang="en-GB" dirty="0" smtClean="0"/>
            </a:br>
            <a:r>
              <a:rPr lang="en-GB" dirty="0" smtClean="0"/>
              <a:t>&lt;html&gt;</a:t>
            </a:r>
            <a:br>
              <a:rPr lang="en-GB" dirty="0" smtClean="0"/>
            </a:br>
            <a:r>
              <a:rPr lang="en-GB" dirty="0" smtClean="0"/>
              <a:t>&lt;body&gt;</a:t>
            </a:r>
            <a:br>
              <a:rPr lang="en-GB" dirty="0" smtClean="0"/>
            </a:br>
            <a:r>
              <a:rPr lang="en-GB" dirty="0" smtClean="0"/>
              <a:t>&lt;?</a:t>
            </a:r>
            <a:r>
              <a:rPr lang="en-GB" dirty="0" err="1" smtClean="0"/>
              <a:t>php</a:t>
            </a:r>
            <a:r>
              <a:rPr lang="en-GB" dirty="0" smtClean="0"/>
              <a:t/>
            </a:r>
            <a:br>
              <a:rPr lang="en-GB" dirty="0" smtClean="0"/>
            </a:br>
            <a:r>
              <a:rPr lang="en-GB" dirty="0" smtClean="0"/>
              <a:t>$</a:t>
            </a:r>
            <a:r>
              <a:rPr lang="en-GB" dirty="0" err="1" smtClean="0"/>
              <a:t>color</a:t>
            </a:r>
            <a:r>
              <a:rPr lang="en-GB" dirty="0" smtClean="0"/>
              <a:t> = "red";</a:t>
            </a:r>
            <a:br>
              <a:rPr lang="en-GB" dirty="0" smtClean="0"/>
            </a:br>
            <a:r>
              <a:rPr lang="en-GB" dirty="0" smtClean="0"/>
              <a:t>echo "My car is " . $</a:t>
            </a:r>
            <a:r>
              <a:rPr lang="en-GB" dirty="0" err="1" smtClean="0"/>
              <a:t>color</a:t>
            </a:r>
            <a:r>
              <a:rPr lang="en-GB" dirty="0" smtClean="0"/>
              <a:t> . "&lt;</a:t>
            </a:r>
            <a:r>
              <a:rPr lang="en-GB" dirty="0" err="1" smtClean="0"/>
              <a:t>br</a:t>
            </a:r>
            <a:r>
              <a:rPr lang="en-GB" dirty="0" smtClean="0"/>
              <a:t>&gt;";</a:t>
            </a:r>
            <a:br>
              <a:rPr lang="en-GB" dirty="0" smtClean="0"/>
            </a:br>
            <a:r>
              <a:rPr lang="en-GB" dirty="0" smtClean="0"/>
              <a:t>echo "My house is " . $COLOR . "&lt;</a:t>
            </a:r>
            <a:r>
              <a:rPr lang="en-GB" dirty="0" err="1" smtClean="0"/>
              <a:t>br</a:t>
            </a:r>
            <a:r>
              <a:rPr lang="en-GB" dirty="0" smtClean="0"/>
              <a:t>&gt;";</a:t>
            </a:r>
            <a:br>
              <a:rPr lang="en-GB" dirty="0" smtClean="0"/>
            </a:br>
            <a:r>
              <a:rPr lang="en-GB" dirty="0" smtClean="0"/>
              <a:t>echo "My boat is " . $</a:t>
            </a:r>
            <a:r>
              <a:rPr lang="en-GB" dirty="0" err="1" smtClean="0"/>
              <a:t>coLOR</a:t>
            </a:r>
            <a:r>
              <a:rPr lang="en-GB" dirty="0" smtClean="0"/>
              <a:t> . "&lt;</a:t>
            </a:r>
            <a:r>
              <a:rPr lang="en-GB" dirty="0" err="1" smtClean="0"/>
              <a:t>br</a:t>
            </a:r>
            <a:r>
              <a:rPr lang="en-GB" dirty="0" smtClean="0"/>
              <a:t>&gt;";</a:t>
            </a:r>
            <a:br>
              <a:rPr lang="en-GB" dirty="0" smtClean="0"/>
            </a:br>
            <a:r>
              <a:rPr lang="en-GB" dirty="0" smtClean="0"/>
              <a:t>?&gt;</a:t>
            </a:r>
            <a:br>
              <a:rPr lang="en-GB" dirty="0" smtClean="0"/>
            </a:br>
            <a:r>
              <a:rPr lang="en-GB" dirty="0" smtClean="0"/>
              <a:t>&lt;/body&gt;</a:t>
            </a:r>
            <a:br>
              <a:rPr lang="en-GB" dirty="0" smtClean="0"/>
            </a:br>
            <a:r>
              <a:rPr lang="en-GB" dirty="0" smtClean="0"/>
              <a:t>&lt;/html&gt;</a:t>
            </a:r>
            <a:endParaRPr lang="en-GB" b="1" dirty="0" smtClean="0"/>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t>
            </a:r>
            <a:r>
              <a:rPr lang="en-GB" dirty="0" smtClean="0"/>
              <a:t>Variables</a:t>
            </a:r>
            <a:endParaRPr lang="en-US" dirty="0"/>
          </a:p>
        </p:txBody>
      </p:sp>
      <p:sp>
        <p:nvSpPr>
          <p:cNvPr id="3" name="Content Placeholder 2"/>
          <p:cNvSpPr>
            <a:spLocks noGrp="1"/>
          </p:cNvSpPr>
          <p:nvPr>
            <p:ph idx="1"/>
          </p:nvPr>
        </p:nvSpPr>
        <p:spPr>
          <a:xfrm>
            <a:off x="457200" y="1600200"/>
            <a:ext cx="8382000" cy="5029200"/>
          </a:xfrm>
        </p:spPr>
        <p:txBody>
          <a:bodyPr>
            <a:normAutofit fontScale="77500" lnSpcReduction="20000"/>
          </a:bodyPr>
          <a:lstStyle/>
          <a:p>
            <a:r>
              <a:rPr lang="en-GB" dirty="0" smtClean="0"/>
              <a:t>Variables are "containers" for storing information.</a:t>
            </a:r>
          </a:p>
          <a:p>
            <a:r>
              <a:rPr lang="en-GB" dirty="0" smtClean="0"/>
              <a:t>Creating (Declaring) PHP Variables</a:t>
            </a:r>
          </a:p>
          <a:p>
            <a:r>
              <a:rPr lang="en-GB" dirty="0" smtClean="0"/>
              <a:t>A variable can have a short name (like x and y) or a more descriptive name (age, </a:t>
            </a:r>
            <a:r>
              <a:rPr lang="en-GB" dirty="0" err="1" smtClean="0"/>
              <a:t>carname</a:t>
            </a:r>
            <a:r>
              <a:rPr lang="en-GB" dirty="0" smtClean="0"/>
              <a:t>, </a:t>
            </a:r>
            <a:r>
              <a:rPr lang="en-GB" dirty="0" err="1" smtClean="0"/>
              <a:t>total_volume</a:t>
            </a:r>
            <a:r>
              <a:rPr lang="en-GB" dirty="0" smtClean="0"/>
              <a:t>).</a:t>
            </a:r>
          </a:p>
          <a:p>
            <a:r>
              <a:rPr lang="en-GB" b="1" dirty="0" smtClean="0"/>
              <a:t>Rules for PHP variables:</a:t>
            </a:r>
          </a:p>
          <a:p>
            <a:r>
              <a:rPr lang="en-GB" dirty="0" smtClean="0"/>
              <a:t>A variable starts with the $ sign, followed by the name of the variable</a:t>
            </a:r>
          </a:p>
          <a:p>
            <a:r>
              <a:rPr lang="en-GB" dirty="0" smtClean="0"/>
              <a:t>A variable name must start with a letter or the underscore character</a:t>
            </a:r>
          </a:p>
          <a:p>
            <a:r>
              <a:rPr lang="en-GB" dirty="0" smtClean="0"/>
              <a:t>A variable name cannot start with a number</a:t>
            </a:r>
          </a:p>
          <a:p>
            <a:r>
              <a:rPr lang="en-GB" dirty="0" smtClean="0"/>
              <a:t>A variable name can only contain alpha-numeric characters and underscores (A-z, 0-9, and _ )</a:t>
            </a:r>
          </a:p>
          <a:p>
            <a:r>
              <a:rPr lang="en-GB" dirty="0" smtClean="0"/>
              <a:t>Variable names are case-sensitive ($age and $AGE are two different variables)</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295400"/>
            <a:ext cx="8458200" cy="5257800"/>
          </a:xfrm>
        </p:spPr>
        <p:txBody>
          <a:bodyPr>
            <a:normAutofit/>
          </a:bodyPr>
          <a:lstStyle/>
          <a:p>
            <a:r>
              <a:rPr lang="en-GB" b="1" dirty="0" smtClean="0"/>
              <a:t>Note:</a:t>
            </a:r>
            <a:r>
              <a:rPr lang="en-GB" dirty="0" smtClean="0"/>
              <a:t> When you assign a text value to a variable, put quotes around the value.</a:t>
            </a:r>
          </a:p>
          <a:p>
            <a:r>
              <a:rPr lang="en-GB" b="1" dirty="0" smtClean="0"/>
              <a:t>Note:</a:t>
            </a:r>
            <a:r>
              <a:rPr lang="en-GB" dirty="0" smtClean="0"/>
              <a:t> Unlike other programming languages, PHP has no command for declaring a variable. It is created the moment you first assign a value to it.</a:t>
            </a:r>
            <a:br>
              <a:rPr lang="en-GB" dirty="0" smtClean="0"/>
            </a:br>
            <a:endParaRPr lang="en-GB" dirty="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GB" dirty="0" smtClean="0"/>
              <a:t>Example</a:t>
            </a:r>
            <a:br>
              <a:rPr lang="en-GB" dirty="0" smtClean="0"/>
            </a:br>
            <a:endParaRPr lang="en-US" dirty="0"/>
          </a:p>
        </p:txBody>
      </p:sp>
      <p:sp>
        <p:nvSpPr>
          <p:cNvPr id="3" name="Content Placeholder 2"/>
          <p:cNvSpPr>
            <a:spLocks noGrp="1"/>
          </p:cNvSpPr>
          <p:nvPr>
            <p:ph idx="1"/>
          </p:nvPr>
        </p:nvSpPr>
        <p:spPr>
          <a:xfrm>
            <a:off x="457200" y="838200"/>
            <a:ext cx="8229600" cy="5287963"/>
          </a:xfrm>
        </p:spPr>
        <p:txBody>
          <a:bodyPr>
            <a:normAutofit fontScale="70000" lnSpcReduction="20000"/>
          </a:bodyPr>
          <a:lstStyle/>
          <a:p>
            <a:pPr>
              <a:buNone/>
            </a:pPr>
            <a:r>
              <a:rPr lang="en-US" dirty="0" smtClean="0"/>
              <a:t>   &lt;!DOCTYPE html&gt;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a:t>
            </a:r>
            <a:r>
              <a:rPr lang="en-US" dirty="0" err="1" smtClean="0"/>
              <a:t>php</a:t>
            </a:r>
            <a:r>
              <a:rPr lang="en-US" dirty="0" smtClean="0"/>
              <a:t/>
            </a:r>
            <a:br>
              <a:rPr lang="en-US" dirty="0" smtClean="0"/>
            </a:br>
            <a:r>
              <a:rPr lang="en-US" dirty="0" smtClean="0"/>
              <a:t>$txt = "Hello world!";</a:t>
            </a:r>
            <a:br>
              <a:rPr lang="en-US" dirty="0" smtClean="0"/>
            </a:br>
            <a:r>
              <a:rPr lang="en-US" dirty="0" smtClean="0"/>
              <a:t>$x = 5;</a:t>
            </a:r>
            <a:br>
              <a:rPr lang="en-US" dirty="0" smtClean="0"/>
            </a:br>
            <a:r>
              <a:rPr lang="en-US" dirty="0" smtClean="0"/>
              <a:t>$y = 10.5;</a:t>
            </a:r>
            <a:br>
              <a:rPr lang="en-US" dirty="0" smtClean="0"/>
            </a:br>
            <a:r>
              <a:rPr lang="en-US" dirty="0" smtClean="0"/>
              <a:t/>
            </a:r>
            <a:br>
              <a:rPr lang="en-US" dirty="0" smtClean="0"/>
            </a:br>
            <a:r>
              <a:rPr lang="en-US" dirty="0" smtClean="0"/>
              <a:t>echo $txt;</a:t>
            </a:r>
            <a:br>
              <a:rPr lang="en-US" dirty="0" smtClean="0"/>
            </a:br>
            <a:r>
              <a:rPr lang="en-US" dirty="0" smtClean="0"/>
              <a:t>echo "&lt;</a:t>
            </a:r>
            <a:r>
              <a:rPr lang="en-US" dirty="0" err="1" smtClean="0"/>
              <a:t>br</a:t>
            </a:r>
            <a:r>
              <a:rPr lang="en-US" dirty="0" smtClean="0"/>
              <a:t>&gt;";</a:t>
            </a:r>
            <a:br>
              <a:rPr lang="en-US" dirty="0" smtClean="0"/>
            </a:br>
            <a:r>
              <a:rPr lang="en-US" dirty="0" smtClean="0"/>
              <a:t>echo $x;</a:t>
            </a:r>
            <a:br>
              <a:rPr lang="en-US" dirty="0" smtClean="0"/>
            </a:br>
            <a:r>
              <a:rPr lang="en-US" dirty="0" smtClean="0"/>
              <a:t>echo "&lt;</a:t>
            </a:r>
            <a:r>
              <a:rPr lang="en-US" dirty="0" err="1" smtClean="0"/>
              <a:t>br</a:t>
            </a:r>
            <a:r>
              <a:rPr lang="en-US" dirty="0" smtClean="0"/>
              <a:t>&gt;";</a:t>
            </a:r>
            <a:br>
              <a:rPr lang="en-US" dirty="0" smtClean="0"/>
            </a:br>
            <a:r>
              <a:rPr lang="en-US" dirty="0" smtClean="0"/>
              <a:t>echo $y;</a:t>
            </a:r>
            <a:br>
              <a:rPr lang="en-US" dirty="0" smtClean="0"/>
            </a:br>
            <a:r>
              <a:rPr lang="en-US" dirty="0" smtClean="0"/>
              <a:t>?&gt;</a:t>
            </a:r>
            <a:br>
              <a:rPr lang="en-US" dirty="0" smtClean="0"/>
            </a:br>
            <a:r>
              <a:rPr lang="en-US" dirty="0" smtClean="0"/>
              <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a:t>
            </a:r>
            <a:r>
              <a:rPr lang="en-US" dirty="0" err="1" smtClean="0"/>
              <a:t>php</a:t>
            </a:r>
            <a:r>
              <a:rPr lang="en-US" dirty="0" smtClean="0"/>
              <a:t/>
            </a:r>
            <a:br>
              <a:rPr lang="en-US" dirty="0" smtClean="0"/>
            </a:br>
            <a:r>
              <a:rPr lang="en-US" dirty="0" smtClean="0"/>
              <a:t>$txt = “www.tpsc.ac.tz";</a:t>
            </a:r>
            <a:br>
              <a:rPr lang="en-US" dirty="0" smtClean="0"/>
            </a:br>
            <a:r>
              <a:rPr lang="en-US" dirty="0" smtClean="0"/>
              <a:t>echo "I love $txt!";</a:t>
            </a:r>
            <a:br>
              <a:rPr lang="en-US" dirty="0" smtClean="0"/>
            </a:br>
            <a:r>
              <a:rPr lang="en-US" dirty="0" smtClean="0"/>
              <a:t>?&gt;</a:t>
            </a:r>
            <a:br>
              <a:rPr lang="en-US" dirty="0" smtClean="0"/>
            </a:br>
            <a:r>
              <a:rPr lang="en-US" dirty="0" smtClean="0"/>
              <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a:t>
            </a:r>
            <a:r>
              <a:rPr lang="en-US" dirty="0" err="1" smtClean="0"/>
              <a:t>php</a:t>
            </a:r>
            <a:r>
              <a:rPr lang="en-US" dirty="0" smtClean="0"/>
              <a:t/>
            </a:r>
            <a:br>
              <a:rPr lang="en-US" dirty="0" smtClean="0"/>
            </a:br>
            <a:r>
              <a:rPr lang="en-US" dirty="0" smtClean="0"/>
              <a:t>$txt = "W3Schools.com";</a:t>
            </a:r>
            <a:br>
              <a:rPr lang="en-US" dirty="0" smtClean="0"/>
            </a:br>
            <a:r>
              <a:rPr lang="en-US" dirty="0" smtClean="0"/>
              <a:t>echo "I love " . $txt . "!";</a:t>
            </a:r>
            <a:br>
              <a:rPr lang="en-US" dirty="0" smtClean="0"/>
            </a:br>
            <a:r>
              <a:rPr lang="en-US" dirty="0" smtClean="0"/>
              <a:t>?&gt;</a:t>
            </a:r>
            <a:br>
              <a:rPr lang="en-US" dirty="0" smtClean="0"/>
            </a:br>
            <a:r>
              <a:rPr lang="en-US" dirty="0" smtClean="0"/>
              <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a:t>
            </a:r>
            <a:r>
              <a:rPr lang="en-US" dirty="0" err="1" smtClean="0"/>
              <a:t>php</a:t>
            </a:r>
            <a:r>
              <a:rPr lang="en-US" dirty="0" smtClean="0"/>
              <a:t/>
            </a:r>
            <a:br>
              <a:rPr lang="en-US" dirty="0" smtClean="0"/>
            </a:br>
            <a:r>
              <a:rPr lang="en-US" dirty="0" smtClean="0"/>
              <a:t>$x = 5;</a:t>
            </a:r>
            <a:br>
              <a:rPr lang="en-US" dirty="0" smtClean="0"/>
            </a:br>
            <a:r>
              <a:rPr lang="en-US" dirty="0" smtClean="0"/>
              <a:t>$y = 4;</a:t>
            </a:r>
            <a:br>
              <a:rPr lang="en-US" dirty="0" smtClean="0"/>
            </a:br>
            <a:r>
              <a:rPr lang="en-US" dirty="0" smtClean="0"/>
              <a:t>echo $x + $y;</a:t>
            </a:r>
            <a:br>
              <a:rPr lang="en-US" dirty="0" smtClean="0"/>
            </a:br>
            <a:r>
              <a:rPr lang="en-US" dirty="0" smtClean="0"/>
              <a:t>?&gt;</a:t>
            </a:r>
            <a:br>
              <a:rPr lang="en-US" dirty="0" smtClean="0"/>
            </a:br>
            <a:r>
              <a:rPr lang="en-US" dirty="0" smtClean="0"/>
              <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PHP is a Loosely Typed Language</a:t>
            </a:r>
            <a:br>
              <a:rPr lang="en-GB" dirty="0" smtClean="0"/>
            </a:br>
            <a:endParaRPr lang="en-US" dirty="0"/>
          </a:p>
        </p:txBody>
      </p:sp>
      <p:sp>
        <p:nvSpPr>
          <p:cNvPr id="3" name="Content Placeholder 2"/>
          <p:cNvSpPr>
            <a:spLocks noGrp="1"/>
          </p:cNvSpPr>
          <p:nvPr>
            <p:ph idx="1"/>
          </p:nvPr>
        </p:nvSpPr>
        <p:spPr/>
        <p:txBody>
          <a:bodyPr>
            <a:normAutofit/>
          </a:bodyPr>
          <a:lstStyle/>
          <a:p>
            <a:r>
              <a:rPr lang="en-GB" dirty="0" smtClean="0"/>
              <a:t>In the example above, notice that we did not have to tell PHP which data type the variable is.</a:t>
            </a:r>
          </a:p>
          <a:p>
            <a:r>
              <a:rPr lang="en-GB" dirty="0" smtClean="0"/>
              <a:t>PHP automatically converts the variable to the correct data type, depending on its value.</a:t>
            </a:r>
          </a:p>
          <a:p>
            <a:r>
              <a:rPr lang="en-GB" dirty="0" smtClean="0"/>
              <a:t>In other languages such as C, C++, and Java, the programmer must declare the name and type of the variable before using it.</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PHP Data Types</a:t>
            </a:r>
            <a:br>
              <a:rPr lang="en-US" dirty="0" smtClean="0"/>
            </a:br>
            <a:endParaRPr lang="en-US" dirty="0"/>
          </a:p>
        </p:txBody>
      </p:sp>
      <p:sp>
        <p:nvSpPr>
          <p:cNvPr id="3" name="Content Placeholder 2"/>
          <p:cNvSpPr>
            <a:spLocks noGrp="1"/>
          </p:cNvSpPr>
          <p:nvPr>
            <p:ph idx="1"/>
          </p:nvPr>
        </p:nvSpPr>
        <p:spPr>
          <a:xfrm>
            <a:off x="457200" y="914400"/>
            <a:ext cx="8229600" cy="5638800"/>
          </a:xfrm>
        </p:spPr>
        <p:txBody>
          <a:bodyPr>
            <a:normAutofit fontScale="70000" lnSpcReduction="20000"/>
          </a:bodyPr>
          <a:lstStyle/>
          <a:p>
            <a:r>
              <a:rPr lang="en-US" dirty="0" smtClean="0"/>
              <a:t>Variables can store data of different types, and different data types can do different things.</a:t>
            </a:r>
          </a:p>
          <a:p>
            <a:r>
              <a:rPr lang="en-US" dirty="0" smtClean="0"/>
              <a:t>PHP supports the following data types:</a:t>
            </a:r>
          </a:p>
          <a:p>
            <a:r>
              <a:rPr lang="en-US" b="1" dirty="0" smtClean="0"/>
              <a:t>Integers</a:t>
            </a:r>
            <a:r>
              <a:rPr lang="en-US" dirty="0" smtClean="0"/>
              <a:t> − are whole numbers, without a decimal point, like 4195.</a:t>
            </a:r>
          </a:p>
          <a:p>
            <a:r>
              <a:rPr lang="en-US" b="1" dirty="0" smtClean="0"/>
              <a:t>Doubles</a:t>
            </a:r>
            <a:r>
              <a:rPr lang="en-US" dirty="0" smtClean="0"/>
              <a:t> − are floating-point numbers, like 3.14159 or 49.1.</a:t>
            </a:r>
          </a:p>
          <a:p>
            <a:r>
              <a:rPr lang="en-US" b="1" dirty="0" smtClean="0"/>
              <a:t>Booleans</a:t>
            </a:r>
            <a:r>
              <a:rPr lang="en-US" dirty="0" smtClean="0"/>
              <a:t> − have only two possible values either true or false.</a:t>
            </a:r>
          </a:p>
          <a:p>
            <a:r>
              <a:rPr lang="en-US" b="1" dirty="0" smtClean="0"/>
              <a:t>NULL</a:t>
            </a:r>
            <a:r>
              <a:rPr lang="en-US" dirty="0" smtClean="0"/>
              <a:t> − is a special type that only has one value: NULL.</a:t>
            </a:r>
          </a:p>
          <a:p>
            <a:r>
              <a:rPr lang="en-US" b="1" dirty="0" smtClean="0"/>
              <a:t>Strings</a:t>
            </a:r>
            <a:r>
              <a:rPr lang="en-US" dirty="0" smtClean="0"/>
              <a:t> − are sequences of characters, like 'PHP supports string operations.'</a:t>
            </a:r>
          </a:p>
          <a:p>
            <a:r>
              <a:rPr lang="en-US" b="1" dirty="0" smtClean="0"/>
              <a:t>Arrays</a:t>
            </a:r>
            <a:r>
              <a:rPr lang="en-US" dirty="0" smtClean="0"/>
              <a:t> − are named and indexed collections of other values.</a:t>
            </a:r>
          </a:p>
          <a:p>
            <a:r>
              <a:rPr lang="en-US" b="1" dirty="0" smtClean="0"/>
              <a:t>Objects</a:t>
            </a:r>
            <a:r>
              <a:rPr lang="en-US" dirty="0" smtClean="0"/>
              <a:t> − are instances of programmer-defined classes, which can package up both other kinds of values and functions that are specific to the class.</a:t>
            </a:r>
          </a:p>
          <a:p>
            <a:r>
              <a:rPr lang="en-US" b="1" dirty="0" smtClean="0"/>
              <a:t>Resources</a:t>
            </a:r>
            <a:r>
              <a:rPr lang="en-US" dirty="0" smtClean="0"/>
              <a:t> − are special variables that hold references to resources external to PHP (such as database connections).</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PHP - Operator Types</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b="1" dirty="0" smtClean="0"/>
              <a:t>What is Operator?</a:t>
            </a:r>
            <a:r>
              <a:rPr lang="en-US" dirty="0" smtClean="0"/>
              <a:t> Simple answer can be given using expression </a:t>
            </a:r>
            <a:r>
              <a:rPr lang="en-US" i="1" dirty="0" smtClean="0"/>
              <a:t>4 + 5 is equal to 9</a:t>
            </a:r>
            <a:r>
              <a:rPr lang="en-US" dirty="0" smtClean="0"/>
              <a:t>. Here 4 and 5 are called operands and + is called operator. PHP language supports following type of operators.</a:t>
            </a:r>
          </a:p>
          <a:p>
            <a:r>
              <a:rPr lang="en-US" dirty="0" smtClean="0"/>
              <a:t>Arithmetic Operators</a:t>
            </a:r>
          </a:p>
          <a:p>
            <a:r>
              <a:rPr lang="en-US" dirty="0" smtClean="0"/>
              <a:t>Comparison Operators</a:t>
            </a:r>
          </a:p>
          <a:p>
            <a:r>
              <a:rPr lang="en-US" dirty="0" smtClean="0"/>
              <a:t>Logical (or Relational) Operators</a:t>
            </a:r>
          </a:p>
          <a:p>
            <a:r>
              <a:rPr lang="en-US" dirty="0" smtClean="0"/>
              <a:t>Assignment Operators</a:t>
            </a:r>
          </a:p>
          <a:p>
            <a:r>
              <a:rPr lang="en-US" dirty="0" smtClean="0"/>
              <a:t>Conditional (or ternary) Operators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GB" dirty="0" smtClean="0"/>
              <a:t>In most cases, it is easier to write the code in a scripting language than in a compiled language. </a:t>
            </a:r>
          </a:p>
          <a:p>
            <a:r>
              <a:rPr lang="en-GB" dirty="0" smtClean="0"/>
              <a:t>However, scripting languages are slower because the </a:t>
            </a:r>
            <a:r>
              <a:rPr lang="en-GB" u="sng" dirty="0" smtClean="0">
                <a:hlinkClick r:id="rId2"/>
              </a:rPr>
              <a:t>instruction</a:t>
            </a:r>
            <a:r>
              <a:rPr lang="en-GB" dirty="0" smtClean="0"/>
              <a:t>s are not handled solely by the basic instruction processor.</a:t>
            </a:r>
            <a:endParaRPr lang="en-US" dirty="0" smtClean="0"/>
          </a:p>
          <a:p>
            <a:r>
              <a:rPr lang="en-US" dirty="0" smtClean="0"/>
              <a:t>Some of the most widely used scripting languages are JavaScript, VBScript, PHP, Perl, Python, Ruby, ASP </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Arithmetic Operators</a:t>
            </a:r>
            <a:br>
              <a:rPr lang="en-US" dirty="0" smtClean="0"/>
            </a:br>
            <a:endParaRPr lang="en-US" dirty="0"/>
          </a:p>
        </p:txBody>
      </p:sp>
      <p:sp>
        <p:nvSpPr>
          <p:cNvPr id="3" name="Content Placeholder 2"/>
          <p:cNvSpPr>
            <a:spLocks noGrp="1"/>
          </p:cNvSpPr>
          <p:nvPr>
            <p:ph idx="1"/>
          </p:nvPr>
        </p:nvSpPr>
        <p:spPr/>
        <p:txBody>
          <a:bodyPr/>
          <a:lstStyle/>
          <a:p>
            <a:r>
              <a:rPr lang="en-US" dirty="0" smtClean="0"/>
              <a:t>There are following arithmetic operators supported by PHP language −</a:t>
            </a:r>
          </a:p>
          <a:p>
            <a:r>
              <a:rPr lang="en-US" dirty="0" smtClean="0"/>
              <a:t>Assume variable A holds 10 and variable B holds 20 then −</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graphicFrame>
        <p:nvGraphicFramePr>
          <p:cNvPr id="5" name="Content Placeholder 4"/>
          <p:cNvGraphicFramePr>
            <a:graphicFrameLocks noGrp="1"/>
          </p:cNvGraphicFramePr>
          <p:nvPr>
            <p:ph idx="1"/>
          </p:nvPr>
        </p:nvGraphicFramePr>
        <p:xfrm>
          <a:off x="457200" y="1295400"/>
          <a:ext cx="8229600" cy="4876800"/>
        </p:xfrm>
        <a:graphic>
          <a:graphicData uri="http://schemas.openxmlformats.org/drawingml/2006/table">
            <a:tbl>
              <a:tblPr firstRow="1" bandRow="1">
                <a:tableStyleId>{5C22544A-7EE6-4342-B048-85BDC9FD1C3A}</a:tableStyleId>
              </a:tblPr>
              <a:tblGrid>
                <a:gridCol w="2743200"/>
                <a:gridCol w="2743200"/>
                <a:gridCol w="2743200"/>
              </a:tblGrid>
              <a:tr h="812800">
                <a:tc>
                  <a:txBody>
                    <a:bodyPr/>
                    <a:lstStyle/>
                    <a:p>
                      <a:pPr marL="0" marR="0">
                        <a:lnSpc>
                          <a:spcPct val="115000"/>
                        </a:lnSpc>
                        <a:spcBef>
                          <a:spcPts val="0"/>
                        </a:spcBef>
                        <a:spcAft>
                          <a:spcPts val="1360"/>
                        </a:spcAft>
                      </a:pPr>
                      <a:r>
                        <a:rPr lang="en-US" sz="950" b="1" dirty="0">
                          <a:solidFill>
                            <a:srgbClr val="313131"/>
                          </a:solidFill>
                          <a:latin typeface="Verdana"/>
                          <a:ea typeface="Calibri"/>
                          <a:cs typeface="Times New Roman"/>
                        </a:rPr>
                        <a:t>Operator</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1360"/>
                        </a:spcAft>
                      </a:pPr>
                      <a:r>
                        <a:rPr lang="en-US" sz="950" b="1">
                          <a:solidFill>
                            <a:srgbClr val="313131"/>
                          </a:solidFill>
                          <a:latin typeface="Verdana"/>
                          <a:ea typeface="Calibri"/>
                          <a:cs typeface="Times New Roman"/>
                        </a:rPr>
                        <a:t>Description</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1360"/>
                        </a:spcAft>
                      </a:pPr>
                      <a:r>
                        <a:rPr lang="en-US" sz="950" b="1">
                          <a:solidFill>
                            <a:srgbClr val="313131"/>
                          </a:solidFill>
                          <a:latin typeface="Verdana"/>
                          <a:ea typeface="Calibri"/>
                          <a:cs typeface="Times New Roman"/>
                        </a:rPr>
                        <a:t>Example</a:t>
                      </a:r>
                      <a:endParaRPr lang="en-US" sz="1100">
                        <a:latin typeface="Calibri"/>
                        <a:ea typeface="Calibri"/>
                        <a:cs typeface="Times New Roman"/>
                      </a:endParaRPr>
                    </a:p>
                  </a:txBody>
                  <a:tcPr marL="68580" marR="68580" marT="0" marB="0"/>
                </a:tc>
              </a:tr>
              <a:tr h="812800">
                <a:tc>
                  <a:txBody>
                    <a:bodyPr/>
                    <a:lstStyle/>
                    <a:p>
                      <a:pPr marL="0" marR="0">
                        <a:lnSpc>
                          <a:spcPct val="115000"/>
                        </a:lnSpc>
                        <a:spcBef>
                          <a:spcPts val="0"/>
                        </a:spcBef>
                        <a:spcAft>
                          <a:spcPts val="1360"/>
                        </a:spcAft>
                      </a:pPr>
                      <a:r>
                        <a:rPr lang="en-US" sz="950">
                          <a:solidFill>
                            <a:srgbClr val="313131"/>
                          </a:solidFill>
                          <a:latin typeface="Verdana"/>
                          <a:ea typeface="Calibri"/>
                          <a:cs typeface="Times New Roman"/>
                        </a:rPr>
                        <a:t>+</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1360"/>
                        </a:spcAft>
                      </a:pPr>
                      <a:r>
                        <a:rPr lang="en-US" sz="950">
                          <a:solidFill>
                            <a:srgbClr val="313131"/>
                          </a:solidFill>
                          <a:latin typeface="Verdana"/>
                          <a:ea typeface="Calibri"/>
                          <a:cs typeface="Times New Roman"/>
                        </a:rPr>
                        <a:t>Adds two operands</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1360"/>
                        </a:spcAft>
                      </a:pPr>
                      <a:r>
                        <a:rPr lang="en-US" sz="950">
                          <a:solidFill>
                            <a:srgbClr val="313131"/>
                          </a:solidFill>
                          <a:latin typeface="Verdana"/>
                          <a:ea typeface="Calibri"/>
                          <a:cs typeface="Times New Roman"/>
                        </a:rPr>
                        <a:t>A + B will give 30</a:t>
                      </a:r>
                      <a:endParaRPr lang="en-US" sz="1100">
                        <a:latin typeface="Calibri"/>
                        <a:ea typeface="Calibri"/>
                        <a:cs typeface="Times New Roman"/>
                      </a:endParaRPr>
                    </a:p>
                  </a:txBody>
                  <a:tcPr marL="68580" marR="68580" marT="0" marB="0"/>
                </a:tc>
              </a:tr>
              <a:tr h="812800">
                <a:tc>
                  <a:txBody>
                    <a:bodyPr/>
                    <a:lstStyle/>
                    <a:p>
                      <a:pPr marL="0" marR="0">
                        <a:lnSpc>
                          <a:spcPct val="115000"/>
                        </a:lnSpc>
                        <a:spcBef>
                          <a:spcPts val="0"/>
                        </a:spcBef>
                        <a:spcAft>
                          <a:spcPts val="1360"/>
                        </a:spcAft>
                      </a:pPr>
                      <a:r>
                        <a:rPr lang="en-US" sz="950">
                          <a:solidFill>
                            <a:srgbClr val="313131"/>
                          </a:solidFill>
                          <a:latin typeface="Verdana"/>
                          <a:ea typeface="Calibri"/>
                          <a:cs typeface="Times New Roman"/>
                        </a:rPr>
                        <a:t>-</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1360"/>
                        </a:spcAft>
                      </a:pPr>
                      <a:r>
                        <a:rPr lang="en-US" sz="950" dirty="0">
                          <a:solidFill>
                            <a:srgbClr val="313131"/>
                          </a:solidFill>
                          <a:latin typeface="Verdana"/>
                          <a:ea typeface="Calibri"/>
                          <a:cs typeface="Times New Roman"/>
                        </a:rPr>
                        <a:t>Subtracts second operand from the first</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1360"/>
                        </a:spcAft>
                      </a:pPr>
                      <a:r>
                        <a:rPr lang="en-US" sz="950">
                          <a:solidFill>
                            <a:srgbClr val="313131"/>
                          </a:solidFill>
                          <a:latin typeface="Verdana"/>
                          <a:ea typeface="Calibri"/>
                          <a:cs typeface="Times New Roman"/>
                        </a:rPr>
                        <a:t>A - B will give -10</a:t>
                      </a:r>
                      <a:endParaRPr lang="en-US" sz="1100">
                        <a:latin typeface="Calibri"/>
                        <a:ea typeface="Calibri"/>
                        <a:cs typeface="Times New Roman"/>
                      </a:endParaRPr>
                    </a:p>
                  </a:txBody>
                  <a:tcPr marL="68580" marR="68580" marT="0" marB="0"/>
                </a:tc>
              </a:tr>
              <a:tr h="812800">
                <a:tc>
                  <a:txBody>
                    <a:bodyPr/>
                    <a:lstStyle/>
                    <a:p>
                      <a:pPr marL="0" marR="0">
                        <a:lnSpc>
                          <a:spcPct val="115000"/>
                        </a:lnSpc>
                        <a:spcBef>
                          <a:spcPts val="0"/>
                        </a:spcBef>
                        <a:spcAft>
                          <a:spcPts val="1360"/>
                        </a:spcAft>
                      </a:pPr>
                      <a:r>
                        <a:rPr lang="en-US" sz="950">
                          <a:solidFill>
                            <a:srgbClr val="313131"/>
                          </a:solidFill>
                          <a:latin typeface="Verdana"/>
                          <a:ea typeface="Calibri"/>
                          <a:cs typeface="Times New Roman"/>
                        </a:rPr>
                        <a:t>*</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1360"/>
                        </a:spcAft>
                      </a:pPr>
                      <a:r>
                        <a:rPr lang="en-US" sz="950">
                          <a:solidFill>
                            <a:srgbClr val="313131"/>
                          </a:solidFill>
                          <a:latin typeface="Verdana"/>
                          <a:ea typeface="Calibri"/>
                          <a:cs typeface="Times New Roman"/>
                        </a:rPr>
                        <a:t>Multiply both operands</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1360"/>
                        </a:spcAft>
                      </a:pPr>
                      <a:r>
                        <a:rPr lang="en-US" sz="950">
                          <a:solidFill>
                            <a:srgbClr val="313131"/>
                          </a:solidFill>
                          <a:latin typeface="Verdana"/>
                          <a:ea typeface="Calibri"/>
                          <a:cs typeface="Times New Roman"/>
                        </a:rPr>
                        <a:t>A * B will give 200</a:t>
                      </a:r>
                      <a:endParaRPr lang="en-US" sz="1100">
                        <a:latin typeface="Calibri"/>
                        <a:ea typeface="Calibri"/>
                        <a:cs typeface="Times New Roman"/>
                      </a:endParaRPr>
                    </a:p>
                  </a:txBody>
                  <a:tcPr marL="68580" marR="68580" marT="0" marB="0"/>
                </a:tc>
              </a:tr>
              <a:tr h="812800">
                <a:tc>
                  <a:txBody>
                    <a:bodyPr/>
                    <a:lstStyle/>
                    <a:p>
                      <a:pPr marL="0" marR="0">
                        <a:lnSpc>
                          <a:spcPct val="115000"/>
                        </a:lnSpc>
                        <a:spcBef>
                          <a:spcPts val="0"/>
                        </a:spcBef>
                        <a:spcAft>
                          <a:spcPts val="1360"/>
                        </a:spcAft>
                      </a:pPr>
                      <a:r>
                        <a:rPr lang="en-US" sz="950">
                          <a:solidFill>
                            <a:srgbClr val="313131"/>
                          </a:solidFill>
                          <a:latin typeface="Verdana"/>
                          <a:ea typeface="Calibri"/>
                          <a:cs typeface="Times New Roman"/>
                        </a:rPr>
                        <a:t>/</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1360"/>
                        </a:spcAft>
                      </a:pPr>
                      <a:r>
                        <a:rPr lang="en-US" sz="950">
                          <a:solidFill>
                            <a:srgbClr val="313131"/>
                          </a:solidFill>
                          <a:latin typeface="Verdana"/>
                          <a:ea typeface="Calibri"/>
                          <a:cs typeface="Times New Roman"/>
                        </a:rPr>
                        <a:t>Divide numerator by de-numerator</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1360"/>
                        </a:spcAft>
                      </a:pPr>
                      <a:r>
                        <a:rPr lang="en-US" sz="950">
                          <a:solidFill>
                            <a:srgbClr val="313131"/>
                          </a:solidFill>
                          <a:latin typeface="Verdana"/>
                          <a:ea typeface="Calibri"/>
                          <a:cs typeface="Times New Roman"/>
                        </a:rPr>
                        <a:t>B / A will give 2</a:t>
                      </a:r>
                      <a:endParaRPr lang="en-US" sz="1100">
                        <a:latin typeface="Calibri"/>
                        <a:ea typeface="Calibri"/>
                        <a:cs typeface="Times New Roman"/>
                      </a:endParaRPr>
                    </a:p>
                  </a:txBody>
                  <a:tcPr marL="68580" marR="68580" marT="0" marB="0"/>
                </a:tc>
              </a:tr>
              <a:tr h="812800">
                <a:tc>
                  <a:txBody>
                    <a:bodyPr/>
                    <a:lstStyle/>
                    <a:p>
                      <a:pPr marL="0" marR="0">
                        <a:lnSpc>
                          <a:spcPct val="115000"/>
                        </a:lnSpc>
                        <a:spcBef>
                          <a:spcPts val="0"/>
                        </a:spcBef>
                        <a:spcAft>
                          <a:spcPts val="1360"/>
                        </a:spcAft>
                      </a:pPr>
                      <a:r>
                        <a:rPr lang="en-US" sz="950">
                          <a:solidFill>
                            <a:srgbClr val="313131"/>
                          </a:solidFill>
                          <a:latin typeface="Verdana"/>
                          <a:ea typeface="Calibri"/>
                          <a:cs typeface="Times New Roman"/>
                        </a:rPr>
                        <a:t>%</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1360"/>
                        </a:spcAft>
                      </a:pPr>
                      <a:r>
                        <a:rPr lang="en-US" sz="950">
                          <a:solidFill>
                            <a:srgbClr val="313131"/>
                          </a:solidFill>
                          <a:latin typeface="Verdana"/>
                          <a:ea typeface="Calibri"/>
                          <a:cs typeface="Times New Roman"/>
                        </a:rPr>
                        <a:t>Modulus Operator and remainder of after an integer division</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1360"/>
                        </a:spcAft>
                      </a:pPr>
                      <a:r>
                        <a:rPr lang="en-US" sz="950" dirty="0">
                          <a:solidFill>
                            <a:srgbClr val="313131"/>
                          </a:solidFill>
                          <a:latin typeface="Verdana"/>
                          <a:ea typeface="Calibri"/>
                          <a:cs typeface="Times New Roman"/>
                        </a:rPr>
                        <a:t>B % A will give 0</a:t>
                      </a:r>
                      <a:endParaRPr lang="en-US" sz="1100" dirty="0">
                        <a:latin typeface="Calibri"/>
                        <a:ea typeface="Calibri"/>
                        <a:cs typeface="Times New Roman"/>
                      </a:endParaRPr>
                    </a:p>
                  </a:txBody>
                  <a:tcPr marL="68580" marR="68580" marT="0" marB="0"/>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55000" lnSpcReduction="20000"/>
          </a:bodyPr>
          <a:lstStyle/>
          <a:p>
            <a:r>
              <a:rPr lang="en-GB" dirty="0" smtClean="0"/>
              <a:t>Example 01</a:t>
            </a:r>
          </a:p>
          <a:p>
            <a:r>
              <a:rPr lang="es-ES" dirty="0" smtClean="0"/>
              <a:t>&lt;?</a:t>
            </a:r>
            <a:r>
              <a:rPr lang="es-ES" dirty="0" err="1" smtClean="0"/>
              <a:t>php</a:t>
            </a:r>
            <a:r>
              <a:rPr lang="es-ES" dirty="0" smtClean="0"/>
              <a:t/>
            </a:r>
            <a:br>
              <a:rPr lang="es-ES" dirty="0" smtClean="0"/>
            </a:br>
            <a:r>
              <a:rPr lang="es-ES" dirty="0" smtClean="0"/>
              <a:t>$x = 10; </a:t>
            </a:r>
            <a:br>
              <a:rPr lang="es-ES" dirty="0" smtClean="0"/>
            </a:br>
            <a:r>
              <a:rPr lang="es-ES" dirty="0" smtClean="0"/>
              <a:t>$y = 6;</a:t>
            </a:r>
            <a:br>
              <a:rPr lang="es-ES" dirty="0" smtClean="0"/>
            </a:br>
            <a:r>
              <a:rPr lang="es-ES" dirty="0" smtClean="0"/>
              <a:t>echo $x + $y;</a:t>
            </a:r>
            <a:br>
              <a:rPr lang="es-ES" dirty="0" smtClean="0"/>
            </a:br>
            <a:r>
              <a:rPr lang="es-ES" dirty="0" smtClean="0"/>
              <a:t>?&gt;   </a:t>
            </a:r>
          </a:p>
          <a:p>
            <a:r>
              <a:rPr lang="en-GB" dirty="0" smtClean="0"/>
              <a:t>Example 02</a:t>
            </a:r>
            <a:r>
              <a:rPr lang="es-ES" dirty="0" smtClean="0"/>
              <a:t/>
            </a:r>
            <a:br>
              <a:rPr lang="es-ES" dirty="0" smtClean="0"/>
            </a:br>
            <a:r>
              <a:rPr lang="es-ES" dirty="0" smtClean="0"/>
              <a:t>&lt;?</a:t>
            </a:r>
            <a:r>
              <a:rPr lang="es-ES" dirty="0" err="1" smtClean="0"/>
              <a:t>php</a:t>
            </a:r>
            <a:r>
              <a:rPr lang="es-ES" dirty="0" smtClean="0"/>
              <a:t/>
            </a:r>
            <a:br>
              <a:rPr lang="es-ES" dirty="0" smtClean="0"/>
            </a:br>
            <a:r>
              <a:rPr lang="es-ES" dirty="0" smtClean="0"/>
              <a:t>$x = 10; </a:t>
            </a:r>
            <a:br>
              <a:rPr lang="es-ES" dirty="0" smtClean="0"/>
            </a:br>
            <a:r>
              <a:rPr lang="es-ES" dirty="0" smtClean="0"/>
              <a:t>$y = 6;</a:t>
            </a:r>
            <a:br>
              <a:rPr lang="es-ES" dirty="0" smtClean="0"/>
            </a:br>
            <a:r>
              <a:rPr lang="es-ES" dirty="0" smtClean="0"/>
              <a:t>echo $x / $y;</a:t>
            </a:r>
            <a:br>
              <a:rPr lang="es-ES" dirty="0" smtClean="0"/>
            </a:br>
            <a:r>
              <a:rPr lang="es-ES" dirty="0" smtClean="0"/>
              <a:t>?&gt;   </a:t>
            </a:r>
            <a:endParaRPr lang="en-GB" dirty="0" smtClean="0"/>
          </a:p>
          <a:p>
            <a:r>
              <a:rPr lang="en-GB" dirty="0" smtClean="0"/>
              <a:t>Example 03</a:t>
            </a:r>
          </a:p>
          <a:p>
            <a:pPr>
              <a:buNone/>
            </a:pPr>
            <a:r>
              <a:rPr lang="es-ES" dirty="0" smtClean="0"/>
              <a:t>      &lt;?</a:t>
            </a:r>
            <a:r>
              <a:rPr lang="es-ES" dirty="0" err="1" smtClean="0"/>
              <a:t>php</a:t>
            </a:r>
            <a:r>
              <a:rPr lang="es-ES" dirty="0" smtClean="0"/>
              <a:t/>
            </a:r>
            <a:br>
              <a:rPr lang="es-ES" dirty="0" smtClean="0"/>
            </a:br>
            <a:r>
              <a:rPr lang="es-ES" dirty="0" smtClean="0"/>
              <a:t>$x = 10; </a:t>
            </a:r>
            <a:br>
              <a:rPr lang="es-ES" dirty="0" smtClean="0"/>
            </a:br>
            <a:r>
              <a:rPr lang="es-ES" dirty="0" smtClean="0"/>
              <a:t>$y = 6;</a:t>
            </a:r>
            <a:br>
              <a:rPr lang="es-ES" dirty="0" smtClean="0"/>
            </a:br>
            <a:r>
              <a:rPr lang="es-ES" dirty="0" smtClean="0"/>
              <a:t>echo $x % $y;</a:t>
            </a:r>
            <a:br>
              <a:rPr lang="es-ES" dirty="0" smtClean="0"/>
            </a:br>
            <a:r>
              <a:rPr lang="es-ES" dirty="0" smtClean="0"/>
              <a:t>?&gt;  </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Operators</a:t>
            </a:r>
            <a:br>
              <a:rPr lang="en-US" dirty="0" smtClean="0"/>
            </a:br>
            <a:endParaRPr lang="en-US" dirty="0"/>
          </a:p>
        </p:txBody>
      </p:sp>
      <p:sp>
        <p:nvSpPr>
          <p:cNvPr id="3" name="Content Placeholder 2"/>
          <p:cNvSpPr>
            <a:spLocks noGrp="1"/>
          </p:cNvSpPr>
          <p:nvPr>
            <p:ph idx="1"/>
          </p:nvPr>
        </p:nvSpPr>
        <p:spPr/>
        <p:txBody>
          <a:bodyPr/>
          <a:lstStyle/>
          <a:p>
            <a:r>
              <a:rPr lang="en-US" dirty="0" smtClean="0"/>
              <a:t>There are following comparison operators supported by PHP language</a:t>
            </a:r>
          </a:p>
          <a:p>
            <a:r>
              <a:rPr lang="en-US" dirty="0" smtClean="0"/>
              <a:t>Assume variable A holds 10 and variable B holds 20 then −</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563562"/>
          </a:xfrm>
        </p:spPr>
        <p:txBody>
          <a:bodyPr>
            <a:normAutofit fontScale="90000"/>
          </a:bodyPr>
          <a:lstStyle/>
          <a:p>
            <a:r>
              <a:rPr lang="en-US" dirty="0" smtClean="0"/>
              <a:t>Cont.</a:t>
            </a:r>
            <a:endParaRPr lang="en-US" dirty="0"/>
          </a:p>
        </p:txBody>
      </p:sp>
      <p:graphicFrame>
        <p:nvGraphicFramePr>
          <p:cNvPr id="5" name="Content Placeholder 4"/>
          <p:cNvGraphicFramePr>
            <a:graphicFrameLocks noGrp="1"/>
          </p:cNvGraphicFramePr>
          <p:nvPr>
            <p:ph idx="1"/>
          </p:nvPr>
        </p:nvGraphicFramePr>
        <p:xfrm>
          <a:off x="304800" y="1143000"/>
          <a:ext cx="8305800" cy="5155696"/>
        </p:xfrm>
        <a:graphic>
          <a:graphicData uri="http://schemas.openxmlformats.org/drawingml/2006/table">
            <a:tbl>
              <a:tblPr firstRow="1" bandRow="1">
                <a:tableStyleId>{5C22544A-7EE6-4342-B048-85BDC9FD1C3A}</a:tableStyleId>
              </a:tblPr>
              <a:tblGrid>
                <a:gridCol w="1107440"/>
                <a:gridCol w="5141686"/>
                <a:gridCol w="2056674"/>
              </a:tblGrid>
              <a:tr h="575894">
                <a:tc>
                  <a:txBody>
                    <a:bodyPr/>
                    <a:lstStyle/>
                    <a:p>
                      <a:pPr algn="l" fontAlgn="t"/>
                      <a:r>
                        <a:rPr lang="en-US" dirty="0"/>
                        <a:t>Operator</a:t>
                      </a:r>
                    </a:p>
                  </a:txBody>
                  <a:tcPr marL="76200" marR="76200" marT="76200" marB="76200"/>
                </a:tc>
                <a:tc>
                  <a:txBody>
                    <a:bodyPr/>
                    <a:lstStyle/>
                    <a:p>
                      <a:pPr algn="l" fontAlgn="t"/>
                      <a:r>
                        <a:rPr lang="en-US" dirty="0"/>
                        <a:t>Description</a:t>
                      </a:r>
                    </a:p>
                  </a:txBody>
                  <a:tcPr marL="76200" marR="76200" marT="76200" marB="76200"/>
                </a:tc>
                <a:tc>
                  <a:txBody>
                    <a:bodyPr/>
                    <a:lstStyle/>
                    <a:p>
                      <a:pPr algn="l" fontAlgn="t"/>
                      <a:r>
                        <a:rPr lang="en-US"/>
                        <a:t>Example</a:t>
                      </a:r>
                    </a:p>
                  </a:txBody>
                  <a:tcPr marL="76200" marR="76200" marT="76200" marB="76200"/>
                </a:tc>
              </a:tr>
              <a:tr h="801244">
                <a:tc>
                  <a:txBody>
                    <a:bodyPr/>
                    <a:lstStyle/>
                    <a:p>
                      <a:pPr fontAlgn="t"/>
                      <a:r>
                        <a:rPr lang="en-US"/>
                        <a:t>==</a:t>
                      </a:r>
                    </a:p>
                  </a:txBody>
                  <a:tcPr marL="76200" marR="76200" marT="76200" marB="76200"/>
                </a:tc>
                <a:tc>
                  <a:txBody>
                    <a:bodyPr/>
                    <a:lstStyle/>
                    <a:p>
                      <a:pPr fontAlgn="t"/>
                      <a:r>
                        <a:rPr lang="en-US"/>
                        <a:t>Checks if the value of two operands are equal or not, if yes then condition becomes true.</a:t>
                      </a:r>
                    </a:p>
                  </a:txBody>
                  <a:tcPr marL="76200" marR="76200" marT="76200" marB="76200"/>
                </a:tc>
                <a:tc>
                  <a:txBody>
                    <a:bodyPr/>
                    <a:lstStyle/>
                    <a:p>
                      <a:pPr fontAlgn="t"/>
                      <a:r>
                        <a:rPr lang="en-US"/>
                        <a:t>(A == B) is not true.</a:t>
                      </a:r>
                    </a:p>
                  </a:txBody>
                  <a:tcPr marL="76200" marR="76200" marT="76200" marB="76200"/>
                </a:tc>
              </a:tr>
              <a:tr h="801244">
                <a:tc>
                  <a:txBody>
                    <a:bodyPr/>
                    <a:lstStyle/>
                    <a:p>
                      <a:pPr fontAlgn="t"/>
                      <a:r>
                        <a:rPr lang="en-US"/>
                        <a:t>!=</a:t>
                      </a:r>
                    </a:p>
                  </a:txBody>
                  <a:tcPr marL="76200" marR="76200" marT="76200" marB="76200"/>
                </a:tc>
                <a:tc>
                  <a:txBody>
                    <a:bodyPr/>
                    <a:lstStyle/>
                    <a:p>
                      <a:pPr fontAlgn="t"/>
                      <a:r>
                        <a:rPr lang="en-US"/>
                        <a:t>Checks if the value of two operands are equal or not, if values are not equal then condition becomes true.</a:t>
                      </a:r>
                    </a:p>
                  </a:txBody>
                  <a:tcPr marL="76200" marR="76200" marT="76200" marB="76200"/>
                </a:tc>
                <a:tc>
                  <a:txBody>
                    <a:bodyPr/>
                    <a:lstStyle/>
                    <a:p>
                      <a:pPr fontAlgn="t"/>
                      <a:r>
                        <a:rPr lang="en-US"/>
                        <a:t>(A != B) is true.</a:t>
                      </a:r>
                    </a:p>
                  </a:txBody>
                  <a:tcPr marL="76200" marR="76200" marT="76200" marB="76200"/>
                </a:tc>
              </a:tr>
              <a:tr h="887826">
                <a:tc>
                  <a:txBody>
                    <a:bodyPr/>
                    <a:lstStyle/>
                    <a:p>
                      <a:pPr fontAlgn="t"/>
                      <a:r>
                        <a:rPr lang="en-US"/>
                        <a:t>&gt;</a:t>
                      </a:r>
                    </a:p>
                  </a:txBody>
                  <a:tcPr marL="76200" marR="76200" marT="76200" marB="76200"/>
                </a:tc>
                <a:tc>
                  <a:txBody>
                    <a:bodyPr/>
                    <a:lstStyle/>
                    <a:p>
                      <a:pPr fontAlgn="t"/>
                      <a:r>
                        <a:rPr lang="en-US" dirty="0"/>
                        <a:t>Checks if the value of left operand is greater than the value of right operand, if yes then condition becomes true.</a:t>
                      </a:r>
                    </a:p>
                  </a:txBody>
                  <a:tcPr marL="76200" marR="76200" marT="76200" marB="76200"/>
                </a:tc>
                <a:tc>
                  <a:txBody>
                    <a:bodyPr/>
                    <a:lstStyle/>
                    <a:p>
                      <a:pPr fontAlgn="t"/>
                      <a:r>
                        <a:rPr lang="en-US" dirty="0"/>
                        <a:t>(A &gt; B) is not true.</a:t>
                      </a:r>
                    </a:p>
                  </a:txBody>
                  <a:tcPr marL="76200" marR="76200" marT="76200" marB="76200"/>
                </a:tc>
              </a:tr>
              <a:tr h="887826">
                <a:tc>
                  <a:txBody>
                    <a:bodyPr/>
                    <a:lstStyle/>
                    <a:p>
                      <a:pPr fontAlgn="t"/>
                      <a:r>
                        <a:rPr lang="en-US"/>
                        <a:t>&lt;</a:t>
                      </a:r>
                    </a:p>
                  </a:txBody>
                  <a:tcPr marL="76200" marR="76200" marT="76200" marB="76200"/>
                </a:tc>
                <a:tc>
                  <a:txBody>
                    <a:bodyPr/>
                    <a:lstStyle/>
                    <a:p>
                      <a:pPr fontAlgn="t"/>
                      <a:r>
                        <a:rPr lang="en-US"/>
                        <a:t>Checks if the value of left operand is less than the value of right operand, if yes then condition becomes true.</a:t>
                      </a:r>
                    </a:p>
                  </a:txBody>
                  <a:tcPr marL="76200" marR="76200" marT="76200" marB="76200"/>
                </a:tc>
                <a:tc>
                  <a:txBody>
                    <a:bodyPr/>
                    <a:lstStyle/>
                    <a:p>
                      <a:pPr fontAlgn="t"/>
                      <a:r>
                        <a:rPr lang="en-US" dirty="0"/>
                        <a:t>(A &lt; B) is true.</a:t>
                      </a:r>
                    </a:p>
                  </a:txBody>
                  <a:tcPr marL="76200" marR="76200" marT="76200" marB="76200"/>
                </a:tc>
              </a:tr>
              <a:tr h="1026594">
                <a:tc>
                  <a:txBody>
                    <a:bodyPr/>
                    <a:lstStyle/>
                    <a:p>
                      <a:pPr fontAlgn="t"/>
                      <a:r>
                        <a:rPr lang="en-US"/>
                        <a:t>&gt;=</a:t>
                      </a:r>
                    </a:p>
                  </a:txBody>
                  <a:tcPr marL="76200" marR="76200" marT="76200" marB="76200"/>
                </a:tc>
                <a:tc>
                  <a:txBody>
                    <a:bodyPr/>
                    <a:lstStyle/>
                    <a:p>
                      <a:pPr fontAlgn="t"/>
                      <a:r>
                        <a:rPr lang="en-US"/>
                        <a:t>Checks if the value of left operand is greater than or equal to the value of right operand, if yes then condition becomes true.</a:t>
                      </a:r>
                    </a:p>
                  </a:txBody>
                  <a:tcPr marL="76200" marR="76200" marT="76200" marB="76200"/>
                </a:tc>
                <a:tc>
                  <a:txBody>
                    <a:bodyPr/>
                    <a:lstStyle/>
                    <a:p>
                      <a:pPr fontAlgn="t"/>
                      <a:r>
                        <a:rPr lang="en-US" dirty="0"/>
                        <a:t>(A &gt;= B) is not true.</a:t>
                      </a:r>
                    </a:p>
                  </a:txBody>
                  <a:tcPr marL="76200" marR="76200" marT="76200" marB="76200"/>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Logical Operators</a:t>
            </a:r>
            <a:br>
              <a:rPr lang="en-US" dirty="0" smtClean="0"/>
            </a:br>
            <a:endParaRPr lang="en-US" dirty="0"/>
          </a:p>
        </p:txBody>
      </p:sp>
      <p:sp>
        <p:nvSpPr>
          <p:cNvPr id="3" name="Content Placeholder 2"/>
          <p:cNvSpPr>
            <a:spLocks noGrp="1"/>
          </p:cNvSpPr>
          <p:nvPr>
            <p:ph idx="1"/>
          </p:nvPr>
        </p:nvSpPr>
        <p:spPr/>
        <p:txBody>
          <a:bodyPr/>
          <a:lstStyle/>
          <a:p>
            <a:r>
              <a:rPr lang="en-US" dirty="0" smtClean="0"/>
              <a:t>There are following logical operators supported by PHP language</a:t>
            </a:r>
          </a:p>
          <a:p>
            <a:r>
              <a:rPr lang="en-US" dirty="0" smtClean="0"/>
              <a:t>Assume variable A holds 10 and variable B holds 20 then −</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graphicFrame>
        <p:nvGraphicFramePr>
          <p:cNvPr id="5" name="Content Placeholder 4"/>
          <p:cNvGraphicFramePr>
            <a:graphicFrameLocks noGrp="1"/>
          </p:cNvGraphicFramePr>
          <p:nvPr>
            <p:ph idx="1"/>
          </p:nvPr>
        </p:nvGraphicFramePr>
        <p:xfrm>
          <a:off x="457200" y="1219202"/>
          <a:ext cx="8229600" cy="5060364"/>
        </p:xfrm>
        <a:graphic>
          <a:graphicData uri="http://schemas.openxmlformats.org/drawingml/2006/table">
            <a:tbl>
              <a:tblPr firstRow="1" bandRow="1">
                <a:tableStyleId>{5C22544A-7EE6-4342-B048-85BDC9FD1C3A}</a:tableStyleId>
              </a:tblPr>
              <a:tblGrid>
                <a:gridCol w="1143000"/>
                <a:gridCol w="4343400"/>
                <a:gridCol w="2743200"/>
              </a:tblGrid>
              <a:tr h="395555">
                <a:tc>
                  <a:txBody>
                    <a:bodyPr/>
                    <a:lstStyle/>
                    <a:p>
                      <a:pPr algn="l" fontAlgn="t"/>
                      <a:r>
                        <a:rPr lang="en-US" dirty="0"/>
                        <a:t>Operator</a:t>
                      </a:r>
                    </a:p>
                  </a:txBody>
                  <a:tcPr marL="76200" marR="76200" marT="76200" marB="76200"/>
                </a:tc>
                <a:tc>
                  <a:txBody>
                    <a:bodyPr/>
                    <a:lstStyle/>
                    <a:p>
                      <a:pPr algn="l" fontAlgn="t"/>
                      <a:r>
                        <a:rPr lang="en-US" dirty="0"/>
                        <a:t>Description</a:t>
                      </a:r>
                    </a:p>
                  </a:txBody>
                  <a:tcPr marL="76200" marR="76200" marT="76200" marB="76200"/>
                </a:tc>
                <a:tc>
                  <a:txBody>
                    <a:bodyPr/>
                    <a:lstStyle/>
                    <a:p>
                      <a:pPr algn="l" fontAlgn="t"/>
                      <a:r>
                        <a:rPr lang="en-US"/>
                        <a:t>Example</a:t>
                      </a:r>
                    </a:p>
                  </a:txBody>
                  <a:tcPr marL="76200" marR="76200" marT="76200" marB="76200"/>
                </a:tc>
              </a:tr>
              <a:tr h="1158411">
                <a:tc>
                  <a:txBody>
                    <a:bodyPr/>
                    <a:lstStyle/>
                    <a:p>
                      <a:pPr fontAlgn="t"/>
                      <a:r>
                        <a:rPr lang="en-US"/>
                        <a:t>and</a:t>
                      </a:r>
                    </a:p>
                  </a:txBody>
                  <a:tcPr marL="76200" marR="76200" marT="76200" marB="76200"/>
                </a:tc>
                <a:tc>
                  <a:txBody>
                    <a:bodyPr/>
                    <a:lstStyle/>
                    <a:p>
                      <a:pPr fontAlgn="t"/>
                      <a:r>
                        <a:rPr lang="en-US"/>
                        <a:t>Called Logical AND operator. If both the operands are true then condition becomes true.</a:t>
                      </a:r>
                    </a:p>
                  </a:txBody>
                  <a:tcPr marL="76200" marR="76200" marT="76200" marB="76200"/>
                </a:tc>
                <a:tc>
                  <a:txBody>
                    <a:bodyPr/>
                    <a:lstStyle/>
                    <a:p>
                      <a:pPr fontAlgn="t"/>
                      <a:r>
                        <a:rPr lang="en-US" dirty="0"/>
                        <a:t>(A and B) is true.</a:t>
                      </a:r>
                    </a:p>
                  </a:txBody>
                  <a:tcPr marL="76200" marR="76200" marT="76200" marB="76200"/>
                </a:tc>
              </a:tr>
              <a:tr h="1158411">
                <a:tc>
                  <a:txBody>
                    <a:bodyPr/>
                    <a:lstStyle/>
                    <a:p>
                      <a:pPr fontAlgn="t"/>
                      <a:r>
                        <a:rPr lang="en-US"/>
                        <a:t>or</a:t>
                      </a:r>
                    </a:p>
                  </a:txBody>
                  <a:tcPr marL="76200" marR="76200" marT="76200" marB="76200"/>
                </a:tc>
                <a:tc>
                  <a:txBody>
                    <a:bodyPr/>
                    <a:lstStyle/>
                    <a:p>
                      <a:pPr fontAlgn="t"/>
                      <a:r>
                        <a:rPr lang="en-US"/>
                        <a:t>Called Logical OR Operator. If any of the two operands are non zero then condition becomes true.</a:t>
                      </a:r>
                    </a:p>
                  </a:txBody>
                  <a:tcPr marL="76200" marR="76200" marT="76200" marB="76200"/>
                </a:tc>
                <a:tc>
                  <a:txBody>
                    <a:bodyPr/>
                    <a:lstStyle/>
                    <a:p>
                      <a:pPr fontAlgn="t"/>
                      <a:r>
                        <a:rPr lang="en-US"/>
                        <a:t>(A or B) is true.</a:t>
                      </a:r>
                    </a:p>
                  </a:txBody>
                  <a:tcPr marL="76200" marR="76200" marT="76200" marB="76200"/>
                </a:tc>
              </a:tr>
              <a:tr h="1158411">
                <a:tc>
                  <a:txBody>
                    <a:bodyPr/>
                    <a:lstStyle/>
                    <a:p>
                      <a:pPr fontAlgn="t"/>
                      <a:r>
                        <a:rPr lang="en-US"/>
                        <a:t>&amp;&amp;</a:t>
                      </a:r>
                    </a:p>
                  </a:txBody>
                  <a:tcPr marL="76200" marR="76200" marT="76200" marB="76200"/>
                </a:tc>
                <a:tc>
                  <a:txBody>
                    <a:bodyPr/>
                    <a:lstStyle/>
                    <a:p>
                      <a:pPr fontAlgn="t"/>
                      <a:r>
                        <a:rPr lang="en-US"/>
                        <a:t>Called Logical AND operator. If both the operands are non zero then condition becomes true.</a:t>
                      </a:r>
                    </a:p>
                  </a:txBody>
                  <a:tcPr marL="76200" marR="76200" marT="76200" marB="76200"/>
                </a:tc>
                <a:tc>
                  <a:txBody>
                    <a:bodyPr/>
                    <a:lstStyle/>
                    <a:p>
                      <a:pPr fontAlgn="t"/>
                      <a:r>
                        <a:rPr lang="en-US"/>
                        <a:t>(A &amp;&amp; B) is true.</a:t>
                      </a:r>
                    </a:p>
                  </a:txBody>
                  <a:tcPr marL="76200" marR="76200" marT="76200" marB="76200"/>
                </a:tc>
              </a:tr>
              <a:tr h="1158411">
                <a:tc>
                  <a:txBody>
                    <a:bodyPr/>
                    <a:lstStyle/>
                    <a:p>
                      <a:pPr fontAlgn="t"/>
                      <a:r>
                        <a:rPr lang="en-US"/>
                        <a:t>||</a:t>
                      </a:r>
                    </a:p>
                  </a:txBody>
                  <a:tcPr marL="76200" marR="76200" marT="76200" marB="76200"/>
                </a:tc>
                <a:tc>
                  <a:txBody>
                    <a:bodyPr/>
                    <a:lstStyle/>
                    <a:p>
                      <a:pPr fontAlgn="t"/>
                      <a:r>
                        <a:rPr lang="en-US"/>
                        <a:t>Called Logical OR Operator. If any of the two operands are non zero then condition becomes true.</a:t>
                      </a:r>
                    </a:p>
                  </a:txBody>
                  <a:tcPr marL="76200" marR="76200" marT="76200" marB="76200"/>
                </a:tc>
                <a:tc>
                  <a:txBody>
                    <a:bodyPr/>
                    <a:lstStyle/>
                    <a:p>
                      <a:pPr fontAlgn="t"/>
                      <a:r>
                        <a:rPr lang="en-US" dirty="0"/>
                        <a:t>(A || B) is true.</a:t>
                      </a:r>
                    </a:p>
                  </a:txBody>
                  <a:tcPr marL="76200" marR="76200" marT="76200" marB="76200"/>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57200" y="1219200"/>
            <a:ext cx="8229600" cy="4906963"/>
          </a:xfrm>
        </p:spPr>
        <p:txBody>
          <a:bodyPr>
            <a:normAutofit fontScale="47500" lnSpcReduction="20000"/>
          </a:bodyPr>
          <a:lstStyle/>
          <a:p>
            <a:r>
              <a:rPr lang="en-US" dirty="0" smtClean="0"/>
              <a:t>Example 01</a:t>
            </a:r>
          </a:p>
          <a:p>
            <a:pPr>
              <a:buNone/>
            </a:pPr>
            <a:r>
              <a:rPr lang="en-US" dirty="0" smtClean="0"/>
              <a:t>  &lt;?</a:t>
            </a:r>
            <a:r>
              <a:rPr lang="en-US" dirty="0" err="1" smtClean="0"/>
              <a:t>php</a:t>
            </a:r>
            <a:r>
              <a:rPr lang="en-US" dirty="0" smtClean="0"/>
              <a:t/>
            </a:r>
            <a:br>
              <a:rPr lang="en-US" dirty="0" smtClean="0"/>
            </a:br>
            <a:r>
              <a:rPr lang="en-US" dirty="0" smtClean="0"/>
              <a:t>$x = 100; </a:t>
            </a:r>
            <a:br>
              <a:rPr lang="en-US" dirty="0" smtClean="0"/>
            </a:br>
            <a:r>
              <a:rPr lang="en-US" dirty="0" smtClean="0"/>
              <a:t>$y = 50;</a:t>
            </a:r>
            <a:br>
              <a:rPr lang="en-US" dirty="0" smtClean="0"/>
            </a:br>
            <a:r>
              <a:rPr lang="en-US" dirty="0" smtClean="0"/>
              <a:t>if ($x == 100 and $y == 50) {</a:t>
            </a:r>
            <a:br>
              <a:rPr lang="en-US" dirty="0" smtClean="0"/>
            </a:br>
            <a:r>
              <a:rPr lang="en-US" dirty="0" smtClean="0"/>
              <a:t>     echo "Hello world!";}</a:t>
            </a:r>
            <a:br>
              <a:rPr lang="en-US" dirty="0" smtClean="0"/>
            </a:br>
            <a:r>
              <a:rPr lang="en-US" dirty="0" smtClean="0"/>
              <a:t>?&gt;   </a:t>
            </a:r>
          </a:p>
          <a:p>
            <a:pPr>
              <a:buNone/>
            </a:pPr>
            <a:r>
              <a:rPr lang="en-US" dirty="0" smtClean="0"/>
              <a:t>Example 02</a:t>
            </a:r>
          </a:p>
          <a:p>
            <a:pPr>
              <a:buNone/>
            </a:pPr>
            <a:r>
              <a:rPr lang="en-US" dirty="0" smtClean="0"/>
              <a:t>&lt;?</a:t>
            </a:r>
            <a:r>
              <a:rPr lang="en-US" dirty="0" err="1" smtClean="0"/>
              <a:t>php</a:t>
            </a:r>
            <a:r>
              <a:rPr lang="en-US" dirty="0" smtClean="0"/>
              <a:t/>
            </a:r>
            <a:br>
              <a:rPr lang="en-US" dirty="0" smtClean="0"/>
            </a:br>
            <a:r>
              <a:rPr lang="en-US" dirty="0" smtClean="0"/>
              <a:t>$x = 100; </a:t>
            </a:r>
            <a:br>
              <a:rPr lang="en-US" dirty="0" smtClean="0"/>
            </a:br>
            <a:r>
              <a:rPr lang="en-US" dirty="0" smtClean="0"/>
              <a:t>$y = 50;</a:t>
            </a:r>
            <a:br>
              <a:rPr lang="en-US" dirty="0" smtClean="0"/>
            </a:br>
            <a:r>
              <a:rPr lang="en-US" dirty="0" smtClean="0"/>
              <a:t/>
            </a:r>
            <a:br>
              <a:rPr lang="en-US" dirty="0" smtClean="0"/>
            </a:br>
            <a:r>
              <a:rPr lang="en-US" dirty="0" smtClean="0"/>
              <a:t>if ($x == 100 &amp;&amp; $y == 50) {</a:t>
            </a:r>
            <a:br>
              <a:rPr lang="en-US" dirty="0" smtClean="0"/>
            </a:br>
            <a:r>
              <a:rPr lang="en-US" dirty="0" smtClean="0"/>
              <a:t>     echo "Hello world!";}</a:t>
            </a:r>
            <a:br>
              <a:rPr lang="en-US" dirty="0" smtClean="0"/>
            </a:br>
            <a:r>
              <a:rPr lang="en-US" dirty="0" smtClean="0"/>
              <a:t>?&gt;   </a:t>
            </a:r>
            <a:br>
              <a:rPr lang="en-US" dirty="0" smtClean="0"/>
            </a:br>
            <a:r>
              <a:rPr lang="en-US" dirty="0" smtClean="0"/>
              <a:t>Example 03</a:t>
            </a:r>
          </a:p>
          <a:p>
            <a:pPr>
              <a:buNone/>
            </a:pPr>
            <a:r>
              <a:rPr lang="en-US" dirty="0" smtClean="0"/>
              <a:t>&lt;?</a:t>
            </a:r>
            <a:r>
              <a:rPr lang="en-US" dirty="0" err="1" smtClean="0"/>
              <a:t>php</a:t>
            </a:r>
            <a:r>
              <a:rPr lang="en-US" dirty="0" smtClean="0"/>
              <a:t/>
            </a:r>
            <a:br>
              <a:rPr lang="en-US" dirty="0" smtClean="0"/>
            </a:br>
            <a:r>
              <a:rPr lang="en-US" dirty="0" smtClean="0"/>
              <a:t>$x = 100; </a:t>
            </a:r>
            <a:br>
              <a:rPr lang="en-US" dirty="0" smtClean="0"/>
            </a:br>
            <a:r>
              <a:rPr lang="en-US" dirty="0" smtClean="0"/>
              <a:t>$y = 50;</a:t>
            </a:r>
            <a:br>
              <a:rPr lang="en-US" dirty="0" smtClean="0"/>
            </a:br>
            <a:r>
              <a:rPr lang="en-US" dirty="0" smtClean="0"/>
              <a:t>if ($x == 100 || $y == 80) {</a:t>
            </a:r>
            <a:br>
              <a:rPr lang="en-US" dirty="0" smtClean="0"/>
            </a:br>
            <a:r>
              <a:rPr lang="en-US" dirty="0" smtClean="0"/>
              <a:t>     echo "Hello world!";</a:t>
            </a:r>
            <a:br>
              <a:rPr lang="en-US" dirty="0" smtClean="0"/>
            </a:br>
            <a:r>
              <a:rPr lang="en-US" dirty="0" smtClean="0"/>
              <a:t>}</a:t>
            </a:r>
            <a:br>
              <a:rPr lang="en-US" dirty="0" smtClean="0"/>
            </a:b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Assignment Operators</a:t>
            </a:r>
            <a:br>
              <a:rPr lang="en-US" dirty="0" smtClean="0"/>
            </a:br>
            <a:endParaRPr lang="en-US" dirty="0"/>
          </a:p>
        </p:txBody>
      </p:sp>
      <p:sp>
        <p:nvSpPr>
          <p:cNvPr id="3" name="Content Placeholder 2"/>
          <p:cNvSpPr>
            <a:spLocks noGrp="1"/>
          </p:cNvSpPr>
          <p:nvPr>
            <p:ph idx="1"/>
          </p:nvPr>
        </p:nvSpPr>
        <p:spPr/>
        <p:txBody>
          <a:bodyPr/>
          <a:lstStyle/>
          <a:p>
            <a:r>
              <a:rPr lang="en-US" dirty="0" smtClean="0"/>
              <a:t>There are following assignment operators supported by PHP language </a:t>
            </a:r>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411162"/>
          </a:xfrm>
        </p:spPr>
        <p:txBody>
          <a:bodyPr>
            <a:normAutofit fontScale="90000"/>
          </a:bodyPr>
          <a:lstStyle/>
          <a:p>
            <a:r>
              <a:rPr lang="en-US" dirty="0" smtClean="0"/>
              <a:t>Cont.</a:t>
            </a:r>
            <a:endParaRPr lang="en-US" dirty="0"/>
          </a:p>
        </p:txBody>
      </p:sp>
      <p:graphicFrame>
        <p:nvGraphicFramePr>
          <p:cNvPr id="5" name="Content Placeholder 4"/>
          <p:cNvGraphicFramePr>
            <a:graphicFrameLocks noGrp="1"/>
          </p:cNvGraphicFramePr>
          <p:nvPr>
            <p:ph idx="1"/>
          </p:nvPr>
        </p:nvGraphicFramePr>
        <p:xfrm>
          <a:off x="228598" y="457200"/>
          <a:ext cx="8534401" cy="6461933"/>
        </p:xfrm>
        <a:graphic>
          <a:graphicData uri="http://schemas.openxmlformats.org/drawingml/2006/table">
            <a:tbl>
              <a:tblPr firstRow="1" bandRow="1">
                <a:tableStyleId>{5C22544A-7EE6-4342-B048-85BDC9FD1C3A}</a:tableStyleId>
              </a:tblPr>
              <a:tblGrid>
                <a:gridCol w="1106312"/>
                <a:gridCol w="4827128"/>
                <a:gridCol w="2600961"/>
              </a:tblGrid>
              <a:tr h="708972">
                <a:tc>
                  <a:txBody>
                    <a:bodyPr/>
                    <a:lstStyle/>
                    <a:p>
                      <a:pPr algn="l" fontAlgn="t"/>
                      <a:r>
                        <a:rPr lang="en-US" dirty="0"/>
                        <a:t>Operator</a:t>
                      </a:r>
                    </a:p>
                  </a:txBody>
                  <a:tcPr marL="76200" marR="76200" marT="76200" marB="76200"/>
                </a:tc>
                <a:tc>
                  <a:txBody>
                    <a:bodyPr/>
                    <a:lstStyle/>
                    <a:p>
                      <a:pPr algn="l" fontAlgn="t"/>
                      <a:r>
                        <a:rPr lang="en-US" dirty="0"/>
                        <a:t>Description</a:t>
                      </a:r>
                    </a:p>
                  </a:txBody>
                  <a:tcPr marL="76200" marR="76200" marT="76200" marB="76200"/>
                </a:tc>
                <a:tc>
                  <a:txBody>
                    <a:bodyPr/>
                    <a:lstStyle/>
                    <a:p>
                      <a:pPr algn="l" fontAlgn="t"/>
                      <a:r>
                        <a:rPr lang="en-US"/>
                        <a:t>Example</a:t>
                      </a:r>
                    </a:p>
                  </a:txBody>
                  <a:tcPr marL="76200" marR="76200" marT="76200" marB="76200"/>
                </a:tc>
              </a:tr>
              <a:tr h="758366">
                <a:tc>
                  <a:txBody>
                    <a:bodyPr/>
                    <a:lstStyle/>
                    <a:p>
                      <a:pPr fontAlgn="t"/>
                      <a:r>
                        <a:rPr lang="en-US"/>
                        <a:t>=</a:t>
                      </a:r>
                    </a:p>
                  </a:txBody>
                  <a:tcPr marL="76200" marR="76200" marT="76200" marB="76200"/>
                </a:tc>
                <a:tc>
                  <a:txBody>
                    <a:bodyPr/>
                    <a:lstStyle/>
                    <a:p>
                      <a:pPr fontAlgn="t"/>
                      <a:r>
                        <a:rPr lang="en-US" dirty="0"/>
                        <a:t>Simple assignment operator, Assigns values from right side operands to left side operand</a:t>
                      </a:r>
                    </a:p>
                  </a:txBody>
                  <a:tcPr marL="76200" marR="76200" marT="76200" marB="76200"/>
                </a:tc>
                <a:tc>
                  <a:txBody>
                    <a:bodyPr/>
                    <a:lstStyle/>
                    <a:p>
                      <a:pPr fontAlgn="t"/>
                      <a:r>
                        <a:rPr lang="en-US"/>
                        <a:t>C = A + B will assign value of A + B into C</a:t>
                      </a:r>
                    </a:p>
                  </a:txBody>
                  <a:tcPr marL="76200" marR="76200" marT="76200" marB="76200"/>
                </a:tc>
              </a:tr>
              <a:tr h="998919">
                <a:tc>
                  <a:txBody>
                    <a:bodyPr/>
                    <a:lstStyle/>
                    <a:p>
                      <a:pPr fontAlgn="t"/>
                      <a:r>
                        <a:rPr lang="en-US" dirty="0"/>
                        <a:t>+=</a:t>
                      </a:r>
                    </a:p>
                  </a:txBody>
                  <a:tcPr marL="76200" marR="76200" marT="76200" marB="76200"/>
                </a:tc>
                <a:tc>
                  <a:txBody>
                    <a:bodyPr/>
                    <a:lstStyle/>
                    <a:p>
                      <a:pPr fontAlgn="t"/>
                      <a:r>
                        <a:rPr lang="en-US"/>
                        <a:t>Add AND assignment operator, It adds right operand to the left operand and assign the result to left operand</a:t>
                      </a:r>
                    </a:p>
                  </a:txBody>
                  <a:tcPr marL="76200" marR="76200" marT="76200" marB="76200"/>
                </a:tc>
                <a:tc>
                  <a:txBody>
                    <a:bodyPr/>
                    <a:lstStyle/>
                    <a:p>
                      <a:pPr fontAlgn="t"/>
                      <a:r>
                        <a:rPr lang="en-US"/>
                        <a:t>C += A is equivalent to C = C + A</a:t>
                      </a:r>
                    </a:p>
                  </a:txBody>
                  <a:tcPr marL="76200" marR="76200" marT="76200" marB="76200"/>
                </a:tc>
              </a:tr>
              <a:tr h="998919">
                <a:tc>
                  <a:txBody>
                    <a:bodyPr/>
                    <a:lstStyle/>
                    <a:p>
                      <a:pPr fontAlgn="t"/>
                      <a:r>
                        <a:rPr lang="en-US"/>
                        <a:t>-=</a:t>
                      </a:r>
                    </a:p>
                  </a:txBody>
                  <a:tcPr marL="76200" marR="76200" marT="76200" marB="76200"/>
                </a:tc>
                <a:tc>
                  <a:txBody>
                    <a:bodyPr/>
                    <a:lstStyle/>
                    <a:p>
                      <a:pPr fontAlgn="t"/>
                      <a:r>
                        <a:rPr lang="en-US" dirty="0"/>
                        <a:t>Subtract AND assignment operator, It subtracts right operand from the left operand and assign the result to left operand</a:t>
                      </a:r>
                    </a:p>
                  </a:txBody>
                  <a:tcPr marL="76200" marR="76200" marT="76200" marB="76200"/>
                </a:tc>
                <a:tc>
                  <a:txBody>
                    <a:bodyPr/>
                    <a:lstStyle/>
                    <a:p>
                      <a:pPr fontAlgn="t"/>
                      <a:r>
                        <a:rPr lang="en-US"/>
                        <a:t>C -= A is equivalent to C = C - A</a:t>
                      </a:r>
                    </a:p>
                  </a:txBody>
                  <a:tcPr marL="76200" marR="76200" marT="76200" marB="76200"/>
                </a:tc>
              </a:tr>
              <a:tr h="998919">
                <a:tc>
                  <a:txBody>
                    <a:bodyPr/>
                    <a:lstStyle/>
                    <a:p>
                      <a:pPr fontAlgn="t"/>
                      <a:r>
                        <a:rPr lang="en-US"/>
                        <a:t>*=</a:t>
                      </a:r>
                    </a:p>
                  </a:txBody>
                  <a:tcPr marL="76200" marR="76200" marT="76200" marB="76200"/>
                </a:tc>
                <a:tc>
                  <a:txBody>
                    <a:bodyPr/>
                    <a:lstStyle/>
                    <a:p>
                      <a:pPr fontAlgn="t"/>
                      <a:r>
                        <a:rPr lang="en-US"/>
                        <a:t>Multiply AND assignment operator, It multiplies right operand with the left operand and assign the result to left operand</a:t>
                      </a:r>
                    </a:p>
                  </a:txBody>
                  <a:tcPr marL="76200" marR="76200" marT="76200" marB="76200"/>
                </a:tc>
                <a:tc>
                  <a:txBody>
                    <a:bodyPr/>
                    <a:lstStyle/>
                    <a:p>
                      <a:pPr fontAlgn="t"/>
                      <a:r>
                        <a:rPr lang="en-US"/>
                        <a:t>C *= A is equivalent to C = C * A</a:t>
                      </a:r>
                    </a:p>
                  </a:txBody>
                  <a:tcPr marL="76200" marR="76200" marT="76200" marB="76200"/>
                </a:tc>
              </a:tr>
              <a:tr h="998919">
                <a:tc>
                  <a:txBody>
                    <a:bodyPr/>
                    <a:lstStyle/>
                    <a:p>
                      <a:pPr fontAlgn="t"/>
                      <a:r>
                        <a:rPr lang="en-US"/>
                        <a:t>/=</a:t>
                      </a:r>
                    </a:p>
                  </a:txBody>
                  <a:tcPr marL="76200" marR="76200" marT="76200" marB="76200"/>
                </a:tc>
                <a:tc>
                  <a:txBody>
                    <a:bodyPr/>
                    <a:lstStyle/>
                    <a:p>
                      <a:pPr fontAlgn="t"/>
                      <a:r>
                        <a:rPr lang="en-US"/>
                        <a:t>Divide AND assignment operator, It divides left operand with the right operand and assign the result to left operand</a:t>
                      </a:r>
                    </a:p>
                  </a:txBody>
                  <a:tcPr marL="76200" marR="76200" marT="76200" marB="76200"/>
                </a:tc>
                <a:tc>
                  <a:txBody>
                    <a:bodyPr/>
                    <a:lstStyle/>
                    <a:p>
                      <a:pPr fontAlgn="t"/>
                      <a:r>
                        <a:rPr lang="en-US"/>
                        <a:t>C /= A is equivalent to C = C / A</a:t>
                      </a:r>
                    </a:p>
                  </a:txBody>
                  <a:tcPr marL="76200" marR="76200" marT="76200" marB="76200"/>
                </a:tc>
              </a:tr>
              <a:tr h="998919">
                <a:tc>
                  <a:txBody>
                    <a:bodyPr/>
                    <a:lstStyle/>
                    <a:p>
                      <a:pPr fontAlgn="t"/>
                      <a:r>
                        <a:rPr lang="en-US"/>
                        <a:t>%=</a:t>
                      </a:r>
                    </a:p>
                  </a:txBody>
                  <a:tcPr marL="76200" marR="76200" marT="76200" marB="76200"/>
                </a:tc>
                <a:tc>
                  <a:txBody>
                    <a:bodyPr/>
                    <a:lstStyle/>
                    <a:p>
                      <a:pPr fontAlgn="t"/>
                      <a:r>
                        <a:rPr lang="en-US" dirty="0"/>
                        <a:t>Modulus AND assignment operator, It takes modulus using two operands and assign the result to left operand</a:t>
                      </a:r>
                    </a:p>
                  </a:txBody>
                  <a:tcPr marL="76200" marR="76200" marT="76200" marB="76200"/>
                </a:tc>
                <a:tc>
                  <a:txBody>
                    <a:bodyPr/>
                    <a:lstStyle/>
                    <a:p>
                      <a:pPr fontAlgn="t"/>
                      <a:r>
                        <a:rPr lang="en-US" dirty="0"/>
                        <a:t>C %= A is equivalent to C = C % A</a:t>
                      </a:r>
                    </a:p>
                  </a:txBody>
                  <a:tcPr marL="76200" marR="76200" marT="76200" marB="762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MY" dirty="0" smtClean="0"/>
              <a:t>scripting languages</a:t>
            </a:r>
            <a:r>
              <a:rPr lang="en-US" dirty="0" smtClean="0"/>
              <a:t> </a:t>
            </a:r>
            <a:endParaRPr lang="en-US" dirty="0"/>
          </a:p>
        </p:txBody>
      </p:sp>
      <p:sp>
        <p:nvSpPr>
          <p:cNvPr id="3" name="Content Placeholder 2"/>
          <p:cNvSpPr>
            <a:spLocks noGrp="1"/>
          </p:cNvSpPr>
          <p:nvPr>
            <p:ph idx="1"/>
          </p:nvPr>
        </p:nvSpPr>
        <p:spPr>
          <a:xfrm>
            <a:off x="457200" y="1143000"/>
            <a:ext cx="8229600" cy="5486400"/>
          </a:xfrm>
        </p:spPr>
        <p:txBody>
          <a:bodyPr>
            <a:noAutofit/>
          </a:bodyPr>
          <a:lstStyle/>
          <a:p>
            <a:r>
              <a:rPr lang="en-GB" sz="2400" b="1" dirty="0" smtClean="0">
                <a:hlinkClick r:id="rId2"/>
              </a:rPr>
              <a:t>There are two types of scripting language </a:t>
            </a:r>
          </a:p>
          <a:p>
            <a:r>
              <a:rPr lang="en-GB" sz="2400" b="1" dirty="0" smtClean="0">
                <a:hlinkClick r:id="rId2"/>
              </a:rPr>
              <a:t>Client</a:t>
            </a:r>
            <a:r>
              <a:rPr lang="en-GB" sz="2400" b="1" dirty="0" smtClean="0"/>
              <a:t>-side scripting languages:-</a:t>
            </a:r>
            <a:r>
              <a:rPr lang="en-GB" sz="2400" dirty="0" smtClean="0"/>
              <a:t> Scripting languages, which can be embedded within </a:t>
            </a:r>
            <a:r>
              <a:rPr lang="en-GB" sz="2400" dirty="0" smtClean="0">
                <a:hlinkClick r:id="rId3"/>
              </a:rPr>
              <a:t>HTML</a:t>
            </a:r>
            <a:r>
              <a:rPr lang="en-GB" sz="2400" dirty="0" smtClean="0"/>
              <a:t>, commonly are used to add functionality to a Web page, such as different menu styles or graphic displays or to serve </a:t>
            </a:r>
            <a:r>
              <a:rPr lang="en-GB" sz="2400" dirty="0" smtClean="0">
                <a:hlinkClick r:id="rId4"/>
              </a:rPr>
              <a:t>dynamic</a:t>
            </a:r>
            <a:r>
              <a:rPr lang="en-GB" sz="2400" dirty="0" smtClean="0"/>
              <a:t> advertisements. These types of languages, affecting the data that the end user sees in a </a:t>
            </a:r>
            <a:r>
              <a:rPr lang="en-GB" sz="2400" dirty="0" smtClean="0">
                <a:hlinkClick r:id="rId5"/>
              </a:rPr>
              <a:t>browser</a:t>
            </a:r>
            <a:r>
              <a:rPr lang="en-GB" sz="2400" dirty="0" smtClean="0"/>
              <a:t> window.</a:t>
            </a:r>
          </a:p>
          <a:p>
            <a:r>
              <a:rPr lang="en-GB" sz="2400" dirty="0" smtClean="0"/>
              <a:t>Client-side Web scripting started off with hypertext </a:t>
            </a:r>
            <a:r>
              <a:rPr lang="en-GB" sz="2400" dirty="0" err="1" smtClean="0"/>
              <a:t>markup</a:t>
            </a:r>
            <a:r>
              <a:rPr lang="en-GB" sz="2400" dirty="0" smtClean="0"/>
              <a:t> language (HTML), which was a static scripting language used purely to describe how a page would look. You can use HTML, for example, to position a headline, and decide which colour it will be.</a:t>
            </a:r>
          </a:p>
          <a:p>
            <a:pPr>
              <a:buNone/>
            </a:pPr>
            <a:endParaRPr lang="en-US" sz="24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57200" y="1143000"/>
            <a:ext cx="8229600" cy="4983163"/>
          </a:xfrm>
        </p:spPr>
        <p:txBody>
          <a:bodyPr>
            <a:normAutofit fontScale="55000" lnSpcReduction="20000"/>
          </a:bodyPr>
          <a:lstStyle/>
          <a:p>
            <a:r>
              <a:rPr lang="en-GB" dirty="0" smtClean="0"/>
              <a:t>Example 01</a:t>
            </a:r>
          </a:p>
          <a:p>
            <a:pPr>
              <a:buNone/>
            </a:pPr>
            <a:r>
              <a:rPr lang="es-ES" dirty="0" smtClean="0"/>
              <a:t> &lt;?</a:t>
            </a:r>
            <a:r>
              <a:rPr lang="es-ES" dirty="0" err="1" smtClean="0"/>
              <a:t>php</a:t>
            </a:r>
            <a:r>
              <a:rPr lang="es-ES" dirty="0" smtClean="0"/>
              <a:t/>
            </a:r>
            <a:br>
              <a:rPr lang="es-ES" dirty="0" smtClean="0"/>
            </a:br>
            <a:r>
              <a:rPr lang="es-ES" dirty="0" smtClean="0"/>
              <a:t>$x = 10; </a:t>
            </a:r>
            <a:br>
              <a:rPr lang="es-ES" dirty="0" smtClean="0"/>
            </a:br>
            <a:r>
              <a:rPr lang="es-ES" dirty="0" smtClean="0"/>
              <a:t>echo $x;</a:t>
            </a:r>
            <a:br>
              <a:rPr lang="es-ES" dirty="0" smtClean="0"/>
            </a:br>
            <a:r>
              <a:rPr lang="es-ES" dirty="0" smtClean="0"/>
              <a:t>?&gt;   </a:t>
            </a:r>
          </a:p>
          <a:p>
            <a:pPr>
              <a:buNone/>
            </a:pPr>
            <a:r>
              <a:rPr lang="en-GB" dirty="0" smtClean="0"/>
              <a:t>Example 02</a:t>
            </a:r>
          </a:p>
          <a:p>
            <a:pPr>
              <a:buNone/>
            </a:pPr>
            <a:r>
              <a:rPr lang="es-ES" dirty="0" smtClean="0"/>
              <a:t>&lt;?</a:t>
            </a:r>
            <a:r>
              <a:rPr lang="es-ES" dirty="0" err="1" smtClean="0"/>
              <a:t>php</a:t>
            </a:r>
            <a:r>
              <a:rPr lang="es-ES" dirty="0" smtClean="0"/>
              <a:t/>
            </a:r>
            <a:br>
              <a:rPr lang="es-ES" dirty="0" smtClean="0"/>
            </a:br>
            <a:r>
              <a:rPr lang="es-ES" dirty="0" smtClean="0"/>
              <a:t>$x = 10; </a:t>
            </a:r>
          </a:p>
          <a:p>
            <a:pPr>
              <a:buNone/>
            </a:pPr>
            <a:r>
              <a:rPr lang="es-ES" dirty="0" smtClean="0"/>
              <a:t>      $y= 4; </a:t>
            </a:r>
            <a:br>
              <a:rPr lang="es-ES" dirty="0" smtClean="0"/>
            </a:br>
            <a:r>
              <a:rPr lang="es-ES" dirty="0" smtClean="0"/>
              <a:t> $</a:t>
            </a:r>
            <a:r>
              <a:rPr lang="en-US" dirty="0" smtClean="0"/>
              <a:t>x += </a:t>
            </a:r>
            <a:r>
              <a:rPr lang="es-ES" dirty="0" smtClean="0"/>
              <a:t>$ </a:t>
            </a:r>
            <a:r>
              <a:rPr lang="en-US" dirty="0" smtClean="0"/>
              <a:t>y </a:t>
            </a:r>
            <a:r>
              <a:rPr lang="es-ES" dirty="0" smtClean="0"/>
              <a:t>;</a:t>
            </a:r>
          </a:p>
          <a:p>
            <a:pPr>
              <a:buNone/>
            </a:pPr>
            <a:r>
              <a:rPr lang="es-ES" dirty="0" smtClean="0"/>
              <a:t>echo $</a:t>
            </a:r>
            <a:r>
              <a:rPr lang="en-US" dirty="0" smtClean="0"/>
              <a:t>x ;</a:t>
            </a:r>
            <a:r>
              <a:rPr lang="es-ES" dirty="0" smtClean="0"/>
              <a:t/>
            </a:r>
            <a:br>
              <a:rPr lang="es-ES" dirty="0" smtClean="0"/>
            </a:br>
            <a:r>
              <a:rPr lang="es-ES" dirty="0" smtClean="0"/>
              <a:t>?&gt;  </a:t>
            </a:r>
          </a:p>
          <a:p>
            <a:pPr>
              <a:buNone/>
            </a:pPr>
            <a:r>
              <a:rPr lang="en-GB" dirty="0" smtClean="0"/>
              <a:t>Example 03</a:t>
            </a:r>
          </a:p>
          <a:p>
            <a:pPr>
              <a:buNone/>
            </a:pPr>
            <a:r>
              <a:rPr lang="es-ES" dirty="0" smtClean="0"/>
              <a:t>&lt;?</a:t>
            </a:r>
            <a:r>
              <a:rPr lang="es-ES" dirty="0" err="1" smtClean="0"/>
              <a:t>php</a:t>
            </a:r>
            <a:r>
              <a:rPr lang="es-ES" dirty="0" smtClean="0"/>
              <a:t/>
            </a:r>
            <a:br>
              <a:rPr lang="es-ES" dirty="0" smtClean="0"/>
            </a:br>
            <a:r>
              <a:rPr lang="es-ES" dirty="0" smtClean="0"/>
              <a:t>$x = 10; </a:t>
            </a:r>
          </a:p>
          <a:p>
            <a:pPr>
              <a:buNone/>
            </a:pPr>
            <a:r>
              <a:rPr lang="es-ES" dirty="0" smtClean="0"/>
              <a:t>      $y= 4; </a:t>
            </a:r>
            <a:br>
              <a:rPr lang="es-ES" dirty="0" smtClean="0"/>
            </a:br>
            <a:r>
              <a:rPr lang="es-ES" dirty="0" smtClean="0"/>
              <a:t> $</a:t>
            </a:r>
            <a:r>
              <a:rPr lang="en-US" dirty="0" smtClean="0"/>
              <a:t>x % = </a:t>
            </a:r>
            <a:r>
              <a:rPr lang="es-ES" dirty="0" smtClean="0"/>
              <a:t> $</a:t>
            </a:r>
            <a:r>
              <a:rPr lang="en-US" dirty="0" smtClean="0"/>
              <a:t>y;</a:t>
            </a:r>
            <a:endParaRPr lang="es-ES" dirty="0" smtClean="0"/>
          </a:p>
          <a:p>
            <a:pPr>
              <a:buNone/>
            </a:pPr>
            <a:r>
              <a:rPr lang="es-ES" dirty="0" smtClean="0"/>
              <a:t>echo $</a:t>
            </a:r>
            <a:r>
              <a:rPr lang="en-US" dirty="0" smtClean="0"/>
              <a:t>x ;</a:t>
            </a:r>
            <a:r>
              <a:rPr lang="es-ES" dirty="0" smtClean="0"/>
              <a:t/>
            </a:r>
            <a:br>
              <a:rPr lang="es-ES" dirty="0" smtClean="0"/>
            </a:br>
            <a:r>
              <a:rPr lang="es-ES" dirty="0" smtClean="0"/>
              <a:t>?&gt;  </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Conditional Operator</a:t>
            </a:r>
            <a:br>
              <a:rPr lang="en-US" dirty="0" smtClean="0"/>
            </a:br>
            <a:endParaRPr lang="en-US" dirty="0"/>
          </a:p>
        </p:txBody>
      </p:sp>
      <p:sp>
        <p:nvSpPr>
          <p:cNvPr id="3" name="Content Placeholder 2"/>
          <p:cNvSpPr>
            <a:spLocks noGrp="1"/>
          </p:cNvSpPr>
          <p:nvPr>
            <p:ph idx="1"/>
          </p:nvPr>
        </p:nvSpPr>
        <p:spPr/>
        <p:txBody>
          <a:bodyPr/>
          <a:lstStyle/>
          <a:p>
            <a:r>
              <a:rPr lang="en-US" dirty="0" smtClean="0"/>
              <a:t>There is one more operator called conditional operator. This first evaluates an expression for a true or false value and then execute one of the two given statements depending upon the result of the evaluation. The conditional operator has this syntax −</a:t>
            </a:r>
          </a:p>
          <a:p>
            <a:endParaRPr lang="en-US" dirty="0" smtClean="0"/>
          </a:p>
          <a:p>
            <a:endParaRPr lang="en-US" dirty="0"/>
          </a:p>
        </p:txBody>
      </p:sp>
      <p:graphicFrame>
        <p:nvGraphicFramePr>
          <p:cNvPr id="6" name="Table 5"/>
          <p:cNvGraphicFramePr>
            <a:graphicFrameLocks noGrp="1"/>
          </p:cNvGraphicFramePr>
          <p:nvPr/>
        </p:nvGraphicFramePr>
        <p:xfrm>
          <a:off x="990600" y="4648200"/>
          <a:ext cx="7848600" cy="1630680"/>
        </p:xfrm>
        <a:graphic>
          <a:graphicData uri="http://schemas.openxmlformats.org/drawingml/2006/table">
            <a:tbl>
              <a:tblPr firstRow="1" bandRow="1">
                <a:tableStyleId>{5C22544A-7EE6-4342-B048-85BDC9FD1C3A}</a:tableStyleId>
              </a:tblPr>
              <a:tblGrid>
                <a:gridCol w="2616200"/>
                <a:gridCol w="2616200"/>
                <a:gridCol w="2616200"/>
              </a:tblGrid>
              <a:tr h="496294">
                <a:tc>
                  <a:txBody>
                    <a:bodyPr/>
                    <a:lstStyle/>
                    <a:p>
                      <a:pPr algn="l" fontAlgn="t"/>
                      <a:r>
                        <a:rPr lang="en-US"/>
                        <a:t>Operator</a:t>
                      </a:r>
                    </a:p>
                  </a:txBody>
                  <a:tcPr marL="76200" marR="76200" marT="76200" marB="76200"/>
                </a:tc>
                <a:tc>
                  <a:txBody>
                    <a:bodyPr/>
                    <a:lstStyle/>
                    <a:p>
                      <a:pPr algn="l" fontAlgn="t"/>
                      <a:r>
                        <a:rPr lang="en-US"/>
                        <a:t>Description</a:t>
                      </a:r>
                    </a:p>
                  </a:txBody>
                  <a:tcPr marL="76200" marR="76200" marT="76200" marB="76200"/>
                </a:tc>
                <a:tc>
                  <a:txBody>
                    <a:bodyPr/>
                    <a:lstStyle/>
                    <a:p>
                      <a:pPr algn="l" fontAlgn="t"/>
                      <a:r>
                        <a:rPr lang="en-US"/>
                        <a:t>Example</a:t>
                      </a:r>
                    </a:p>
                  </a:txBody>
                  <a:tcPr marL="76200" marR="76200" marT="76200" marB="76200"/>
                </a:tc>
              </a:tr>
              <a:tr h="1134386">
                <a:tc>
                  <a:txBody>
                    <a:bodyPr/>
                    <a:lstStyle/>
                    <a:p>
                      <a:pPr fontAlgn="t"/>
                      <a:r>
                        <a:rPr lang="en-US"/>
                        <a:t>? :</a:t>
                      </a:r>
                    </a:p>
                  </a:txBody>
                  <a:tcPr marL="76200" marR="76200" marT="76200" marB="76200"/>
                </a:tc>
                <a:tc>
                  <a:txBody>
                    <a:bodyPr/>
                    <a:lstStyle/>
                    <a:p>
                      <a:pPr fontAlgn="t"/>
                      <a:r>
                        <a:rPr lang="en-US"/>
                        <a:t>Conditional Expression</a:t>
                      </a:r>
                    </a:p>
                  </a:txBody>
                  <a:tcPr marL="76200" marR="76200" marT="76200" marB="76200"/>
                </a:tc>
                <a:tc>
                  <a:txBody>
                    <a:bodyPr/>
                    <a:lstStyle/>
                    <a:p>
                      <a:pPr fontAlgn="t"/>
                      <a:r>
                        <a:rPr lang="en-US" dirty="0"/>
                        <a:t>If Condition is true ? Then value X : Otherwise value Y</a:t>
                      </a:r>
                    </a:p>
                  </a:txBody>
                  <a:tcPr marL="76200" marR="76200" marT="76200" marB="76200"/>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&lt;html&gt; &lt;head&gt; &lt;title&gt;Arithmetical Operators&lt;/title&gt; &lt;/head&gt; </a:t>
            </a:r>
          </a:p>
          <a:p>
            <a:r>
              <a:rPr lang="en-US" dirty="0" smtClean="0"/>
              <a:t>&lt;body&gt; </a:t>
            </a:r>
          </a:p>
          <a:p>
            <a:r>
              <a:rPr lang="en-US" dirty="0" smtClean="0"/>
              <a:t>&lt;?</a:t>
            </a:r>
            <a:r>
              <a:rPr lang="en-US" dirty="0" err="1" smtClean="0"/>
              <a:t>php</a:t>
            </a:r>
            <a:r>
              <a:rPr lang="en-US" dirty="0" smtClean="0"/>
              <a:t> </a:t>
            </a:r>
          </a:p>
          <a:p>
            <a:r>
              <a:rPr lang="en-US" dirty="0" smtClean="0"/>
              <a:t>$a = 10; $b = 20; </a:t>
            </a:r>
          </a:p>
          <a:p>
            <a:r>
              <a:rPr lang="en-US" dirty="0" smtClean="0"/>
              <a:t>/* If condition is true then assign a to result </a:t>
            </a:r>
            <a:r>
              <a:rPr lang="en-US" dirty="0" err="1" smtClean="0"/>
              <a:t>otheriwse</a:t>
            </a:r>
            <a:r>
              <a:rPr lang="en-US" dirty="0" smtClean="0"/>
              <a:t> b */ </a:t>
            </a:r>
          </a:p>
          <a:p>
            <a:r>
              <a:rPr lang="en-US" dirty="0" smtClean="0"/>
              <a:t>$result = ($a &gt; $b ) ? $a :$b; </a:t>
            </a:r>
          </a:p>
          <a:p>
            <a:r>
              <a:rPr lang="en-US" dirty="0" smtClean="0"/>
              <a:t>echo "TEST1 : Value of result is $result&lt;</a:t>
            </a:r>
            <a:r>
              <a:rPr lang="en-US" dirty="0" err="1" smtClean="0"/>
              <a:t>br</a:t>
            </a:r>
            <a:r>
              <a:rPr lang="en-US" dirty="0" smtClean="0"/>
              <a:t>/&gt;"; </a:t>
            </a:r>
          </a:p>
          <a:p>
            <a:r>
              <a:rPr lang="en-US" dirty="0" smtClean="0"/>
              <a:t>/* If condition is true then assign a to result </a:t>
            </a:r>
            <a:r>
              <a:rPr lang="en-US" dirty="0" err="1" smtClean="0"/>
              <a:t>otheriwse</a:t>
            </a:r>
            <a:r>
              <a:rPr lang="en-US" dirty="0" smtClean="0"/>
              <a:t> b */ </a:t>
            </a:r>
          </a:p>
          <a:p>
            <a:r>
              <a:rPr lang="en-US" dirty="0" smtClean="0"/>
              <a:t>$result = ($a &lt; $b ) ? $a :$b; </a:t>
            </a:r>
          </a:p>
          <a:p>
            <a:r>
              <a:rPr lang="en-US" dirty="0" smtClean="0"/>
              <a:t>echo "TEST2 : Value of result is $result&lt;</a:t>
            </a:r>
            <a:r>
              <a:rPr lang="en-US" dirty="0" err="1" smtClean="0"/>
              <a:t>br</a:t>
            </a:r>
            <a:r>
              <a:rPr lang="en-US" dirty="0" smtClean="0"/>
              <a:t>/&gt;";</a:t>
            </a:r>
          </a:p>
          <a:p>
            <a:r>
              <a:rPr lang="en-US" dirty="0" smtClean="0"/>
              <a:t> ?&gt;</a:t>
            </a:r>
          </a:p>
          <a:p>
            <a:r>
              <a:rPr lang="en-US" dirty="0" smtClean="0"/>
              <a:t> &lt;/body&gt;</a:t>
            </a:r>
          </a:p>
          <a:p>
            <a:r>
              <a:rPr lang="en-US" dirty="0" smtClean="0"/>
              <a:t> &lt;/html&gt;</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PHP - Decision Making</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PHP supports following three decision making statements −</a:t>
            </a:r>
          </a:p>
          <a:p>
            <a:r>
              <a:rPr lang="en-US" b="1" dirty="0" smtClean="0"/>
              <a:t>if...else statement</a:t>
            </a:r>
            <a:r>
              <a:rPr lang="en-US" dirty="0" smtClean="0"/>
              <a:t> − use this statement if you want to execute a set of code when a condition is true and another if the condition is not true</a:t>
            </a:r>
          </a:p>
          <a:p>
            <a:r>
              <a:rPr lang="en-US" b="1" dirty="0" err="1" smtClean="0"/>
              <a:t>elseif</a:t>
            </a:r>
            <a:r>
              <a:rPr lang="en-US" b="1" dirty="0" smtClean="0"/>
              <a:t> statement</a:t>
            </a:r>
            <a:r>
              <a:rPr lang="en-US" dirty="0" smtClean="0"/>
              <a:t> − is used with the if...else statement to execute a set of code if </a:t>
            </a:r>
            <a:r>
              <a:rPr lang="en-US" b="1" dirty="0" smtClean="0"/>
              <a:t>one</a:t>
            </a:r>
            <a:r>
              <a:rPr lang="en-US" dirty="0" smtClean="0"/>
              <a:t> of the several condition is true</a:t>
            </a:r>
          </a:p>
          <a:p>
            <a:r>
              <a:rPr lang="en-US" b="1" dirty="0" smtClean="0"/>
              <a:t>switch statement</a:t>
            </a:r>
            <a:r>
              <a:rPr lang="en-US" dirty="0" smtClean="0"/>
              <a:t> − is used if you want to select one of many blocks of code to be executed, use the Switch statement. The switch statement is used to avoid long blocks of if..</a:t>
            </a:r>
            <a:r>
              <a:rPr lang="en-US" dirty="0" err="1" smtClean="0"/>
              <a:t>elseif</a:t>
            </a:r>
            <a:r>
              <a:rPr lang="en-US" dirty="0" smtClean="0"/>
              <a:t>..else code.</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if...else statement</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Syntax</a:t>
            </a:r>
          </a:p>
          <a:p>
            <a:pPr>
              <a:buNone/>
            </a:pPr>
            <a:r>
              <a:rPr lang="en-US" dirty="0" smtClean="0"/>
              <a:t>if (</a:t>
            </a:r>
            <a:r>
              <a:rPr lang="en-US" i="1" dirty="0" smtClean="0"/>
              <a:t>condition</a:t>
            </a:r>
            <a:r>
              <a:rPr lang="en-US" dirty="0" smtClean="0"/>
              <a:t>) </a:t>
            </a:r>
          </a:p>
          <a:p>
            <a:pPr>
              <a:buNone/>
            </a:pPr>
            <a:r>
              <a:rPr lang="en-US" i="1" dirty="0" smtClean="0"/>
              <a:t>     code to be executed if condition is true;</a:t>
            </a:r>
            <a:r>
              <a:rPr lang="en-US" dirty="0" smtClean="0"/>
              <a:t> </a:t>
            </a:r>
          </a:p>
          <a:p>
            <a:pPr>
              <a:buNone/>
            </a:pPr>
            <a:r>
              <a:rPr lang="en-US" dirty="0" smtClean="0"/>
              <a:t>else </a:t>
            </a:r>
          </a:p>
          <a:p>
            <a:pPr>
              <a:buNone/>
            </a:pPr>
            <a:r>
              <a:rPr lang="en-US" i="1" dirty="0" smtClean="0"/>
              <a:t>       code to be executed if condition is false;</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lnSpcReduction="10000"/>
          </a:bodyPr>
          <a:lstStyle/>
          <a:p>
            <a:r>
              <a:rPr lang="en-GB" dirty="0" smtClean="0"/>
              <a:t>&lt;?</a:t>
            </a:r>
            <a:r>
              <a:rPr lang="en-GB" dirty="0" err="1" smtClean="0"/>
              <a:t>php</a:t>
            </a:r>
            <a:r>
              <a:rPr lang="en-GB" dirty="0" smtClean="0"/>
              <a:t/>
            </a:r>
            <a:br>
              <a:rPr lang="en-GB" dirty="0" smtClean="0"/>
            </a:br>
            <a:r>
              <a:rPr lang="en-GB" dirty="0" smtClean="0"/>
              <a:t>$t = 30;</a:t>
            </a:r>
            <a:br>
              <a:rPr lang="en-GB" dirty="0" smtClean="0"/>
            </a:br>
            <a:r>
              <a:rPr lang="en-GB" dirty="0" smtClean="0"/>
              <a:t/>
            </a:r>
            <a:br>
              <a:rPr lang="en-GB" dirty="0" smtClean="0"/>
            </a:br>
            <a:r>
              <a:rPr lang="en-GB" dirty="0" smtClean="0"/>
              <a:t>if ($t &lt;  20) {</a:t>
            </a:r>
            <a:br>
              <a:rPr lang="en-GB" dirty="0" smtClean="0"/>
            </a:br>
            <a:r>
              <a:rPr lang="en-GB" dirty="0" smtClean="0"/>
              <a:t>     echo "Have a good day!";</a:t>
            </a:r>
            <a:br>
              <a:rPr lang="en-GB" dirty="0" smtClean="0"/>
            </a:br>
            <a:r>
              <a:rPr lang="en-GB" dirty="0" smtClean="0"/>
              <a:t>} else {</a:t>
            </a:r>
            <a:br>
              <a:rPr lang="en-GB" dirty="0" smtClean="0"/>
            </a:br>
            <a:r>
              <a:rPr lang="en-GB" dirty="0" smtClean="0"/>
              <a:t>     echo "Have a good night!";</a:t>
            </a:r>
            <a:br>
              <a:rPr lang="en-GB" dirty="0" smtClean="0"/>
            </a:br>
            <a:r>
              <a:rPr lang="en-GB" dirty="0" smtClean="0"/>
              <a:t>}</a:t>
            </a:r>
            <a:br>
              <a:rPr lang="en-GB" dirty="0" smtClean="0"/>
            </a:br>
            <a:r>
              <a:rPr lang="en-GB" dirty="0" smtClean="0"/>
              <a:t>?&gt;</a:t>
            </a:r>
            <a:br>
              <a:rPr lang="en-GB" dirty="0" smtClean="0"/>
            </a:br>
            <a:r>
              <a:rPr lang="en-GB" dirty="0" smtClean="0"/>
              <a:t>  </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Else If Statement</a:t>
            </a:r>
            <a:br>
              <a:rPr lang="en-US" dirty="0" smtClean="0"/>
            </a:br>
            <a:endParaRPr lang="en-US" dirty="0"/>
          </a:p>
        </p:txBody>
      </p:sp>
      <p:sp>
        <p:nvSpPr>
          <p:cNvPr id="3" name="Content Placeholder 2"/>
          <p:cNvSpPr>
            <a:spLocks noGrp="1"/>
          </p:cNvSpPr>
          <p:nvPr>
            <p:ph idx="1"/>
          </p:nvPr>
        </p:nvSpPr>
        <p:spPr/>
        <p:txBody>
          <a:bodyPr/>
          <a:lstStyle/>
          <a:p>
            <a:r>
              <a:rPr lang="en-US" dirty="0" smtClean="0"/>
              <a:t>Syntax</a:t>
            </a:r>
          </a:p>
          <a:p>
            <a:pPr>
              <a:buNone/>
            </a:pPr>
            <a:r>
              <a:rPr lang="en-US" dirty="0" smtClean="0"/>
              <a:t>if (</a:t>
            </a:r>
            <a:r>
              <a:rPr lang="en-US" i="1" dirty="0" smtClean="0"/>
              <a:t>condition</a:t>
            </a:r>
            <a:r>
              <a:rPr lang="en-US" dirty="0" smtClean="0"/>
              <a:t>) </a:t>
            </a:r>
          </a:p>
          <a:p>
            <a:pPr>
              <a:buNone/>
            </a:pPr>
            <a:r>
              <a:rPr lang="en-US" i="1" dirty="0" smtClean="0"/>
              <a:t>     code to be executed if condition is true;</a:t>
            </a:r>
          </a:p>
          <a:p>
            <a:pPr>
              <a:buNone/>
            </a:pPr>
            <a:r>
              <a:rPr lang="en-US" dirty="0" smtClean="0"/>
              <a:t> </a:t>
            </a:r>
            <a:r>
              <a:rPr lang="en-US" dirty="0" err="1" smtClean="0"/>
              <a:t>elseif</a:t>
            </a:r>
            <a:r>
              <a:rPr lang="en-US" dirty="0" smtClean="0"/>
              <a:t> (</a:t>
            </a:r>
            <a:r>
              <a:rPr lang="en-US" i="1" dirty="0" smtClean="0"/>
              <a:t>condition</a:t>
            </a:r>
            <a:r>
              <a:rPr lang="en-US" dirty="0" smtClean="0"/>
              <a:t>)</a:t>
            </a:r>
          </a:p>
          <a:p>
            <a:pPr>
              <a:buNone/>
            </a:pPr>
            <a:r>
              <a:rPr lang="en-US" dirty="0" smtClean="0"/>
              <a:t>      </a:t>
            </a:r>
            <a:r>
              <a:rPr lang="en-US" i="1" dirty="0" smtClean="0"/>
              <a:t>code to be executed if condition is true;</a:t>
            </a:r>
            <a:r>
              <a:rPr lang="en-US" dirty="0" smtClean="0"/>
              <a:t> </a:t>
            </a:r>
          </a:p>
          <a:p>
            <a:pPr>
              <a:buNone/>
            </a:pPr>
            <a:r>
              <a:rPr lang="en-US" dirty="0" smtClean="0"/>
              <a:t>else </a:t>
            </a:r>
          </a:p>
          <a:p>
            <a:pPr>
              <a:buNone/>
            </a:pPr>
            <a:r>
              <a:rPr lang="en-US" i="1" dirty="0" smtClean="0"/>
              <a:t>     code to be executed if condition is false;</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GB" dirty="0" smtClean="0"/>
              <a:t>&lt;?</a:t>
            </a:r>
            <a:r>
              <a:rPr lang="en-GB" dirty="0" err="1" smtClean="0"/>
              <a:t>php</a:t>
            </a:r>
            <a:r>
              <a:rPr lang="en-GB" dirty="0" smtClean="0"/>
              <a:t/>
            </a:r>
            <a:br>
              <a:rPr lang="en-GB" dirty="0" smtClean="0"/>
            </a:br>
            <a:r>
              <a:rPr lang="en-GB" dirty="0" smtClean="0"/>
              <a:t>$t =3;</a:t>
            </a:r>
            <a:br>
              <a:rPr lang="en-GB" dirty="0" smtClean="0"/>
            </a:br>
            <a:r>
              <a:rPr lang="en-GB" dirty="0" smtClean="0"/>
              <a:t/>
            </a:r>
            <a:br>
              <a:rPr lang="en-GB" dirty="0" smtClean="0"/>
            </a:br>
            <a:r>
              <a:rPr lang="en-GB" dirty="0" smtClean="0"/>
              <a:t>if ($t &lt; 10) {</a:t>
            </a:r>
            <a:br>
              <a:rPr lang="en-GB" dirty="0" smtClean="0"/>
            </a:br>
            <a:r>
              <a:rPr lang="en-GB" dirty="0" smtClean="0"/>
              <a:t>    echo "Have a good morning!";</a:t>
            </a:r>
            <a:br>
              <a:rPr lang="en-GB" dirty="0" smtClean="0"/>
            </a:br>
            <a:r>
              <a:rPr lang="en-GB" dirty="0" smtClean="0"/>
              <a:t>} </a:t>
            </a:r>
            <a:r>
              <a:rPr lang="en-GB" dirty="0" err="1" smtClean="0"/>
              <a:t>elseif</a:t>
            </a:r>
            <a:r>
              <a:rPr lang="en-GB" dirty="0" smtClean="0"/>
              <a:t> ($t &lt; 20) {</a:t>
            </a:r>
            <a:br>
              <a:rPr lang="en-GB" dirty="0" smtClean="0"/>
            </a:br>
            <a:r>
              <a:rPr lang="en-GB" dirty="0" smtClean="0"/>
              <a:t>    echo "Have a good day!";</a:t>
            </a:r>
            <a:br>
              <a:rPr lang="en-GB" dirty="0" smtClean="0"/>
            </a:br>
            <a:r>
              <a:rPr lang="en-GB" dirty="0" smtClean="0"/>
              <a:t>} else {</a:t>
            </a:r>
            <a:br>
              <a:rPr lang="en-GB" dirty="0" smtClean="0"/>
            </a:br>
            <a:r>
              <a:rPr lang="en-GB" dirty="0" smtClean="0"/>
              <a:t>    echo "Have a good night!";</a:t>
            </a:r>
            <a:br>
              <a:rPr lang="en-GB" dirty="0" smtClean="0"/>
            </a:br>
            <a:r>
              <a:rPr lang="en-GB" dirty="0" smtClean="0"/>
              <a:t>}</a:t>
            </a:r>
            <a:br>
              <a:rPr lang="en-GB" dirty="0" smtClean="0"/>
            </a:br>
            <a:r>
              <a:rPr lang="en-GB" dirty="0" smtClean="0"/>
              <a:t>?&gt;</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Switch Statement</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US" dirty="0" smtClean="0"/>
              <a:t>Syntax</a:t>
            </a:r>
          </a:p>
          <a:p>
            <a:pPr>
              <a:buNone/>
            </a:pPr>
            <a:r>
              <a:rPr lang="en-US" dirty="0" smtClean="0"/>
              <a:t>switch (</a:t>
            </a:r>
            <a:r>
              <a:rPr lang="en-US" i="1" dirty="0" smtClean="0"/>
              <a:t>expression</a:t>
            </a:r>
            <a:r>
              <a:rPr lang="en-US" dirty="0" smtClean="0"/>
              <a:t>)</a:t>
            </a:r>
          </a:p>
          <a:p>
            <a:pPr>
              <a:buNone/>
            </a:pPr>
            <a:r>
              <a:rPr lang="en-US" dirty="0" smtClean="0"/>
              <a:t>{ </a:t>
            </a:r>
          </a:p>
          <a:p>
            <a:pPr>
              <a:buNone/>
            </a:pPr>
            <a:r>
              <a:rPr lang="en-US" dirty="0" smtClean="0"/>
              <a:t>case </a:t>
            </a:r>
            <a:r>
              <a:rPr lang="en-US" i="1" dirty="0" smtClean="0"/>
              <a:t>label1:</a:t>
            </a:r>
          </a:p>
          <a:p>
            <a:pPr>
              <a:buNone/>
            </a:pPr>
            <a:r>
              <a:rPr lang="en-US" dirty="0" smtClean="0"/>
              <a:t> </a:t>
            </a:r>
            <a:r>
              <a:rPr lang="en-US" i="1" dirty="0" smtClean="0"/>
              <a:t>code to be executed if expression = label1;</a:t>
            </a:r>
            <a:r>
              <a:rPr lang="en-US" dirty="0" smtClean="0"/>
              <a:t> break; </a:t>
            </a:r>
          </a:p>
          <a:p>
            <a:pPr>
              <a:buNone/>
            </a:pPr>
            <a:r>
              <a:rPr lang="en-US" dirty="0" smtClean="0"/>
              <a:t>case </a:t>
            </a:r>
            <a:r>
              <a:rPr lang="en-US" i="1" dirty="0" smtClean="0"/>
              <a:t>label2:</a:t>
            </a:r>
            <a:r>
              <a:rPr lang="en-US" dirty="0" smtClean="0"/>
              <a:t> </a:t>
            </a:r>
            <a:r>
              <a:rPr lang="en-US" i="1" dirty="0" smtClean="0"/>
              <a:t>code to be executed if expression = label2;</a:t>
            </a:r>
            <a:r>
              <a:rPr lang="en-US" dirty="0" smtClean="0"/>
              <a:t> </a:t>
            </a:r>
          </a:p>
          <a:p>
            <a:pPr>
              <a:buNone/>
            </a:pPr>
            <a:r>
              <a:rPr lang="en-US" dirty="0" smtClean="0"/>
              <a:t>break; </a:t>
            </a:r>
          </a:p>
          <a:p>
            <a:pPr>
              <a:buNone/>
            </a:pPr>
            <a:r>
              <a:rPr lang="en-US" dirty="0" smtClean="0"/>
              <a:t>default: </a:t>
            </a:r>
          </a:p>
          <a:p>
            <a:pPr>
              <a:buNone/>
            </a:pPr>
            <a:r>
              <a:rPr lang="en-US" i="1" dirty="0" smtClean="0"/>
              <a:t>code to be executed</a:t>
            </a:r>
          </a:p>
          <a:p>
            <a:pPr>
              <a:buNone/>
            </a:pPr>
            <a:r>
              <a:rPr lang="en-US" i="1" dirty="0" smtClean="0"/>
              <a:t> if expression is different from both label1 and label2;</a:t>
            </a:r>
            <a:r>
              <a:rPr lang="en-US" dirty="0" smtClean="0"/>
              <a:t> </a:t>
            </a:r>
          </a:p>
          <a:p>
            <a:pPr>
              <a:buNone/>
            </a:pPr>
            <a:r>
              <a:rPr lang="en-US" dirty="0" smtClean="0"/>
              <a:t>}</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PHP - Loop Types</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r>
              <a:rPr lang="en-US" dirty="0" smtClean="0"/>
              <a:t>Often when you write code, you want the same block of code to run over and over again in a row. Instead of adding several almost equal code-lines in a script, we can use loops to perform a task like this.</a:t>
            </a:r>
          </a:p>
          <a:p>
            <a:r>
              <a:rPr lang="en-US" dirty="0" smtClean="0"/>
              <a:t>In PHP, we have the following looping statements:</a:t>
            </a:r>
          </a:p>
          <a:p>
            <a:r>
              <a:rPr lang="en-US" b="1" dirty="0" smtClean="0"/>
              <a:t>while </a:t>
            </a:r>
            <a:r>
              <a:rPr lang="en-US" dirty="0" smtClean="0"/>
              <a:t>- loops through a block of code as long as the specified condition is true</a:t>
            </a:r>
          </a:p>
          <a:p>
            <a:r>
              <a:rPr lang="en-US" b="1" dirty="0" smtClean="0"/>
              <a:t>do...while</a:t>
            </a:r>
            <a:r>
              <a:rPr lang="en-US" dirty="0" smtClean="0"/>
              <a:t> - loops through a block of code once, and then repeats the loop as long as the specified condition is true</a:t>
            </a:r>
          </a:p>
          <a:p>
            <a:r>
              <a:rPr lang="en-US" b="1" dirty="0" smtClean="0"/>
              <a:t>for </a:t>
            </a:r>
            <a:r>
              <a:rPr lang="en-US" dirty="0" smtClean="0"/>
              <a:t>- loops through a block of code a specified number of times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10769</TotalTime>
  <Words>7826</Words>
  <Application>Microsoft Office PowerPoint</Application>
  <PresentationFormat>On-screen Show (4:3)</PresentationFormat>
  <Paragraphs>987</Paragraphs>
  <Slides>163</Slides>
  <Notes>0</Notes>
  <HiddenSlides>0</HiddenSlides>
  <MMClips>0</MMClips>
  <ScaleCrop>false</ScaleCrop>
  <HeadingPairs>
    <vt:vector size="4" baseType="variant">
      <vt:variant>
        <vt:lpstr>Theme</vt:lpstr>
      </vt:variant>
      <vt:variant>
        <vt:i4>1</vt:i4>
      </vt:variant>
      <vt:variant>
        <vt:lpstr>Slide Titles</vt:lpstr>
      </vt:variant>
      <vt:variant>
        <vt:i4>163</vt:i4>
      </vt:variant>
    </vt:vector>
  </HeadingPairs>
  <TitlesOfParts>
    <vt:vector size="164" baseType="lpstr">
      <vt:lpstr>Office Theme</vt:lpstr>
      <vt:lpstr>Tanzania Public Service College</vt:lpstr>
      <vt:lpstr>What is Compiler? </vt:lpstr>
      <vt:lpstr>Cont.</vt:lpstr>
      <vt:lpstr>What is Interpreter? </vt:lpstr>
      <vt:lpstr>Cont.</vt:lpstr>
      <vt:lpstr>Cont.</vt:lpstr>
      <vt:lpstr>scripting languages</vt:lpstr>
      <vt:lpstr>Cont.</vt:lpstr>
      <vt:lpstr>Types of scripting languages </vt:lpstr>
      <vt:lpstr>Cont.</vt:lpstr>
      <vt:lpstr>What is website</vt:lpstr>
      <vt:lpstr>Types of website</vt:lpstr>
      <vt:lpstr>Cont.</vt:lpstr>
      <vt:lpstr>Cont.</vt:lpstr>
      <vt:lpstr>Cont.</vt:lpstr>
      <vt:lpstr>What is Dynamic Websites </vt:lpstr>
      <vt:lpstr>Cont.</vt:lpstr>
      <vt:lpstr>Additional features available by implementing a dynamic website: </vt:lpstr>
      <vt:lpstr>Disadvantages of dynamic websites </vt:lpstr>
      <vt:lpstr>Blogging Terminologies </vt:lpstr>
      <vt:lpstr>What is a Personal Website? </vt:lpstr>
      <vt:lpstr>Why Do People Create Personal Websites?</vt:lpstr>
      <vt:lpstr>Cont.</vt:lpstr>
      <vt:lpstr>Electronic commerce website</vt:lpstr>
      <vt:lpstr>Cont.</vt:lpstr>
      <vt:lpstr>E-Commerce provides following features: </vt:lpstr>
      <vt:lpstr>Cont.</vt:lpstr>
      <vt:lpstr>Cont.</vt:lpstr>
      <vt:lpstr>Cont.</vt:lpstr>
      <vt:lpstr>Social media sites</vt:lpstr>
      <vt:lpstr>Here are some examples of social media: </vt:lpstr>
      <vt:lpstr>Cont.</vt:lpstr>
      <vt:lpstr>Cont.</vt:lpstr>
      <vt:lpstr>Cont.</vt:lpstr>
      <vt:lpstr>Cont.</vt:lpstr>
      <vt:lpstr>WEB HOSTING</vt:lpstr>
      <vt:lpstr>Types of Hosting </vt:lpstr>
      <vt:lpstr>Advantages of Shared Hosting</vt:lpstr>
      <vt:lpstr>Disadvantages of Shared Hosting  </vt:lpstr>
      <vt:lpstr>Cont.</vt:lpstr>
      <vt:lpstr>Cont.</vt:lpstr>
      <vt:lpstr>The advantages and disadvantages of dedicated hosting </vt:lpstr>
      <vt:lpstr>Cont.</vt:lpstr>
      <vt:lpstr>Cont.</vt:lpstr>
      <vt:lpstr>Advantages of VPS Hosting </vt:lpstr>
      <vt:lpstr>Disadvantages of VPS Hosting </vt:lpstr>
      <vt:lpstr>Differences between Shared hosting and VPS hosting </vt:lpstr>
      <vt:lpstr>When to move from Shared hosting to VPS hosting? </vt:lpstr>
      <vt:lpstr>Web Hosting Companies in tanzania </vt:lpstr>
      <vt:lpstr>Hosting Components </vt:lpstr>
      <vt:lpstr>Cont.</vt:lpstr>
      <vt:lpstr>Cont.</vt:lpstr>
      <vt:lpstr>Cont.</vt:lpstr>
      <vt:lpstr>Cont.</vt:lpstr>
      <vt:lpstr>Cont.</vt:lpstr>
      <vt:lpstr>Cont.</vt:lpstr>
      <vt:lpstr>Cont.</vt:lpstr>
      <vt:lpstr>Cont.</vt:lpstr>
      <vt:lpstr>Introduction to Server-Side Programming</vt:lpstr>
      <vt:lpstr>Cont.</vt:lpstr>
      <vt:lpstr>Common uses of PHP </vt:lpstr>
      <vt:lpstr>What is a PHP File? </vt:lpstr>
      <vt:lpstr>Cont.</vt:lpstr>
      <vt:lpstr>Basic PHP Syntax </vt:lpstr>
      <vt:lpstr>Cont..</vt:lpstr>
      <vt:lpstr>Comments in PHP</vt:lpstr>
      <vt:lpstr>Examples</vt:lpstr>
      <vt:lpstr>PHP Case Sensitivity </vt:lpstr>
      <vt:lpstr>Example</vt:lpstr>
      <vt:lpstr>Cont..</vt:lpstr>
      <vt:lpstr>PHP Variables</vt:lpstr>
      <vt:lpstr>Cont..</vt:lpstr>
      <vt:lpstr>Example </vt:lpstr>
      <vt:lpstr>Example</vt:lpstr>
      <vt:lpstr>Example</vt:lpstr>
      <vt:lpstr>Example</vt:lpstr>
      <vt:lpstr>PHP is a Loosely Typed Language </vt:lpstr>
      <vt:lpstr>PHP Data Types </vt:lpstr>
      <vt:lpstr>PHP - Operator Types </vt:lpstr>
      <vt:lpstr>Arithmetic Operators </vt:lpstr>
      <vt:lpstr>Cont.</vt:lpstr>
      <vt:lpstr>examples</vt:lpstr>
      <vt:lpstr>Comparison Operators </vt:lpstr>
      <vt:lpstr>Cont.</vt:lpstr>
      <vt:lpstr>Logical Operators </vt:lpstr>
      <vt:lpstr>Cont.</vt:lpstr>
      <vt:lpstr>examples</vt:lpstr>
      <vt:lpstr>Assignment Operators </vt:lpstr>
      <vt:lpstr>Cont.</vt:lpstr>
      <vt:lpstr>examples</vt:lpstr>
      <vt:lpstr>Conditional Operator </vt:lpstr>
      <vt:lpstr>example</vt:lpstr>
      <vt:lpstr>PHP - Decision Making </vt:lpstr>
      <vt:lpstr>if...else statement</vt:lpstr>
      <vt:lpstr>Examples</vt:lpstr>
      <vt:lpstr>The Else If Statement </vt:lpstr>
      <vt:lpstr>Examples</vt:lpstr>
      <vt:lpstr>The Switch Statement </vt:lpstr>
      <vt:lpstr>PHP - Loop Types </vt:lpstr>
      <vt:lpstr>The for loop statement </vt:lpstr>
      <vt:lpstr>Cont.</vt:lpstr>
      <vt:lpstr>example</vt:lpstr>
      <vt:lpstr>Example</vt:lpstr>
      <vt:lpstr>while loop statement </vt:lpstr>
      <vt:lpstr>Cont.</vt:lpstr>
      <vt:lpstr>example</vt:lpstr>
      <vt:lpstr>Example</vt:lpstr>
      <vt:lpstr> do...while loop statement </vt:lpstr>
      <vt:lpstr>example</vt:lpstr>
      <vt:lpstr>PHP ARRAY</vt:lpstr>
      <vt:lpstr>Create an Array in PHP </vt:lpstr>
      <vt:lpstr>Numeric Array </vt:lpstr>
      <vt:lpstr>Cont.</vt:lpstr>
      <vt:lpstr>example</vt:lpstr>
      <vt:lpstr>Get The Length of an Array - The count() Function </vt:lpstr>
      <vt:lpstr>Loop Through an Indexed Array </vt:lpstr>
      <vt:lpstr>PHP String </vt:lpstr>
      <vt:lpstr>String Concatenation Operator </vt:lpstr>
      <vt:lpstr>PHP String Functions </vt:lpstr>
      <vt:lpstr>Cont.</vt:lpstr>
      <vt:lpstr>Cont.</vt:lpstr>
      <vt:lpstr>FUNCTIONS AND GLOBAL VARIABLES</vt:lpstr>
      <vt:lpstr> Example2: a simple multiply function  </vt:lpstr>
      <vt:lpstr>Example 2:</vt:lpstr>
      <vt:lpstr>Example 3:</vt:lpstr>
      <vt:lpstr> Variable scope  </vt:lpstr>
      <vt:lpstr>PHP Global Variables - Superglobals </vt:lpstr>
      <vt:lpstr>PHP $_GET </vt:lpstr>
      <vt:lpstr>Cont.</vt:lpstr>
      <vt:lpstr>Cont.</vt:lpstr>
      <vt:lpstr>Cont.</vt:lpstr>
      <vt:lpstr>PHP $_POST </vt:lpstr>
      <vt:lpstr> Cont.  </vt:lpstr>
      <vt:lpstr>Cont.</vt:lpstr>
      <vt:lpstr>Cont.</vt:lpstr>
      <vt:lpstr>GET vs. POST </vt:lpstr>
      <vt:lpstr>When to use GET?</vt:lpstr>
      <vt:lpstr>When to use POST? </vt:lpstr>
      <vt:lpstr>PHP $_REQUEST </vt:lpstr>
      <vt:lpstr>Summary</vt:lpstr>
      <vt:lpstr>What is the $_PHP_SELF variable?</vt:lpstr>
      <vt:lpstr>Cont.</vt:lpstr>
      <vt:lpstr>Example</vt:lpstr>
      <vt:lpstr>The include() Function </vt:lpstr>
      <vt:lpstr>The include() Function </vt:lpstr>
      <vt:lpstr>Cont.</vt:lpstr>
      <vt:lpstr>The require() Function </vt:lpstr>
      <vt:lpstr>Cont.</vt:lpstr>
      <vt:lpstr> How to connect to MySQL database using PHP </vt:lpstr>
      <vt:lpstr>Example</vt:lpstr>
      <vt:lpstr>Creating Database and Tables Using PHP and MySQL </vt:lpstr>
      <vt:lpstr>Cont.</vt:lpstr>
      <vt:lpstr>Adding Tables to MySQL Database </vt:lpstr>
      <vt:lpstr>Cont.</vt:lpstr>
      <vt:lpstr>Cont.</vt:lpstr>
      <vt:lpstr>Cont.</vt:lpstr>
      <vt:lpstr>Cont.</vt:lpstr>
      <vt:lpstr>Cont.</vt:lpstr>
      <vt:lpstr>Insert Data Into a Database From an HTML Form </vt:lpstr>
      <vt:lpstr>Example</vt:lpstr>
      <vt:lpstr>Retrieving and Inserting the Form Data </vt:lpstr>
      <vt:lpstr>Cont.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ENG.SONDE</dc:creator>
  <cp:lastModifiedBy>JoseeDeson</cp:lastModifiedBy>
  <cp:revision>468</cp:revision>
  <dcterms:created xsi:type="dcterms:W3CDTF">2015-08-10T05:40:13Z</dcterms:created>
  <dcterms:modified xsi:type="dcterms:W3CDTF">2019-01-09T10:17:35Z</dcterms:modified>
</cp:coreProperties>
</file>