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CBA9"/>
    <a:srgbClr val="FFF7E1"/>
    <a:srgbClr val="ECECEC"/>
    <a:srgbClr val="D9D9D9"/>
    <a:srgbClr val="EAB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550" autoAdjust="0"/>
  </p:normalViewPr>
  <p:slideViewPr>
    <p:cSldViewPr snapToGrid="0">
      <p:cViewPr varScale="1">
        <p:scale>
          <a:sx n="75" d="100"/>
          <a:sy n="75" d="100"/>
        </p:scale>
        <p:origin x="97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CA9ED-278D-49AE-9E28-AF8825F82F23}" type="datetimeFigureOut">
              <a:rPr lang="en-US" smtClean="0"/>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243F5-B0C0-4F73-91D3-210619E36558}" type="slidenum">
              <a:rPr lang="en-US" smtClean="0"/>
              <a:t>‹#›</a:t>
            </a:fld>
            <a:endParaRPr lang="en-US"/>
          </a:p>
        </p:txBody>
      </p:sp>
    </p:spTree>
    <p:extLst>
      <p:ext uri="{BB962C8B-B14F-4D97-AF65-F5344CB8AC3E}">
        <p14:creationId xmlns:p14="http://schemas.microsoft.com/office/powerpoint/2010/main" val="3903632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8243F5-B0C0-4F73-91D3-210619E36558}" type="slidenum">
              <a:rPr lang="en-US" smtClean="0"/>
              <a:t>2</a:t>
            </a:fld>
            <a:endParaRPr lang="en-US"/>
          </a:p>
        </p:txBody>
      </p:sp>
    </p:spTree>
    <p:extLst>
      <p:ext uri="{BB962C8B-B14F-4D97-AF65-F5344CB8AC3E}">
        <p14:creationId xmlns:p14="http://schemas.microsoft.com/office/powerpoint/2010/main" val="199739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4101-42AA-4BBC-8E88-2B22B034B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0EC2B4-7ED1-4108-BE01-90E510198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6D5120-B7E5-4547-8A3A-19D7ADDEB9D8}"/>
              </a:ext>
            </a:extLst>
          </p:cNvPr>
          <p:cNvSpPr>
            <a:spLocks noGrp="1"/>
          </p:cNvSpPr>
          <p:nvPr>
            <p:ph type="dt" sz="half" idx="10"/>
          </p:nvPr>
        </p:nvSpPr>
        <p:spPr/>
        <p:txBody>
          <a:bodyPr/>
          <a:lstStyle/>
          <a:p>
            <a:fld id="{FA455546-47A0-465C-9FBF-744956953F79}" type="datetimeFigureOut">
              <a:rPr lang="en-US" smtClean="0"/>
              <a:t>7/1/2024</a:t>
            </a:fld>
            <a:endParaRPr lang="en-US"/>
          </a:p>
        </p:txBody>
      </p:sp>
      <p:sp>
        <p:nvSpPr>
          <p:cNvPr id="5" name="Footer Placeholder 4">
            <a:extLst>
              <a:ext uri="{FF2B5EF4-FFF2-40B4-BE49-F238E27FC236}">
                <a16:creationId xmlns:a16="http://schemas.microsoft.com/office/drawing/2014/main" id="{55495956-0461-4BB3-AC7B-97B81CFDE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0AB7E-0CF0-4FC0-821F-5B1775DED20F}"/>
              </a:ext>
            </a:extLst>
          </p:cNvPr>
          <p:cNvSpPr>
            <a:spLocks noGrp="1"/>
          </p:cNvSpPr>
          <p:nvPr>
            <p:ph type="sldNum" sz="quarter" idx="12"/>
          </p:nvPr>
        </p:nvSpPr>
        <p:spPr/>
        <p:txBody>
          <a:bodyPr/>
          <a:lstStyle/>
          <a:p>
            <a:fld id="{2B85237B-7663-441A-9CF5-E0F54B9D0677}" type="slidenum">
              <a:rPr lang="en-US" smtClean="0"/>
              <a:t>‹#›</a:t>
            </a:fld>
            <a:endParaRPr lang="en-US"/>
          </a:p>
        </p:txBody>
      </p:sp>
    </p:spTree>
    <p:extLst>
      <p:ext uri="{BB962C8B-B14F-4D97-AF65-F5344CB8AC3E}">
        <p14:creationId xmlns:p14="http://schemas.microsoft.com/office/powerpoint/2010/main" val="185715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F613-B577-445C-8CD7-F36E5CB0F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312B6B-4ED5-4F2E-B176-57FD82DD5C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CB719-8619-46E6-A532-623D035A34C3}"/>
              </a:ext>
            </a:extLst>
          </p:cNvPr>
          <p:cNvSpPr>
            <a:spLocks noGrp="1"/>
          </p:cNvSpPr>
          <p:nvPr>
            <p:ph type="dt" sz="half" idx="10"/>
          </p:nvPr>
        </p:nvSpPr>
        <p:spPr/>
        <p:txBody>
          <a:bodyPr/>
          <a:lstStyle/>
          <a:p>
            <a:fld id="{FA455546-47A0-465C-9FBF-744956953F79}" type="datetimeFigureOut">
              <a:rPr lang="en-US" smtClean="0"/>
              <a:t>7/1/2024</a:t>
            </a:fld>
            <a:endParaRPr lang="en-US"/>
          </a:p>
        </p:txBody>
      </p:sp>
      <p:sp>
        <p:nvSpPr>
          <p:cNvPr id="5" name="Footer Placeholder 4">
            <a:extLst>
              <a:ext uri="{FF2B5EF4-FFF2-40B4-BE49-F238E27FC236}">
                <a16:creationId xmlns:a16="http://schemas.microsoft.com/office/drawing/2014/main" id="{2393FD7F-8B54-4290-ABE1-810B81D82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A1BEB-AAC5-4266-8D44-92856824EE15}"/>
              </a:ext>
            </a:extLst>
          </p:cNvPr>
          <p:cNvSpPr>
            <a:spLocks noGrp="1"/>
          </p:cNvSpPr>
          <p:nvPr>
            <p:ph type="sldNum" sz="quarter" idx="12"/>
          </p:nvPr>
        </p:nvSpPr>
        <p:spPr/>
        <p:txBody>
          <a:bodyPr/>
          <a:lstStyle/>
          <a:p>
            <a:fld id="{2B85237B-7663-441A-9CF5-E0F54B9D0677}" type="slidenum">
              <a:rPr lang="en-US" smtClean="0"/>
              <a:t>‹#›</a:t>
            </a:fld>
            <a:endParaRPr lang="en-US"/>
          </a:p>
        </p:txBody>
      </p:sp>
    </p:spTree>
    <p:extLst>
      <p:ext uri="{BB962C8B-B14F-4D97-AF65-F5344CB8AC3E}">
        <p14:creationId xmlns:p14="http://schemas.microsoft.com/office/powerpoint/2010/main" val="234063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67781F-F758-4C22-A69C-224BCB2CD9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176F42-4C61-4E3E-9B86-58F2AF0EA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0E5D7-4CA2-433A-B3C5-3CE1CC893C52}"/>
              </a:ext>
            </a:extLst>
          </p:cNvPr>
          <p:cNvSpPr>
            <a:spLocks noGrp="1"/>
          </p:cNvSpPr>
          <p:nvPr>
            <p:ph type="dt" sz="half" idx="10"/>
          </p:nvPr>
        </p:nvSpPr>
        <p:spPr/>
        <p:txBody>
          <a:bodyPr/>
          <a:lstStyle/>
          <a:p>
            <a:fld id="{FA455546-47A0-465C-9FBF-744956953F79}" type="datetimeFigureOut">
              <a:rPr lang="en-US" smtClean="0"/>
              <a:t>7/1/2024</a:t>
            </a:fld>
            <a:endParaRPr lang="en-US"/>
          </a:p>
        </p:txBody>
      </p:sp>
      <p:sp>
        <p:nvSpPr>
          <p:cNvPr id="5" name="Footer Placeholder 4">
            <a:extLst>
              <a:ext uri="{FF2B5EF4-FFF2-40B4-BE49-F238E27FC236}">
                <a16:creationId xmlns:a16="http://schemas.microsoft.com/office/drawing/2014/main" id="{10149BA8-5F8D-44F6-90A3-3C6CFFAAF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ADD3E-4177-421F-8555-4F1D6ADB86D6}"/>
              </a:ext>
            </a:extLst>
          </p:cNvPr>
          <p:cNvSpPr>
            <a:spLocks noGrp="1"/>
          </p:cNvSpPr>
          <p:nvPr>
            <p:ph type="sldNum" sz="quarter" idx="12"/>
          </p:nvPr>
        </p:nvSpPr>
        <p:spPr/>
        <p:txBody>
          <a:bodyPr/>
          <a:lstStyle/>
          <a:p>
            <a:fld id="{2B85237B-7663-441A-9CF5-E0F54B9D0677}" type="slidenum">
              <a:rPr lang="en-US" smtClean="0"/>
              <a:t>‹#›</a:t>
            </a:fld>
            <a:endParaRPr lang="en-US"/>
          </a:p>
        </p:txBody>
      </p:sp>
    </p:spTree>
    <p:extLst>
      <p:ext uri="{BB962C8B-B14F-4D97-AF65-F5344CB8AC3E}">
        <p14:creationId xmlns:p14="http://schemas.microsoft.com/office/powerpoint/2010/main" val="267735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BE08-5DE2-465D-AFF7-F3B94F4F57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1400EB-2A92-4844-B74F-F9A0B99F01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CFF0F-3BCC-4956-B2F7-5FD59B1D409D}"/>
              </a:ext>
            </a:extLst>
          </p:cNvPr>
          <p:cNvSpPr>
            <a:spLocks noGrp="1"/>
          </p:cNvSpPr>
          <p:nvPr>
            <p:ph type="dt" sz="half" idx="10"/>
          </p:nvPr>
        </p:nvSpPr>
        <p:spPr/>
        <p:txBody>
          <a:bodyPr/>
          <a:lstStyle/>
          <a:p>
            <a:fld id="{FA455546-47A0-465C-9FBF-744956953F79}" type="datetimeFigureOut">
              <a:rPr lang="en-US" smtClean="0"/>
              <a:t>7/1/2024</a:t>
            </a:fld>
            <a:endParaRPr lang="en-US"/>
          </a:p>
        </p:txBody>
      </p:sp>
      <p:sp>
        <p:nvSpPr>
          <p:cNvPr id="5" name="Footer Placeholder 4">
            <a:extLst>
              <a:ext uri="{FF2B5EF4-FFF2-40B4-BE49-F238E27FC236}">
                <a16:creationId xmlns:a16="http://schemas.microsoft.com/office/drawing/2014/main" id="{37E178F3-1B58-4957-960D-3B7353C19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920D8-D2B5-45AD-9233-36393148A4B5}"/>
              </a:ext>
            </a:extLst>
          </p:cNvPr>
          <p:cNvSpPr>
            <a:spLocks noGrp="1"/>
          </p:cNvSpPr>
          <p:nvPr>
            <p:ph type="sldNum" sz="quarter" idx="12"/>
          </p:nvPr>
        </p:nvSpPr>
        <p:spPr/>
        <p:txBody>
          <a:bodyPr/>
          <a:lstStyle/>
          <a:p>
            <a:fld id="{2B85237B-7663-441A-9CF5-E0F54B9D0677}" type="slidenum">
              <a:rPr lang="en-US" smtClean="0"/>
              <a:t>‹#›</a:t>
            </a:fld>
            <a:endParaRPr lang="en-US"/>
          </a:p>
        </p:txBody>
      </p:sp>
    </p:spTree>
    <p:extLst>
      <p:ext uri="{BB962C8B-B14F-4D97-AF65-F5344CB8AC3E}">
        <p14:creationId xmlns:p14="http://schemas.microsoft.com/office/powerpoint/2010/main" val="408868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A832-5A3F-4408-9218-3CF3B4FD70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AC5A73-2244-4B86-B038-19720783D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92D71-F2AA-410D-861D-A6EC3533296F}"/>
              </a:ext>
            </a:extLst>
          </p:cNvPr>
          <p:cNvSpPr>
            <a:spLocks noGrp="1"/>
          </p:cNvSpPr>
          <p:nvPr>
            <p:ph type="dt" sz="half" idx="10"/>
          </p:nvPr>
        </p:nvSpPr>
        <p:spPr/>
        <p:txBody>
          <a:bodyPr/>
          <a:lstStyle/>
          <a:p>
            <a:fld id="{FA455546-47A0-465C-9FBF-744956953F79}" type="datetimeFigureOut">
              <a:rPr lang="en-US" smtClean="0"/>
              <a:t>7/1/2024</a:t>
            </a:fld>
            <a:endParaRPr lang="en-US"/>
          </a:p>
        </p:txBody>
      </p:sp>
      <p:sp>
        <p:nvSpPr>
          <p:cNvPr id="5" name="Footer Placeholder 4">
            <a:extLst>
              <a:ext uri="{FF2B5EF4-FFF2-40B4-BE49-F238E27FC236}">
                <a16:creationId xmlns:a16="http://schemas.microsoft.com/office/drawing/2014/main" id="{FEFA4D3D-7A10-496E-8002-96CE02A4E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69A8E-9FF2-4D65-A721-461A4AB4CE0A}"/>
              </a:ext>
            </a:extLst>
          </p:cNvPr>
          <p:cNvSpPr>
            <a:spLocks noGrp="1"/>
          </p:cNvSpPr>
          <p:nvPr>
            <p:ph type="sldNum" sz="quarter" idx="12"/>
          </p:nvPr>
        </p:nvSpPr>
        <p:spPr/>
        <p:txBody>
          <a:bodyPr/>
          <a:lstStyle/>
          <a:p>
            <a:fld id="{2B85237B-7663-441A-9CF5-E0F54B9D0677}" type="slidenum">
              <a:rPr lang="en-US" smtClean="0"/>
              <a:t>‹#›</a:t>
            </a:fld>
            <a:endParaRPr lang="en-US"/>
          </a:p>
        </p:txBody>
      </p:sp>
    </p:spTree>
    <p:extLst>
      <p:ext uri="{BB962C8B-B14F-4D97-AF65-F5344CB8AC3E}">
        <p14:creationId xmlns:p14="http://schemas.microsoft.com/office/powerpoint/2010/main" val="334278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490A-0B51-4827-B790-D130FA6ED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EDEA6-CDCE-4941-B977-B1A73A6A1C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7DC904-B273-45D9-BE1A-ED66456012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665D2D-2C83-49C2-A239-61EA65130912}"/>
              </a:ext>
            </a:extLst>
          </p:cNvPr>
          <p:cNvSpPr>
            <a:spLocks noGrp="1"/>
          </p:cNvSpPr>
          <p:nvPr>
            <p:ph type="dt" sz="half" idx="10"/>
          </p:nvPr>
        </p:nvSpPr>
        <p:spPr/>
        <p:txBody>
          <a:bodyPr/>
          <a:lstStyle/>
          <a:p>
            <a:fld id="{FA455546-47A0-465C-9FBF-744956953F79}" type="datetimeFigureOut">
              <a:rPr lang="en-US" smtClean="0"/>
              <a:t>7/1/2024</a:t>
            </a:fld>
            <a:endParaRPr lang="en-US"/>
          </a:p>
        </p:txBody>
      </p:sp>
      <p:sp>
        <p:nvSpPr>
          <p:cNvPr id="6" name="Footer Placeholder 5">
            <a:extLst>
              <a:ext uri="{FF2B5EF4-FFF2-40B4-BE49-F238E27FC236}">
                <a16:creationId xmlns:a16="http://schemas.microsoft.com/office/drawing/2014/main" id="{036D9271-79FE-4990-9CC4-F33E48560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BB5EB-E328-43ED-A11E-BEF3BD16AD63}"/>
              </a:ext>
            </a:extLst>
          </p:cNvPr>
          <p:cNvSpPr>
            <a:spLocks noGrp="1"/>
          </p:cNvSpPr>
          <p:nvPr>
            <p:ph type="sldNum" sz="quarter" idx="12"/>
          </p:nvPr>
        </p:nvSpPr>
        <p:spPr/>
        <p:txBody>
          <a:bodyPr/>
          <a:lstStyle/>
          <a:p>
            <a:fld id="{2B85237B-7663-441A-9CF5-E0F54B9D0677}" type="slidenum">
              <a:rPr lang="en-US" smtClean="0"/>
              <a:t>‹#›</a:t>
            </a:fld>
            <a:endParaRPr lang="en-US"/>
          </a:p>
        </p:txBody>
      </p:sp>
    </p:spTree>
    <p:extLst>
      <p:ext uri="{BB962C8B-B14F-4D97-AF65-F5344CB8AC3E}">
        <p14:creationId xmlns:p14="http://schemas.microsoft.com/office/powerpoint/2010/main" val="310125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502CC-BB5F-4A72-8B96-8367E7F558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2E69A7-65D4-4680-8E2D-89895261D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9AC173-8DF4-4773-9487-FEB9FC875F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86A5B6-845F-4A64-B79E-A2256421D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F0F891-6D32-4B7A-87F8-57D9F2204A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AD65F8-B30B-4486-9301-6C5CC3D47DBB}"/>
              </a:ext>
            </a:extLst>
          </p:cNvPr>
          <p:cNvSpPr>
            <a:spLocks noGrp="1"/>
          </p:cNvSpPr>
          <p:nvPr>
            <p:ph type="dt" sz="half" idx="10"/>
          </p:nvPr>
        </p:nvSpPr>
        <p:spPr/>
        <p:txBody>
          <a:bodyPr/>
          <a:lstStyle/>
          <a:p>
            <a:fld id="{FA455546-47A0-465C-9FBF-744956953F79}" type="datetimeFigureOut">
              <a:rPr lang="en-US" smtClean="0"/>
              <a:t>7/1/2024</a:t>
            </a:fld>
            <a:endParaRPr lang="en-US"/>
          </a:p>
        </p:txBody>
      </p:sp>
      <p:sp>
        <p:nvSpPr>
          <p:cNvPr id="8" name="Footer Placeholder 7">
            <a:extLst>
              <a:ext uri="{FF2B5EF4-FFF2-40B4-BE49-F238E27FC236}">
                <a16:creationId xmlns:a16="http://schemas.microsoft.com/office/drawing/2014/main" id="{3B0D8764-9946-42E4-9A20-34B2FF718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805125-5EDF-4619-B2FD-451D199E48CB}"/>
              </a:ext>
            </a:extLst>
          </p:cNvPr>
          <p:cNvSpPr>
            <a:spLocks noGrp="1"/>
          </p:cNvSpPr>
          <p:nvPr>
            <p:ph type="sldNum" sz="quarter" idx="12"/>
          </p:nvPr>
        </p:nvSpPr>
        <p:spPr/>
        <p:txBody>
          <a:bodyPr/>
          <a:lstStyle/>
          <a:p>
            <a:fld id="{2B85237B-7663-441A-9CF5-E0F54B9D0677}" type="slidenum">
              <a:rPr lang="en-US" smtClean="0"/>
              <a:t>‹#›</a:t>
            </a:fld>
            <a:endParaRPr lang="en-US"/>
          </a:p>
        </p:txBody>
      </p:sp>
    </p:spTree>
    <p:extLst>
      <p:ext uri="{BB962C8B-B14F-4D97-AF65-F5344CB8AC3E}">
        <p14:creationId xmlns:p14="http://schemas.microsoft.com/office/powerpoint/2010/main" val="1987635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A2FC-B7B5-4A00-B5E8-7CCC1402F9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BF300A-B01F-495C-B84A-C0129748FDBC}"/>
              </a:ext>
            </a:extLst>
          </p:cNvPr>
          <p:cNvSpPr>
            <a:spLocks noGrp="1"/>
          </p:cNvSpPr>
          <p:nvPr>
            <p:ph type="dt" sz="half" idx="10"/>
          </p:nvPr>
        </p:nvSpPr>
        <p:spPr/>
        <p:txBody>
          <a:bodyPr/>
          <a:lstStyle/>
          <a:p>
            <a:fld id="{FA455546-47A0-465C-9FBF-744956953F79}" type="datetimeFigureOut">
              <a:rPr lang="en-US" smtClean="0"/>
              <a:t>7/1/2024</a:t>
            </a:fld>
            <a:endParaRPr lang="en-US"/>
          </a:p>
        </p:txBody>
      </p:sp>
      <p:sp>
        <p:nvSpPr>
          <p:cNvPr id="4" name="Footer Placeholder 3">
            <a:extLst>
              <a:ext uri="{FF2B5EF4-FFF2-40B4-BE49-F238E27FC236}">
                <a16:creationId xmlns:a16="http://schemas.microsoft.com/office/drawing/2014/main" id="{390234D1-9C55-49E9-94D1-8E65E392FC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2F1DE3-E57D-4F9A-9CA4-3E057C9920B2}"/>
              </a:ext>
            </a:extLst>
          </p:cNvPr>
          <p:cNvSpPr>
            <a:spLocks noGrp="1"/>
          </p:cNvSpPr>
          <p:nvPr>
            <p:ph type="sldNum" sz="quarter" idx="12"/>
          </p:nvPr>
        </p:nvSpPr>
        <p:spPr/>
        <p:txBody>
          <a:bodyPr/>
          <a:lstStyle/>
          <a:p>
            <a:fld id="{2B85237B-7663-441A-9CF5-E0F54B9D0677}" type="slidenum">
              <a:rPr lang="en-US" smtClean="0"/>
              <a:t>‹#›</a:t>
            </a:fld>
            <a:endParaRPr lang="en-US"/>
          </a:p>
        </p:txBody>
      </p:sp>
    </p:spTree>
    <p:extLst>
      <p:ext uri="{BB962C8B-B14F-4D97-AF65-F5344CB8AC3E}">
        <p14:creationId xmlns:p14="http://schemas.microsoft.com/office/powerpoint/2010/main" val="327381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952F43-E67F-486E-BFB3-25D9323788BA}"/>
              </a:ext>
            </a:extLst>
          </p:cNvPr>
          <p:cNvSpPr>
            <a:spLocks noGrp="1"/>
          </p:cNvSpPr>
          <p:nvPr>
            <p:ph type="dt" sz="half" idx="10"/>
          </p:nvPr>
        </p:nvSpPr>
        <p:spPr/>
        <p:txBody>
          <a:bodyPr/>
          <a:lstStyle/>
          <a:p>
            <a:fld id="{FA455546-47A0-465C-9FBF-744956953F79}" type="datetimeFigureOut">
              <a:rPr lang="en-US" smtClean="0"/>
              <a:t>7/1/2024</a:t>
            </a:fld>
            <a:endParaRPr lang="en-US"/>
          </a:p>
        </p:txBody>
      </p:sp>
      <p:sp>
        <p:nvSpPr>
          <p:cNvPr id="3" name="Footer Placeholder 2">
            <a:extLst>
              <a:ext uri="{FF2B5EF4-FFF2-40B4-BE49-F238E27FC236}">
                <a16:creationId xmlns:a16="http://schemas.microsoft.com/office/drawing/2014/main" id="{8A961EAF-218C-4B21-A277-1ECADBEA88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D10DB6-7A97-4352-885A-557F65BAF9B8}"/>
              </a:ext>
            </a:extLst>
          </p:cNvPr>
          <p:cNvSpPr>
            <a:spLocks noGrp="1"/>
          </p:cNvSpPr>
          <p:nvPr>
            <p:ph type="sldNum" sz="quarter" idx="12"/>
          </p:nvPr>
        </p:nvSpPr>
        <p:spPr/>
        <p:txBody>
          <a:bodyPr/>
          <a:lstStyle/>
          <a:p>
            <a:fld id="{2B85237B-7663-441A-9CF5-E0F54B9D0677}" type="slidenum">
              <a:rPr lang="en-US" smtClean="0"/>
              <a:t>‹#›</a:t>
            </a:fld>
            <a:endParaRPr lang="en-US"/>
          </a:p>
        </p:txBody>
      </p:sp>
    </p:spTree>
    <p:extLst>
      <p:ext uri="{BB962C8B-B14F-4D97-AF65-F5344CB8AC3E}">
        <p14:creationId xmlns:p14="http://schemas.microsoft.com/office/powerpoint/2010/main" val="60514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3C4E-9398-4965-8C40-09F8B83AA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3B4433-B076-48FC-A4E9-07D062174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D0E65B-AAE6-430D-BBEC-DE3489E94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212FA-E91F-4DC3-A4E8-9560649B0A01}"/>
              </a:ext>
            </a:extLst>
          </p:cNvPr>
          <p:cNvSpPr>
            <a:spLocks noGrp="1"/>
          </p:cNvSpPr>
          <p:nvPr>
            <p:ph type="dt" sz="half" idx="10"/>
          </p:nvPr>
        </p:nvSpPr>
        <p:spPr/>
        <p:txBody>
          <a:bodyPr/>
          <a:lstStyle/>
          <a:p>
            <a:fld id="{FA455546-47A0-465C-9FBF-744956953F79}" type="datetimeFigureOut">
              <a:rPr lang="en-US" smtClean="0"/>
              <a:t>7/1/2024</a:t>
            </a:fld>
            <a:endParaRPr lang="en-US"/>
          </a:p>
        </p:txBody>
      </p:sp>
      <p:sp>
        <p:nvSpPr>
          <p:cNvPr id="6" name="Footer Placeholder 5">
            <a:extLst>
              <a:ext uri="{FF2B5EF4-FFF2-40B4-BE49-F238E27FC236}">
                <a16:creationId xmlns:a16="http://schemas.microsoft.com/office/drawing/2014/main" id="{6B15B3F3-6ABA-4EAE-B4B0-DED347279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098E7-78B1-41AE-9C0F-9E9E48A45ADF}"/>
              </a:ext>
            </a:extLst>
          </p:cNvPr>
          <p:cNvSpPr>
            <a:spLocks noGrp="1"/>
          </p:cNvSpPr>
          <p:nvPr>
            <p:ph type="sldNum" sz="quarter" idx="12"/>
          </p:nvPr>
        </p:nvSpPr>
        <p:spPr/>
        <p:txBody>
          <a:bodyPr/>
          <a:lstStyle/>
          <a:p>
            <a:fld id="{2B85237B-7663-441A-9CF5-E0F54B9D0677}" type="slidenum">
              <a:rPr lang="en-US" smtClean="0"/>
              <a:t>‹#›</a:t>
            </a:fld>
            <a:endParaRPr lang="en-US"/>
          </a:p>
        </p:txBody>
      </p:sp>
    </p:spTree>
    <p:extLst>
      <p:ext uri="{BB962C8B-B14F-4D97-AF65-F5344CB8AC3E}">
        <p14:creationId xmlns:p14="http://schemas.microsoft.com/office/powerpoint/2010/main" val="301454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CDFE-8E81-4990-B0F4-FA0CB22089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4298D-8A55-4D90-A9E2-F8CD81914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DCF3DB-190F-45EC-84B8-48C43A539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CDF322-7571-4E4C-AAD0-1729CF67F363}"/>
              </a:ext>
            </a:extLst>
          </p:cNvPr>
          <p:cNvSpPr>
            <a:spLocks noGrp="1"/>
          </p:cNvSpPr>
          <p:nvPr>
            <p:ph type="dt" sz="half" idx="10"/>
          </p:nvPr>
        </p:nvSpPr>
        <p:spPr/>
        <p:txBody>
          <a:bodyPr/>
          <a:lstStyle/>
          <a:p>
            <a:fld id="{FA455546-47A0-465C-9FBF-744956953F79}" type="datetimeFigureOut">
              <a:rPr lang="en-US" smtClean="0"/>
              <a:t>7/1/2024</a:t>
            </a:fld>
            <a:endParaRPr lang="en-US"/>
          </a:p>
        </p:txBody>
      </p:sp>
      <p:sp>
        <p:nvSpPr>
          <p:cNvPr id="6" name="Footer Placeholder 5">
            <a:extLst>
              <a:ext uri="{FF2B5EF4-FFF2-40B4-BE49-F238E27FC236}">
                <a16:creationId xmlns:a16="http://schemas.microsoft.com/office/drawing/2014/main" id="{DA1FD103-EC6D-45B6-BF51-19DC4D6E0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BE088C-2F5A-4E26-BAC2-76D32C806334}"/>
              </a:ext>
            </a:extLst>
          </p:cNvPr>
          <p:cNvSpPr>
            <a:spLocks noGrp="1"/>
          </p:cNvSpPr>
          <p:nvPr>
            <p:ph type="sldNum" sz="quarter" idx="12"/>
          </p:nvPr>
        </p:nvSpPr>
        <p:spPr/>
        <p:txBody>
          <a:bodyPr/>
          <a:lstStyle/>
          <a:p>
            <a:fld id="{2B85237B-7663-441A-9CF5-E0F54B9D0677}" type="slidenum">
              <a:rPr lang="en-US" smtClean="0"/>
              <a:t>‹#›</a:t>
            </a:fld>
            <a:endParaRPr lang="en-US"/>
          </a:p>
        </p:txBody>
      </p:sp>
    </p:spTree>
    <p:extLst>
      <p:ext uri="{BB962C8B-B14F-4D97-AF65-F5344CB8AC3E}">
        <p14:creationId xmlns:p14="http://schemas.microsoft.com/office/powerpoint/2010/main" val="268468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782897-1BB1-4F4D-AEC9-54B9D1AA0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0A47A1-708E-4B3F-A383-0939525A2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C7B87-9413-4ACE-9ECB-EB0867D1C8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455546-47A0-465C-9FBF-744956953F79}" type="datetimeFigureOut">
              <a:rPr lang="en-US" smtClean="0"/>
              <a:t>7/1/2024</a:t>
            </a:fld>
            <a:endParaRPr lang="en-US"/>
          </a:p>
        </p:txBody>
      </p:sp>
      <p:sp>
        <p:nvSpPr>
          <p:cNvPr id="5" name="Footer Placeholder 4">
            <a:extLst>
              <a:ext uri="{FF2B5EF4-FFF2-40B4-BE49-F238E27FC236}">
                <a16:creationId xmlns:a16="http://schemas.microsoft.com/office/drawing/2014/main" id="{EA4845B5-3135-40D3-B461-2CE87DAD5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41BF6C-B7BE-4CAD-999B-9E7D9C3FB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5237B-7663-441A-9CF5-E0F54B9D0677}" type="slidenum">
              <a:rPr lang="en-US" smtClean="0"/>
              <a:t>‹#›</a:t>
            </a:fld>
            <a:endParaRPr lang="en-US"/>
          </a:p>
        </p:txBody>
      </p:sp>
    </p:spTree>
    <p:extLst>
      <p:ext uri="{BB962C8B-B14F-4D97-AF65-F5344CB8AC3E}">
        <p14:creationId xmlns:p14="http://schemas.microsoft.com/office/powerpoint/2010/main" val="210280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3" name="Picture 21">
            <a:extLst>
              <a:ext uri="{FF2B5EF4-FFF2-40B4-BE49-F238E27FC236}">
                <a16:creationId xmlns:a16="http://schemas.microsoft.com/office/drawing/2014/main" id="{A1455516-A4F5-4D78-903B-127B11466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6755" y="1215061"/>
            <a:ext cx="2734734" cy="21766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29FEA79E-B11C-425A-8505-5B181EAD2336}"/>
              </a:ext>
            </a:extLst>
          </p:cNvPr>
          <p:cNvSpPr/>
          <p:nvPr/>
        </p:nvSpPr>
        <p:spPr>
          <a:xfrm>
            <a:off x="176934" y="1152852"/>
            <a:ext cx="3404103" cy="5522268"/>
          </a:xfrm>
          <a:prstGeom prst="roundRect">
            <a:avLst>
              <a:gd name="adj" fmla="val 135"/>
            </a:avLst>
          </a:prstGeom>
          <a:solidFill>
            <a:srgbClr val="FFF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4263D82-24A6-4424-A82A-07203F068489}"/>
              </a:ext>
            </a:extLst>
          </p:cNvPr>
          <p:cNvSpPr txBox="1"/>
          <p:nvPr/>
        </p:nvSpPr>
        <p:spPr>
          <a:xfrm>
            <a:off x="182877" y="182880"/>
            <a:ext cx="11489169" cy="461665"/>
          </a:xfrm>
          <a:prstGeom prst="rect">
            <a:avLst/>
          </a:prstGeom>
          <a:noFill/>
        </p:spPr>
        <p:txBody>
          <a:bodyPr wrap="square" rtlCol="0">
            <a:spAutoFit/>
          </a:bodyPr>
          <a:lstStyle/>
          <a:p>
            <a:r>
              <a:rPr lang="en-US" sz="2400" b="1" dirty="0"/>
              <a:t>Insights from Amazon product reviews on Coffee products in US, UK, Japan markets </a:t>
            </a:r>
          </a:p>
        </p:txBody>
      </p:sp>
      <p:grpSp>
        <p:nvGrpSpPr>
          <p:cNvPr id="32" name="Group 31">
            <a:extLst>
              <a:ext uri="{FF2B5EF4-FFF2-40B4-BE49-F238E27FC236}">
                <a16:creationId xmlns:a16="http://schemas.microsoft.com/office/drawing/2014/main" id="{F00D6D6A-1444-4DD0-A7F3-8AFDF1088E05}"/>
              </a:ext>
            </a:extLst>
          </p:cNvPr>
          <p:cNvGrpSpPr/>
          <p:nvPr/>
        </p:nvGrpSpPr>
        <p:grpSpPr>
          <a:xfrm>
            <a:off x="3575974" y="1232591"/>
            <a:ext cx="8687145" cy="3170428"/>
            <a:chOff x="7417882" y="1573521"/>
            <a:chExt cx="8568834" cy="2880237"/>
          </a:xfrm>
        </p:grpSpPr>
        <p:grpSp>
          <p:nvGrpSpPr>
            <p:cNvPr id="17" name="Group 16">
              <a:extLst>
                <a:ext uri="{FF2B5EF4-FFF2-40B4-BE49-F238E27FC236}">
                  <a16:creationId xmlns:a16="http://schemas.microsoft.com/office/drawing/2014/main" id="{F9F2367A-1CEB-4CB7-9B14-BEB3C714BF7B}"/>
                </a:ext>
              </a:extLst>
            </p:cNvPr>
            <p:cNvGrpSpPr/>
            <p:nvPr/>
          </p:nvGrpSpPr>
          <p:grpSpPr>
            <a:xfrm>
              <a:off x="7417882" y="2693849"/>
              <a:ext cx="8568834" cy="1759909"/>
              <a:chOff x="1998707" y="2492902"/>
              <a:chExt cx="8568834" cy="1759909"/>
            </a:xfrm>
          </p:grpSpPr>
          <p:sp>
            <p:nvSpPr>
              <p:cNvPr id="21" name="TextBox 20">
                <a:extLst>
                  <a:ext uri="{FF2B5EF4-FFF2-40B4-BE49-F238E27FC236}">
                    <a16:creationId xmlns:a16="http://schemas.microsoft.com/office/drawing/2014/main" id="{C9CB4023-EDB0-4406-9945-60855921D8B4}"/>
                  </a:ext>
                </a:extLst>
              </p:cNvPr>
              <p:cNvSpPr txBox="1"/>
              <p:nvPr/>
            </p:nvSpPr>
            <p:spPr>
              <a:xfrm>
                <a:off x="3384138" y="2492902"/>
                <a:ext cx="5936890" cy="307777"/>
              </a:xfrm>
              <a:prstGeom prst="rect">
                <a:avLst/>
              </a:prstGeom>
              <a:noFill/>
            </p:spPr>
            <p:txBody>
              <a:bodyPr wrap="square" rtlCol="0">
                <a:spAutoFit/>
              </a:bodyPr>
              <a:lstStyle/>
              <a:p>
                <a:pPr algn="ctr"/>
                <a:endParaRPr lang="en-US" sz="1400" b="1" dirty="0"/>
              </a:p>
            </p:txBody>
          </p:sp>
          <p:sp>
            <p:nvSpPr>
              <p:cNvPr id="22" name="TextBox 21">
                <a:extLst>
                  <a:ext uri="{FF2B5EF4-FFF2-40B4-BE49-F238E27FC236}">
                    <a16:creationId xmlns:a16="http://schemas.microsoft.com/office/drawing/2014/main" id="{89DA0782-F3AD-48D2-96C0-1207F5E01ABB}"/>
                  </a:ext>
                </a:extLst>
              </p:cNvPr>
              <p:cNvSpPr txBox="1"/>
              <p:nvPr/>
            </p:nvSpPr>
            <p:spPr>
              <a:xfrm>
                <a:off x="1998707" y="3076430"/>
                <a:ext cx="2840856" cy="1160364"/>
              </a:xfrm>
              <a:prstGeom prst="rect">
                <a:avLst/>
              </a:prstGeom>
              <a:noFill/>
            </p:spPr>
            <p:txBody>
              <a:bodyPr wrap="square" rtlCol="0">
                <a:spAutoFit/>
              </a:bodyPr>
              <a:lstStyle/>
              <a:p>
                <a:pPr marL="228600" indent="-228600">
                  <a:buAutoNum type="arabicParenR"/>
                </a:pPr>
                <a:r>
                  <a:rPr lang="en-US" sz="1100" b="1" dirty="0"/>
                  <a:t>Count of review rating increases as rating score increases</a:t>
                </a:r>
              </a:p>
              <a:p>
                <a:r>
                  <a:rPr lang="en-US" sz="1100" dirty="0"/>
                  <a:t>While most reviews are positive to consumers, there is a minority of negative reviews (scores of 1-2) that should be looked into so it can be reduced over time through improved product quality etc. </a:t>
                </a:r>
              </a:p>
            </p:txBody>
          </p:sp>
          <p:sp>
            <p:nvSpPr>
              <p:cNvPr id="57" name="TextBox 56">
                <a:extLst>
                  <a:ext uri="{FF2B5EF4-FFF2-40B4-BE49-F238E27FC236}">
                    <a16:creationId xmlns:a16="http://schemas.microsoft.com/office/drawing/2014/main" id="{6E2DFD9E-6F03-47D5-8C3D-3DD3C4F830EF}"/>
                  </a:ext>
                </a:extLst>
              </p:cNvPr>
              <p:cNvSpPr txBox="1"/>
              <p:nvPr/>
            </p:nvSpPr>
            <p:spPr>
              <a:xfrm>
                <a:off x="4839563" y="3246230"/>
                <a:ext cx="5727978" cy="1006581"/>
              </a:xfrm>
              <a:prstGeom prst="rect">
                <a:avLst/>
              </a:prstGeom>
              <a:noFill/>
            </p:spPr>
            <p:txBody>
              <a:bodyPr wrap="square" rtlCol="0">
                <a:spAutoFit/>
              </a:bodyPr>
              <a:lstStyle/>
              <a:p>
                <a:r>
                  <a:rPr lang="en-US" sz="1100" b="1" dirty="0"/>
                  <a:t>2) Weak correlation between average review rating and percentage of reviews by Market</a:t>
                </a:r>
              </a:p>
              <a:p>
                <a:endParaRPr lang="en-US" sz="1100" b="1" dirty="0"/>
              </a:p>
              <a:p>
                <a:r>
                  <a:rPr lang="en-US" sz="1100" dirty="0"/>
                  <a:t>For US and UK, with a larger percentage of reviews, the likelihood of receiving a rating of 5 is also higher, contributing to a larger average review rating. Even though Japan has the 2</a:t>
                </a:r>
                <a:r>
                  <a:rPr lang="en-US" sz="1100" baseline="30000" dirty="0"/>
                  <a:t>nd</a:t>
                </a:r>
                <a:r>
                  <a:rPr lang="en-US" sz="1100" dirty="0"/>
                  <a:t> lowest percentage of reviews, the average review rating is the lowest. This indicates a weak correlation between average review rating and % of reviews.</a:t>
                </a:r>
              </a:p>
            </p:txBody>
          </p:sp>
        </p:grpSp>
        <p:pic>
          <p:nvPicPr>
            <p:cNvPr id="3076" name="Picture 4">
              <a:extLst>
                <a:ext uri="{FF2B5EF4-FFF2-40B4-BE49-F238E27FC236}">
                  <a16:creationId xmlns:a16="http://schemas.microsoft.com/office/drawing/2014/main" id="{83259EA6-CB05-4DB4-9B49-D811A2F51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8448" y="1573521"/>
              <a:ext cx="2176359" cy="1774205"/>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Rectangle 13">
            <a:extLst>
              <a:ext uri="{FF2B5EF4-FFF2-40B4-BE49-F238E27FC236}">
                <a16:creationId xmlns:a16="http://schemas.microsoft.com/office/drawing/2014/main" id="{D0EE2174-A3D1-48CD-8858-1677A1466B8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 name="Picture 29">
            <a:extLst>
              <a:ext uri="{FF2B5EF4-FFF2-40B4-BE49-F238E27FC236}">
                <a16:creationId xmlns:a16="http://schemas.microsoft.com/office/drawing/2014/main" id="{FC86011A-D5A8-4A7A-B0F1-55D14F5A5375}"/>
              </a:ext>
            </a:extLst>
          </p:cNvPr>
          <p:cNvPicPr>
            <a:picLocks noChangeAspect="1"/>
          </p:cNvPicPr>
          <p:nvPr/>
        </p:nvPicPr>
        <p:blipFill rotWithShape="1">
          <a:blip r:embed="rId4"/>
          <a:srcRect l="16989"/>
          <a:stretch/>
        </p:blipFill>
        <p:spPr>
          <a:xfrm>
            <a:off x="441156" y="2661702"/>
            <a:ext cx="2777619" cy="2096024"/>
          </a:xfrm>
          <a:prstGeom prst="rect">
            <a:avLst/>
          </a:prstGeom>
          <a:ln>
            <a:noFill/>
          </a:ln>
          <a:effectLst>
            <a:outerShdw blurRad="190500" algn="tl" rotWithShape="0">
              <a:srgbClr val="000000">
                <a:alpha val="70000"/>
              </a:srgbClr>
            </a:outerShdw>
          </a:effectLst>
        </p:spPr>
      </p:pic>
      <p:sp>
        <p:nvSpPr>
          <p:cNvPr id="37" name="TextBox 36">
            <a:extLst>
              <a:ext uri="{FF2B5EF4-FFF2-40B4-BE49-F238E27FC236}">
                <a16:creationId xmlns:a16="http://schemas.microsoft.com/office/drawing/2014/main" id="{83D7AA05-FB17-4E80-8B9E-40FEDBE739C2}"/>
              </a:ext>
            </a:extLst>
          </p:cNvPr>
          <p:cNvSpPr txBox="1"/>
          <p:nvPr/>
        </p:nvSpPr>
        <p:spPr>
          <a:xfrm>
            <a:off x="263161" y="1064553"/>
            <a:ext cx="3336253" cy="1754326"/>
          </a:xfrm>
          <a:prstGeom prst="rect">
            <a:avLst/>
          </a:prstGeom>
          <a:noFill/>
        </p:spPr>
        <p:txBody>
          <a:bodyPr wrap="square" rtlCol="0">
            <a:spAutoFit/>
          </a:bodyPr>
          <a:lstStyle/>
          <a:p>
            <a:endParaRPr lang="en-US" sz="1200" dirty="0"/>
          </a:p>
          <a:p>
            <a:r>
              <a:rPr lang="en-US" sz="1200" dirty="0"/>
              <a:t>The initial dataset has </a:t>
            </a:r>
            <a:r>
              <a:rPr lang="en-US" sz="1200" b="1" dirty="0"/>
              <a:t>1553 rows and 23 columns</a:t>
            </a:r>
            <a:r>
              <a:rPr lang="en-US" sz="1200" dirty="0"/>
              <a:t>.</a:t>
            </a:r>
          </a:p>
          <a:p>
            <a:endParaRPr lang="en-US" sz="1200" dirty="0"/>
          </a:p>
          <a:p>
            <a:r>
              <a:rPr lang="en-US" sz="1200" b="1" dirty="0"/>
              <a:t>Unique values -</a:t>
            </a:r>
          </a:p>
          <a:p>
            <a:r>
              <a:rPr lang="en-US" altLang="en-US" sz="1200" dirty="0"/>
              <a:t># Count of unique </a:t>
            </a:r>
            <a:r>
              <a:rPr lang="en-US" altLang="en-US" sz="1200" b="1" dirty="0"/>
              <a:t>products</a:t>
            </a:r>
            <a:r>
              <a:rPr lang="en-US" altLang="en-US" sz="1200" dirty="0"/>
              <a:t>: 49 </a:t>
            </a:r>
          </a:p>
          <a:p>
            <a:r>
              <a:rPr lang="en-US" altLang="en-US" sz="1200" dirty="0"/>
              <a:t># Count of unique </a:t>
            </a:r>
            <a:r>
              <a:rPr lang="en-US" altLang="en-US" sz="1200" b="1" dirty="0"/>
              <a:t>brands</a:t>
            </a:r>
            <a:r>
              <a:rPr lang="en-US" altLang="en-US" sz="1200" dirty="0"/>
              <a:t>: 38 </a:t>
            </a:r>
          </a:p>
          <a:p>
            <a:endParaRPr lang="en-US" altLang="en-US" sz="1200" dirty="0"/>
          </a:p>
          <a:p>
            <a:r>
              <a:rPr lang="en-US" altLang="en-US" sz="1200" b="1" u="sng" dirty="0"/>
              <a:t>List of product brands with highest review ratings</a:t>
            </a:r>
          </a:p>
          <a:p>
            <a:endParaRPr lang="en-US" sz="1200" dirty="0"/>
          </a:p>
        </p:txBody>
      </p:sp>
      <p:sp>
        <p:nvSpPr>
          <p:cNvPr id="39" name="TextBox 38">
            <a:extLst>
              <a:ext uri="{FF2B5EF4-FFF2-40B4-BE49-F238E27FC236}">
                <a16:creationId xmlns:a16="http://schemas.microsoft.com/office/drawing/2014/main" id="{1F7C01B0-28A1-47EC-A523-0149BE7A36EB}"/>
              </a:ext>
            </a:extLst>
          </p:cNvPr>
          <p:cNvSpPr txBox="1"/>
          <p:nvPr/>
        </p:nvSpPr>
        <p:spPr>
          <a:xfrm>
            <a:off x="335245" y="4857602"/>
            <a:ext cx="2989440" cy="1846659"/>
          </a:xfrm>
          <a:prstGeom prst="rect">
            <a:avLst/>
          </a:prstGeom>
          <a:noFill/>
        </p:spPr>
        <p:txBody>
          <a:bodyPr wrap="square">
            <a:spAutoFit/>
          </a:bodyPr>
          <a:lstStyle/>
          <a:p>
            <a:r>
              <a:rPr lang="en-US" b="1" u="sng" dirty="0"/>
              <a:t>Data Cleaning:</a:t>
            </a:r>
          </a:p>
          <a:p>
            <a:r>
              <a:rPr lang="en-US" sz="1200" dirty="0"/>
              <a:t>1. Dropped irrelevant columns like Product URL, Image URL, Helpful Ratings</a:t>
            </a:r>
          </a:p>
          <a:p>
            <a:r>
              <a:rPr lang="en-US" sz="1200" dirty="0"/>
              <a:t>2. Drop duplicated row</a:t>
            </a:r>
          </a:p>
          <a:p>
            <a:r>
              <a:rPr lang="en-US" sz="1200" dirty="0"/>
              <a:t>3. Converted Review Date to datetime format</a:t>
            </a:r>
          </a:p>
          <a:p>
            <a:r>
              <a:rPr lang="en-US" sz="1200" dirty="0"/>
              <a:t>4. Filled missing values with placeholder text</a:t>
            </a:r>
          </a:p>
          <a:p>
            <a:r>
              <a:rPr lang="en-US" sz="1200" dirty="0"/>
              <a:t>5. Filtered for Review Date &gt; '2018-12-31’ to remove outlier data</a:t>
            </a:r>
          </a:p>
        </p:txBody>
      </p:sp>
      <p:grpSp>
        <p:nvGrpSpPr>
          <p:cNvPr id="33" name="Group 32">
            <a:extLst>
              <a:ext uri="{FF2B5EF4-FFF2-40B4-BE49-F238E27FC236}">
                <a16:creationId xmlns:a16="http://schemas.microsoft.com/office/drawing/2014/main" id="{D25D87FD-D997-46FE-961B-388D359E15F5}"/>
              </a:ext>
            </a:extLst>
          </p:cNvPr>
          <p:cNvGrpSpPr/>
          <p:nvPr/>
        </p:nvGrpSpPr>
        <p:grpSpPr>
          <a:xfrm>
            <a:off x="6557883" y="1383325"/>
            <a:ext cx="2814945" cy="1934033"/>
            <a:chOff x="4252210" y="3843111"/>
            <a:chExt cx="3451558" cy="2404301"/>
          </a:xfrm>
        </p:grpSpPr>
        <p:pic>
          <p:nvPicPr>
            <p:cNvPr id="3091" name="Picture 19">
              <a:extLst>
                <a:ext uri="{FF2B5EF4-FFF2-40B4-BE49-F238E27FC236}">
                  <a16:creationId xmlns:a16="http://schemas.microsoft.com/office/drawing/2014/main" id="{38374DBD-0305-4EC4-A691-1E036A2269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384" t="9850" r="32774"/>
            <a:stretch/>
          </p:blipFill>
          <p:spPr bwMode="auto">
            <a:xfrm>
              <a:off x="4299665" y="3843111"/>
              <a:ext cx="3404103" cy="24043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9">
              <a:extLst>
                <a:ext uri="{FF2B5EF4-FFF2-40B4-BE49-F238E27FC236}">
                  <a16:creationId xmlns:a16="http://schemas.microsoft.com/office/drawing/2014/main" id="{DF90F675-A5A5-4139-94C9-F38A484302B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486" t="14750" r="2741" b="47267"/>
            <a:stretch/>
          </p:blipFill>
          <p:spPr bwMode="auto">
            <a:xfrm>
              <a:off x="4252210" y="5201738"/>
              <a:ext cx="1387344" cy="757945"/>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Rectangle: Rounded Corners 42">
            <a:extLst>
              <a:ext uri="{FF2B5EF4-FFF2-40B4-BE49-F238E27FC236}">
                <a16:creationId xmlns:a16="http://schemas.microsoft.com/office/drawing/2014/main" id="{DFDAA731-2C9A-467C-B5BB-50374C05A4F4}"/>
              </a:ext>
            </a:extLst>
          </p:cNvPr>
          <p:cNvSpPr/>
          <p:nvPr/>
        </p:nvSpPr>
        <p:spPr>
          <a:xfrm>
            <a:off x="169982" y="643003"/>
            <a:ext cx="3429432" cy="461665"/>
          </a:xfrm>
          <a:prstGeom prst="roundRect">
            <a:avLst>
              <a:gd name="adj" fmla="val 3640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Exploratory Data Analysis</a:t>
            </a:r>
          </a:p>
        </p:txBody>
      </p:sp>
      <p:sp>
        <p:nvSpPr>
          <p:cNvPr id="44" name="Rectangle: Rounded Corners 43">
            <a:extLst>
              <a:ext uri="{FF2B5EF4-FFF2-40B4-BE49-F238E27FC236}">
                <a16:creationId xmlns:a16="http://schemas.microsoft.com/office/drawing/2014/main" id="{35615583-8AD6-483D-A5BB-1A633A330CC7}"/>
              </a:ext>
            </a:extLst>
          </p:cNvPr>
          <p:cNvSpPr/>
          <p:nvPr/>
        </p:nvSpPr>
        <p:spPr>
          <a:xfrm>
            <a:off x="3763849" y="624706"/>
            <a:ext cx="8299965" cy="475055"/>
          </a:xfrm>
          <a:prstGeom prst="roundRect">
            <a:avLst>
              <a:gd name="adj" fmla="val 3640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Analysis on Review Ratings</a:t>
            </a:r>
          </a:p>
        </p:txBody>
      </p:sp>
      <p:sp>
        <p:nvSpPr>
          <p:cNvPr id="34" name="TextBox 33">
            <a:extLst>
              <a:ext uri="{FF2B5EF4-FFF2-40B4-BE49-F238E27FC236}">
                <a16:creationId xmlns:a16="http://schemas.microsoft.com/office/drawing/2014/main" id="{01DDFA79-84EA-4258-A53B-B3E8B7D742A4}"/>
              </a:ext>
            </a:extLst>
          </p:cNvPr>
          <p:cNvSpPr txBox="1"/>
          <p:nvPr/>
        </p:nvSpPr>
        <p:spPr>
          <a:xfrm>
            <a:off x="6958302" y="1134765"/>
            <a:ext cx="3404103" cy="276999"/>
          </a:xfrm>
          <a:prstGeom prst="rect">
            <a:avLst/>
          </a:prstGeom>
          <a:noFill/>
        </p:spPr>
        <p:txBody>
          <a:bodyPr wrap="square" rtlCol="0">
            <a:spAutoFit/>
          </a:bodyPr>
          <a:lstStyle/>
          <a:p>
            <a:r>
              <a:rPr lang="en-US" sz="1200" dirty="0"/>
              <a:t>Percentage of reviews by Market</a:t>
            </a:r>
          </a:p>
        </p:txBody>
      </p:sp>
      <p:sp>
        <p:nvSpPr>
          <p:cNvPr id="56" name="TextBox 55">
            <a:extLst>
              <a:ext uri="{FF2B5EF4-FFF2-40B4-BE49-F238E27FC236}">
                <a16:creationId xmlns:a16="http://schemas.microsoft.com/office/drawing/2014/main" id="{F3BAB152-9B1E-424A-882E-11E8ACD133E4}"/>
              </a:ext>
            </a:extLst>
          </p:cNvPr>
          <p:cNvSpPr txBox="1"/>
          <p:nvPr/>
        </p:nvSpPr>
        <p:spPr>
          <a:xfrm>
            <a:off x="9373186" y="4515431"/>
            <a:ext cx="2734734" cy="2123658"/>
          </a:xfrm>
          <a:prstGeom prst="rect">
            <a:avLst/>
          </a:prstGeom>
          <a:noFill/>
        </p:spPr>
        <p:txBody>
          <a:bodyPr wrap="square" rtlCol="0">
            <a:spAutoFit/>
          </a:bodyPr>
          <a:lstStyle/>
          <a:p>
            <a:r>
              <a:rPr lang="en-US" sz="1100" b="1" dirty="0"/>
              <a:t>3) Analysis on top and bottom rated product brands</a:t>
            </a:r>
          </a:p>
          <a:p>
            <a:endParaRPr lang="en-US" sz="1100" b="1" dirty="0"/>
          </a:p>
          <a:p>
            <a:r>
              <a:rPr lang="en-US" sz="1100" dirty="0"/>
              <a:t>Recommendation: Focus marketing strategies on the top 5 rated product brands and deep dive on the reasons behind their high ratings (for example, high quality products, good service by seller, fast delivery,  attractive discounts). Evaluate and apply relevant strategies for the bottom rated product brands to boost the customer sentiment. </a:t>
            </a:r>
          </a:p>
        </p:txBody>
      </p:sp>
      <p:pic>
        <p:nvPicPr>
          <p:cNvPr id="3095" name="Picture 23">
            <a:extLst>
              <a:ext uri="{FF2B5EF4-FFF2-40B4-BE49-F238E27FC236}">
                <a16:creationId xmlns:a16="http://schemas.microsoft.com/office/drawing/2014/main" id="{949DF0E1-A9BA-4B26-A853-8083E92F05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4643" y="4414741"/>
            <a:ext cx="5608063" cy="2381966"/>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Straight Connector 59">
            <a:extLst>
              <a:ext uri="{FF2B5EF4-FFF2-40B4-BE49-F238E27FC236}">
                <a16:creationId xmlns:a16="http://schemas.microsoft.com/office/drawing/2014/main" id="{022269A6-2D19-477E-A223-5640B8276EAE}"/>
              </a:ext>
            </a:extLst>
          </p:cNvPr>
          <p:cNvCxnSpPr>
            <a:cxnSpLocks/>
          </p:cNvCxnSpPr>
          <p:nvPr/>
        </p:nvCxnSpPr>
        <p:spPr>
          <a:xfrm>
            <a:off x="3699883" y="4383775"/>
            <a:ext cx="8210192" cy="612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4AF5460-050C-4826-BC68-5B0DFF9FBA3E}"/>
              </a:ext>
            </a:extLst>
          </p:cNvPr>
          <p:cNvCxnSpPr>
            <a:cxnSpLocks/>
          </p:cNvCxnSpPr>
          <p:nvPr/>
        </p:nvCxnSpPr>
        <p:spPr>
          <a:xfrm flipV="1">
            <a:off x="6393331" y="1297439"/>
            <a:ext cx="5566" cy="3054923"/>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36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5A63749-2C10-452D-8F06-2631440587D4}"/>
              </a:ext>
            </a:extLst>
          </p:cNvPr>
          <p:cNvGrpSpPr/>
          <p:nvPr/>
        </p:nvGrpSpPr>
        <p:grpSpPr>
          <a:xfrm>
            <a:off x="152620" y="3932816"/>
            <a:ext cx="6461539" cy="2865832"/>
            <a:chOff x="148163" y="4078810"/>
            <a:chExt cx="5514898" cy="2865832"/>
          </a:xfrm>
        </p:grpSpPr>
        <p:sp>
          <p:nvSpPr>
            <p:cNvPr id="26" name="Rectangle 25">
              <a:extLst>
                <a:ext uri="{FF2B5EF4-FFF2-40B4-BE49-F238E27FC236}">
                  <a16:creationId xmlns:a16="http://schemas.microsoft.com/office/drawing/2014/main" id="{0961B1C4-3850-4E05-A100-9E0721E5DB9E}"/>
                </a:ext>
              </a:extLst>
            </p:cNvPr>
            <p:cNvSpPr/>
            <p:nvPr/>
          </p:nvSpPr>
          <p:spPr>
            <a:xfrm>
              <a:off x="148163" y="4450959"/>
              <a:ext cx="5514898" cy="2493683"/>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C574BCE0-EDE1-4948-AF34-1F0783DD0C74}"/>
                </a:ext>
              </a:extLst>
            </p:cNvPr>
            <p:cNvSpPr/>
            <p:nvPr/>
          </p:nvSpPr>
          <p:spPr>
            <a:xfrm>
              <a:off x="152621" y="4078810"/>
              <a:ext cx="5510440" cy="466464"/>
            </a:xfrm>
            <a:prstGeom prst="rect">
              <a:avLst/>
            </a:prstGeom>
            <a:solidFill>
              <a:srgbClr val="E5C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grpSp>
      <p:sp>
        <p:nvSpPr>
          <p:cNvPr id="6" name="Rectangle: Rounded Corners 5">
            <a:extLst>
              <a:ext uri="{FF2B5EF4-FFF2-40B4-BE49-F238E27FC236}">
                <a16:creationId xmlns:a16="http://schemas.microsoft.com/office/drawing/2014/main" id="{A56B9195-9916-4FC5-85AB-344E4D90088E}"/>
              </a:ext>
            </a:extLst>
          </p:cNvPr>
          <p:cNvSpPr/>
          <p:nvPr/>
        </p:nvSpPr>
        <p:spPr>
          <a:xfrm>
            <a:off x="6702766" y="167725"/>
            <a:ext cx="4913765" cy="679552"/>
          </a:xfrm>
          <a:prstGeom prst="roundRect">
            <a:avLst>
              <a:gd name="adj" fmla="val 31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Sentiment Analysis using Word Cloud (NLTK)</a:t>
            </a:r>
          </a:p>
        </p:txBody>
      </p:sp>
      <p:pic>
        <p:nvPicPr>
          <p:cNvPr id="2050" name="Picture 2">
            <a:extLst>
              <a:ext uri="{FF2B5EF4-FFF2-40B4-BE49-F238E27FC236}">
                <a16:creationId xmlns:a16="http://schemas.microsoft.com/office/drawing/2014/main" id="{8D9C287F-0793-4989-BC45-E6EE73C9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657" y="976126"/>
            <a:ext cx="4043874" cy="20561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A92336-4D42-4C10-9AB5-DB79D8BA9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5431" y="3892176"/>
            <a:ext cx="4043874" cy="20561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D53CD66-1ABA-460E-930F-38C455A172DB}"/>
              </a:ext>
            </a:extLst>
          </p:cNvPr>
          <p:cNvSpPr txBox="1"/>
          <p:nvPr/>
        </p:nvSpPr>
        <p:spPr>
          <a:xfrm>
            <a:off x="6982736" y="3026678"/>
            <a:ext cx="5209264" cy="954107"/>
          </a:xfrm>
          <a:prstGeom prst="rect">
            <a:avLst/>
          </a:prstGeom>
          <a:noFill/>
        </p:spPr>
        <p:txBody>
          <a:bodyPr wrap="square">
            <a:spAutoFit/>
          </a:bodyPr>
          <a:lstStyle/>
          <a:p>
            <a:r>
              <a:rPr lang="en-US" sz="1400" b="1" dirty="0"/>
              <a:t>Negative keywords: strong, half, sweet, iced, Guatemala, Colombia</a:t>
            </a:r>
          </a:p>
          <a:p>
            <a:r>
              <a:rPr lang="en-US" sz="1400" dirty="0"/>
              <a:t>Recommendation: Reach out to sellers carrying these types of coffee to improve their product quality or change their product range. </a:t>
            </a:r>
          </a:p>
          <a:p>
            <a:endParaRPr lang="en-US" sz="1400" b="1" dirty="0"/>
          </a:p>
        </p:txBody>
      </p:sp>
      <p:sp>
        <p:nvSpPr>
          <p:cNvPr id="11" name="TextBox 10">
            <a:extLst>
              <a:ext uri="{FF2B5EF4-FFF2-40B4-BE49-F238E27FC236}">
                <a16:creationId xmlns:a16="http://schemas.microsoft.com/office/drawing/2014/main" id="{1952BFC8-67C7-470D-AFC4-4739F5E333C8}"/>
              </a:ext>
            </a:extLst>
          </p:cNvPr>
          <p:cNvSpPr txBox="1"/>
          <p:nvPr/>
        </p:nvSpPr>
        <p:spPr>
          <a:xfrm>
            <a:off x="6737703" y="5893768"/>
            <a:ext cx="5531908" cy="954107"/>
          </a:xfrm>
          <a:prstGeom prst="rect">
            <a:avLst/>
          </a:prstGeom>
          <a:noFill/>
        </p:spPr>
        <p:txBody>
          <a:bodyPr wrap="square">
            <a:spAutoFit/>
          </a:bodyPr>
          <a:lstStyle/>
          <a:p>
            <a:r>
              <a:rPr lang="en-US" sz="1400" b="1" dirty="0"/>
              <a:t>Positive keywords: black, sugar, blend, taste, expensive, smooth, canned</a:t>
            </a:r>
          </a:p>
          <a:p>
            <a:r>
              <a:rPr lang="en-US" sz="1400" dirty="0"/>
              <a:t>Recommendation: Collaborate closely with sellers with products associated to these product tags to ensure supply continuity, and explore if they can bring in variants of these products for higher business revenue</a:t>
            </a:r>
          </a:p>
        </p:txBody>
      </p:sp>
      <p:sp>
        <p:nvSpPr>
          <p:cNvPr id="12" name="Rectangle: Rounded Corners 11">
            <a:extLst>
              <a:ext uri="{FF2B5EF4-FFF2-40B4-BE49-F238E27FC236}">
                <a16:creationId xmlns:a16="http://schemas.microsoft.com/office/drawing/2014/main" id="{13AD6CB1-FAFC-42D4-A2A6-A1E52B24641C}"/>
              </a:ext>
            </a:extLst>
          </p:cNvPr>
          <p:cNvSpPr/>
          <p:nvPr/>
        </p:nvSpPr>
        <p:spPr>
          <a:xfrm>
            <a:off x="169982" y="167725"/>
            <a:ext cx="6474658" cy="646122"/>
          </a:xfrm>
          <a:prstGeom prst="roundRect">
            <a:avLst>
              <a:gd name="adj" fmla="val 31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Temporal Analysis on Review Rating</a:t>
            </a:r>
          </a:p>
        </p:txBody>
      </p:sp>
      <p:pic>
        <p:nvPicPr>
          <p:cNvPr id="8" name="Picture 7">
            <a:extLst>
              <a:ext uri="{FF2B5EF4-FFF2-40B4-BE49-F238E27FC236}">
                <a16:creationId xmlns:a16="http://schemas.microsoft.com/office/drawing/2014/main" id="{398C0C03-E35E-44A5-9E8F-6FD0D270C35C}"/>
              </a:ext>
            </a:extLst>
          </p:cNvPr>
          <p:cNvPicPr>
            <a:picLocks noChangeAspect="1"/>
          </p:cNvPicPr>
          <p:nvPr/>
        </p:nvPicPr>
        <p:blipFill rotWithShape="1">
          <a:blip r:embed="rId5">
            <a:clrChange>
              <a:clrFrom>
                <a:srgbClr val="EFF2FA"/>
              </a:clrFrom>
              <a:clrTo>
                <a:srgbClr val="EFF2FA">
                  <a:alpha val="0"/>
                </a:srgbClr>
              </a:clrTo>
            </a:clrChange>
          </a:blip>
          <a:srcRect l="7388" t="30271" r="51148" b="29836"/>
          <a:stretch/>
        </p:blipFill>
        <p:spPr>
          <a:xfrm>
            <a:off x="7083488" y="3763327"/>
            <a:ext cx="684890" cy="658934"/>
          </a:xfrm>
          <a:prstGeom prst="rect">
            <a:avLst/>
          </a:prstGeom>
        </p:spPr>
      </p:pic>
      <p:pic>
        <p:nvPicPr>
          <p:cNvPr id="14" name="Picture 13">
            <a:extLst>
              <a:ext uri="{FF2B5EF4-FFF2-40B4-BE49-F238E27FC236}">
                <a16:creationId xmlns:a16="http://schemas.microsoft.com/office/drawing/2014/main" id="{A51DD9BA-19C9-488A-AF32-3C0AA8570514}"/>
              </a:ext>
            </a:extLst>
          </p:cNvPr>
          <p:cNvPicPr>
            <a:picLocks noChangeAspect="1"/>
          </p:cNvPicPr>
          <p:nvPr/>
        </p:nvPicPr>
        <p:blipFill rotWithShape="1">
          <a:blip r:embed="rId5">
            <a:clrChange>
              <a:clrFrom>
                <a:srgbClr val="EFF2FA"/>
              </a:clrFrom>
              <a:clrTo>
                <a:srgbClr val="EFF2FA">
                  <a:alpha val="0"/>
                </a:srgbClr>
              </a:clrTo>
            </a:clrChange>
          </a:blip>
          <a:srcRect l="51458" t="28587" r="8051" b="29251"/>
          <a:stretch/>
        </p:blipFill>
        <p:spPr>
          <a:xfrm>
            <a:off x="7083488" y="830262"/>
            <a:ext cx="675647" cy="703524"/>
          </a:xfrm>
          <a:prstGeom prst="rect">
            <a:avLst/>
          </a:prstGeom>
        </p:spPr>
      </p:pic>
      <p:pic>
        <p:nvPicPr>
          <p:cNvPr id="2056" name="Picture 8">
            <a:extLst>
              <a:ext uri="{FF2B5EF4-FFF2-40B4-BE49-F238E27FC236}">
                <a16:creationId xmlns:a16="http://schemas.microsoft.com/office/drawing/2014/main" id="{35602286-3180-4B79-BD4D-0E60456219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91" y="4504534"/>
            <a:ext cx="3144449" cy="217023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1CEEEF6B-8257-4D8C-83C3-BDBACD405221}"/>
              </a:ext>
            </a:extLst>
          </p:cNvPr>
          <p:cNvSpPr txBox="1"/>
          <p:nvPr/>
        </p:nvSpPr>
        <p:spPr>
          <a:xfrm>
            <a:off x="-5352" y="3932816"/>
            <a:ext cx="6580165" cy="523220"/>
          </a:xfrm>
          <a:prstGeom prst="rect">
            <a:avLst/>
          </a:prstGeom>
          <a:noFill/>
        </p:spPr>
        <p:txBody>
          <a:bodyPr wrap="square" rtlCol="0">
            <a:spAutoFit/>
          </a:bodyPr>
          <a:lstStyle/>
          <a:p>
            <a:pPr algn="ctr"/>
            <a:r>
              <a:rPr lang="en-US" sz="1400" b="1" dirty="0"/>
              <a:t>Yearly count of rating score 5 increases at a much larger extent </a:t>
            </a:r>
          </a:p>
          <a:p>
            <a:pPr algn="ctr"/>
            <a:r>
              <a:rPr lang="en-US" sz="1400" b="1" dirty="0"/>
              <a:t>as compared to other rating scores with time</a:t>
            </a:r>
            <a:endParaRPr lang="en-US" sz="1400" dirty="0"/>
          </a:p>
        </p:txBody>
      </p:sp>
      <p:grpSp>
        <p:nvGrpSpPr>
          <p:cNvPr id="30" name="Group 29">
            <a:extLst>
              <a:ext uri="{FF2B5EF4-FFF2-40B4-BE49-F238E27FC236}">
                <a16:creationId xmlns:a16="http://schemas.microsoft.com/office/drawing/2014/main" id="{625DE5B3-C265-4AA3-ACBC-07C86E7844A7}"/>
              </a:ext>
            </a:extLst>
          </p:cNvPr>
          <p:cNvGrpSpPr/>
          <p:nvPr/>
        </p:nvGrpSpPr>
        <p:grpSpPr>
          <a:xfrm>
            <a:off x="160468" y="867549"/>
            <a:ext cx="6602843" cy="2960014"/>
            <a:chOff x="169982" y="921128"/>
            <a:chExt cx="6602843" cy="2960014"/>
          </a:xfrm>
        </p:grpSpPr>
        <p:sp>
          <p:nvSpPr>
            <p:cNvPr id="24" name="Rectangle 23">
              <a:extLst>
                <a:ext uri="{FF2B5EF4-FFF2-40B4-BE49-F238E27FC236}">
                  <a16:creationId xmlns:a16="http://schemas.microsoft.com/office/drawing/2014/main" id="{A2295A6F-FFB3-425D-92AB-8F6497A55BD1}"/>
                </a:ext>
              </a:extLst>
            </p:cNvPr>
            <p:cNvSpPr/>
            <p:nvPr/>
          </p:nvSpPr>
          <p:spPr>
            <a:xfrm>
              <a:off x="169982" y="1280605"/>
              <a:ext cx="6474658" cy="2600537"/>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4" name="Picture 6">
              <a:extLst>
                <a:ext uri="{FF2B5EF4-FFF2-40B4-BE49-F238E27FC236}">
                  <a16:creationId xmlns:a16="http://schemas.microsoft.com/office/drawing/2014/main" id="{87E02A31-51D5-41B5-AD0F-A26B07B96C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505" y="1517371"/>
              <a:ext cx="2494855" cy="22660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D5F3FAD8-4AE1-413A-89A6-A12A8CD13A92}"/>
                </a:ext>
              </a:extLst>
            </p:cNvPr>
            <p:cNvSpPr/>
            <p:nvPr/>
          </p:nvSpPr>
          <p:spPr>
            <a:xfrm>
              <a:off x="169982" y="921128"/>
              <a:ext cx="6474658" cy="524622"/>
            </a:xfrm>
            <a:prstGeom prst="rect">
              <a:avLst/>
            </a:prstGeom>
            <a:solidFill>
              <a:srgbClr val="E5C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0" name="TextBox 19">
              <a:extLst>
                <a:ext uri="{FF2B5EF4-FFF2-40B4-BE49-F238E27FC236}">
                  <a16:creationId xmlns:a16="http://schemas.microsoft.com/office/drawing/2014/main" id="{BE74A488-6B09-4502-A7F9-282E0A30663E}"/>
                </a:ext>
              </a:extLst>
            </p:cNvPr>
            <p:cNvSpPr txBox="1"/>
            <p:nvPr/>
          </p:nvSpPr>
          <p:spPr>
            <a:xfrm>
              <a:off x="346766" y="946399"/>
              <a:ext cx="5936890" cy="738664"/>
            </a:xfrm>
            <a:prstGeom prst="rect">
              <a:avLst/>
            </a:prstGeom>
            <a:noFill/>
          </p:spPr>
          <p:txBody>
            <a:bodyPr wrap="square" rtlCol="0">
              <a:spAutoFit/>
            </a:bodyPr>
            <a:lstStyle/>
            <a:p>
              <a:pPr algn="ctr"/>
              <a:r>
                <a:rPr lang="en-US" sz="1400" b="1" dirty="0"/>
                <a:t>Minimal fluctuation </a:t>
              </a:r>
              <a:r>
                <a:rPr lang="en-US" sz="1400" b="1" dirty="0">
                  <a:solidFill>
                    <a:schemeClr val="tx1"/>
                  </a:solidFill>
                </a:rPr>
                <a:t>observed in average review rating with time, with a sharp decline observed in Q4 2021</a:t>
              </a:r>
            </a:p>
            <a:p>
              <a:endParaRPr lang="en-US" sz="1400" dirty="0"/>
            </a:p>
          </p:txBody>
        </p:sp>
        <p:sp>
          <p:nvSpPr>
            <p:cNvPr id="29" name="TextBox 28">
              <a:extLst>
                <a:ext uri="{FF2B5EF4-FFF2-40B4-BE49-F238E27FC236}">
                  <a16:creationId xmlns:a16="http://schemas.microsoft.com/office/drawing/2014/main" id="{2F4324B8-259C-4E53-97F2-A4D1F85D4BF2}"/>
                </a:ext>
              </a:extLst>
            </p:cNvPr>
            <p:cNvSpPr txBox="1"/>
            <p:nvPr/>
          </p:nvSpPr>
          <p:spPr>
            <a:xfrm>
              <a:off x="2753361" y="1457555"/>
              <a:ext cx="4019464" cy="2292935"/>
            </a:xfrm>
            <a:prstGeom prst="rect">
              <a:avLst/>
            </a:prstGeom>
            <a:noFill/>
          </p:spPr>
          <p:txBody>
            <a:bodyPr wrap="square" rtlCol="0">
              <a:spAutoFit/>
            </a:bodyPr>
            <a:lstStyle/>
            <a:p>
              <a:pPr marL="228600" indent="-228600">
                <a:buAutoNum type="arabicParenR"/>
              </a:pPr>
              <a:r>
                <a:rPr lang="en-US" sz="1100" dirty="0"/>
                <a:t>Minimal fluctuations to the average review rating reflect consistent quality of overall products listed on Amazon. </a:t>
              </a:r>
            </a:p>
            <a:p>
              <a:pPr marL="228600" indent="-228600">
                <a:buAutoNum type="arabicParenR"/>
              </a:pPr>
              <a:endParaRPr lang="en-US" sz="1100" dirty="0"/>
            </a:p>
            <a:p>
              <a:r>
                <a:rPr lang="en-US" sz="1100" dirty="0"/>
                <a:t>- To improve business, suggest to investigate further on the highly rated products so that we can bring more of similar items into the catalogue and boost sales. </a:t>
              </a:r>
            </a:p>
            <a:p>
              <a:endParaRPr lang="en-US" sz="1100" dirty="0"/>
            </a:p>
            <a:p>
              <a:r>
                <a:rPr lang="en-US" sz="1100" dirty="0"/>
                <a:t>2) Sharp decline may be due to AWS outage caused by hardware failure in US data center -&gt; unavailability of services had negatively impacted customer sentiment, reflected in poorer review rating.  </a:t>
              </a:r>
            </a:p>
            <a:p>
              <a:endParaRPr lang="en-US" sz="1100" dirty="0"/>
            </a:p>
            <a:p>
              <a:r>
                <a:rPr lang="en-US" sz="1100" dirty="0"/>
                <a:t>- Ensure redundancy of servers/data centers to prevent future outages</a:t>
              </a:r>
            </a:p>
          </p:txBody>
        </p:sp>
      </p:grpSp>
      <p:sp>
        <p:nvSpPr>
          <p:cNvPr id="35" name="TextBox 34">
            <a:extLst>
              <a:ext uri="{FF2B5EF4-FFF2-40B4-BE49-F238E27FC236}">
                <a16:creationId xmlns:a16="http://schemas.microsoft.com/office/drawing/2014/main" id="{804C1ADD-F3E3-4B10-9D3F-1501F5576173}"/>
              </a:ext>
            </a:extLst>
          </p:cNvPr>
          <p:cNvSpPr txBox="1"/>
          <p:nvPr/>
        </p:nvSpPr>
        <p:spPr>
          <a:xfrm>
            <a:off x="3422423" y="4568576"/>
            <a:ext cx="3033241" cy="1954381"/>
          </a:xfrm>
          <a:prstGeom prst="rect">
            <a:avLst/>
          </a:prstGeom>
          <a:noFill/>
        </p:spPr>
        <p:txBody>
          <a:bodyPr wrap="square" rtlCol="0">
            <a:spAutoFit/>
          </a:bodyPr>
          <a:lstStyle/>
          <a:p>
            <a:r>
              <a:rPr lang="en-US" sz="1100" dirty="0"/>
              <a:t>Huge increase in review score of 5 with time as customers are generally satisfied with product and service. Could be attributed to changing consumer behavior -&gt; more generous with giving high rating scores so sellers are motivated to keep up with their service level and products</a:t>
            </a:r>
          </a:p>
          <a:p>
            <a:endParaRPr lang="en-US" sz="1100" dirty="0"/>
          </a:p>
          <a:p>
            <a:r>
              <a:rPr lang="en-US" sz="1100" dirty="0"/>
              <a:t>- Develop customer insights team to keep up with changing consumer behavioral trends and propose strategies to ride on the trends</a:t>
            </a:r>
          </a:p>
          <a:p>
            <a:endParaRPr lang="en-US" sz="1100" dirty="0"/>
          </a:p>
        </p:txBody>
      </p:sp>
    </p:spTree>
    <p:extLst>
      <p:ext uri="{BB962C8B-B14F-4D97-AF65-F5344CB8AC3E}">
        <p14:creationId xmlns:p14="http://schemas.microsoft.com/office/powerpoint/2010/main" val="406097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18842CC2-4A66-4BE1-A60E-A51E0AB20605}"/>
              </a:ext>
            </a:extLst>
          </p:cNvPr>
          <p:cNvSpPr txBox="1"/>
          <p:nvPr/>
        </p:nvSpPr>
        <p:spPr>
          <a:xfrm>
            <a:off x="125992" y="1025420"/>
            <a:ext cx="5687590" cy="5632311"/>
          </a:xfrm>
          <a:prstGeom prst="rect">
            <a:avLst/>
          </a:prstGeom>
          <a:solidFill>
            <a:schemeClr val="accent2">
              <a:lumMod val="20000"/>
              <a:lumOff val="8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A43C19CC-63B1-4F2C-B7D7-3556C2E81A97}"/>
              </a:ext>
            </a:extLst>
          </p:cNvPr>
          <p:cNvSpPr txBox="1"/>
          <p:nvPr/>
        </p:nvSpPr>
        <p:spPr>
          <a:xfrm>
            <a:off x="2924915" y="2733323"/>
            <a:ext cx="3028843" cy="2308324"/>
          </a:xfrm>
          <a:prstGeom prst="rect">
            <a:avLst/>
          </a:prstGeom>
          <a:noFill/>
        </p:spPr>
        <p:txBody>
          <a:bodyPr wrap="square" rtlCol="0">
            <a:spAutoFit/>
          </a:bodyPr>
          <a:lstStyle/>
          <a:p>
            <a:r>
              <a:rPr lang="en-US" sz="1400" b="1" dirty="0"/>
              <a:t>Ratings of 2,3 have highest positive sentiment score </a:t>
            </a:r>
          </a:p>
          <a:p>
            <a:pPr marL="171450" indent="-171450">
              <a:buFont typeface="Arial" panose="020B0604020202020204" pitchFamily="34" charset="0"/>
              <a:buChar char="•"/>
            </a:pPr>
            <a:r>
              <a:rPr lang="en-US" sz="1100" dirty="0"/>
              <a:t>Implies </a:t>
            </a:r>
            <a:r>
              <a:rPr lang="en-US" sz="1100" b="1" dirty="0"/>
              <a:t>mixed reviews: </a:t>
            </a:r>
            <a:r>
              <a:rPr lang="en-US" sz="1100" dirty="0"/>
              <a:t>reviewer focused on positive aspects of the product in the review, but gave low to neutral ratings. </a:t>
            </a:r>
          </a:p>
          <a:p>
            <a:pPr marL="171450" indent="-171450">
              <a:buFont typeface="Arial" panose="020B0604020202020204" pitchFamily="34" charset="0"/>
              <a:buChar char="•"/>
            </a:pPr>
            <a:endParaRPr lang="en-US" sz="1100" dirty="0"/>
          </a:p>
          <a:p>
            <a:r>
              <a:rPr lang="en-US" sz="1400" b="1" dirty="0"/>
              <a:t>Ratings of 4,5 have mid-range positive sentiment score</a:t>
            </a:r>
          </a:p>
          <a:p>
            <a:pPr marL="171450" indent="-171450">
              <a:buFont typeface="Arial" panose="020B0604020202020204" pitchFamily="34" charset="0"/>
              <a:buChar char="•"/>
            </a:pPr>
            <a:r>
              <a:rPr lang="en-US" sz="1100" dirty="0"/>
              <a:t>Reviewers were less enthusiastic in expressing positive sentiments even though they are generous in their rating. </a:t>
            </a:r>
          </a:p>
          <a:p>
            <a:endParaRPr lang="en-US" sz="1100" dirty="0"/>
          </a:p>
        </p:txBody>
      </p:sp>
      <p:sp>
        <p:nvSpPr>
          <p:cNvPr id="7" name="Rectangle: Rounded Corners 6">
            <a:extLst>
              <a:ext uri="{FF2B5EF4-FFF2-40B4-BE49-F238E27FC236}">
                <a16:creationId xmlns:a16="http://schemas.microsoft.com/office/drawing/2014/main" id="{B64253E7-CD6A-4FC6-8DED-D491AC1CFA66}"/>
              </a:ext>
            </a:extLst>
          </p:cNvPr>
          <p:cNvSpPr/>
          <p:nvPr/>
        </p:nvSpPr>
        <p:spPr>
          <a:xfrm>
            <a:off x="6107034" y="412663"/>
            <a:ext cx="5958974" cy="2566973"/>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pic>
        <p:nvPicPr>
          <p:cNvPr id="12" name="Picture 2">
            <a:extLst>
              <a:ext uri="{FF2B5EF4-FFF2-40B4-BE49-F238E27FC236}">
                <a16:creationId xmlns:a16="http://schemas.microsoft.com/office/drawing/2014/main" id="{7F555F33-632D-422C-9F72-460074AD57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508"/>
          <a:stretch/>
        </p:blipFill>
        <p:spPr bwMode="auto">
          <a:xfrm>
            <a:off x="148135" y="3218618"/>
            <a:ext cx="2824153" cy="122860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184641D7-07E7-497D-8926-0BB58B548D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508"/>
          <a:stretch/>
        </p:blipFill>
        <p:spPr bwMode="auto">
          <a:xfrm>
            <a:off x="160952" y="5050000"/>
            <a:ext cx="2823399" cy="122827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9FF43262-FE16-440C-A43E-1537CAC6DB07}"/>
              </a:ext>
            </a:extLst>
          </p:cNvPr>
          <p:cNvSpPr/>
          <p:nvPr/>
        </p:nvSpPr>
        <p:spPr>
          <a:xfrm>
            <a:off x="169982" y="245323"/>
            <a:ext cx="5643600" cy="679552"/>
          </a:xfrm>
          <a:prstGeom prst="roundRect">
            <a:avLst>
              <a:gd name="adj" fmla="val 31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Sentiment Analysis </a:t>
            </a:r>
          </a:p>
          <a:p>
            <a:pPr algn="ctr"/>
            <a:r>
              <a:rPr lang="en-US" b="1" dirty="0">
                <a:solidFill>
                  <a:schemeClr val="tx1"/>
                </a:solidFill>
              </a:rPr>
              <a:t>using pre-trained, fine-tuned transformer model</a:t>
            </a:r>
          </a:p>
        </p:txBody>
      </p:sp>
      <p:sp>
        <p:nvSpPr>
          <p:cNvPr id="20" name="TextBox 19">
            <a:extLst>
              <a:ext uri="{FF2B5EF4-FFF2-40B4-BE49-F238E27FC236}">
                <a16:creationId xmlns:a16="http://schemas.microsoft.com/office/drawing/2014/main" id="{082E4A28-6732-4D31-83B9-32172B9FD26A}"/>
              </a:ext>
            </a:extLst>
          </p:cNvPr>
          <p:cNvSpPr txBox="1"/>
          <p:nvPr/>
        </p:nvSpPr>
        <p:spPr>
          <a:xfrm>
            <a:off x="63302" y="1673324"/>
            <a:ext cx="5999742" cy="646331"/>
          </a:xfrm>
          <a:prstGeom prst="rect">
            <a:avLst/>
          </a:prstGeom>
          <a:noFill/>
        </p:spPr>
        <p:txBody>
          <a:bodyPr wrap="square" rtlCol="0">
            <a:spAutoFit/>
          </a:bodyPr>
          <a:lstStyle/>
          <a:p>
            <a:pPr algn="l"/>
            <a:r>
              <a:rPr lang="en-US" sz="1200" dirty="0">
                <a:solidFill>
                  <a:srgbClr val="4B5563"/>
                </a:solidFill>
              </a:rPr>
              <a:t>1) Fine-tuned model using </a:t>
            </a:r>
            <a:r>
              <a:rPr lang="en-US" sz="1200" b="0" i="0" dirty="0">
                <a:solidFill>
                  <a:srgbClr val="4B5563"/>
                </a:solidFill>
                <a:effectLst/>
              </a:rPr>
              <a:t>Bert-base (used as sentiment analysis model for product reviews)</a:t>
            </a:r>
          </a:p>
          <a:p>
            <a:pPr algn="l"/>
            <a:r>
              <a:rPr lang="en-US" sz="1200" b="0" i="0" dirty="0">
                <a:solidFill>
                  <a:srgbClr val="4B5563"/>
                </a:solidFill>
                <a:effectLst/>
              </a:rPr>
              <a:t>2) Predict review rating, model is solely focused on reviews of products from </a:t>
            </a:r>
            <a:r>
              <a:rPr lang="en-US" sz="1200" dirty="0">
                <a:solidFill>
                  <a:srgbClr val="4B5563"/>
                </a:solidFill>
              </a:rPr>
              <a:t>Amazon</a:t>
            </a:r>
          </a:p>
          <a:p>
            <a:r>
              <a:rPr lang="en-US" sz="1200" dirty="0">
                <a:solidFill>
                  <a:srgbClr val="4B5563"/>
                </a:solidFill>
              </a:rPr>
              <a:t>3) Better contextual understanding, tailored vocabulary bank and review format familiarity</a:t>
            </a:r>
          </a:p>
        </p:txBody>
      </p:sp>
      <p:sp>
        <p:nvSpPr>
          <p:cNvPr id="22" name="TextBox 21">
            <a:extLst>
              <a:ext uri="{FF2B5EF4-FFF2-40B4-BE49-F238E27FC236}">
                <a16:creationId xmlns:a16="http://schemas.microsoft.com/office/drawing/2014/main" id="{26706ED7-7391-466F-A72C-3C9B2CCE8944}"/>
              </a:ext>
            </a:extLst>
          </p:cNvPr>
          <p:cNvSpPr txBox="1"/>
          <p:nvPr/>
        </p:nvSpPr>
        <p:spPr>
          <a:xfrm>
            <a:off x="2924916" y="4992837"/>
            <a:ext cx="2951356" cy="1369606"/>
          </a:xfrm>
          <a:prstGeom prst="rect">
            <a:avLst/>
          </a:prstGeom>
          <a:noFill/>
        </p:spPr>
        <p:txBody>
          <a:bodyPr wrap="square" rtlCol="0">
            <a:spAutoFit/>
          </a:bodyPr>
          <a:lstStyle/>
          <a:p>
            <a:r>
              <a:rPr lang="en-US" sz="1400" b="1" dirty="0"/>
              <a:t>Rating of 1 has highest negative sentiment score</a:t>
            </a:r>
          </a:p>
          <a:p>
            <a:pPr marL="171450" indent="-171450">
              <a:buFont typeface="Arial" panose="020B0604020202020204" pitchFamily="34" charset="0"/>
              <a:buChar char="•"/>
            </a:pPr>
            <a:r>
              <a:rPr lang="en-US" sz="1100" dirty="0"/>
              <a:t>Consistency in poor sentiment and lousy review score: reviewers expressed negative sentiment in their review and gave a low review rating, implying customer dissatisfaction.</a:t>
            </a:r>
          </a:p>
        </p:txBody>
      </p:sp>
      <p:sp>
        <p:nvSpPr>
          <p:cNvPr id="19" name="TextBox 18">
            <a:extLst>
              <a:ext uri="{FF2B5EF4-FFF2-40B4-BE49-F238E27FC236}">
                <a16:creationId xmlns:a16="http://schemas.microsoft.com/office/drawing/2014/main" id="{45F4B1EB-14B3-4E69-A082-897A5B86B1C1}"/>
              </a:ext>
            </a:extLst>
          </p:cNvPr>
          <p:cNvSpPr txBox="1"/>
          <p:nvPr/>
        </p:nvSpPr>
        <p:spPr>
          <a:xfrm>
            <a:off x="160952" y="1052564"/>
            <a:ext cx="5580188" cy="646331"/>
          </a:xfrm>
          <a:prstGeom prst="rect">
            <a:avLst/>
          </a:prstGeom>
          <a:noFill/>
        </p:spPr>
        <p:txBody>
          <a:bodyPr wrap="square" rtlCol="0">
            <a:spAutoFit/>
          </a:bodyPr>
          <a:lstStyle/>
          <a:p>
            <a:r>
              <a:rPr lang="en-US" sz="1200" b="1" dirty="0"/>
              <a:t>Pretrained transformer model selected over ML model as its state-of-the-art model can give quality results since it has been pre-trained and gives the most accurate results</a:t>
            </a:r>
          </a:p>
        </p:txBody>
      </p:sp>
      <p:sp>
        <p:nvSpPr>
          <p:cNvPr id="23" name="TextBox 22">
            <a:extLst>
              <a:ext uri="{FF2B5EF4-FFF2-40B4-BE49-F238E27FC236}">
                <a16:creationId xmlns:a16="http://schemas.microsoft.com/office/drawing/2014/main" id="{1D321AF8-D597-4BD6-A413-7F87DE570427}"/>
              </a:ext>
            </a:extLst>
          </p:cNvPr>
          <p:cNvSpPr txBox="1"/>
          <p:nvPr/>
        </p:nvSpPr>
        <p:spPr>
          <a:xfrm>
            <a:off x="6378420" y="64320"/>
            <a:ext cx="2351111" cy="369332"/>
          </a:xfrm>
          <a:prstGeom prst="rect">
            <a:avLst/>
          </a:prstGeom>
          <a:noFill/>
        </p:spPr>
        <p:txBody>
          <a:bodyPr wrap="square" rtlCol="0">
            <a:spAutoFit/>
          </a:bodyPr>
          <a:lstStyle/>
          <a:p>
            <a:r>
              <a:rPr lang="en-US" b="1" u="sng" dirty="0"/>
              <a:t>Actionable Insights:</a:t>
            </a:r>
          </a:p>
        </p:txBody>
      </p:sp>
      <p:sp>
        <p:nvSpPr>
          <p:cNvPr id="25" name="TextBox 24">
            <a:extLst>
              <a:ext uri="{FF2B5EF4-FFF2-40B4-BE49-F238E27FC236}">
                <a16:creationId xmlns:a16="http://schemas.microsoft.com/office/drawing/2014/main" id="{4EE80845-BF31-4BF1-9F27-0982E312F7BA}"/>
              </a:ext>
            </a:extLst>
          </p:cNvPr>
          <p:cNvSpPr txBox="1"/>
          <p:nvPr/>
        </p:nvSpPr>
        <p:spPr>
          <a:xfrm>
            <a:off x="210938" y="2550668"/>
            <a:ext cx="1077648" cy="369332"/>
          </a:xfrm>
          <a:prstGeom prst="rect">
            <a:avLst/>
          </a:prstGeom>
          <a:noFill/>
        </p:spPr>
        <p:txBody>
          <a:bodyPr wrap="square" rtlCol="0">
            <a:spAutoFit/>
          </a:bodyPr>
          <a:lstStyle/>
          <a:p>
            <a:r>
              <a:rPr lang="en-US" b="1" u="sng" dirty="0"/>
              <a:t>Findings:</a:t>
            </a:r>
          </a:p>
        </p:txBody>
      </p:sp>
      <p:cxnSp>
        <p:nvCxnSpPr>
          <p:cNvPr id="27" name="Straight Connector 26">
            <a:extLst>
              <a:ext uri="{FF2B5EF4-FFF2-40B4-BE49-F238E27FC236}">
                <a16:creationId xmlns:a16="http://schemas.microsoft.com/office/drawing/2014/main" id="{57848599-A6E9-4538-9E66-85070861C670}"/>
              </a:ext>
            </a:extLst>
          </p:cNvPr>
          <p:cNvCxnSpPr>
            <a:cxnSpLocks/>
          </p:cNvCxnSpPr>
          <p:nvPr/>
        </p:nvCxnSpPr>
        <p:spPr>
          <a:xfrm flipV="1">
            <a:off x="169982" y="2491720"/>
            <a:ext cx="5516057" cy="123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1D3F56C-44B3-44AE-AC6B-AA0CEE381825}"/>
              </a:ext>
            </a:extLst>
          </p:cNvPr>
          <p:cNvSpPr txBox="1"/>
          <p:nvPr/>
        </p:nvSpPr>
        <p:spPr>
          <a:xfrm>
            <a:off x="58009" y="4773698"/>
            <a:ext cx="2623748" cy="276999"/>
          </a:xfrm>
          <a:prstGeom prst="rect">
            <a:avLst/>
          </a:prstGeom>
          <a:noFill/>
        </p:spPr>
        <p:txBody>
          <a:bodyPr wrap="square" rtlCol="0">
            <a:spAutoFit/>
          </a:bodyPr>
          <a:lstStyle/>
          <a:p>
            <a:r>
              <a:rPr lang="en-US" sz="1200" i="1" dirty="0"/>
              <a:t>On negative sentiments:</a:t>
            </a:r>
          </a:p>
        </p:txBody>
      </p:sp>
      <p:sp>
        <p:nvSpPr>
          <p:cNvPr id="32" name="TextBox 31">
            <a:extLst>
              <a:ext uri="{FF2B5EF4-FFF2-40B4-BE49-F238E27FC236}">
                <a16:creationId xmlns:a16="http://schemas.microsoft.com/office/drawing/2014/main" id="{264CB8C7-8D85-4E7C-8001-EA4D528CDC48}"/>
              </a:ext>
            </a:extLst>
          </p:cNvPr>
          <p:cNvSpPr txBox="1"/>
          <p:nvPr/>
        </p:nvSpPr>
        <p:spPr>
          <a:xfrm>
            <a:off x="89085" y="2979636"/>
            <a:ext cx="2623748" cy="276999"/>
          </a:xfrm>
          <a:prstGeom prst="rect">
            <a:avLst/>
          </a:prstGeom>
          <a:noFill/>
        </p:spPr>
        <p:txBody>
          <a:bodyPr wrap="square" rtlCol="0">
            <a:spAutoFit/>
          </a:bodyPr>
          <a:lstStyle/>
          <a:p>
            <a:r>
              <a:rPr lang="en-US" sz="1200" i="1" dirty="0"/>
              <a:t>On positive sentiments:</a:t>
            </a:r>
          </a:p>
        </p:txBody>
      </p:sp>
      <p:sp>
        <p:nvSpPr>
          <p:cNvPr id="29" name="Arrow: Right 28">
            <a:extLst>
              <a:ext uri="{FF2B5EF4-FFF2-40B4-BE49-F238E27FC236}">
                <a16:creationId xmlns:a16="http://schemas.microsoft.com/office/drawing/2014/main" id="{A52FB7C2-A8B9-4D83-92D6-6E048845190F}"/>
              </a:ext>
            </a:extLst>
          </p:cNvPr>
          <p:cNvSpPr/>
          <p:nvPr/>
        </p:nvSpPr>
        <p:spPr>
          <a:xfrm>
            <a:off x="5591278" y="1113636"/>
            <a:ext cx="466335" cy="524738"/>
          </a:xfrm>
          <a:prstGeom prst="right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4B58C6B-4697-49F5-BC79-D786D9F77B03}"/>
              </a:ext>
            </a:extLst>
          </p:cNvPr>
          <p:cNvSpPr txBox="1"/>
          <p:nvPr/>
        </p:nvSpPr>
        <p:spPr>
          <a:xfrm>
            <a:off x="6205876" y="474823"/>
            <a:ext cx="5958973"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1) Investigate Mid-Range Ratings Further: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Understanding why reviewers provide mid-range ratings with mixed sentiments could help in addressing specific issues or improving certain aspects of the product.</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Also consider the demographics of the reviewer, for </a:t>
            </a:r>
            <a:r>
              <a:rPr kumimoji="0" lang="en-US" altLang="en-US" sz="1400" b="0" i="0" u="none" strike="noStrike" cap="none" normalizeH="0" baseline="0" dirty="0" err="1">
                <a:ln>
                  <a:noFill/>
                </a:ln>
                <a:solidFill>
                  <a:schemeClr val="tx1"/>
                </a:solidFill>
                <a:effectLst/>
              </a:rPr>
              <a:t>eg.</a:t>
            </a:r>
            <a:r>
              <a:rPr kumimoji="0" lang="en-US" altLang="en-US" sz="1400" b="0" i="0" u="none" strike="noStrike" cap="none" normalizeH="0" baseline="0" dirty="0">
                <a:ln>
                  <a:noFill/>
                </a:ln>
                <a:solidFill>
                  <a:schemeClr val="tx1"/>
                </a:solidFill>
                <a:effectLst/>
              </a:rPr>
              <a:t> a Japanese may give a less enthusiastic and conservative review as opposed to an American. </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2) Enhance Positive Feedback for High Ratings: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Encouraging more detailed positive feedback for higher ratings (4 and 5) might provide better insights into what reviewers appreciate most, helping to reinforce these aspects.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sp>
        <p:nvSpPr>
          <p:cNvPr id="34" name="TextBox 33">
            <a:extLst>
              <a:ext uri="{FF2B5EF4-FFF2-40B4-BE49-F238E27FC236}">
                <a16:creationId xmlns:a16="http://schemas.microsoft.com/office/drawing/2014/main" id="{7E2968E1-9E8E-4C6B-BB27-1982F77B71F1}"/>
              </a:ext>
            </a:extLst>
          </p:cNvPr>
          <p:cNvSpPr txBox="1"/>
          <p:nvPr/>
        </p:nvSpPr>
        <p:spPr>
          <a:xfrm>
            <a:off x="5835725" y="3382104"/>
            <a:ext cx="6600725" cy="338554"/>
          </a:xfrm>
          <a:prstGeom prst="rect">
            <a:avLst/>
          </a:prstGeom>
          <a:noFill/>
        </p:spPr>
        <p:txBody>
          <a:bodyPr wrap="square" rtlCol="0">
            <a:spAutoFit/>
          </a:bodyPr>
          <a:lstStyle/>
          <a:p>
            <a:r>
              <a:rPr lang="en-US" sz="1600" b="1" dirty="0"/>
              <a:t>To expand our insights, we could deep dive into these 3 areas: </a:t>
            </a:r>
          </a:p>
        </p:txBody>
      </p:sp>
      <p:sp>
        <p:nvSpPr>
          <p:cNvPr id="36" name="Arrow: Right 35">
            <a:extLst>
              <a:ext uri="{FF2B5EF4-FFF2-40B4-BE49-F238E27FC236}">
                <a16:creationId xmlns:a16="http://schemas.microsoft.com/office/drawing/2014/main" id="{67B3FE7E-37FA-496A-B7AF-1793AE727EC9}"/>
              </a:ext>
            </a:extLst>
          </p:cNvPr>
          <p:cNvSpPr/>
          <p:nvPr/>
        </p:nvSpPr>
        <p:spPr>
          <a:xfrm rot="5400000">
            <a:off x="8911137" y="2824407"/>
            <a:ext cx="466335" cy="524738"/>
          </a:xfrm>
          <a:prstGeom prst="right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030" name="Picture 6" descr="292,100+ Customer Icon Stock Illustrations, Royalty-Free ...">
            <a:extLst>
              <a:ext uri="{FF2B5EF4-FFF2-40B4-BE49-F238E27FC236}">
                <a16:creationId xmlns:a16="http://schemas.microsoft.com/office/drawing/2014/main" id="{8559A476-026C-46B2-8359-F0D210C43E2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37800" y="3599147"/>
            <a:ext cx="1329855" cy="132985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9419F927-54AE-458E-A296-8315AA56419A}"/>
              </a:ext>
            </a:extLst>
          </p:cNvPr>
          <p:cNvPicPr>
            <a:picLocks noChangeAspect="1"/>
          </p:cNvPicPr>
          <p:nvPr/>
        </p:nvPicPr>
        <p:blipFill>
          <a:blip r:embed="rId4"/>
          <a:stretch>
            <a:fillRect/>
          </a:stretch>
        </p:blipFill>
        <p:spPr>
          <a:xfrm>
            <a:off x="8348109" y="3604832"/>
            <a:ext cx="1324170" cy="1324170"/>
          </a:xfrm>
          <a:prstGeom prst="rect">
            <a:avLst/>
          </a:prstGeom>
        </p:spPr>
      </p:pic>
      <p:pic>
        <p:nvPicPr>
          <p:cNvPr id="1032" name="Picture 8" descr="Monochrome Predictive Analytics Icon For Branding And Design Vector, Data,  Info, Isolated PNG and Vector with Transparent Background for Free Download">
            <a:extLst>
              <a:ext uri="{FF2B5EF4-FFF2-40B4-BE49-F238E27FC236}">
                <a16:creationId xmlns:a16="http://schemas.microsoft.com/office/drawing/2014/main" id="{7C4AB05A-CD32-4342-AE78-6F0F0AA28FD9}"/>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8696" r="18722" b="33778"/>
          <a:stretch/>
        </p:blipFill>
        <p:spPr bwMode="auto">
          <a:xfrm>
            <a:off x="10452733" y="3844014"/>
            <a:ext cx="1324170" cy="99134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C208852-2D91-4D49-8049-945B0796C69E}"/>
              </a:ext>
            </a:extLst>
          </p:cNvPr>
          <p:cNvSpPr txBox="1"/>
          <p:nvPr/>
        </p:nvSpPr>
        <p:spPr>
          <a:xfrm>
            <a:off x="5727029" y="4866332"/>
            <a:ext cx="2393942" cy="1785104"/>
          </a:xfrm>
          <a:prstGeom prst="rect">
            <a:avLst/>
          </a:prstGeom>
          <a:noFill/>
        </p:spPr>
        <p:txBody>
          <a:bodyPr wrap="square" rtlCol="0">
            <a:spAutoFit/>
          </a:bodyPr>
          <a:lstStyle/>
          <a:p>
            <a:pPr algn="ctr"/>
            <a:r>
              <a:rPr lang="en-US" sz="1100" b="1" dirty="0">
                <a:solidFill>
                  <a:schemeClr val="tx1"/>
                </a:solidFill>
              </a:rPr>
              <a:t>Customer Profiling</a:t>
            </a:r>
          </a:p>
          <a:p>
            <a:pPr algn="ctr"/>
            <a:r>
              <a:rPr lang="en-US" sz="1100" dirty="0">
                <a:solidFill>
                  <a:schemeClr val="tx1"/>
                </a:solidFill>
              </a:rPr>
              <a:t>Use clustering algorithms to segment customers based on their review sentiments and preferences for targeted marketing. </a:t>
            </a:r>
            <a:endParaRPr lang="en-US" sz="1100" dirty="0"/>
          </a:p>
          <a:p>
            <a:pPr algn="ctr"/>
            <a:endParaRPr lang="en-US" sz="1100" dirty="0">
              <a:solidFill>
                <a:schemeClr val="tx1"/>
              </a:solidFill>
            </a:endParaRPr>
          </a:p>
          <a:p>
            <a:pPr algn="ctr"/>
            <a:r>
              <a:rPr lang="en-US" sz="1100" dirty="0">
                <a:solidFill>
                  <a:schemeClr val="tx1"/>
                </a:solidFill>
              </a:rPr>
              <a:t>Can be further enhanced with </a:t>
            </a:r>
            <a:r>
              <a:rPr lang="en-US" sz="1100" dirty="0" err="1">
                <a:solidFill>
                  <a:schemeClr val="tx1"/>
                </a:solidFill>
              </a:rPr>
              <a:t>behavioural</a:t>
            </a:r>
            <a:r>
              <a:rPr lang="en-US" sz="1100" dirty="0">
                <a:solidFill>
                  <a:schemeClr val="tx1"/>
                </a:solidFill>
              </a:rPr>
              <a:t> science and customer’s psychographic data to dial up on customer-centricity.</a:t>
            </a:r>
            <a:endParaRPr lang="en-US" sz="1100" dirty="0"/>
          </a:p>
        </p:txBody>
      </p:sp>
      <p:sp>
        <p:nvSpPr>
          <p:cNvPr id="43" name="TextBox 42">
            <a:extLst>
              <a:ext uri="{FF2B5EF4-FFF2-40B4-BE49-F238E27FC236}">
                <a16:creationId xmlns:a16="http://schemas.microsoft.com/office/drawing/2014/main" id="{CF240417-9771-4B03-8121-EEFDF189C6E7}"/>
              </a:ext>
            </a:extLst>
          </p:cNvPr>
          <p:cNvSpPr txBox="1"/>
          <p:nvPr/>
        </p:nvSpPr>
        <p:spPr>
          <a:xfrm>
            <a:off x="8001707" y="4837969"/>
            <a:ext cx="2020227" cy="2123658"/>
          </a:xfrm>
          <a:prstGeom prst="rect">
            <a:avLst/>
          </a:prstGeom>
          <a:noFill/>
        </p:spPr>
        <p:txBody>
          <a:bodyPr wrap="square" rtlCol="0">
            <a:spAutoFit/>
          </a:bodyPr>
          <a:lstStyle/>
          <a:p>
            <a:pPr algn="ctr"/>
            <a:r>
              <a:rPr lang="en-US" sz="1100" b="1" dirty="0">
                <a:solidFill>
                  <a:schemeClr val="tx1"/>
                </a:solidFill>
              </a:rPr>
              <a:t>Topic Modeling</a:t>
            </a:r>
            <a:endParaRPr lang="en-US" sz="1100" dirty="0">
              <a:solidFill>
                <a:schemeClr val="tx1"/>
              </a:solidFill>
            </a:endParaRPr>
          </a:p>
          <a:p>
            <a:pPr algn="ctr"/>
            <a:r>
              <a:rPr lang="en-US" sz="1100" dirty="0">
                <a:solidFill>
                  <a:schemeClr val="tx1"/>
                </a:solidFill>
              </a:rPr>
              <a:t>Implement topic modeling algorithms to discover clusters within the reviews for example on taste preferences, packaging concerns, or pricing issues.</a:t>
            </a:r>
          </a:p>
          <a:p>
            <a:pPr algn="ctr"/>
            <a:endParaRPr lang="en-US" sz="1100" dirty="0"/>
          </a:p>
          <a:p>
            <a:pPr algn="ctr"/>
            <a:r>
              <a:rPr lang="en-US" sz="1100" dirty="0"/>
              <a:t>Helps to identify what customers are most concerned with so we can set the right expectation with the sellers.</a:t>
            </a:r>
            <a:endParaRPr lang="en-US" sz="1100" dirty="0">
              <a:solidFill>
                <a:schemeClr val="tx1"/>
              </a:solidFill>
            </a:endParaRPr>
          </a:p>
          <a:p>
            <a:endParaRPr lang="en-US" sz="1100" b="1" dirty="0">
              <a:solidFill>
                <a:schemeClr val="tx1"/>
              </a:solidFill>
            </a:endParaRPr>
          </a:p>
        </p:txBody>
      </p:sp>
      <p:sp>
        <p:nvSpPr>
          <p:cNvPr id="44" name="TextBox 43">
            <a:extLst>
              <a:ext uri="{FF2B5EF4-FFF2-40B4-BE49-F238E27FC236}">
                <a16:creationId xmlns:a16="http://schemas.microsoft.com/office/drawing/2014/main" id="{59B5EB8C-4A81-4260-A816-FB7AB81C5A50}"/>
              </a:ext>
            </a:extLst>
          </p:cNvPr>
          <p:cNvSpPr txBox="1"/>
          <p:nvPr/>
        </p:nvSpPr>
        <p:spPr>
          <a:xfrm>
            <a:off x="10055825" y="4862403"/>
            <a:ext cx="2148124" cy="1785104"/>
          </a:xfrm>
          <a:prstGeom prst="rect">
            <a:avLst/>
          </a:prstGeom>
          <a:noFill/>
        </p:spPr>
        <p:txBody>
          <a:bodyPr wrap="square" rtlCol="0">
            <a:spAutoFit/>
          </a:bodyPr>
          <a:lstStyle/>
          <a:p>
            <a:pPr algn="ctr"/>
            <a:r>
              <a:rPr lang="en-US" sz="1100" b="1" dirty="0">
                <a:solidFill>
                  <a:schemeClr val="tx1"/>
                </a:solidFill>
              </a:rPr>
              <a:t>Predictive Analytics</a:t>
            </a:r>
          </a:p>
          <a:p>
            <a:pPr algn="ctr"/>
            <a:r>
              <a:rPr lang="en-US" sz="1100" dirty="0">
                <a:solidFill>
                  <a:schemeClr val="tx1"/>
                </a:solidFill>
              </a:rPr>
              <a:t>Build predictive models to forecast future trends in product reviews based on historical data. </a:t>
            </a:r>
          </a:p>
          <a:p>
            <a:pPr algn="ctr"/>
            <a:endParaRPr lang="en-US" sz="1100" dirty="0"/>
          </a:p>
          <a:p>
            <a:pPr algn="ctr"/>
            <a:r>
              <a:rPr lang="en-US" sz="1100" dirty="0">
                <a:solidFill>
                  <a:schemeClr val="tx1"/>
                </a:solidFill>
              </a:rPr>
              <a:t>Aids in proactive decision-making and provides insights on what type of products for the algorithms to recommend to customers</a:t>
            </a:r>
          </a:p>
        </p:txBody>
      </p:sp>
      <p:sp>
        <p:nvSpPr>
          <p:cNvPr id="46" name="TextBox 45">
            <a:extLst>
              <a:ext uri="{FF2B5EF4-FFF2-40B4-BE49-F238E27FC236}">
                <a16:creationId xmlns:a16="http://schemas.microsoft.com/office/drawing/2014/main" id="{C28390AC-EDDB-4202-90A8-9DD7F04F00BE}"/>
              </a:ext>
            </a:extLst>
          </p:cNvPr>
          <p:cNvSpPr txBox="1"/>
          <p:nvPr/>
        </p:nvSpPr>
        <p:spPr>
          <a:xfrm>
            <a:off x="5850489" y="3095390"/>
            <a:ext cx="2351111" cy="369332"/>
          </a:xfrm>
          <a:prstGeom prst="rect">
            <a:avLst/>
          </a:prstGeom>
          <a:noFill/>
        </p:spPr>
        <p:txBody>
          <a:bodyPr wrap="square" rtlCol="0">
            <a:spAutoFit/>
          </a:bodyPr>
          <a:lstStyle/>
          <a:p>
            <a:r>
              <a:rPr lang="en-US" b="1" u="sng" dirty="0"/>
              <a:t>Next Steps:</a:t>
            </a:r>
          </a:p>
        </p:txBody>
      </p:sp>
      <p:sp>
        <p:nvSpPr>
          <p:cNvPr id="41" name="TextBox 40">
            <a:extLst>
              <a:ext uri="{FF2B5EF4-FFF2-40B4-BE49-F238E27FC236}">
                <a16:creationId xmlns:a16="http://schemas.microsoft.com/office/drawing/2014/main" id="{AC7B45B8-0C8D-4DFB-951B-D5E971EF3AD8}"/>
              </a:ext>
            </a:extLst>
          </p:cNvPr>
          <p:cNvSpPr txBox="1"/>
          <p:nvPr/>
        </p:nvSpPr>
        <p:spPr>
          <a:xfrm>
            <a:off x="58009" y="6405966"/>
            <a:ext cx="4787782" cy="276999"/>
          </a:xfrm>
          <a:prstGeom prst="rect">
            <a:avLst/>
          </a:prstGeom>
          <a:noFill/>
        </p:spPr>
        <p:txBody>
          <a:bodyPr wrap="square" rtlCol="0">
            <a:spAutoFit/>
          </a:bodyPr>
          <a:lstStyle/>
          <a:p>
            <a:r>
              <a:rPr lang="en-US" sz="1200" i="1" dirty="0" err="1"/>
              <a:t>Huggingface</a:t>
            </a:r>
            <a:r>
              <a:rPr lang="en-US" sz="1200" i="1" dirty="0"/>
              <a:t> model: </a:t>
            </a:r>
            <a:r>
              <a:rPr lang="en-US" sz="1200" i="1" dirty="0" err="1"/>
              <a:t>LiYuan</a:t>
            </a:r>
            <a:r>
              <a:rPr lang="en-US" sz="1200" i="1" dirty="0"/>
              <a:t>/amazon-review-sentiment-analysis</a:t>
            </a:r>
          </a:p>
        </p:txBody>
      </p:sp>
    </p:spTree>
    <p:extLst>
      <p:ext uri="{BB962C8B-B14F-4D97-AF65-F5344CB8AC3E}">
        <p14:creationId xmlns:p14="http://schemas.microsoft.com/office/powerpoint/2010/main" val="712507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1023</Words>
  <Application>Microsoft Office PowerPoint</Application>
  <PresentationFormat>Widescreen</PresentationFormat>
  <Paragraphs>102</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Pre-Installed User</dc:creator>
  <cp:lastModifiedBy>Pre-Installed User</cp:lastModifiedBy>
  <cp:revision>5</cp:revision>
  <dcterms:created xsi:type="dcterms:W3CDTF">2024-07-01T11:57:53Z</dcterms:created>
  <dcterms:modified xsi:type="dcterms:W3CDTF">2024-07-01T20:30:38Z</dcterms:modified>
</cp:coreProperties>
</file>