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5" r:id="rId6"/>
    <p:sldId id="259" r:id="rId7"/>
    <p:sldId id="261" r:id="rId8"/>
    <p:sldId id="260" r:id="rId9"/>
    <p:sldId id="262"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82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explosion val="10"/>
            <c:spPr>
              <a:solidFill>
                <a:schemeClr val="accent1"/>
              </a:solidFill>
              <a:ln w="19050">
                <a:solidFill>
                  <a:schemeClr val="lt1"/>
                </a:solidFill>
              </a:ln>
              <a:effectLst/>
            </c:spPr>
            <c:extLst>
              <c:ext xmlns:c16="http://schemas.microsoft.com/office/drawing/2014/chart" uri="{C3380CC4-5D6E-409C-BE32-E72D297353CC}">
                <c16:uniqueId val="{00000002-E0D2-493C-A36B-3867AA98F81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119-40A9-9657-EE529C3A556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119-40A9-9657-EE529C3A556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119-40A9-9657-EE529C3A556A}"/>
              </c:ext>
            </c:extLst>
          </c:dPt>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Call-Center</c:v>
                </c:pt>
                <c:pt idx="1">
                  <c:v>Chatbot</c:v>
                </c:pt>
                <c:pt idx="2">
                  <c:v>Email</c:v>
                </c:pt>
                <c:pt idx="3">
                  <c:v>Web</c:v>
                </c:pt>
              </c:strCache>
            </c:strRef>
          </c:cat>
          <c:val>
            <c:numRef>
              <c:f>Sheet1!$B$2:$B$5</c:f>
              <c:numCache>
                <c:formatCode>General</c:formatCode>
                <c:ptCount val="4"/>
                <c:pt idx="0">
                  <c:v>32.299999999999997</c:v>
                </c:pt>
                <c:pt idx="1">
                  <c:v>25.06</c:v>
                </c:pt>
                <c:pt idx="2">
                  <c:v>22.68</c:v>
                </c:pt>
                <c:pt idx="3">
                  <c:v>19.96</c:v>
                </c:pt>
              </c:numCache>
            </c:numRef>
          </c:val>
          <c:extLst>
            <c:ext xmlns:c16="http://schemas.microsoft.com/office/drawing/2014/chart" uri="{C3380CC4-5D6E-409C-BE32-E72D297353CC}">
              <c16:uniqueId val="{00000000-E0D2-493C-A36B-3867AA98F81A}"/>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9.7673785207749081E-2"/>
          <c:y val="0.85995681779150335"/>
          <c:w val="0.70790356171112345"/>
          <c:h val="9.161724036429461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80E-4DBA-9FB4-62D1F212A77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80E-4DBA-9FB4-62D1F212A77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80E-4DBA-9FB4-62D1F212A77C}"/>
              </c:ext>
            </c:extLst>
          </c:dPt>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Billing</c:v>
                </c:pt>
                <c:pt idx="1">
                  <c:v>Payments</c:v>
                </c:pt>
                <c:pt idx="2">
                  <c:v>Service Outage</c:v>
                </c:pt>
              </c:strCache>
            </c:strRef>
          </c:cat>
          <c:val>
            <c:numRef>
              <c:f>Sheet1!$B$2:$B$4</c:f>
              <c:numCache>
                <c:formatCode>General</c:formatCode>
                <c:ptCount val="3"/>
                <c:pt idx="0">
                  <c:v>71.22</c:v>
                </c:pt>
                <c:pt idx="1">
                  <c:v>14.42</c:v>
                </c:pt>
                <c:pt idx="2">
                  <c:v>14.36</c:v>
                </c:pt>
              </c:numCache>
            </c:numRef>
          </c:val>
          <c:extLst>
            <c:ext xmlns:c16="http://schemas.microsoft.com/office/drawing/2014/chart" uri="{C3380CC4-5D6E-409C-BE32-E72D297353CC}">
              <c16:uniqueId val="{00000000-E0D2-493C-A36B-3867AA98F81A}"/>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9.7673785207749081E-2"/>
          <c:y val="0.85995681779150335"/>
          <c:w val="0.68819552678155171"/>
          <c:h val="9.161724036429461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B3D0F-2B33-46FC-92BC-4AC80E6AA6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55335-4101-4711-AC6D-15A2363655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D3C737-4A4A-4012-A323-4D820E690CAA}"/>
              </a:ext>
            </a:extLst>
          </p:cNvPr>
          <p:cNvSpPr>
            <a:spLocks noGrp="1"/>
          </p:cNvSpPr>
          <p:nvPr>
            <p:ph type="dt" sz="half" idx="10"/>
          </p:nvPr>
        </p:nvSpPr>
        <p:spPr/>
        <p:txBody>
          <a:bodyPr/>
          <a:lstStyle/>
          <a:p>
            <a:fld id="{BCA9E8DF-C1AE-45BA-BF8A-9C92E4FA859C}" type="datetimeFigureOut">
              <a:rPr lang="en-US" smtClean="0"/>
              <a:t>7/8/2024</a:t>
            </a:fld>
            <a:endParaRPr lang="en-US"/>
          </a:p>
        </p:txBody>
      </p:sp>
      <p:sp>
        <p:nvSpPr>
          <p:cNvPr id="5" name="Footer Placeholder 4">
            <a:extLst>
              <a:ext uri="{FF2B5EF4-FFF2-40B4-BE49-F238E27FC236}">
                <a16:creationId xmlns:a16="http://schemas.microsoft.com/office/drawing/2014/main" id="{6D59A1B5-542C-4F84-810D-B595BEE00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41974-4203-4196-98F5-05FAD8186A6B}"/>
              </a:ext>
            </a:extLst>
          </p:cNvPr>
          <p:cNvSpPr>
            <a:spLocks noGrp="1"/>
          </p:cNvSpPr>
          <p:nvPr>
            <p:ph type="sldNum" sz="quarter" idx="12"/>
          </p:nvPr>
        </p:nvSpPr>
        <p:spPr/>
        <p:txBody>
          <a:bodyPr/>
          <a:lstStyle/>
          <a:p>
            <a:fld id="{6B692E3F-5566-4836-852A-876C6C53A351}" type="slidenum">
              <a:rPr lang="en-US" smtClean="0"/>
              <a:t>‹#›</a:t>
            </a:fld>
            <a:endParaRPr lang="en-US"/>
          </a:p>
        </p:txBody>
      </p:sp>
    </p:spTree>
    <p:extLst>
      <p:ext uri="{BB962C8B-B14F-4D97-AF65-F5344CB8AC3E}">
        <p14:creationId xmlns:p14="http://schemas.microsoft.com/office/powerpoint/2010/main" val="831506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4212-C27C-4C8B-98C4-5E65AC10F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294D0-6CFB-4C02-9574-E8AD74FECC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474A7-3FE2-41DF-8933-E723DB815955}"/>
              </a:ext>
            </a:extLst>
          </p:cNvPr>
          <p:cNvSpPr>
            <a:spLocks noGrp="1"/>
          </p:cNvSpPr>
          <p:nvPr>
            <p:ph type="dt" sz="half" idx="10"/>
          </p:nvPr>
        </p:nvSpPr>
        <p:spPr/>
        <p:txBody>
          <a:bodyPr/>
          <a:lstStyle/>
          <a:p>
            <a:fld id="{BCA9E8DF-C1AE-45BA-BF8A-9C92E4FA859C}" type="datetimeFigureOut">
              <a:rPr lang="en-US" smtClean="0"/>
              <a:t>7/8/2024</a:t>
            </a:fld>
            <a:endParaRPr lang="en-US"/>
          </a:p>
        </p:txBody>
      </p:sp>
      <p:sp>
        <p:nvSpPr>
          <p:cNvPr id="5" name="Footer Placeholder 4">
            <a:extLst>
              <a:ext uri="{FF2B5EF4-FFF2-40B4-BE49-F238E27FC236}">
                <a16:creationId xmlns:a16="http://schemas.microsoft.com/office/drawing/2014/main" id="{152DED0D-9550-4A97-B774-98F4F80D3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8CB39-E440-4E8F-B0AC-D951CF8D519F}"/>
              </a:ext>
            </a:extLst>
          </p:cNvPr>
          <p:cNvSpPr>
            <a:spLocks noGrp="1"/>
          </p:cNvSpPr>
          <p:nvPr>
            <p:ph type="sldNum" sz="quarter" idx="12"/>
          </p:nvPr>
        </p:nvSpPr>
        <p:spPr/>
        <p:txBody>
          <a:bodyPr/>
          <a:lstStyle/>
          <a:p>
            <a:fld id="{6B692E3F-5566-4836-852A-876C6C53A351}" type="slidenum">
              <a:rPr lang="en-US" smtClean="0"/>
              <a:t>‹#›</a:t>
            </a:fld>
            <a:endParaRPr lang="en-US"/>
          </a:p>
        </p:txBody>
      </p:sp>
    </p:spTree>
    <p:extLst>
      <p:ext uri="{BB962C8B-B14F-4D97-AF65-F5344CB8AC3E}">
        <p14:creationId xmlns:p14="http://schemas.microsoft.com/office/powerpoint/2010/main" val="174458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970D31-00F5-4035-BC44-DA4B200E2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2DD796-7A97-4A67-9B43-45808FC02C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7A46E-8F70-4F03-8993-1CBAC97097A7}"/>
              </a:ext>
            </a:extLst>
          </p:cNvPr>
          <p:cNvSpPr>
            <a:spLocks noGrp="1"/>
          </p:cNvSpPr>
          <p:nvPr>
            <p:ph type="dt" sz="half" idx="10"/>
          </p:nvPr>
        </p:nvSpPr>
        <p:spPr/>
        <p:txBody>
          <a:bodyPr/>
          <a:lstStyle/>
          <a:p>
            <a:fld id="{BCA9E8DF-C1AE-45BA-BF8A-9C92E4FA859C}" type="datetimeFigureOut">
              <a:rPr lang="en-US" smtClean="0"/>
              <a:t>7/8/2024</a:t>
            </a:fld>
            <a:endParaRPr lang="en-US"/>
          </a:p>
        </p:txBody>
      </p:sp>
      <p:sp>
        <p:nvSpPr>
          <p:cNvPr id="5" name="Footer Placeholder 4">
            <a:extLst>
              <a:ext uri="{FF2B5EF4-FFF2-40B4-BE49-F238E27FC236}">
                <a16:creationId xmlns:a16="http://schemas.microsoft.com/office/drawing/2014/main" id="{3ACC8AAA-81F8-4CD1-A946-F554F3262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E2E15-7FB0-4B29-9923-8ACC5C2AA8DA}"/>
              </a:ext>
            </a:extLst>
          </p:cNvPr>
          <p:cNvSpPr>
            <a:spLocks noGrp="1"/>
          </p:cNvSpPr>
          <p:nvPr>
            <p:ph type="sldNum" sz="quarter" idx="12"/>
          </p:nvPr>
        </p:nvSpPr>
        <p:spPr/>
        <p:txBody>
          <a:bodyPr/>
          <a:lstStyle/>
          <a:p>
            <a:fld id="{6B692E3F-5566-4836-852A-876C6C53A351}" type="slidenum">
              <a:rPr lang="en-US" smtClean="0"/>
              <a:t>‹#›</a:t>
            </a:fld>
            <a:endParaRPr lang="en-US"/>
          </a:p>
        </p:txBody>
      </p:sp>
    </p:spTree>
    <p:extLst>
      <p:ext uri="{BB962C8B-B14F-4D97-AF65-F5344CB8AC3E}">
        <p14:creationId xmlns:p14="http://schemas.microsoft.com/office/powerpoint/2010/main" val="101619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232B-EC6E-4E2F-9EC9-5B5B4B13D7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699EC-65BF-4860-B729-D30CCECA58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A523C-D16F-4112-A2D7-9D0D872ACD08}"/>
              </a:ext>
            </a:extLst>
          </p:cNvPr>
          <p:cNvSpPr>
            <a:spLocks noGrp="1"/>
          </p:cNvSpPr>
          <p:nvPr>
            <p:ph type="dt" sz="half" idx="10"/>
          </p:nvPr>
        </p:nvSpPr>
        <p:spPr/>
        <p:txBody>
          <a:bodyPr/>
          <a:lstStyle/>
          <a:p>
            <a:fld id="{BCA9E8DF-C1AE-45BA-BF8A-9C92E4FA859C}" type="datetimeFigureOut">
              <a:rPr lang="en-US" smtClean="0"/>
              <a:t>7/8/2024</a:t>
            </a:fld>
            <a:endParaRPr lang="en-US"/>
          </a:p>
        </p:txBody>
      </p:sp>
      <p:sp>
        <p:nvSpPr>
          <p:cNvPr id="5" name="Footer Placeholder 4">
            <a:extLst>
              <a:ext uri="{FF2B5EF4-FFF2-40B4-BE49-F238E27FC236}">
                <a16:creationId xmlns:a16="http://schemas.microsoft.com/office/drawing/2014/main" id="{A4137F13-41D2-4DFC-87D4-5B7A05D59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A9FAC-A236-4D2F-8B42-546156B7108A}"/>
              </a:ext>
            </a:extLst>
          </p:cNvPr>
          <p:cNvSpPr>
            <a:spLocks noGrp="1"/>
          </p:cNvSpPr>
          <p:nvPr>
            <p:ph type="sldNum" sz="quarter" idx="12"/>
          </p:nvPr>
        </p:nvSpPr>
        <p:spPr/>
        <p:txBody>
          <a:bodyPr/>
          <a:lstStyle/>
          <a:p>
            <a:fld id="{6B692E3F-5566-4836-852A-876C6C53A351}" type="slidenum">
              <a:rPr lang="en-US" smtClean="0"/>
              <a:t>‹#›</a:t>
            </a:fld>
            <a:endParaRPr lang="en-US"/>
          </a:p>
        </p:txBody>
      </p:sp>
    </p:spTree>
    <p:extLst>
      <p:ext uri="{BB962C8B-B14F-4D97-AF65-F5344CB8AC3E}">
        <p14:creationId xmlns:p14="http://schemas.microsoft.com/office/powerpoint/2010/main" val="287219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77CE-C2AD-4117-8747-AF8C4EB924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B9B4AD-1E05-43B5-864D-E658388F0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0E7877-1ED4-4069-961D-8EEDF30C71FD}"/>
              </a:ext>
            </a:extLst>
          </p:cNvPr>
          <p:cNvSpPr>
            <a:spLocks noGrp="1"/>
          </p:cNvSpPr>
          <p:nvPr>
            <p:ph type="dt" sz="half" idx="10"/>
          </p:nvPr>
        </p:nvSpPr>
        <p:spPr/>
        <p:txBody>
          <a:bodyPr/>
          <a:lstStyle/>
          <a:p>
            <a:fld id="{BCA9E8DF-C1AE-45BA-BF8A-9C92E4FA859C}" type="datetimeFigureOut">
              <a:rPr lang="en-US" smtClean="0"/>
              <a:t>7/8/2024</a:t>
            </a:fld>
            <a:endParaRPr lang="en-US"/>
          </a:p>
        </p:txBody>
      </p:sp>
      <p:sp>
        <p:nvSpPr>
          <p:cNvPr id="5" name="Footer Placeholder 4">
            <a:extLst>
              <a:ext uri="{FF2B5EF4-FFF2-40B4-BE49-F238E27FC236}">
                <a16:creationId xmlns:a16="http://schemas.microsoft.com/office/drawing/2014/main" id="{77F7A762-C2A2-488C-BC26-DE6C385F6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35005-5FB7-49A4-811B-7000802D0E4E}"/>
              </a:ext>
            </a:extLst>
          </p:cNvPr>
          <p:cNvSpPr>
            <a:spLocks noGrp="1"/>
          </p:cNvSpPr>
          <p:nvPr>
            <p:ph type="sldNum" sz="quarter" idx="12"/>
          </p:nvPr>
        </p:nvSpPr>
        <p:spPr/>
        <p:txBody>
          <a:bodyPr/>
          <a:lstStyle/>
          <a:p>
            <a:fld id="{6B692E3F-5566-4836-852A-876C6C53A351}" type="slidenum">
              <a:rPr lang="en-US" smtClean="0"/>
              <a:t>‹#›</a:t>
            </a:fld>
            <a:endParaRPr lang="en-US"/>
          </a:p>
        </p:txBody>
      </p:sp>
    </p:spTree>
    <p:extLst>
      <p:ext uri="{BB962C8B-B14F-4D97-AF65-F5344CB8AC3E}">
        <p14:creationId xmlns:p14="http://schemas.microsoft.com/office/powerpoint/2010/main" val="383911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2544-FA04-4B67-8B92-7620A16709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BE0728-3DD2-4E6E-AA6C-CE042C70D9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A3098F-C496-4445-8272-6375C5CE12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513AC9-28D5-48B0-B7DD-9442A77383C7}"/>
              </a:ext>
            </a:extLst>
          </p:cNvPr>
          <p:cNvSpPr>
            <a:spLocks noGrp="1"/>
          </p:cNvSpPr>
          <p:nvPr>
            <p:ph type="dt" sz="half" idx="10"/>
          </p:nvPr>
        </p:nvSpPr>
        <p:spPr/>
        <p:txBody>
          <a:bodyPr/>
          <a:lstStyle/>
          <a:p>
            <a:fld id="{BCA9E8DF-C1AE-45BA-BF8A-9C92E4FA859C}" type="datetimeFigureOut">
              <a:rPr lang="en-US" smtClean="0"/>
              <a:t>7/8/2024</a:t>
            </a:fld>
            <a:endParaRPr lang="en-US"/>
          </a:p>
        </p:txBody>
      </p:sp>
      <p:sp>
        <p:nvSpPr>
          <p:cNvPr id="6" name="Footer Placeholder 5">
            <a:extLst>
              <a:ext uri="{FF2B5EF4-FFF2-40B4-BE49-F238E27FC236}">
                <a16:creationId xmlns:a16="http://schemas.microsoft.com/office/drawing/2014/main" id="{95587759-BC2E-4361-9D62-68E4DBF9F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E27BA-9911-4070-90DF-83F1BEB5EDFC}"/>
              </a:ext>
            </a:extLst>
          </p:cNvPr>
          <p:cNvSpPr>
            <a:spLocks noGrp="1"/>
          </p:cNvSpPr>
          <p:nvPr>
            <p:ph type="sldNum" sz="quarter" idx="12"/>
          </p:nvPr>
        </p:nvSpPr>
        <p:spPr/>
        <p:txBody>
          <a:bodyPr/>
          <a:lstStyle/>
          <a:p>
            <a:fld id="{6B692E3F-5566-4836-852A-876C6C53A351}" type="slidenum">
              <a:rPr lang="en-US" smtClean="0"/>
              <a:t>‹#›</a:t>
            </a:fld>
            <a:endParaRPr lang="en-US"/>
          </a:p>
        </p:txBody>
      </p:sp>
    </p:spTree>
    <p:extLst>
      <p:ext uri="{BB962C8B-B14F-4D97-AF65-F5344CB8AC3E}">
        <p14:creationId xmlns:p14="http://schemas.microsoft.com/office/powerpoint/2010/main" val="3469197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78FD6-841A-47C7-B07A-60FA812AC4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DAF097-1FD6-4480-A727-7E55DE7013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85062-D3ED-4E64-80FB-B733D215DF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D9469F-03F5-4010-B847-65812443A4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FA665D-E349-4F3B-8DC9-66E66C268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56D867-64DA-4AC9-AD84-874CD9725F61}"/>
              </a:ext>
            </a:extLst>
          </p:cNvPr>
          <p:cNvSpPr>
            <a:spLocks noGrp="1"/>
          </p:cNvSpPr>
          <p:nvPr>
            <p:ph type="dt" sz="half" idx="10"/>
          </p:nvPr>
        </p:nvSpPr>
        <p:spPr/>
        <p:txBody>
          <a:bodyPr/>
          <a:lstStyle/>
          <a:p>
            <a:fld id="{BCA9E8DF-C1AE-45BA-BF8A-9C92E4FA859C}" type="datetimeFigureOut">
              <a:rPr lang="en-US" smtClean="0"/>
              <a:t>7/8/2024</a:t>
            </a:fld>
            <a:endParaRPr lang="en-US"/>
          </a:p>
        </p:txBody>
      </p:sp>
      <p:sp>
        <p:nvSpPr>
          <p:cNvPr id="8" name="Footer Placeholder 7">
            <a:extLst>
              <a:ext uri="{FF2B5EF4-FFF2-40B4-BE49-F238E27FC236}">
                <a16:creationId xmlns:a16="http://schemas.microsoft.com/office/drawing/2014/main" id="{E79C7893-2D0C-43CC-9BFC-7D9666DC1E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3593B4-C81F-42EB-92E9-D17EB9852323}"/>
              </a:ext>
            </a:extLst>
          </p:cNvPr>
          <p:cNvSpPr>
            <a:spLocks noGrp="1"/>
          </p:cNvSpPr>
          <p:nvPr>
            <p:ph type="sldNum" sz="quarter" idx="12"/>
          </p:nvPr>
        </p:nvSpPr>
        <p:spPr/>
        <p:txBody>
          <a:bodyPr/>
          <a:lstStyle/>
          <a:p>
            <a:fld id="{6B692E3F-5566-4836-852A-876C6C53A351}" type="slidenum">
              <a:rPr lang="en-US" smtClean="0"/>
              <a:t>‹#›</a:t>
            </a:fld>
            <a:endParaRPr lang="en-US"/>
          </a:p>
        </p:txBody>
      </p:sp>
    </p:spTree>
    <p:extLst>
      <p:ext uri="{BB962C8B-B14F-4D97-AF65-F5344CB8AC3E}">
        <p14:creationId xmlns:p14="http://schemas.microsoft.com/office/powerpoint/2010/main" val="12923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A61E-6669-44ED-8781-780C9A5F6B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B567B0-379F-42FF-A845-816779C0FCB3}"/>
              </a:ext>
            </a:extLst>
          </p:cNvPr>
          <p:cNvSpPr>
            <a:spLocks noGrp="1"/>
          </p:cNvSpPr>
          <p:nvPr>
            <p:ph type="dt" sz="half" idx="10"/>
          </p:nvPr>
        </p:nvSpPr>
        <p:spPr/>
        <p:txBody>
          <a:bodyPr/>
          <a:lstStyle/>
          <a:p>
            <a:fld id="{BCA9E8DF-C1AE-45BA-BF8A-9C92E4FA859C}" type="datetimeFigureOut">
              <a:rPr lang="en-US" smtClean="0"/>
              <a:t>7/8/2024</a:t>
            </a:fld>
            <a:endParaRPr lang="en-US"/>
          </a:p>
        </p:txBody>
      </p:sp>
      <p:sp>
        <p:nvSpPr>
          <p:cNvPr id="4" name="Footer Placeholder 3">
            <a:extLst>
              <a:ext uri="{FF2B5EF4-FFF2-40B4-BE49-F238E27FC236}">
                <a16:creationId xmlns:a16="http://schemas.microsoft.com/office/drawing/2014/main" id="{D151A461-7C38-40B1-BDFD-07DB5C1F19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03C078-AE43-4B21-B8DA-ABECFB1A2659}"/>
              </a:ext>
            </a:extLst>
          </p:cNvPr>
          <p:cNvSpPr>
            <a:spLocks noGrp="1"/>
          </p:cNvSpPr>
          <p:nvPr>
            <p:ph type="sldNum" sz="quarter" idx="12"/>
          </p:nvPr>
        </p:nvSpPr>
        <p:spPr/>
        <p:txBody>
          <a:bodyPr/>
          <a:lstStyle/>
          <a:p>
            <a:fld id="{6B692E3F-5566-4836-852A-876C6C53A351}" type="slidenum">
              <a:rPr lang="en-US" smtClean="0"/>
              <a:t>‹#›</a:t>
            </a:fld>
            <a:endParaRPr lang="en-US"/>
          </a:p>
        </p:txBody>
      </p:sp>
    </p:spTree>
    <p:extLst>
      <p:ext uri="{BB962C8B-B14F-4D97-AF65-F5344CB8AC3E}">
        <p14:creationId xmlns:p14="http://schemas.microsoft.com/office/powerpoint/2010/main" val="117788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1C15D-B7A6-438D-81AA-CA98C1C9D2A3}"/>
              </a:ext>
            </a:extLst>
          </p:cNvPr>
          <p:cNvSpPr>
            <a:spLocks noGrp="1"/>
          </p:cNvSpPr>
          <p:nvPr>
            <p:ph type="dt" sz="half" idx="10"/>
          </p:nvPr>
        </p:nvSpPr>
        <p:spPr/>
        <p:txBody>
          <a:bodyPr/>
          <a:lstStyle/>
          <a:p>
            <a:fld id="{BCA9E8DF-C1AE-45BA-BF8A-9C92E4FA859C}" type="datetimeFigureOut">
              <a:rPr lang="en-US" smtClean="0"/>
              <a:t>7/8/2024</a:t>
            </a:fld>
            <a:endParaRPr lang="en-US"/>
          </a:p>
        </p:txBody>
      </p:sp>
      <p:sp>
        <p:nvSpPr>
          <p:cNvPr id="3" name="Footer Placeholder 2">
            <a:extLst>
              <a:ext uri="{FF2B5EF4-FFF2-40B4-BE49-F238E27FC236}">
                <a16:creationId xmlns:a16="http://schemas.microsoft.com/office/drawing/2014/main" id="{A06E5AC9-7268-4356-AB16-64B7AA1B19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A01A9E-FF8E-4A7D-9F2C-D4E42FF5D5F7}"/>
              </a:ext>
            </a:extLst>
          </p:cNvPr>
          <p:cNvSpPr>
            <a:spLocks noGrp="1"/>
          </p:cNvSpPr>
          <p:nvPr>
            <p:ph type="sldNum" sz="quarter" idx="12"/>
          </p:nvPr>
        </p:nvSpPr>
        <p:spPr/>
        <p:txBody>
          <a:bodyPr/>
          <a:lstStyle/>
          <a:p>
            <a:fld id="{6B692E3F-5566-4836-852A-876C6C53A351}" type="slidenum">
              <a:rPr lang="en-US" smtClean="0"/>
              <a:t>‹#›</a:t>
            </a:fld>
            <a:endParaRPr lang="en-US"/>
          </a:p>
        </p:txBody>
      </p:sp>
    </p:spTree>
    <p:extLst>
      <p:ext uri="{BB962C8B-B14F-4D97-AF65-F5344CB8AC3E}">
        <p14:creationId xmlns:p14="http://schemas.microsoft.com/office/powerpoint/2010/main" val="50155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1E46-7A66-48B7-95B6-D070187FE6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FA767A-A789-4914-AFD2-8E7B0DBDB8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4D9947-A54E-404E-9E8B-D18317032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C95F9-516B-423A-B3C8-91B4CC6CEBB9}"/>
              </a:ext>
            </a:extLst>
          </p:cNvPr>
          <p:cNvSpPr>
            <a:spLocks noGrp="1"/>
          </p:cNvSpPr>
          <p:nvPr>
            <p:ph type="dt" sz="half" idx="10"/>
          </p:nvPr>
        </p:nvSpPr>
        <p:spPr/>
        <p:txBody>
          <a:bodyPr/>
          <a:lstStyle/>
          <a:p>
            <a:fld id="{BCA9E8DF-C1AE-45BA-BF8A-9C92E4FA859C}" type="datetimeFigureOut">
              <a:rPr lang="en-US" smtClean="0"/>
              <a:t>7/8/2024</a:t>
            </a:fld>
            <a:endParaRPr lang="en-US"/>
          </a:p>
        </p:txBody>
      </p:sp>
      <p:sp>
        <p:nvSpPr>
          <p:cNvPr id="6" name="Footer Placeholder 5">
            <a:extLst>
              <a:ext uri="{FF2B5EF4-FFF2-40B4-BE49-F238E27FC236}">
                <a16:creationId xmlns:a16="http://schemas.microsoft.com/office/drawing/2014/main" id="{A6F1B5F8-39D1-44BF-A183-E8943CE92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8A0A24-BD24-46FB-BC4A-F76C0222A80E}"/>
              </a:ext>
            </a:extLst>
          </p:cNvPr>
          <p:cNvSpPr>
            <a:spLocks noGrp="1"/>
          </p:cNvSpPr>
          <p:nvPr>
            <p:ph type="sldNum" sz="quarter" idx="12"/>
          </p:nvPr>
        </p:nvSpPr>
        <p:spPr/>
        <p:txBody>
          <a:bodyPr/>
          <a:lstStyle/>
          <a:p>
            <a:fld id="{6B692E3F-5566-4836-852A-876C6C53A351}" type="slidenum">
              <a:rPr lang="en-US" smtClean="0"/>
              <a:t>‹#›</a:t>
            </a:fld>
            <a:endParaRPr lang="en-US"/>
          </a:p>
        </p:txBody>
      </p:sp>
    </p:spTree>
    <p:extLst>
      <p:ext uri="{BB962C8B-B14F-4D97-AF65-F5344CB8AC3E}">
        <p14:creationId xmlns:p14="http://schemas.microsoft.com/office/powerpoint/2010/main" val="327840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D722-9246-4B71-AD6C-3897500FC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2BBC4A-0FAC-45B5-88A8-71A0D2D69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64702-2A99-4640-90AB-343DAE6F92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1678E6-9856-4A2D-8597-7A2B7CDC9644}"/>
              </a:ext>
            </a:extLst>
          </p:cNvPr>
          <p:cNvSpPr>
            <a:spLocks noGrp="1"/>
          </p:cNvSpPr>
          <p:nvPr>
            <p:ph type="dt" sz="half" idx="10"/>
          </p:nvPr>
        </p:nvSpPr>
        <p:spPr/>
        <p:txBody>
          <a:bodyPr/>
          <a:lstStyle/>
          <a:p>
            <a:fld id="{BCA9E8DF-C1AE-45BA-BF8A-9C92E4FA859C}" type="datetimeFigureOut">
              <a:rPr lang="en-US" smtClean="0"/>
              <a:t>7/8/2024</a:t>
            </a:fld>
            <a:endParaRPr lang="en-US"/>
          </a:p>
        </p:txBody>
      </p:sp>
      <p:sp>
        <p:nvSpPr>
          <p:cNvPr id="6" name="Footer Placeholder 5">
            <a:extLst>
              <a:ext uri="{FF2B5EF4-FFF2-40B4-BE49-F238E27FC236}">
                <a16:creationId xmlns:a16="http://schemas.microsoft.com/office/drawing/2014/main" id="{20A7A0C9-F14E-4930-8527-C3C0C87CC6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8A12BF-3521-4A66-AFC9-45D47025D1BD}"/>
              </a:ext>
            </a:extLst>
          </p:cNvPr>
          <p:cNvSpPr>
            <a:spLocks noGrp="1"/>
          </p:cNvSpPr>
          <p:nvPr>
            <p:ph type="sldNum" sz="quarter" idx="12"/>
          </p:nvPr>
        </p:nvSpPr>
        <p:spPr/>
        <p:txBody>
          <a:bodyPr/>
          <a:lstStyle/>
          <a:p>
            <a:fld id="{6B692E3F-5566-4836-852A-876C6C53A351}" type="slidenum">
              <a:rPr lang="en-US" smtClean="0"/>
              <a:t>‹#›</a:t>
            </a:fld>
            <a:endParaRPr lang="en-US"/>
          </a:p>
        </p:txBody>
      </p:sp>
    </p:spTree>
    <p:extLst>
      <p:ext uri="{BB962C8B-B14F-4D97-AF65-F5344CB8AC3E}">
        <p14:creationId xmlns:p14="http://schemas.microsoft.com/office/powerpoint/2010/main" val="57995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9A3C2-E941-4246-98ED-222AC90C7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AFB6D8-C6CE-44DF-8CB6-DB2AA61EA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21E05-031E-48A4-96DC-9F1055BBE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9E8DF-C1AE-45BA-BF8A-9C92E4FA859C}" type="datetimeFigureOut">
              <a:rPr lang="en-US" smtClean="0"/>
              <a:t>7/8/2024</a:t>
            </a:fld>
            <a:endParaRPr lang="en-US"/>
          </a:p>
        </p:txBody>
      </p:sp>
      <p:sp>
        <p:nvSpPr>
          <p:cNvPr id="5" name="Footer Placeholder 4">
            <a:extLst>
              <a:ext uri="{FF2B5EF4-FFF2-40B4-BE49-F238E27FC236}">
                <a16:creationId xmlns:a16="http://schemas.microsoft.com/office/drawing/2014/main" id="{D22C1DCC-A136-40C5-941B-0071EEFC41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9F34C4-DE25-429F-8A86-53F5D4907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92E3F-5566-4836-852A-876C6C53A351}" type="slidenum">
              <a:rPr lang="en-US" smtClean="0"/>
              <a:t>‹#›</a:t>
            </a:fld>
            <a:endParaRPr lang="en-US"/>
          </a:p>
        </p:txBody>
      </p:sp>
    </p:spTree>
    <p:extLst>
      <p:ext uri="{BB962C8B-B14F-4D97-AF65-F5344CB8AC3E}">
        <p14:creationId xmlns:p14="http://schemas.microsoft.com/office/powerpoint/2010/main" val="3904347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16.png"/><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4E87A-FEE9-4178-AE59-71F31C24A493}"/>
              </a:ext>
            </a:extLst>
          </p:cNvPr>
          <p:cNvSpPr>
            <a:spLocks noGrp="1"/>
          </p:cNvSpPr>
          <p:nvPr>
            <p:ph type="ctrTitle"/>
          </p:nvPr>
        </p:nvSpPr>
        <p:spPr>
          <a:xfrm>
            <a:off x="1524000" y="521727"/>
            <a:ext cx="9144000" cy="2387600"/>
          </a:xfrm>
        </p:spPr>
        <p:txBody>
          <a:bodyPr>
            <a:normAutofit/>
          </a:bodyPr>
          <a:lstStyle/>
          <a:p>
            <a:r>
              <a:rPr lang="en-US" sz="5400" b="1" dirty="0">
                <a:solidFill>
                  <a:schemeClr val="accent2">
                    <a:lumMod val="75000"/>
                  </a:schemeClr>
                </a:solidFill>
              </a:rPr>
              <a:t>Analysis on query management </a:t>
            </a:r>
          </a:p>
        </p:txBody>
      </p:sp>
      <p:sp>
        <p:nvSpPr>
          <p:cNvPr id="3" name="Subtitle 2">
            <a:extLst>
              <a:ext uri="{FF2B5EF4-FFF2-40B4-BE49-F238E27FC236}">
                <a16:creationId xmlns:a16="http://schemas.microsoft.com/office/drawing/2014/main" id="{D872CE1B-0AAF-4811-B1C4-4A5D094087DF}"/>
              </a:ext>
            </a:extLst>
          </p:cNvPr>
          <p:cNvSpPr>
            <a:spLocks noGrp="1"/>
          </p:cNvSpPr>
          <p:nvPr>
            <p:ph type="subTitle" idx="1"/>
          </p:nvPr>
        </p:nvSpPr>
        <p:spPr>
          <a:xfrm>
            <a:off x="1524000" y="3001402"/>
            <a:ext cx="9144000" cy="1655762"/>
          </a:xfrm>
        </p:spPr>
        <p:txBody>
          <a:bodyPr/>
          <a:lstStyle/>
          <a:p>
            <a:r>
              <a:rPr lang="en-US" dirty="0"/>
              <a:t>Eleanor Tay</a:t>
            </a:r>
          </a:p>
        </p:txBody>
      </p:sp>
      <p:pic>
        <p:nvPicPr>
          <p:cNvPr id="4" name="Picture 3">
            <a:extLst>
              <a:ext uri="{FF2B5EF4-FFF2-40B4-BE49-F238E27FC236}">
                <a16:creationId xmlns:a16="http://schemas.microsoft.com/office/drawing/2014/main" id="{834E2138-71D6-4AB4-AA8D-02E18E755E67}"/>
              </a:ext>
            </a:extLst>
          </p:cNvPr>
          <p:cNvPicPr>
            <a:picLocks noChangeAspect="1"/>
          </p:cNvPicPr>
          <p:nvPr/>
        </p:nvPicPr>
        <p:blipFill>
          <a:blip r:embed="rId2"/>
          <a:stretch>
            <a:fillRect/>
          </a:stretch>
        </p:blipFill>
        <p:spPr>
          <a:xfrm>
            <a:off x="4984376" y="3637615"/>
            <a:ext cx="2223247" cy="2223247"/>
          </a:xfrm>
          <a:prstGeom prst="rect">
            <a:avLst/>
          </a:prstGeom>
        </p:spPr>
      </p:pic>
    </p:spTree>
    <p:extLst>
      <p:ext uri="{BB962C8B-B14F-4D97-AF65-F5344CB8AC3E}">
        <p14:creationId xmlns:p14="http://schemas.microsoft.com/office/powerpoint/2010/main" val="3399329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5310-D306-4D72-8E70-76C1AC0FFB07}"/>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7DF2ADC6-5335-4A65-B6CD-8E8DC9E93C74}"/>
              </a:ext>
            </a:extLst>
          </p:cNvPr>
          <p:cNvSpPr>
            <a:spLocks noGrp="1"/>
          </p:cNvSpPr>
          <p:nvPr>
            <p:ph idx="1"/>
          </p:nvPr>
        </p:nvSpPr>
        <p:spPr>
          <a:xfrm>
            <a:off x="456235" y="1921061"/>
            <a:ext cx="5639765" cy="4351338"/>
          </a:xfrm>
        </p:spPr>
        <p:txBody>
          <a:bodyPr/>
          <a:lstStyle/>
          <a:p>
            <a:pPr marL="0" indent="0">
              <a:buNone/>
            </a:pPr>
            <a:r>
              <a:rPr lang="en-US" sz="1800" b="1" dirty="0"/>
              <a:t>Longest call durations with </a:t>
            </a:r>
            <a:r>
              <a:rPr lang="en-US" sz="1800" b="1" u="sng" dirty="0"/>
              <a:t>negative sentiment </a:t>
            </a:r>
            <a:r>
              <a:rPr lang="en-US" sz="1800" b="1" dirty="0"/>
              <a:t>are generally from smaller countries like Maine, Vermont, Idaho. This could be because people there live at a slower pace or they have lots of query. </a:t>
            </a:r>
          </a:p>
          <a:p>
            <a:pPr marL="0" indent="0">
              <a:buNone/>
            </a:pPr>
            <a:r>
              <a:rPr lang="en-US" sz="1800" b="1" dirty="0"/>
              <a:t>Recommend: </a:t>
            </a:r>
          </a:p>
          <a:p>
            <a:pPr marL="342900" indent="-342900">
              <a:buAutoNum type="arabicParenR"/>
            </a:pPr>
            <a:r>
              <a:rPr lang="en-US" sz="1800" b="1" u="sng" dirty="0"/>
              <a:t>Deploy more experienced staff </a:t>
            </a:r>
            <a:r>
              <a:rPr lang="en-US" sz="1800" b="1" dirty="0"/>
              <a:t>to help with long call times and improve customer sentiment. </a:t>
            </a:r>
          </a:p>
          <a:p>
            <a:pPr marL="342900" indent="-342900">
              <a:buAutoNum type="arabicParenR"/>
            </a:pPr>
            <a:r>
              <a:rPr lang="en-US" sz="1800" b="1" u="sng" dirty="0"/>
              <a:t>Implement staff incentive system </a:t>
            </a:r>
            <a:r>
              <a:rPr lang="en-US" sz="1800" b="1" dirty="0"/>
              <a:t>to encourage more staff to boost customer service support to improve sentiment. </a:t>
            </a:r>
          </a:p>
          <a:p>
            <a:endParaRPr lang="en-US" sz="1800" b="1" dirty="0"/>
          </a:p>
          <a:p>
            <a:endParaRPr lang="en-US" sz="1800" b="1" dirty="0"/>
          </a:p>
          <a:p>
            <a:endParaRPr lang="en-US" sz="1800" b="1" dirty="0"/>
          </a:p>
          <a:p>
            <a:endParaRPr lang="en-US" sz="1800" b="1" dirty="0"/>
          </a:p>
        </p:txBody>
      </p:sp>
      <p:pic>
        <p:nvPicPr>
          <p:cNvPr id="5" name="Picture 4">
            <a:extLst>
              <a:ext uri="{FF2B5EF4-FFF2-40B4-BE49-F238E27FC236}">
                <a16:creationId xmlns:a16="http://schemas.microsoft.com/office/drawing/2014/main" id="{33F992D4-0016-4C9F-80D1-116579BA1A89}"/>
              </a:ext>
            </a:extLst>
          </p:cNvPr>
          <p:cNvPicPr>
            <a:picLocks noChangeAspect="1"/>
          </p:cNvPicPr>
          <p:nvPr/>
        </p:nvPicPr>
        <p:blipFill>
          <a:blip r:embed="rId2"/>
          <a:stretch>
            <a:fillRect/>
          </a:stretch>
        </p:blipFill>
        <p:spPr>
          <a:xfrm>
            <a:off x="617466" y="4789223"/>
            <a:ext cx="5349704" cy="1036410"/>
          </a:xfrm>
          <a:prstGeom prst="rect">
            <a:avLst/>
          </a:prstGeom>
        </p:spPr>
      </p:pic>
      <p:pic>
        <p:nvPicPr>
          <p:cNvPr id="7" name="Picture 6">
            <a:extLst>
              <a:ext uri="{FF2B5EF4-FFF2-40B4-BE49-F238E27FC236}">
                <a16:creationId xmlns:a16="http://schemas.microsoft.com/office/drawing/2014/main" id="{6344F4EB-8B5E-4040-B6AC-95025BFE8F0E}"/>
              </a:ext>
            </a:extLst>
          </p:cNvPr>
          <p:cNvPicPr>
            <a:picLocks noChangeAspect="1"/>
          </p:cNvPicPr>
          <p:nvPr/>
        </p:nvPicPr>
        <p:blipFill>
          <a:blip r:embed="rId3"/>
          <a:stretch>
            <a:fillRect/>
          </a:stretch>
        </p:blipFill>
        <p:spPr>
          <a:xfrm>
            <a:off x="6492432" y="4767117"/>
            <a:ext cx="5281118" cy="929721"/>
          </a:xfrm>
          <a:prstGeom prst="rect">
            <a:avLst/>
          </a:prstGeom>
        </p:spPr>
      </p:pic>
      <p:pic>
        <p:nvPicPr>
          <p:cNvPr id="6" name="Picture 5">
            <a:extLst>
              <a:ext uri="{FF2B5EF4-FFF2-40B4-BE49-F238E27FC236}">
                <a16:creationId xmlns:a16="http://schemas.microsoft.com/office/drawing/2014/main" id="{94B8E286-9DF2-40B5-81F9-3F7D7F730AB3}"/>
              </a:ext>
            </a:extLst>
          </p:cNvPr>
          <p:cNvPicPr>
            <a:picLocks noChangeAspect="1"/>
          </p:cNvPicPr>
          <p:nvPr/>
        </p:nvPicPr>
        <p:blipFill>
          <a:blip r:embed="rId4"/>
          <a:stretch>
            <a:fillRect/>
          </a:stretch>
        </p:blipFill>
        <p:spPr>
          <a:xfrm>
            <a:off x="10719995" y="134752"/>
            <a:ext cx="1267609" cy="1273268"/>
          </a:xfrm>
          <a:prstGeom prst="rect">
            <a:avLst/>
          </a:prstGeom>
        </p:spPr>
      </p:pic>
      <p:sp>
        <p:nvSpPr>
          <p:cNvPr id="8" name="TextBox 7">
            <a:extLst>
              <a:ext uri="{FF2B5EF4-FFF2-40B4-BE49-F238E27FC236}">
                <a16:creationId xmlns:a16="http://schemas.microsoft.com/office/drawing/2014/main" id="{27FEE08F-C8B3-43D1-90FA-CF96472A4207}"/>
              </a:ext>
            </a:extLst>
          </p:cNvPr>
          <p:cNvSpPr txBox="1"/>
          <p:nvPr/>
        </p:nvSpPr>
        <p:spPr>
          <a:xfrm>
            <a:off x="11080377" y="365125"/>
            <a:ext cx="815788" cy="646331"/>
          </a:xfrm>
          <a:prstGeom prst="rect">
            <a:avLst/>
          </a:prstGeom>
          <a:noFill/>
        </p:spPr>
        <p:txBody>
          <a:bodyPr wrap="square" rtlCol="0">
            <a:spAutoFit/>
          </a:bodyPr>
          <a:lstStyle/>
          <a:p>
            <a:r>
              <a:rPr lang="en-US" sz="3600" b="1" dirty="0"/>
              <a:t>5</a:t>
            </a:r>
          </a:p>
        </p:txBody>
      </p:sp>
      <p:pic>
        <p:nvPicPr>
          <p:cNvPr id="13" name="Picture 12">
            <a:extLst>
              <a:ext uri="{FF2B5EF4-FFF2-40B4-BE49-F238E27FC236}">
                <a16:creationId xmlns:a16="http://schemas.microsoft.com/office/drawing/2014/main" id="{6EB25DE3-85CA-4EC5-A2E2-FEA210DCC4B4}"/>
              </a:ext>
            </a:extLst>
          </p:cNvPr>
          <p:cNvPicPr>
            <a:picLocks noChangeAspect="1"/>
          </p:cNvPicPr>
          <p:nvPr/>
        </p:nvPicPr>
        <p:blipFill rotWithShape="1">
          <a:blip r:embed="rId5"/>
          <a:srcRect l="8253" t="24407" r="69762" b="37797"/>
          <a:stretch/>
        </p:blipFill>
        <p:spPr>
          <a:xfrm>
            <a:off x="2285614" y="5696838"/>
            <a:ext cx="1168433" cy="1151122"/>
          </a:xfrm>
          <a:prstGeom prst="rect">
            <a:avLst/>
          </a:prstGeom>
        </p:spPr>
      </p:pic>
      <p:sp>
        <p:nvSpPr>
          <p:cNvPr id="14" name="TextBox 13">
            <a:extLst>
              <a:ext uri="{FF2B5EF4-FFF2-40B4-BE49-F238E27FC236}">
                <a16:creationId xmlns:a16="http://schemas.microsoft.com/office/drawing/2014/main" id="{4C8FF05D-C1F5-4F70-81C4-504D06CD64D2}"/>
              </a:ext>
            </a:extLst>
          </p:cNvPr>
          <p:cNvSpPr txBox="1"/>
          <p:nvPr/>
        </p:nvSpPr>
        <p:spPr>
          <a:xfrm>
            <a:off x="6530218" y="1830515"/>
            <a:ext cx="5243332" cy="2862322"/>
          </a:xfrm>
          <a:prstGeom prst="rect">
            <a:avLst/>
          </a:prstGeom>
          <a:noFill/>
        </p:spPr>
        <p:txBody>
          <a:bodyPr wrap="square" rtlCol="0">
            <a:spAutoFit/>
          </a:bodyPr>
          <a:lstStyle/>
          <a:p>
            <a:r>
              <a:rPr lang="en-US" sz="1800" b="1" dirty="0"/>
              <a:t>Longest call durations with </a:t>
            </a:r>
            <a:r>
              <a:rPr lang="en-US" sz="1800" b="1" u="sng" dirty="0"/>
              <a:t>positive sentiment</a:t>
            </a:r>
            <a:r>
              <a:rPr lang="en-US" sz="1800" b="1" dirty="0"/>
              <a:t> are from Delaware, Kansas </a:t>
            </a:r>
          </a:p>
          <a:p>
            <a:endParaRPr lang="en-US" sz="1800" b="1" dirty="0"/>
          </a:p>
          <a:p>
            <a:pPr marL="0" indent="0">
              <a:buNone/>
            </a:pPr>
            <a:r>
              <a:rPr lang="en-US" sz="1800" b="1" dirty="0"/>
              <a:t>Recommend: </a:t>
            </a:r>
          </a:p>
          <a:p>
            <a:pPr marL="342900" indent="-342900">
              <a:buAutoNum type="arabicParenR"/>
            </a:pPr>
            <a:r>
              <a:rPr lang="en-US" sz="1800" b="1" u="sng" dirty="0"/>
              <a:t>Schedule more staff </a:t>
            </a:r>
            <a:r>
              <a:rPr lang="en-US" sz="1800" b="1" dirty="0"/>
              <a:t>to support the longer calls from these states to maintain positive sentiments. </a:t>
            </a:r>
          </a:p>
          <a:p>
            <a:pPr marL="342900" indent="-342900">
              <a:buAutoNum type="arabicParenR"/>
            </a:pPr>
            <a:r>
              <a:rPr lang="en-US" sz="1800" b="1" u="sng" dirty="0"/>
              <a:t>Staff rotation</a:t>
            </a:r>
            <a:r>
              <a:rPr lang="en-US" sz="1800" b="1" dirty="0"/>
              <a:t> </a:t>
            </a:r>
            <a:r>
              <a:rPr lang="en-US" b="1" dirty="0"/>
              <a:t>from top performing states to lower performing states to share best practices and knowledge. </a:t>
            </a:r>
            <a:endParaRPr lang="en-US" dirty="0"/>
          </a:p>
        </p:txBody>
      </p:sp>
      <p:pic>
        <p:nvPicPr>
          <p:cNvPr id="15" name="Picture 14">
            <a:extLst>
              <a:ext uri="{FF2B5EF4-FFF2-40B4-BE49-F238E27FC236}">
                <a16:creationId xmlns:a16="http://schemas.microsoft.com/office/drawing/2014/main" id="{5D2A643E-4F70-44E9-844E-F0ECFE74C174}"/>
              </a:ext>
            </a:extLst>
          </p:cNvPr>
          <p:cNvPicPr>
            <a:picLocks noChangeAspect="1"/>
          </p:cNvPicPr>
          <p:nvPr/>
        </p:nvPicPr>
        <p:blipFill rotWithShape="1">
          <a:blip r:embed="rId5"/>
          <a:srcRect l="66699" t="23202" r="9450" b="39629"/>
          <a:stretch/>
        </p:blipFill>
        <p:spPr>
          <a:xfrm>
            <a:off x="8499186" y="5652247"/>
            <a:ext cx="1267610" cy="1132046"/>
          </a:xfrm>
          <a:prstGeom prst="rect">
            <a:avLst/>
          </a:prstGeom>
        </p:spPr>
      </p:pic>
    </p:spTree>
    <p:extLst>
      <p:ext uri="{BB962C8B-B14F-4D97-AF65-F5344CB8AC3E}">
        <p14:creationId xmlns:p14="http://schemas.microsoft.com/office/powerpoint/2010/main" val="136456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EE8844-0282-4302-93F9-B6339F1EF2A4}"/>
              </a:ext>
            </a:extLst>
          </p:cNvPr>
          <p:cNvSpPr txBox="1"/>
          <p:nvPr/>
        </p:nvSpPr>
        <p:spPr>
          <a:xfrm>
            <a:off x="349623" y="484094"/>
            <a:ext cx="10910047" cy="769441"/>
          </a:xfrm>
          <a:prstGeom prst="rect">
            <a:avLst/>
          </a:prstGeom>
          <a:noFill/>
        </p:spPr>
        <p:txBody>
          <a:bodyPr wrap="square" rtlCol="0">
            <a:spAutoFit/>
          </a:bodyPr>
          <a:lstStyle/>
          <a:p>
            <a:r>
              <a:rPr lang="en-US" sz="4400" dirty="0"/>
              <a:t>Snippet of database – call center records</a:t>
            </a:r>
          </a:p>
        </p:txBody>
      </p:sp>
      <p:pic>
        <p:nvPicPr>
          <p:cNvPr id="8" name="Picture 7">
            <a:extLst>
              <a:ext uri="{FF2B5EF4-FFF2-40B4-BE49-F238E27FC236}">
                <a16:creationId xmlns:a16="http://schemas.microsoft.com/office/drawing/2014/main" id="{56C80679-0C47-4C2C-9DC5-3546AA53BB00}"/>
              </a:ext>
            </a:extLst>
          </p:cNvPr>
          <p:cNvPicPr>
            <a:picLocks noChangeAspect="1"/>
          </p:cNvPicPr>
          <p:nvPr/>
        </p:nvPicPr>
        <p:blipFill>
          <a:blip r:embed="rId2"/>
          <a:stretch>
            <a:fillRect/>
          </a:stretch>
        </p:blipFill>
        <p:spPr>
          <a:xfrm>
            <a:off x="189114" y="1399939"/>
            <a:ext cx="11813771" cy="2194909"/>
          </a:xfrm>
          <a:prstGeom prst="rect">
            <a:avLst/>
          </a:prstGeom>
        </p:spPr>
      </p:pic>
      <p:pic>
        <p:nvPicPr>
          <p:cNvPr id="2" name="Picture 1">
            <a:extLst>
              <a:ext uri="{FF2B5EF4-FFF2-40B4-BE49-F238E27FC236}">
                <a16:creationId xmlns:a16="http://schemas.microsoft.com/office/drawing/2014/main" id="{32168ACD-4913-41E9-8EED-F06D2D3A12F0}"/>
              </a:ext>
            </a:extLst>
          </p:cNvPr>
          <p:cNvPicPr>
            <a:picLocks noChangeAspect="1"/>
          </p:cNvPicPr>
          <p:nvPr/>
        </p:nvPicPr>
        <p:blipFill>
          <a:blip r:embed="rId3"/>
          <a:stretch>
            <a:fillRect/>
          </a:stretch>
        </p:blipFill>
        <p:spPr>
          <a:xfrm>
            <a:off x="1079350" y="4156761"/>
            <a:ext cx="2459956" cy="1846387"/>
          </a:xfrm>
          <a:prstGeom prst="rect">
            <a:avLst/>
          </a:prstGeom>
        </p:spPr>
      </p:pic>
      <p:pic>
        <p:nvPicPr>
          <p:cNvPr id="3" name="Picture 2">
            <a:extLst>
              <a:ext uri="{FF2B5EF4-FFF2-40B4-BE49-F238E27FC236}">
                <a16:creationId xmlns:a16="http://schemas.microsoft.com/office/drawing/2014/main" id="{A46FC385-9673-48C2-B8EE-E80F0BC1646D}"/>
              </a:ext>
            </a:extLst>
          </p:cNvPr>
          <p:cNvPicPr>
            <a:picLocks noChangeAspect="1"/>
          </p:cNvPicPr>
          <p:nvPr/>
        </p:nvPicPr>
        <p:blipFill>
          <a:blip r:embed="rId4"/>
          <a:stretch>
            <a:fillRect/>
          </a:stretch>
        </p:blipFill>
        <p:spPr>
          <a:xfrm>
            <a:off x="3674969" y="4259366"/>
            <a:ext cx="2054895" cy="1542358"/>
          </a:xfrm>
          <a:prstGeom prst="rect">
            <a:avLst/>
          </a:prstGeom>
        </p:spPr>
      </p:pic>
      <p:pic>
        <p:nvPicPr>
          <p:cNvPr id="5" name="Picture 4">
            <a:extLst>
              <a:ext uri="{FF2B5EF4-FFF2-40B4-BE49-F238E27FC236}">
                <a16:creationId xmlns:a16="http://schemas.microsoft.com/office/drawing/2014/main" id="{11C07E21-ABBA-4956-AAB5-365830CFE740}"/>
              </a:ext>
            </a:extLst>
          </p:cNvPr>
          <p:cNvPicPr>
            <a:picLocks noChangeAspect="1"/>
          </p:cNvPicPr>
          <p:nvPr/>
        </p:nvPicPr>
        <p:blipFill>
          <a:blip r:embed="rId5"/>
          <a:stretch>
            <a:fillRect/>
          </a:stretch>
        </p:blipFill>
        <p:spPr>
          <a:xfrm>
            <a:off x="5679140" y="3786004"/>
            <a:ext cx="2587902" cy="2587902"/>
          </a:xfrm>
          <a:prstGeom prst="rect">
            <a:avLst/>
          </a:prstGeom>
        </p:spPr>
      </p:pic>
      <p:pic>
        <p:nvPicPr>
          <p:cNvPr id="7" name="Picture 6">
            <a:extLst>
              <a:ext uri="{FF2B5EF4-FFF2-40B4-BE49-F238E27FC236}">
                <a16:creationId xmlns:a16="http://schemas.microsoft.com/office/drawing/2014/main" id="{EA30DD08-B248-4AF3-A027-26116F7EE538}"/>
              </a:ext>
            </a:extLst>
          </p:cNvPr>
          <p:cNvPicPr>
            <a:picLocks noChangeAspect="1"/>
          </p:cNvPicPr>
          <p:nvPr/>
        </p:nvPicPr>
        <p:blipFill>
          <a:blip r:embed="rId6"/>
          <a:stretch>
            <a:fillRect/>
          </a:stretch>
        </p:blipFill>
        <p:spPr>
          <a:xfrm>
            <a:off x="8538369" y="4308808"/>
            <a:ext cx="1493137" cy="1460249"/>
          </a:xfrm>
          <a:prstGeom prst="rect">
            <a:avLst/>
          </a:prstGeom>
        </p:spPr>
      </p:pic>
    </p:spTree>
    <p:extLst>
      <p:ext uri="{BB962C8B-B14F-4D97-AF65-F5344CB8AC3E}">
        <p14:creationId xmlns:p14="http://schemas.microsoft.com/office/powerpoint/2010/main" val="10199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73EC-BEC1-4054-9B7C-02C58FFD57DC}"/>
              </a:ext>
            </a:extLst>
          </p:cNvPr>
          <p:cNvSpPr>
            <a:spLocks noGrp="1"/>
          </p:cNvSpPr>
          <p:nvPr>
            <p:ph type="title"/>
          </p:nvPr>
        </p:nvSpPr>
        <p:spPr/>
        <p:txBody>
          <a:bodyPr/>
          <a:lstStyle/>
          <a:p>
            <a:r>
              <a:rPr lang="en-US" b="1" dirty="0"/>
              <a:t>Tools used</a:t>
            </a:r>
          </a:p>
        </p:txBody>
      </p:sp>
      <p:sp>
        <p:nvSpPr>
          <p:cNvPr id="3" name="Content Placeholder 2">
            <a:extLst>
              <a:ext uri="{FF2B5EF4-FFF2-40B4-BE49-F238E27FC236}">
                <a16:creationId xmlns:a16="http://schemas.microsoft.com/office/drawing/2014/main" id="{B36AA079-BAB4-4262-B6B3-2A8A5803DD2B}"/>
              </a:ext>
            </a:extLst>
          </p:cNvPr>
          <p:cNvSpPr>
            <a:spLocks noGrp="1"/>
          </p:cNvSpPr>
          <p:nvPr>
            <p:ph idx="1"/>
          </p:nvPr>
        </p:nvSpPr>
        <p:spPr/>
        <p:txBody>
          <a:bodyPr>
            <a:normAutofit lnSpcReduction="10000"/>
          </a:bodyPr>
          <a:lstStyle/>
          <a:p>
            <a:pPr marL="514350" indent="-514350">
              <a:buAutoNum type="arabicParenR"/>
            </a:pPr>
            <a:r>
              <a:rPr lang="en-US" dirty="0"/>
              <a:t>Original data in csv file</a:t>
            </a:r>
          </a:p>
          <a:p>
            <a:pPr marL="514350" indent="-514350">
              <a:buAutoNum type="arabicParenR"/>
            </a:pPr>
            <a:r>
              <a:rPr lang="en-US" dirty="0"/>
              <a:t>Imported csv file into </a:t>
            </a:r>
            <a:r>
              <a:rPr lang="en-US" dirty="0" err="1"/>
              <a:t>HeidiSQL</a:t>
            </a:r>
            <a:r>
              <a:rPr lang="en-US" dirty="0"/>
              <a:t> and performed queries in SQL</a:t>
            </a:r>
          </a:p>
          <a:p>
            <a:pPr marL="514350" indent="-514350">
              <a:buAutoNum type="arabicParenR"/>
            </a:pPr>
            <a:r>
              <a:rPr lang="en-US" dirty="0"/>
              <a:t>Data exploration and cleaning </a:t>
            </a:r>
          </a:p>
          <a:p>
            <a:pPr marL="457200" lvl="1" indent="0">
              <a:buNone/>
            </a:pPr>
            <a:r>
              <a:rPr lang="en-US" dirty="0"/>
              <a:t>- Changed </a:t>
            </a:r>
            <a:r>
              <a:rPr lang="en-US" i="1" dirty="0" err="1">
                <a:highlight>
                  <a:srgbClr val="C0C0C0"/>
                </a:highlight>
              </a:rPr>
              <a:t>call_timestamp</a:t>
            </a:r>
            <a:r>
              <a:rPr lang="en-US" i="1" dirty="0">
                <a:highlight>
                  <a:srgbClr val="C0C0C0"/>
                </a:highlight>
              </a:rPr>
              <a:t> </a:t>
            </a:r>
            <a:r>
              <a:rPr lang="en-US" dirty="0"/>
              <a:t>from Varchar format to </a:t>
            </a:r>
            <a:r>
              <a:rPr lang="en-US" dirty="0" err="1"/>
              <a:t>sql</a:t>
            </a:r>
            <a:r>
              <a:rPr lang="en-US" dirty="0"/>
              <a:t> standard date format using </a:t>
            </a:r>
            <a:r>
              <a:rPr lang="en-US" dirty="0" err="1"/>
              <a:t>str_to_date</a:t>
            </a:r>
            <a:r>
              <a:rPr lang="en-US" dirty="0"/>
              <a:t> function</a:t>
            </a:r>
          </a:p>
          <a:p>
            <a:pPr lvl="1">
              <a:buFontTx/>
              <a:buChar char="-"/>
            </a:pPr>
            <a:r>
              <a:rPr lang="en-US" dirty="0"/>
              <a:t>Changed </a:t>
            </a:r>
            <a:r>
              <a:rPr lang="en-US" i="1" dirty="0" err="1">
                <a:highlight>
                  <a:srgbClr val="C0C0C0"/>
                </a:highlight>
              </a:rPr>
              <a:t>csat_score</a:t>
            </a:r>
            <a:r>
              <a:rPr lang="en-US" i="1" dirty="0">
                <a:highlight>
                  <a:srgbClr val="C0C0C0"/>
                </a:highlight>
              </a:rPr>
              <a:t> </a:t>
            </a:r>
            <a:r>
              <a:rPr lang="en-US" dirty="0"/>
              <a:t>with 0 values to null</a:t>
            </a:r>
          </a:p>
          <a:p>
            <a:pPr lvl="1">
              <a:buFontTx/>
              <a:buChar char="-"/>
            </a:pPr>
            <a:r>
              <a:rPr lang="en-US" dirty="0"/>
              <a:t>Changed 5 levels sentiment to 3 levels of sentiment for simplicity</a:t>
            </a:r>
          </a:p>
          <a:p>
            <a:pPr lvl="2">
              <a:buFontTx/>
              <a:buChar char="-"/>
            </a:pPr>
            <a:r>
              <a:rPr lang="en-US" dirty="0"/>
              <a:t>‘Very negative’ and ‘negative’ sentiments -&gt; negative sentiment</a:t>
            </a:r>
          </a:p>
          <a:p>
            <a:pPr lvl="2">
              <a:buFontTx/>
              <a:buChar char="-"/>
            </a:pPr>
            <a:r>
              <a:rPr lang="en-US" dirty="0"/>
              <a:t>‘Very positive’ and ‘positive’ sentiments -&gt; positive sentiment</a:t>
            </a:r>
          </a:p>
          <a:p>
            <a:pPr marL="514350" indent="-514350">
              <a:buFont typeface="Arial" panose="020B0604020202020204" pitchFamily="34" charset="0"/>
              <a:buAutoNum type="arabicParenR"/>
            </a:pPr>
            <a:r>
              <a:rPr lang="en-US" dirty="0"/>
              <a:t>Statistics of the cleaned data </a:t>
            </a:r>
          </a:p>
          <a:p>
            <a:pPr lvl="1">
              <a:buFontTx/>
              <a:buChar char="-"/>
            </a:pPr>
            <a:r>
              <a:rPr lang="en-US" dirty="0"/>
              <a:t>32,941 rows, 12 columns</a:t>
            </a:r>
          </a:p>
          <a:p>
            <a:pPr marL="971550" lvl="1" indent="-514350">
              <a:buFont typeface="Arial" panose="020B0604020202020204" pitchFamily="34" charset="0"/>
              <a:buAutoNum type="arabicParenR"/>
            </a:pPr>
            <a:endParaRPr lang="en-US" dirty="0"/>
          </a:p>
        </p:txBody>
      </p:sp>
      <p:pic>
        <p:nvPicPr>
          <p:cNvPr id="4" name="Picture 3">
            <a:extLst>
              <a:ext uri="{FF2B5EF4-FFF2-40B4-BE49-F238E27FC236}">
                <a16:creationId xmlns:a16="http://schemas.microsoft.com/office/drawing/2014/main" id="{7B7F0745-5F83-4C26-95AC-284F407DD94E}"/>
              </a:ext>
            </a:extLst>
          </p:cNvPr>
          <p:cNvPicPr>
            <a:picLocks noChangeAspect="1"/>
          </p:cNvPicPr>
          <p:nvPr/>
        </p:nvPicPr>
        <p:blipFill>
          <a:blip r:embed="rId2"/>
          <a:stretch>
            <a:fillRect/>
          </a:stretch>
        </p:blipFill>
        <p:spPr>
          <a:xfrm>
            <a:off x="9663953" y="4331820"/>
            <a:ext cx="1689847" cy="1689847"/>
          </a:xfrm>
          <a:prstGeom prst="rect">
            <a:avLst/>
          </a:prstGeom>
        </p:spPr>
      </p:pic>
      <p:pic>
        <p:nvPicPr>
          <p:cNvPr id="5" name="Picture 4">
            <a:extLst>
              <a:ext uri="{FF2B5EF4-FFF2-40B4-BE49-F238E27FC236}">
                <a16:creationId xmlns:a16="http://schemas.microsoft.com/office/drawing/2014/main" id="{1FFE0FE9-52E5-46EB-B089-074241C8F4A9}"/>
              </a:ext>
            </a:extLst>
          </p:cNvPr>
          <p:cNvPicPr>
            <a:picLocks noChangeAspect="1"/>
          </p:cNvPicPr>
          <p:nvPr/>
        </p:nvPicPr>
        <p:blipFill>
          <a:blip r:embed="rId3"/>
          <a:stretch>
            <a:fillRect/>
          </a:stretch>
        </p:blipFill>
        <p:spPr>
          <a:xfrm>
            <a:off x="9240284" y="4965418"/>
            <a:ext cx="2590800" cy="2590800"/>
          </a:xfrm>
          <a:prstGeom prst="rect">
            <a:avLst/>
          </a:prstGeom>
        </p:spPr>
      </p:pic>
    </p:spTree>
    <p:extLst>
      <p:ext uri="{BB962C8B-B14F-4D97-AF65-F5344CB8AC3E}">
        <p14:creationId xmlns:p14="http://schemas.microsoft.com/office/powerpoint/2010/main" val="3527622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2134-E7D2-4CAE-91DD-C6E5A1B337AD}"/>
              </a:ext>
            </a:extLst>
          </p:cNvPr>
          <p:cNvSpPr>
            <a:spLocks noGrp="1"/>
          </p:cNvSpPr>
          <p:nvPr>
            <p:ph type="title"/>
          </p:nvPr>
        </p:nvSpPr>
        <p:spPr/>
        <p:txBody>
          <a:bodyPr/>
          <a:lstStyle/>
          <a:p>
            <a:r>
              <a:rPr lang="en-US" dirty="0"/>
              <a:t>ETL step – Set up schema in </a:t>
            </a:r>
            <a:r>
              <a:rPr lang="en-US" dirty="0" err="1"/>
              <a:t>HeidiSQL</a:t>
            </a:r>
            <a:endParaRPr lang="en-US" dirty="0"/>
          </a:p>
        </p:txBody>
      </p:sp>
      <p:sp>
        <p:nvSpPr>
          <p:cNvPr id="3" name="Content Placeholder 2">
            <a:extLst>
              <a:ext uri="{FF2B5EF4-FFF2-40B4-BE49-F238E27FC236}">
                <a16:creationId xmlns:a16="http://schemas.microsoft.com/office/drawing/2014/main" id="{F839960A-78A2-4EAE-800E-AFEC42D1E997}"/>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39F91A9-813E-4D2A-885C-8254758BB206}"/>
              </a:ext>
            </a:extLst>
          </p:cNvPr>
          <p:cNvPicPr>
            <a:picLocks noChangeAspect="1"/>
          </p:cNvPicPr>
          <p:nvPr/>
        </p:nvPicPr>
        <p:blipFill>
          <a:blip r:embed="rId2"/>
          <a:stretch>
            <a:fillRect/>
          </a:stretch>
        </p:blipFill>
        <p:spPr>
          <a:xfrm>
            <a:off x="179026" y="1517594"/>
            <a:ext cx="11331922" cy="4740051"/>
          </a:xfrm>
          <a:prstGeom prst="rect">
            <a:avLst/>
          </a:prstGeom>
        </p:spPr>
      </p:pic>
      <p:sp>
        <p:nvSpPr>
          <p:cNvPr id="6" name="TextBox 5">
            <a:extLst>
              <a:ext uri="{FF2B5EF4-FFF2-40B4-BE49-F238E27FC236}">
                <a16:creationId xmlns:a16="http://schemas.microsoft.com/office/drawing/2014/main" id="{9004ED6D-5C65-4C9F-8044-D3848D04F1FA}"/>
              </a:ext>
            </a:extLst>
          </p:cNvPr>
          <p:cNvSpPr txBox="1"/>
          <p:nvPr/>
        </p:nvSpPr>
        <p:spPr>
          <a:xfrm>
            <a:off x="8592670" y="4228381"/>
            <a:ext cx="3505468" cy="2492990"/>
          </a:xfrm>
          <a:prstGeom prst="rect">
            <a:avLst/>
          </a:prstGeom>
          <a:solidFill>
            <a:schemeClr val="bg1"/>
          </a:solidFill>
          <a:ln w="28575">
            <a:solidFill>
              <a:schemeClr val="accent1"/>
            </a:solidFill>
          </a:ln>
        </p:spPr>
        <p:txBody>
          <a:bodyPr wrap="square" rtlCol="0">
            <a:spAutoFit/>
          </a:bodyPr>
          <a:lstStyle/>
          <a:p>
            <a:r>
              <a:rPr lang="en-US" sz="1200" dirty="0"/>
              <a:t>Columns were filled with the necessary details shown:</a:t>
            </a:r>
          </a:p>
          <a:p>
            <a:r>
              <a:rPr lang="en-US" sz="1200" b="1" dirty="0"/>
              <a:t>Name: </a:t>
            </a:r>
            <a:r>
              <a:rPr lang="en-US" sz="1200" dirty="0"/>
              <a:t>column name</a:t>
            </a:r>
          </a:p>
          <a:p>
            <a:r>
              <a:rPr lang="en-US" sz="1200" b="1" dirty="0"/>
              <a:t>Datatype: </a:t>
            </a:r>
            <a:r>
              <a:rPr lang="en-US" sz="1200" dirty="0"/>
              <a:t>if it is string, use Varchar. If numerical, use Integer /Float (no decimal point so only Integer used)</a:t>
            </a:r>
          </a:p>
          <a:p>
            <a:r>
              <a:rPr lang="en-US" sz="1200" b="1" dirty="0"/>
              <a:t>Length: </a:t>
            </a:r>
            <a:r>
              <a:rPr lang="en-US" sz="1200" dirty="0"/>
              <a:t>depending on the length of the string, numerical </a:t>
            </a:r>
          </a:p>
          <a:p>
            <a:r>
              <a:rPr lang="en-US" sz="1200" b="1" dirty="0"/>
              <a:t>Allow NULL: </a:t>
            </a:r>
            <a:r>
              <a:rPr lang="en-US" sz="1200" dirty="0"/>
              <a:t>default all to allow null</a:t>
            </a:r>
          </a:p>
          <a:p>
            <a:r>
              <a:rPr lang="en-US" sz="1200" b="1" dirty="0"/>
              <a:t>Default: </a:t>
            </a:r>
            <a:r>
              <a:rPr lang="en-US" sz="1200" dirty="0"/>
              <a:t>if no value given, to default as Null</a:t>
            </a:r>
          </a:p>
          <a:p>
            <a:r>
              <a:rPr lang="en-US" sz="1200" b="1" dirty="0"/>
              <a:t>Collation: </a:t>
            </a:r>
            <a:r>
              <a:rPr lang="en-US" sz="1200" dirty="0"/>
              <a:t>default set to utf8mb4-general ci </a:t>
            </a:r>
          </a:p>
          <a:p>
            <a:endParaRPr lang="en-US" sz="1200" dirty="0"/>
          </a:p>
          <a:p>
            <a:r>
              <a:rPr lang="en-US" sz="1200" dirty="0"/>
              <a:t>*In “Collation”, the encoding type should be filled with utf8mb4-general ci for all columns. </a:t>
            </a:r>
          </a:p>
        </p:txBody>
      </p:sp>
    </p:spTree>
    <p:extLst>
      <p:ext uri="{BB962C8B-B14F-4D97-AF65-F5344CB8AC3E}">
        <p14:creationId xmlns:p14="http://schemas.microsoft.com/office/powerpoint/2010/main" val="281200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8C7E-BD67-436D-974C-5A84E5747F39}"/>
              </a:ext>
            </a:extLst>
          </p:cNvPr>
          <p:cNvSpPr>
            <a:spLocks noGrp="1"/>
          </p:cNvSpPr>
          <p:nvPr>
            <p:ph type="title"/>
          </p:nvPr>
        </p:nvSpPr>
        <p:spPr/>
        <p:txBody>
          <a:bodyPr/>
          <a:lstStyle/>
          <a:p>
            <a:r>
              <a:rPr lang="en-US" dirty="0"/>
              <a:t>Overview of strategies suggested</a:t>
            </a:r>
          </a:p>
        </p:txBody>
      </p:sp>
      <p:sp>
        <p:nvSpPr>
          <p:cNvPr id="3" name="Content Placeholder 2">
            <a:extLst>
              <a:ext uri="{FF2B5EF4-FFF2-40B4-BE49-F238E27FC236}">
                <a16:creationId xmlns:a16="http://schemas.microsoft.com/office/drawing/2014/main" id="{F79930D1-5B71-4207-9011-281EBB4D1BE1}"/>
              </a:ext>
            </a:extLst>
          </p:cNvPr>
          <p:cNvSpPr>
            <a:spLocks noGrp="1"/>
          </p:cNvSpPr>
          <p:nvPr>
            <p:ph idx="1"/>
          </p:nvPr>
        </p:nvSpPr>
        <p:spPr>
          <a:xfrm>
            <a:off x="-3182256" y="2123848"/>
            <a:ext cx="10515600" cy="4351338"/>
          </a:xfrm>
        </p:spPr>
        <p:txBody>
          <a:bodyPr>
            <a:normAutofit/>
          </a:bodyPr>
          <a:lstStyle/>
          <a:p>
            <a:endParaRPr lang="en-US" dirty="0"/>
          </a:p>
          <a:p>
            <a:endParaRPr lang="en-US" dirty="0"/>
          </a:p>
        </p:txBody>
      </p:sp>
      <p:graphicFrame>
        <p:nvGraphicFramePr>
          <p:cNvPr id="5" name="Table 5">
            <a:extLst>
              <a:ext uri="{FF2B5EF4-FFF2-40B4-BE49-F238E27FC236}">
                <a16:creationId xmlns:a16="http://schemas.microsoft.com/office/drawing/2014/main" id="{6ED5F036-0E80-457B-8861-651E0240F678}"/>
              </a:ext>
            </a:extLst>
          </p:cNvPr>
          <p:cNvGraphicFramePr>
            <a:graphicFrameLocks noGrp="1"/>
          </p:cNvGraphicFramePr>
          <p:nvPr>
            <p:extLst>
              <p:ext uri="{D42A27DB-BD31-4B8C-83A1-F6EECF244321}">
                <p14:modId xmlns:p14="http://schemas.microsoft.com/office/powerpoint/2010/main" val="2423066756"/>
              </p:ext>
            </p:extLst>
          </p:nvPr>
        </p:nvGraphicFramePr>
        <p:xfrm>
          <a:off x="265922" y="3723555"/>
          <a:ext cx="11660156" cy="2286000"/>
        </p:xfrm>
        <a:graphic>
          <a:graphicData uri="http://schemas.openxmlformats.org/drawingml/2006/table">
            <a:tbl>
              <a:tblPr firstRow="1" bandRow="1">
                <a:tableStyleId>{5C22544A-7EE6-4342-B048-85BDC9FD1C3A}</a:tableStyleId>
              </a:tblPr>
              <a:tblGrid>
                <a:gridCol w="2915039">
                  <a:extLst>
                    <a:ext uri="{9D8B030D-6E8A-4147-A177-3AD203B41FA5}">
                      <a16:colId xmlns:a16="http://schemas.microsoft.com/office/drawing/2014/main" val="194267464"/>
                    </a:ext>
                  </a:extLst>
                </a:gridCol>
                <a:gridCol w="2915039">
                  <a:extLst>
                    <a:ext uri="{9D8B030D-6E8A-4147-A177-3AD203B41FA5}">
                      <a16:colId xmlns:a16="http://schemas.microsoft.com/office/drawing/2014/main" val="2051654157"/>
                    </a:ext>
                  </a:extLst>
                </a:gridCol>
                <a:gridCol w="2915039">
                  <a:extLst>
                    <a:ext uri="{9D8B030D-6E8A-4147-A177-3AD203B41FA5}">
                      <a16:colId xmlns:a16="http://schemas.microsoft.com/office/drawing/2014/main" val="3611360442"/>
                    </a:ext>
                  </a:extLst>
                </a:gridCol>
                <a:gridCol w="2915039">
                  <a:extLst>
                    <a:ext uri="{9D8B030D-6E8A-4147-A177-3AD203B41FA5}">
                      <a16:colId xmlns:a16="http://schemas.microsoft.com/office/drawing/2014/main" val="295942711"/>
                    </a:ext>
                  </a:extLst>
                </a:gridCol>
              </a:tblGrid>
              <a:tr h="1959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1) Set up FAQ for commonly asked questions online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2) Improve the infrastructure and data center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3) Improvement to database (include staff name)</a:t>
                      </a:r>
                    </a:p>
                  </a:txBody>
                  <a:tcPr>
                    <a:lnL w="1270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r>
                        <a:rPr lang="en-US" sz="1800" b="1" dirty="0">
                          <a:solidFill>
                            <a:schemeClr val="tx1"/>
                          </a:solidFill>
                        </a:rPr>
                        <a:t>1) Manpower resourcing at specific call-centers, timings etc. </a:t>
                      </a:r>
                    </a:p>
                    <a:p>
                      <a:r>
                        <a:rPr lang="en-US" sz="1800" b="1" dirty="0">
                          <a:solidFill>
                            <a:schemeClr val="tx1"/>
                          </a:solidFill>
                        </a:rPr>
                        <a:t>2) Focus call duration reduction efforts on target channel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800" b="1" dirty="0">
                          <a:solidFill>
                            <a:schemeClr val="tx1"/>
                          </a:solidFill>
                        </a:rPr>
                        <a:t>1) Encourage staff wellness </a:t>
                      </a:r>
                    </a:p>
                    <a:p>
                      <a:r>
                        <a:rPr lang="en-US" sz="1800" b="1" dirty="0">
                          <a:solidFill>
                            <a:schemeClr val="tx1"/>
                          </a:solidFill>
                        </a:rPr>
                        <a:t>2) Implement staff incentive system</a:t>
                      </a:r>
                    </a:p>
                    <a:p>
                      <a:r>
                        <a:rPr lang="en-US" sz="1800" b="1" dirty="0">
                          <a:solidFill>
                            <a:schemeClr val="tx1"/>
                          </a:solidFill>
                        </a:rPr>
                        <a:t>3) Quarterly central knowledge exchange session</a:t>
                      </a:r>
                    </a:p>
                    <a:p>
                      <a:r>
                        <a:rPr lang="en-US" sz="1800" b="1" dirty="0">
                          <a:solidFill>
                            <a:schemeClr val="tx1"/>
                          </a:solidFill>
                        </a:rPr>
                        <a:t>4) Staff rotation for knowledge session and greater exposure </a:t>
                      </a:r>
                    </a:p>
                  </a:txBody>
                  <a:tcPr>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1) Promotional events strategies</a:t>
                      </a:r>
                    </a:p>
                    <a:p>
                      <a:endParaRPr lang="en-US" sz="1800" b="1" dirty="0">
                        <a:solidFill>
                          <a:schemeClr val="tx1"/>
                        </a:solidFill>
                      </a:endParaRPr>
                    </a:p>
                  </a:txBody>
                  <a:tcPr>
                    <a:lnL w="762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480864021"/>
                  </a:ext>
                </a:extLst>
              </a:tr>
            </a:tbl>
          </a:graphicData>
        </a:graphic>
      </p:graphicFrame>
      <p:pic>
        <p:nvPicPr>
          <p:cNvPr id="6" name="Picture 5">
            <a:extLst>
              <a:ext uri="{FF2B5EF4-FFF2-40B4-BE49-F238E27FC236}">
                <a16:creationId xmlns:a16="http://schemas.microsoft.com/office/drawing/2014/main" id="{D69EE7ED-9D99-451B-8DC1-2A38CB1878CB}"/>
              </a:ext>
            </a:extLst>
          </p:cNvPr>
          <p:cNvPicPr>
            <a:picLocks noChangeAspect="1"/>
          </p:cNvPicPr>
          <p:nvPr/>
        </p:nvPicPr>
        <p:blipFill>
          <a:blip r:embed="rId2"/>
          <a:stretch>
            <a:fillRect/>
          </a:stretch>
        </p:blipFill>
        <p:spPr>
          <a:xfrm>
            <a:off x="1051250" y="2442367"/>
            <a:ext cx="1007706" cy="1007706"/>
          </a:xfrm>
          <a:prstGeom prst="rect">
            <a:avLst/>
          </a:prstGeom>
        </p:spPr>
      </p:pic>
      <p:pic>
        <p:nvPicPr>
          <p:cNvPr id="7" name="Picture 6">
            <a:extLst>
              <a:ext uri="{FF2B5EF4-FFF2-40B4-BE49-F238E27FC236}">
                <a16:creationId xmlns:a16="http://schemas.microsoft.com/office/drawing/2014/main" id="{5F95230E-931E-4042-936E-30412969DAEC}"/>
              </a:ext>
            </a:extLst>
          </p:cNvPr>
          <p:cNvPicPr>
            <a:picLocks noChangeAspect="1"/>
          </p:cNvPicPr>
          <p:nvPr/>
        </p:nvPicPr>
        <p:blipFill rotWithShape="1">
          <a:blip r:embed="rId3">
            <a:clrChange>
              <a:clrFrom>
                <a:srgbClr val="FFFFFF"/>
              </a:clrFrom>
              <a:clrTo>
                <a:srgbClr val="FFFFFF">
                  <a:alpha val="0"/>
                </a:srgbClr>
              </a:clrTo>
            </a:clrChange>
          </a:blip>
          <a:srcRect l="21617" t="15190" r="18854" b="23236"/>
          <a:stretch/>
        </p:blipFill>
        <p:spPr>
          <a:xfrm>
            <a:off x="4192297" y="2610745"/>
            <a:ext cx="1007705" cy="927629"/>
          </a:xfrm>
          <a:prstGeom prst="rect">
            <a:avLst/>
          </a:prstGeom>
        </p:spPr>
      </p:pic>
      <p:sp>
        <p:nvSpPr>
          <p:cNvPr id="8" name="TextBox 7">
            <a:extLst>
              <a:ext uri="{FF2B5EF4-FFF2-40B4-BE49-F238E27FC236}">
                <a16:creationId xmlns:a16="http://schemas.microsoft.com/office/drawing/2014/main" id="{256D43F2-E1DE-4FE6-AB87-656C22AB765A}"/>
              </a:ext>
            </a:extLst>
          </p:cNvPr>
          <p:cNvSpPr txBox="1"/>
          <p:nvPr/>
        </p:nvSpPr>
        <p:spPr>
          <a:xfrm>
            <a:off x="629299" y="1713617"/>
            <a:ext cx="2967135" cy="461665"/>
          </a:xfrm>
          <a:prstGeom prst="rect">
            <a:avLst/>
          </a:prstGeom>
          <a:noFill/>
        </p:spPr>
        <p:txBody>
          <a:bodyPr wrap="square" rtlCol="0">
            <a:spAutoFit/>
          </a:bodyPr>
          <a:lstStyle/>
          <a:p>
            <a:r>
              <a:rPr lang="en-US" sz="2400" b="1" u="sng" dirty="0"/>
              <a:t>Infrastructure</a:t>
            </a:r>
          </a:p>
        </p:txBody>
      </p:sp>
      <p:sp>
        <p:nvSpPr>
          <p:cNvPr id="9" name="TextBox 8">
            <a:extLst>
              <a:ext uri="{FF2B5EF4-FFF2-40B4-BE49-F238E27FC236}">
                <a16:creationId xmlns:a16="http://schemas.microsoft.com/office/drawing/2014/main" id="{9161E64E-80B4-4CF6-A3A7-7F52B5E2435A}"/>
              </a:ext>
            </a:extLst>
          </p:cNvPr>
          <p:cNvSpPr txBox="1"/>
          <p:nvPr/>
        </p:nvSpPr>
        <p:spPr>
          <a:xfrm>
            <a:off x="3879270" y="1668811"/>
            <a:ext cx="2967135" cy="830997"/>
          </a:xfrm>
          <a:prstGeom prst="rect">
            <a:avLst/>
          </a:prstGeom>
          <a:noFill/>
        </p:spPr>
        <p:txBody>
          <a:bodyPr wrap="square" rtlCol="0">
            <a:spAutoFit/>
          </a:bodyPr>
          <a:lstStyle/>
          <a:p>
            <a:r>
              <a:rPr lang="en-US" sz="2400" b="1" u="sng" dirty="0"/>
              <a:t>Manpower Resourcing</a:t>
            </a:r>
          </a:p>
        </p:txBody>
      </p:sp>
      <p:sp>
        <p:nvSpPr>
          <p:cNvPr id="10" name="TextBox 9">
            <a:extLst>
              <a:ext uri="{FF2B5EF4-FFF2-40B4-BE49-F238E27FC236}">
                <a16:creationId xmlns:a16="http://schemas.microsoft.com/office/drawing/2014/main" id="{EAE858E0-2404-487F-8039-1FD97DC50907}"/>
              </a:ext>
            </a:extLst>
          </p:cNvPr>
          <p:cNvSpPr txBox="1"/>
          <p:nvPr/>
        </p:nvSpPr>
        <p:spPr>
          <a:xfrm>
            <a:off x="6439810" y="1680235"/>
            <a:ext cx="2637709" cy="830997"/>
          </a:xfrm>
          <a:prstGeom prst="rect">
            <a:avLst/>
          </a:prstGeom>
          <a:noFill/>
        </p:spPr>
        <p:txBody>
          <a:bodyPr wrap="square" rtlCol="0">
            <a:spAutoFit/>
          </a:bodyPr>
          <a:lstStyle/>
          <a:p>
            <a:r>
              <a:rPr lang="en-US" sz="2400" b="1" u="sng" dirty="0"/>
              <a:t>Staff &amp; Knowledge Management</a:t>
            </a:r>
          </a:p>
        </p:txBody>
      </p:sp>
      <p:sp>
        <p:nvSpPr>
          <p:cNvPr id="11" name="TextBox 10">
            <a:extLst>
              <a:ext uri="{FF2B5EF4-FFF2-40B4-BE49-F238E27FC236}">
                <a16:creationId xmlns:a16="http://schemas.microsoft.com/office/drawing/2014/main" id="{3932A19C-62BE-4F22-9007-7F0B9EA1570F}"/>
              </a:ext>
            </a:extLst>
          </p:cNvPr>
          <p:cNvSpPr txBox="1"/>
          <p:nvPr/>
        </p:nvSpPr>
        <p:spPr>
          <a:xfrm>
            <a:off x="9868292" y="1742122"/>
            <a:ext cx="1663959" cy="461665"/>
          </a:xfrm>
          <a:prstGeom prst="rect">
            <a:avLst/>
          </a:prstGeom>
          <a:noFill/>
        </p:spPr>
        <p:txBody>
          <a:bodyPr wrap="square" rtlCol="0">
            <a:spAutoFit/>
          </a:bodyPr>
          <a:lstStyle/>
          <a:p>
            <a:r>
              <a:rPr lang="en-US" sz="2400" b="1" u="sng" dirty="0"/>
              <a:t>Marketing</a:t>
            </a:r>
          </a:p>
        </p:txBody>
      </p:sp>
      <p:pic>
        <p:nvPicPr>
          <p:cNvPr id="1026" name="Picture 2" descr="Knowledge - Free user icons">
            <a:extLst>
              <a:ext uri="{FF2B5EF4-FFF2-40B4-BE49-F238E27FC236}">
                <a16:creationId xmlns:a16="http://schemas.microsoft.com/office/drawing/2014/main" id="{A91955AB-ED9B-4120-9104-DC7548284D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8684" y="2580303"/>
            <a:ext cx="1013583" cy="10135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8C95057-67A4-4F5A-B412-5B22909421A5}"/>
              </a:ext>
            </a:extLst>
          </p:cNvPr>
          <p:cNvPicPr>
            <a:picLocks noChangeAspect="1"/>
          </p:cNvPicPr>
          <p:nvPr/>
        </p:nvPicPr>
        <p:blipFill rotWithShape="1">
          <a:blip r:embed="rId5">
            <a:clrChange>
              <a:clrFrom>
                <a:srgbClr val="FFFFFF"/>
              </a:clrFrom>
              <a:clrTo>
                <a:srgbClr val="FFFFFF">
                  <a:alpha val="0"/>
                </a:srgbClr>
              </a:clrTo>
            </a:clrChange>
          </a:blip>
          <a:srcRect t="5324" r="1762" b="11020"/>
          <a:stretch/>
        </p:blipFill>
        <p:spPr>
          <a:xfrm>
            <a:off x="9940393" y="2465776"/>
            <a:ext cx="1200357" cy="1079675"/>
          </a:xfrm>
          <a:prstGeom prst="rect">
            <a:avLst/>
          </a:prstGeom>
        </p:spPr>
      </p:pic>
    </p:spTree>
    <p:extLst>
      <p:ext uri="{BB962C8B-B14F-4D97-AF65-F5344CB8AC3E}">
        <p14:creationId xmlns:p14="http://schemas.microsoft.com/office/powerpoint/2010/main" val="205786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088A-7E99-405E-9689-2C2977F3A4B6}"/>
              </a:ext>
            </a:extLst>
          </p:cNvPr>
          <p:cNvSpPr>
            <a:spLocks noGrp="1"/>
          </p:cNvSpPr>
          <p:nvPr>
            <p:ph type="title"/>
          </p:nvPr>
        </p:nvSpPr>
        <p:spPr/>
        <p:txBody>
          <a:bodyPr/>
          <a:lstStyle/>
          <a:p>
            <a:r>
              <a:rPr lang="en-US" dirty="0"/>
              <a:t>General analysis on queries</a:t>
            </a:r>
          </a:p>
        </p:txBody>
      </p:sp>
      <p:sp>
        <p:nvSpPr>
          <p:cNvPr id="3" name="Content Placeholder 2">
            <a:extLst>
              <a:ext uri="{FF2B5EF4-FFF2-40B4-BE49-F238E27FC236}">
                <a16:creationId xmlns:a16="http://schemas.microsoft.com/office/drawing/2014/main" id="{1D1FCFB7-F622-4309-8432-ABC77FC85AFC}"/>
              </a:ext>
            </a:extLst>
          </p:cNvPr>
          <p:cNvSpPr>
            <a:spLocks noGrp="1"/>
          </p:cNvSpPr>
          <p:nvPr>
            <p:ph idx="1"/>
          </p:nvPr>
        </p:nvSpPr>
        <p:spPr>
          <a:xfrm>
            <a:off x="411364" y="1734042"/>
            <a:ext cx="5365322" cy="4351338"/>
          </a:xfrm>
        </p:spPr>
        <p:txBody>
          <a:bodyPr>
            <a:normAutofit/>
          </a:bodyPr>
          <a:lstStyle/>
          <a:p>
            <a:pPr marL="0" indent="0">
              <a:buNone/>
            </a:pPr>
            <a:r>
              <a:rPr lang="en-US" sz="1800" b="1" i="0" u="none" strike="noStrike" baseline="0" dirty="0"/>
              <a:t>Billing </a:t>
            </a:r>
            <a:r>
              <a:rPr lang="en-US" sz="1800" b="1" i="0" u="none" strike="noStrike" baseline="0" dirty="0" err="1"/>
              <a:t>qns</a:t>
            </a:r>
            <a:r>
              <a:rPr lang="en-US" sz="1800" b="1" i="0" u="none" strike="noStrike" baseline="0" dirty="0"/>
              <a:t> comprises 71% of the total queries, followed by payments and service outage (equal split).</a:t>
            </a:r>
          </a:p>
          <a:p>
            <a:pPr marL="0" indent="0">
              <a:buNone/>
            </a:pPr>
            <a:endParaRPr lang="en-US" sz="1800" b="1" i="0" u="none" strike="noStrike" baseline="0" dirty="0"/>
          </a:p>
          <a:p>
            <a:pPr marL="0" indent="0">
              <a:buNone/>
            </a:pPr>
            <a:r>
              <a:rPr lang="en-US" sz="1800" b="1" dirty="0"/>
              <a:t>Recommend: </a:t>
            </a:r>
          </a:p>
          <a:p>
            <a:pPr marL="0" indent="0">
              <a:buNone/>
            </a:pPr>
            <a:r>
              <a:rPr lang="en-US" sz="1800" b="1" u="sng" dirty="0"/>
              <a:t>Set up a FAQ page online </a:t>
            </a:r>
            <a:r>
              <a:rPr lang="en-US" sz="1800" b="1" dirty="0"/>
              <a:t>for common questions with greater focus on billing so customers can self-help </a:t>
            </a:r>
          </a:p>
          <a:p>
            <a:pPr marL="0" indent="0">
              <a:buNone/>
            </a:pPr>
            <a:r>
              <a:rPr lang="en-US" sz="1800" b="1" dirty="0"/>
              <a:t>-&gt; reduce the number of queries freeing up time for staff to do value-add tasks. </a:t>
            </a:r>
          </a:p>
          <a:p>
            <a:endParaRPr lang="en-US" sz="1800" b="1" dirty="0"/>
          </a:p>
          <a:p>
            <a:endParaRPr lang="en-US" sz="1800" b="1" dirty="0"/>
          </a:p>
          <a:p>
            <a:endParaRPr lang="en-US" sz="1800" b="1" dirty="0"/>
          </a:p>
          <a:p>
            <a:endParaRPr lang="en-US" sz="1800" b="1" dirty="0"/>
          </a:p>
          <a:p>
            <a:endParaRPr lang="en-US" sz="1800" b="1" dirty="0"/>
          </a:p>
        </p:txBody>
      </p:sp>
      <p:pic>
        <p:nvPicPr>
          <p:cNvPr id="5" name="Picture 4">
            <a:extLst>
              <a:ext uri="{FF2B5EF4-FFF2-40B4-BE49-F238E27FC236}">
                <a16:creationId xmlns:a16="http://schemas.microsoft.com/office/drawing/2014/main" id="{0EED1010-3FD4-4C87-9E30-1CB8472AA840}"/>
              </a:ext>
            </a:extLst>
          </p:cNvPr>
          <p:cNvPicPr>
            <a:picLocks noChangeAspect="1"/>
          </p:cNvPicPr>
          <p:nvPr/>
        </p:nvPicPr>
        <p:blipFill>
          <a:blip r:embed="rId2"/>
          <a:stretch>
            <a:fillRect/>
          </a:stretch>
        </p:blipFill>
        <p:spPr>
          <a:xfrm>
            <a:off x="411364" y="4706261"/>
            <a:ext cx="2682472" cy="922100"/>
          </a:xfrm>
          <a:prstGeom prst="rect">
            <a:avLst/>
          </a:prstGeom>
        </p:spPr>
      </p:pic>
      <p:pic>
        <p:nvPicPr>
          <p:cNvPr id="4" name="Picture 3">
            <a:extLst>
              <a:ext uri="{FF2B5EF4-FFF2-40B4-BE49-F238E27FC236}">
                <a16:creationId xmlns:a16="http://schemas.microsoft.com/office/drawing/2014/main" id="{52565345-2DBF-425D-9A78-6AD3BD238F2B}"/>
              </a:ext>
            </a:extLst>
          </p:cNvPr>
          <p:cNvPicPr>
            <a:picLocks noChangeAspect="1"/>
          </p:cNvPicPr>
          <p:nvPr/>
        </p:nvPicPr>
        <p:blipFill>
          <a:blip r:embed="rId3"/>
          <a:stretch>
            <a:fillRect/>
          </a:stretch>
        </p:blipFill>
        <p:spPr>
          <a:xfrm>
            <a:off x="10719995" y="134752"/>
            <a:ext cx="1267609" cy="1273268"/>
          </a:xfrm>
          <a:prstGeom prst="rect">
            <a:avLst/>
          </a:prstGeom>
        </p:spPr>
      </p:pic>
      <p:sp>
        <p:nvSpPr>
          <p:cNvPr id="6" name="TextBox 5">
            <a:extLst>
              <a:ext uri="{FF2B5EF4-FFF2-40B4-BE49-F238E27FC236}">
                <a16:creationId xmlns:a16="http://schemas.microsoft.com/office/drawing/2014/main" id="{A0DA0F0A-F0B3-47AE-B043-AA364277FEAB}"/>
              </a:ext>
            </a:extLst>
          </p:cNvPr>
          <p:cNvSpPr txBox="1"/>
          <p:nvPr/>
        </p:nvSpPr>
        <p:spPr>
          <a:xfrm>
            <a:off x="11080377" y="365125"/>
            <a:ext cx="815788" cy="646331"/>
          </a:xfrm>
          <a:prstGeom prst="rect">
            <a:avLst/>
          </a:prstGeom>
          <a:noFill/>
        </p:spPr>
        <p:txBody>
          <a:bodyPr wrap="square" rtlCol="0">
            <a:spAutoFit/>
          </a:bodyPr>
          <a:lstStyle/>
          <a:p>
            <a:r>
              <a:rPr lang="en-US" sz="3600" b="1" dirty="0"/>
              <a:t>1</a:t>
            </a:r>
          </a:p>
        </p:txBody>
      </p:sp>
      <p:graphicFrame>
        <p:nvGraphicFramePr>
          <p:cNvPr id="12" name="Chart 11">
            <a:extLst>
              <a:ext uri="{FF2B5EF4-FFF2-40B4-BE49-F238E27FC236}">
                <a16:creationId xmlns:a16="http://schemas.microsoft.com/office/drawing/2014/main" id="{DB4A33DB-1033-408A-997B-354C4463FD68}"/>
              </a:ext>
            </a:extLst>
          </p:cNvPr>
          <p:cNvGraphicFramePr/>
          <p:nvPr>
            <p:extLst>
              <p:ext uri="{D42A27DB-BD31-4B8C-83A1-F6EECF244321}">
                <p14:modId xmlns:p14="http://schemas.microsoft.com/office/powerpoint/2010/main" val="3706636397"/>
              </p:ext>
            </p:extLst>
          </p:nvPr>
        </p:nvGraphicFramePr>
        <p:xfrm>
          <a:off x="8305947" y="4021285"/>
          <a:ext cx="4201941" cy="2836715"/>
        </p:xfrm>
        <a:graphic>
          <a:graphicData uri="http://schemas.openxmlformats.org/drawingml/2006/chart">
            <c:chart xmlns:c="http://schemas.openxmlformats.org/drawingml/2006/chart" xmlns:r="http://schemas.openxmlformats.org/officeDocument/2006/relationships" r:id="rId4"/>
          </a:graphicData>
        </a:graphic>
      </p:graphicFrame>
      <p:sp>
        <p:nvSpPr>
          <p:cNvPr id="13" name="Content Placeholder 2">
            <a:extLst>
              <a:ext uri="{FF2B5EF4-FFF2-40B4-BE49-F238E27FC236}">
                <a16:creationId xmlns:a16="http://schemas.microsoft.com/office/drawing/2014/main" id="{9ABD400D-6B24-4AD7-B452-5036657CB654}"/>
              </a:ext>
            </a:extLst>
          </p:cNvPr>
          <p:cNvSpPr txBox="1">
            <a:spLocks/>
          </p:cNvSpPr>
          <p:nvPr/>
        </p:nvSpPr>
        <p:spPr>
          <a:xfrm>
            <a:off x="6096000" y="1690688"/>
            <a:ext cx="56846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Highest percentage of contact are from call-center, and also had one of the highest average call duration.</a:t>
            </a:r>
          </a:p>
          <a:p>
            <a:pPr marL="0" indent="0">
              <a:buFont typeface="Arial" panose="020B0604020202020204" pitchFamily="34" charset="0"/>
              <a:buNone/>
            </a:pPr>
            <a:endParaRPr lang="en-US" sz="1800" b="1" dirty="0"/>
          </a:p>
          <a:p>
            <a:pPr marL="0" indent="0">
              <a:buFont typeface="Arial" panose="020B0604020202020204" pitchFamily="34" charset="0"/>
              <a:buNone/>
            </a:pPr>
            <a:r>
              <a:rPr lang="en-US" sz="1800" b="1" dirty="0"/>
              <a:t>Recommend: </a:t>
            </a:r>
          </a:p>
          <a:p>
            <a:pPr marL="0" indent="0">
              <a:buFont typeface="Arial" panose="020B0604020202020204" pitchFamily="34" charset="0"/>
              <a:buNone/>
            </a:pPr>
            <a:r>
              <a:rPr lang="en-US" sz="1800" b="1" dirty="0"/>
              <a:t>1) </a:t>
            </a:r>
            <a:r>
              <a:rPr lang="en-US" sz="1800" b="1" u="sng" dirty="0"/>
              <a:t>Ensure enough staffing in this call-center channel </a:t>
            </a:r>
            <a:r>
              <a:rPr lang="en-US" sz="1800" b="1" dirty="0"/>
              <a:t>since highest calls inflow and longest duration. </a:t>
            </a:r>
          </a:p>
          <a:p>
            <a:pPr marL="0" indent="0">
              <a:buFont typeface="Arial" panose="020B0604020202020204" pitchFamily="34" charset="0"/>
              <a:buNone/>
            </a:pPr>
            <a:r>
              <a:rPr lang="en-US" sz="1800" b="1" dirty="0"/>
              <a:t>2) </a:t>
            </a:r>
            <a:r>
              <a:rPr lang="en-US" sz="1800" b="1" u="sng" dirty="0"/>
              <a:t>Focus call duration reduction efforts on call-center channel</a:t>
            </a:r>
            <a:r>
              <a:rPr lang="en-US" sz="1800" b="1" dirty="0"/>
              <a:t> to reap the most impacts. </a:t>
            </a:r>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1" dirty="0"/>
          </a:p>
        </p:txBody>
      </p:sp>
      <p:pic>
        <p:nvPicPr>
          <p:cNvPr id="14" name="Picture 13">
            <a:extLst>
              <a:ext uri="{FF2B5EF4-FFF2-40B4-BE49-F238E27FC236}">
                <a16:creationId xmlns:a16="http://schemas.microsoft.com/office/drawing/2014/main" id="{44B9DD5B-B669-4B7D-BFB0-FE5C1E234A48}"/>
              </a:ext>
            </a:extLst>
          </p:cNvPr>
          <p:cNvPicPr>
            <a:picLocks noChangeAspect="1"/>
          </p:cNvPicPr>
          <p:nvPr/>
        </p:nvPicPr>
        <p:blipFill>
          <a:blip r:embed="rId5"/>
          <a:stretch>
            <a:fillRect/>
          </a:stretch>
        </p:blipFill>
        <p:spPr>
          <a:xfrm>
            <a:off x="6187533" y="4607193"/>
            <a:ext cx="2880610" cy="1120237"/>
          </a:xfrm>
          <a:prstGeom prst="rect">
            <a:avLst/>
          </a:prstGeom>
        </p:spPr>
      </p:pic>
      <p:graphicFrame>
        <p:nvGraphicFramePr>
          <p:cNvPr id="15" name="Chart 14">
            <a:extLst>
              <a:ext uri="{FF2B5EF4-FFF2-40B4-BE49-F238E27FC236}">
                <a16:creationId xmlns:a16="http://schemas.microsoft.com/office/drawing/2014/main" id="{A9AF8FB4-3791-434C-A0A9-84251EFFF5CA}"/>
              </a:ext>
            </a:extLst>
          </p:cNvPr>
          <p:cNvGraphicFramePr/>
          <p:nvPr>
            <p:extLst>
              <p:ext uri="{D42A27DB-BD31-4B8C-83A1-F6EECF244321}">
                <p14:modId xmlns:p14="http://schemas.microsoft.com/office/powerpoint/2010/main" val="1351301630"/>
              </p:ext>
            </p:extLst>
          </p:nvPr>
        </p:nvGraphicFramePr>
        <p:xfrm>
          <a:off x="2213375" y="3952875"/>
          <a:ext cx="4201941" cy="283671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39400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5310-D306-4D72-8E70-76C1AC0FFB07}"/>
              </a:ext>
            </a:extLst>
          </p:cNvPr>
          <p:cNvSpPr>
            <a:spLocks noGrp="1"/>
          </p:cNvSpPr>
          <p:nvPr>
            <p:ph type="title"/>
          </p:nvPr>
        </p:nvSpPr>
        <p:spPr/>
        <p:txBody>
          <a:bodyPr/>
          <a:lstStyle/>
          <a:p>
            <a:r>
              <a:rPr lang="en-US" dirty="0"/>
              <a:t>General analysis on queries</a:t>
            </a:r>
          </a:p>
        </p:txBody>
      </p:sp>
      <p:sp>
        <p:nvSpPr>
          <p:cNvPr id="3" name="Content Placeholder 2">
            <a:extLst>
              <a:ext uri="{FF2B5EF4-FFF2-40B4-BE49-F238E27FC236}">
                <a16:creationId xmlns:a16="http://schemas.microsoft.com/office/drawing/2014/main" id="{7DF2ADC6-5335-4A65-B6CD-8E8DC9E93C74}"/>
              </a:ext>
            </a:extLst>
          </p:cNvPr>
          <p:cNvSpPr>
            <a:spLocks noGrp="1"/>
          </p:cNvSpPr>
          <p:nvPr>
            <p:ph idx="1"/>
          </p:nvPr>
        </p:nvSpPr>
        <p:spPr>
          <a:xfrm>
            <a:off x="381778" y="1605706"/>
            <a:ext cx="5770362" cy="4351338"/>
          </a:xfrm>
        </p:spPr>
        <p:txBody>
          <a:bodyPr/>
          <a:lstStyle/>
          <a:p>
            <a:pPr marL="0" indent="0">
              <a:buNone/>
            </a:pPr>
            <a:r>
              <a:rPr lang="en-US" sz="1800" b="1" dirty="0"/>
              <a:t>Average call duration is around 24-25 min, service outage taking up the longest call duration in 2 out of 4 states. </a:t>
            </a:r>
          </a:p>
          <a:p>
            <a:pPr marL="0" indent="0">
              <a:buNone/>
            </a:pPr>
            <a:r>
              <a:rPr lang="en-US" sz="1800" b="1" dirty="0"/>
              <a:t>Recommend: </a:t>
            </a:r>
          </a:p>
          <a:p>
            <a:pPr marL="0" indent="0">
              <a:buNone/>
            </a:pPr>
            <a:r>
              <a:rPr lang="en-US" sz="1800" b="1" dirty="0"/>
              <a:t>1) Having a similar average call duration of ~25 min across all call centers makes it easier to do </a:t>
            </a:r>
            <a:r>
              <a:rPr lang="en-US" sz="1800" b="1" u="sng" dirty="0"/>
              <a:t>resource planning</a:t>
            </a:r>
            <a:r>
              <a:rPr lang="en-US" sz="1800" b="1" dirty="0"/>
              <a:t>. This will ensure a fairer workload for all staff across all 4 call centers resulting in happier staff </a:t>
            </a:r>
          </a:p>
          <a:p>
            <a:pPr marL="0" indent="0">
              <a:buNone/>
            </a:pPr>
            <a:r>
              <a:rPr lang="en-US" sz="1800" b="1" dirty="0"/>
              <a:t>2) Set up redundancy and </a:t>
            </a:r>
            <a:r>
              <a:rPr lang="en-US" sz="1800" b="1" u="sng" dirty="0"/>
              <a:t>improve the infrastructure and data center </a:t>
            </a:r>
            <a:r>
              <a:rPr lang="en-US" sz="1800" b="1" dirty="0"/>
              <a:t>to reduce service outage frequency. </a:t>
            </a:r>
          </a:p>
          <a:p>
            <a:endParaRPr lang="en-US" sz="1800" i="1" dirty="0">
              <a:solidFill>
                <a:srgbClr val="808080"/>
              </a:solidFill>
              <a:latin typeface="Courier New" panose="02070309020205020404" pitchFamily="49" charset="0"/>
            </a:endParaRPr>
          </a:p>
          <a:p>
            <a:endParaRPr lang="en-US" sz="1800" b="0" i="1" u="none" strike="noStrike" baseline="0" dirty="0">
              <a:solidFill>
                <a:srgbClr val="808080"/>
              </a:solidFill>
              <a:latin typeface="Courier New" panose="02070309020205020404" pitchFamily="49" charset="0"/>
            </a:endParaRPr>
          </a:p>
          <a:p>
            <a:endParaRPr lang="en-US" sz="1800" i="1" dirty="0">
              <a:solidFill>
                <a:srgbClr val="808080"/>
              </a:solidFill>
              <a:latin typeface="Courier New" panose="02070309020205020404" pitchFamily="49" charset="0"/>
            </a:endParaRPr>
          </a:p>
          <a:p>
            <a:endParaRPr lang="en-US" sz="1800" b="0" i="1" u="none" strike="noStrike" baseline="0" dirty="0">
              <a:solidFill>
                <a:srgbClr val="808080"/>
              </a:solidFill>
              <a:latin typeface="Courier New" panose="02070309020205020404" pitchFamily="49" charset="0"/>
            </a:endParaRPr>
          </a:p>
          <a:p>
            <a:endParaRPr lang="en-US" sz="1800" i="1" dirty="0">
              <a:solidFill>
                <a:srgbClr val="808080"/>
              </a:solidFill>
              <a:latin typeface="Courier New" panose="02070309020205020404" pitchFamily="49" charset="0"/>
            </a:endParaRPr>
          </a:p>
          <a:p>
            <a:endParaRPr lang="en-US" sz="1800" b="0" i="1" u="none" strike="noStrike" baseline="0" dirty="0">
              <a:solidFill>
                <a:srgbClr val="808080"/>
              </a:solidFill>
              <a:latin typeface="Courier New" panose="02070309020205020404" pitchFamily="49" charset="0"/>
            </a:endParaRPr>
          </a:p>
          <a:p>
            <a:endParaRPr lang="en-US" sz="1800" i="1" dirty="0">
              <a:solidFill>
                <a:srgbClr val="808080"/>
              </a:solidFill>
              <a:latin typeface="Courier New" panose="02070309020205020404" pitchFamily="49" charset="0"/>
            </a:endParaRPr>
          </a:p>
          <a:p>
            <a:endParaRPr lang="en-US" sz="1800" b="0" i="1" u="none" strike="noStrike" baseline="0" dirty="0">
              <a:solidFill>
                <a:srgbClr val="808080"/>
              </a:solidFill>
              <a:latin typeface="Courier New" panose="02070309020205020404" pitchFamily="49" charset="0"/>
            </a:endParaRPr>
          </a:p>
          <a:p>
            <a:endParaRPr lang="en-US" sz="1800" b="0" i="1" u="none" strike="noStrike" baseline="0" dirty="0">
              <a:solidFill>
                <a:srgbClr val="808080"/>
              </a:solidFill>
              <a:latin typeface="Courier New" panose="02070309020205020404" pitchFamily="49" charset="0"/>
            </a:endParaRPr>
          </a:p>
          <a:p>
            <a:endParaRPr lang="en-US" dirty="0"/>
          </a:p>
        </p:txBody>
      </p:sp>
      <p:pic>
        <p:nvPicPr>
          <p:cNvPr id="5" name="Picture 4">
            <a:extLst>
              <a:ext uri="{FF2B5EF4-FFF2-40B4-BE49-F238E27FC236}">
                <a16:creationId xmlns:a16="http://schemas.microsoft.com/office/drawing/2014/main" id="{2DADD394-AB08-4362-ACC7-E6AAE44F09AF}"/>
              </a:ext>
            </a:extLst>
          </p:cNvPr>
          <p:cNvPicPr>
            <a:picLocks noChangeAspect="1"/>
          </p:cNvPicPr>
          <p:nvPr/>
        </p:nvPicPr>
        <p:blipFill>
          <a:blip r:embed="rId2"/>
          <a:stretch>
            <a:fillRect/>
          </a:stretch>
        </p:blipFill>
        <p:spPr>
          <a:xfrm>
            <a:off x="241574" y="4542099"/>
            <a:ext cx="4463882" cy="1989339"/>
          </a:xfrm>
          <a:prstGeom prst="rect">
            <a:avLst/>
          </a:prstGeom>
        </p:spPr>
      </p:pic>
      <p:pic>
        <p:nvPicPr>
          <p:cNvPr id="6" name="Picture 5">
            <a:extLst>
              <a:ext uri="{FF2B5EF4-FFF2-40B4-BE49-F238E27FC236}">
                <a16:creationId xmlns:a16="http://schemas.microsoft.com/office/drawing/2014/main" id="{B087F78E-D55A-4BC8-A9F4-70F2D9C3AB7A}"/>
              </a:ext>
            </a:extLst>
          </p:cNvPr>
          <p:cNvPicPr>
            <a:picLocks noChangeAspect="1"/>
          </p:cNvPicPr>
          <p:nvPr/>
        </p:nvPicPr>
        <p:blipFill>
          <a:blip r:embed="rId3"/>
          <a:stretch>
            <a:fillRect/>
          </a:stretch>
        </p:blipFill>
        <p:spPr>
          <a:xfrm>
            <a:off x="10719995" y="134752"/>
            <a:ext cx="1267609" cy="1273268"/>
          </a:xfrm>
          <a:prstGeom prst="rect">
            <a:avLst/>
          </a:prstGeom>
        </p:spPr>
      </p:pic>
      <p:sp>
        <p:nvSpPr>
          <p:cNvPr id="7" name="TextBox 6">
            <a:extLst>
              <a:ext uri="{FF2B5EF4-FFF2-40B4-BE49-F238E27FC236}">
                <a16:creationId xmlns:a16="http://schemas.microsoft.com/office/drawing/2014/main" id="{685677F4-2C7C-4089-AD92-188CE24C023D}"/>
              </a:ext>
            </a:extLst>
          </p:cNvPr>
          <p:cNvSpPr txBox="1"/>
          <p:nvPr/>
        </p:nvSpPr>
        <p:spPr>
          <a:xfrm>
            <a:off x="11080377" y="365125"/>
            <a:ext cx="815788" cy="646331"/>
          </a:xfrm>
          <a:prstGeom prst="rect">
            <a:avLst/>
          </a:prstGeom>
          <a:noFill/>
        </p:spPr>
        <p:txBody>
          <a:bodyPr wrap="square" rtlCol="0">
            <a:spAutoFit/>
          </a:bodyPr>
          <a:lstStyle/>
          <a:p>
            <a:r>
              <a:rPr lang="en-US" sz="3600" b="1" dirty="0"/>
              <a:t>2</a:t>
            </a:r>
          </a:p>
        </p:txBody>
      </p:sp>
      <p:pic>
        <p:nvPicPr>
          <p:cNvPr id="4" name="Picture 3">
            <a:extLst>
              <a:ext uri="{FF2B5EF4-FFF2-40B4-BE49-F238E27FC236}">
                <a16:creationId xmlns:a16="http://schemas.microsoft.com/office/drawing/2014/main" id="{D97B43E5-E51A-4D9D-892C-E3280073D28C}"/>
              </a:ext>
            </a:extLst>
          </p:cNvPr>
          <p:cNvPicPr>
            <a:picLocks noChangeAspect="1"/>
          </p:cNvPicPr>
          <p:nvPr/>
        </p:nvPicPr>
        <p:blipFill>
          <a:blip r:embed="rId4"/>
          <a:stretch>
            <a:fillRect/>
          </a:stretch>
        </p:blipFill>
        <p:spPr>
          <a:xfrm>
            <a:off x="4848937" y="5070123"/>
            <a:ext cx="1194734" cy="1194734"/>
          </a:xfrm>
          <a:prstGeom prst="rect">
            <a:avLst/>
          </a:prstGeom>
        </p:spPr>
      </p:pic>
      <p:pic>
        <p:nvPicPr>
          <p:cNvPr id="8" name="Picture 7">
            <a:extLst>
              <a:ext uri="{FF2B5EF4-FFF2-40B4-BE49-F238E27FC236}">
                <a16:creationId xmlns:a16="http://schemas.microsoft.com/office/drawing/2014/main" id="{7C69B25F-D467-4E84-AAD8-AE5EABCCB8DF}"/>
              </a:ext>
            </a:extLst>
          </p:cNvPr>
          <p:cNvPicPr>
            <a:picLocks noChangeAspect="1"/>
          </p:cNvPicPr>
          <p:nvPr/>
        </p:nvPicPr>
        <p:blipFill>
          <a:blip r:embed="rId5"/>
          <a:stretch>
            <a:fillRect/>
          </a:stretch>
        </p:blipFill>
        <p:spPr>
          <a:xfrm>
            <a:off x="6642610" y="4745335"/>
            <a:ext cx="1790855" cy="952583"/>
          </a:xfrm>
          <a:prstGeom prst="rect">
            <a:avLst/>
          </a:prstGeom>
        </p:spPr>
      </p:pic>
      <p:pic>
        <p:nvPicPr>
          <p:cNvPr id="9" name="Picture 8">
            <a:extLst>
              <a:ext uri="{FF2B5EF4-FFF2-40B4-BE49-F238E27FC236}">
                <a16:creationId xmlns:a16="http://schemas.microsoft.com/office/drawing/2014/main" id="{41157B60-72E0-470B-BB8E-04BF5EAF035B}"/>
              </a:ext>
            </a:extLst>
          </p:cNvPr>
          <p:cNvPicPr>
            <a:picLocks noChangeAspect="1"/>
          </p:cNvPicPr>
          <p:nvPr/>
        </p:nvPicPr>
        <p:blipFill>
          <a:blip r:embed="rId6"/>
          <a:stretch>
            <a:fillRect/>
          </a:stretch>
        </p:blipFill>
        <p:spPr>
          <a:xfrm>
            <a:off x="8667812" y="4542099"/>
            <a:ext cx="3482974" cy="1923709"/>
          </a:xfrm>
          <a:prstGeom prst="rect">
            <a:avLst/>
          </a:prstGeom>
        </p:spPr>
      </p:pic>
      <p:sp>
        <p:nvSpPr>
          <p:cNvPr id="10" name="TextBox 9">
            <a:extLst>
              <a:ext uri="{FF2B5EF4-FFF2-40B4-BE49-F238E27FC236}">
                <a16:creationId xmlns:a16="http://schemas.microsoft.com/office/drawing/2014/main" id="{827FD11B-73D4-48C5-932E-41D0978535A9}"/>
              </a:ext>
            </a:extLst>
          </p:cNvPr>
          <p:cNvSpPr txBox="1"/>
          <p:nvPr/>
        </p:nvSpPr>
        <p:spPr>
          <a:xfrm>
            <a:off x="6380425" y="1562660"/>
            <a:ext cx="5770361" cy="3139321"/>
          </a:xfrm>
          <a:prstGeom prst="rect">
            <a:avLst/>
          </a:prstGeom>
          <a:noFill/>
        </p:spPr>
        <p:txBody>
          <a:bodyPr wrap="square" rtlCol="0">
            <a:spAutoFit/>
          </a:bodyPr>
          <a:lstStyle/>
          <a:p>
            <a:r>
              <a:rPr lang="en-US" sz="1800" b="1" i="0" u="none" strike="noStrike" baseline="0" dirty="0"/>
              <a:t>Top 3 states with highest number of calls – California, Texas, Florida </a:t>
            </a:r>
          </a:p>
          <a:p>
            <a:endParaRPr lang="en-US" sz="1800" b="1" i="0" u="none" strike="noStrike" baseline="0" dirty="0"/>
          </a:p>
          <a:p>
            <a:pPr marL="0" indent="0">
              <a:buNone/>
            </a:pPr>
            <a:r>
              <a:rPr lang="en-US" sz="1800" b="1" dirty="0"/>
              <a:t>Evaluation of result: Logical as # calls is proportional to the size of population in the US state.</a:t>
            </a:r>
          </a:p>
          <a:p>
            <a:pPr marL="0" indent="0">
              <a:buNone/>
            </a:pPr>
            <a:endParaRPr lang="en-US" sz="1800" b="1" dirty="0"/>
          </a:p>
          <a:p>
            <a:pPr marL="0" indent="0">
              <a:buNone/>
            </a:pPr>
            <a:r>
              <a:rPr lang="en-US" sz="1800" b="1" dirty="0"/>
              <a:t>Recommend: </a:t>
            </a:r>
            <a:r>
              <a:rPr lang="en-US" sz="1800" b="1" u="sng" dirty="0"/>
              <a:t>Promotional events strategies</a:t>
            </a:r>
            <a:r>
              <a:rPr lang="en-US" sz="1800" b="1" dirty="0"/>
              <a:t> – </a:t>
            </a:r>
            <a:r>
              <a:rPr lang="en-US" b="1" dirty="0"/>
              <a:t>physical events like</a:t>
            </a:r>
            <a:r>
              <a:rPr lang="en-US" sz="1800" b="1" dirty="0"/>
              <a:t> roadshows, propose to hold it in these states for larger impact/awareness since more people are in the state (assumes people are willing to attend the event)</a:t>
            </a:r>
          </a:p>
          <a:p>
            <a:endParaRPr lang="en-US" dirty="0"/>
          </a:p>
        </p:txBody>
      </p:sp>
    </p:spTree>
    <p:extLst>
      <p:ext uri="{BB962C8B-B14F-4D97-AF65-F5344CB8AC3E}">
        <p14:creationId xmlns:p14="http://schemas.microsoft.com/office/powerpoint/2010/main" val="292408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3180-3F2D-4D02-82DC-5BEB5B676439}"/>
              </a:ext>
            </a:extLst>
          </p:cNvPr>
          <p:cNvSpPr>
            <a:spLocks noGrp="1"/>
          </p:cNvSpPr>
          <p:nvPr>
            <p:ph type="title"/>
          </p:nvPr>
        </p:nvSpPr>
        <p:spPr/>
        <p:txBody>
          <a:bodyPr/>
          <a:lstStyle/>
          <a:p>
            <a:r>
              <a:rPr lang="en-US" dirty="0"/>
              <a:t>Temporal analysis </a:t>
            </a:r>
          </a:p>
        </p:txBody>
      </p:sp>
      <p:sp>
        <p:nvSpPr>
          <p:cNvPr id="3" name="Content Placeholder 2">
            <a:extLst>
              <a:ext uri="{FF2B5EF4-FFF2-40B4-BE49-F238E27FC236}">
                <a16:creationId xmlns:a16="http://schemas.microsoft.com/office/drawing/2014/main" id="{0C0EE553-44D9-46CA-9606-EF1666978201}"/>
              </a:ext>
            </a:extLst>
          </p:cNvPr>
          <p:cNvSpPr>
            <a:spLocks noGrp="1"/>
          </p:cNvSpPr>
          <p:nvPr>
            <p:ph idx="1"/>
          </p:nvPr>
        </p:nvSpPr>
        <p:spPr>
          <a:xfrm>
            <a:off x="687935" y="1720151"/>
            <a:ext cx="4522694" cy="4667250"/>
          </a:xfrm>
        </p:spPr>
        <p:txBody>
          <a:bodyPr>
            <a:normAutofit/>
          </a:bodyPr>
          <a:lstStyle/>
          <a:p>
            <a:r>
              <a:rPr lang="en-US" sz="1800" b="1" dirty="0"/>
              <a:t>Highest no. of calls received on Fri</a:t>
            </a:r>
          </a:p>
          <a:p>
            <a:endParaRPr lang="en-US" sz="1800" b="1" dirty="0"/>
          </a:p>
          <a:p>
            <a:pPr marL="0" indent="0">
              <a:buNone/>
            </a:pPr>
            <a:r>
              <a:rPr lang="en-US" sz="1800" b="1" dirty="0"/>
              <a:t>Recommend: </a:t>
            </a:r>
            <a:r>
              <a:rPr lang="en-US" sz="1800" b="1" u="sng" dirty="0"/>
              <a:t>Deploy more resources </a:t>
            </a:r>
            <a:r>
              <a:rPr lang="en-US" sz="1800" b="1" dirty="0"/>
              <a:t>to handle high call traffic especially during </a:t>
            </a:r>
            <a:r>
              <a:rPr lang="en-US" sz="1800" b="1" u="sng" dirty="0"/>
              <a:t>off-work hours from 4-9pm </a:t>
            </a:r>
            <a:r>
              <a:rPr lang="en-US" sz="1800" b="1" dirty="0"/>
              <a:t>as people may call in right after they knock off from work.</a:t>
            </a:r>
          </a:p>
          <a:p>
            <a:endParaRPr lang="en-US" sz="1800" b="1" dirty="0"/>
          </a:p>
          <a:p>
            <a:endParaRPr lang="en-US" sz="1800" b="1" dirty="0"/>
          </a:p>
          <a:p>
            <a:endParaRPr lang="en-US" sz="1800" b="1" dirty="0"/>
          </a:p>
          <a:p>
            <a:endParaRPr lang="en-US" sz="1800" b="1" dirty="0"/>
          </a:p>
          <a:p>
            <a:endParaRPr lang="en-US" sz="1800" b="1" dirty="0"/>
          </a:p>
          <a:p>
            <a:endParaRPr lang="en-US" sz="1800" b="1" dirty="0"/>
          </a:p>
          <a:p>
            <a:endParaRPr lang="en-US" sz="1800" b="0" i="1" u="none" strike="noStrike" baseline="0" dirty="0">
              <a:solidFill>
                <a:srgbClr val="808080"/>
              </a:solidFill>
              <a:latin typeface="Courier New" panose="02070309020205020404" pitchFamily="49" charset="0"/>
            </a:endParaRPr>
          </a:p>
          <a:p>
            <a:endParaRPr lang="en-US" dirty="0"/>
          </a:p>
          <a:p>
            <a:endParaRPr lang="en-US" dirty="0"/>
          </a:p>
        </p:txBody>
      </p:sp>
      <p:pic>
        <p:nvPicPr>
          <p:cNvPr id="5" name="Picture 4">
            <a:extLst>
              <a:ext uri="{FF2B5EF4-FFF2-40B4-BE49-F238E27FC236}">
                <a16:creationId xmlns:a16="http://schemas.microsoft.com/office/drawing/2014/main" id="{3757DE8D-FEFD-4CDE-B663-D8D6779A0876}"/>
              </a:ext>
            </a:extLst>
          </p:cNvPr>
          <p:cNvPicPr>
            <a:picLocks noChangeAspect="1"/>
          </p:cNvPicPr>
          <p:nvPr/>
        </p:nvPicPr>
        <p:blipFill>
          <a:blip r:embed="rId2"/>
          <a:stretch>
            <a:fillRect/>
          </a:stretch>
        </p:blipFill>
        <p:spPr>
          <a:xfrm>
            <a:off x="1135565" y="3975578"/>
            <a:ext cx="1813717" cy="1615580"/>
          </a:xfrm>
          <a:prstGeom prst="rect">
            <a:avLst/>
          </a:prstGeom>
        </p:spPr>
      </p:pic>
      <p:pic>
        <p:nvPicPr>
          <p:cNvPr id="6" name="Picture 5">
            <a:extLst>
              <a:ext uri="{FF2B5EF4-FFF2-40B4-BE49-F238E27FC236}">
                <a16:creationId xmlns:a16="http://schemas.microsoft.com/office/drawing/2014/main" id="{7B512218-AFC3-49C7-8B5C-C7B861EDF98D}"/>
              </a:ext>
            </a:extLst>
          </p:cNvPr>
          <p:cNvPicPr>
            <a:picLocks noChangeAspect="1"/>
          </p:cNvPicPr>
          <p:nvPr/>
        </p:nvPicPr>
        <p:blipFill>
          <a:blip r:embed="rId3"/>
          <a:stretch>
            <a:fillRect/>
          </a:stretch>
        </p:blipFill>
        <p:spPr>
          <a:xfrm>
            <a:off x="10719995" y="134752"/>
            <a:ext cx="1267609" cy="1273268"/>
          </a:xfrm>
          <a:prstGeom prst="rect">
            <a:avLst/>
          </a:prstGeom>
        </p:spPr>
      </p:pic>
      <p:sp>
        <p:nvSpPr>
          <p:cNvPr id="8" name="TextBox 7">
            <a:extLst>
              <a:ext uri="{FF2B5EF4-FFF2-40B4-BE49-F238E27FC236}">
                <a16:creationId xmlns:a16="http://schemas.microsoft.com/office/drawing/2014/main" id="{21D8F85A-22E2-46DE-94C0-8B9A513A1352}"/>
              </a:ext>
            </a:extLst>
          </p:cNvPr>
          <p:cNvSpPr txBox="1"/>
          <p:nvPr/>
        </p:nvSpPr>
        <p:spPr>
          <a:xfrm>
            <a:off x="11080377" y="365125"/>
            <a:ext cx="815788" cy="646331"/>
          </a:xfrm>
          <a:prstGeom prst="rect">
            <a:avLst/>
          </a:prstGeom>
          <a:noFill/>
        </p:spPr>
        <p:txBody>
          <a:bodyPr wrap="square" rtlCol="0">
            <a:spAutoFit/>
          </a:bodyPr>
          <a:lstStyle/>
          <a:p>
            <a:r>
              <a:rPr lang="en-US" sz="3600" b="1" dirty="0"/>
              <a:t>3</a:t>
            </a:r>
          </a:p>
        </p:txBody>
      </p:sp>
      <p:pic>
        <p:nvPicPr>
          <p:cNvPr id="9" name="Picture 8">
            <a:extLst>
              <a:ext uri="{FF2B5EF4-FFF2-40B4-BE49-F238E27FC236}">
                <a16:creationId xmlns:a16="http://schemas.microsoft.com/office/drawing/2014/main" id="{E36BA8AF-C36D-4869-A7A0-6741BDE6D489}"/>
              </a:ext>
            </a:extLst>
          </p:cNvPr>
          <p:cNvPicPr>
            <a:picLocks noChangeAspect="1"/>
          </p:cNvPicPr>
          <p:nvPr/>
        </p:nvPicPr>
        <p:blipFill>
          <a:blip r:embed="rId4"/>
          <a:stretch>
            <a:fillRect/>
          </a:stretch>
        </p:blipFill>
        <p:spPr>
          <a:xfrm>
            <a:off x="6025715" y="4159250"/>
            <a:ext cx="4023709" cy="2103302"/>
          </a:xfrm>
          <a:prstGeom prst="rect">
            <a:avLst/>
          </a:prstGeom>
        </p:spPr>
      </p:pic>
      <p:sp>
        <p:nvSpPr>
          <p:cNvPr id="10" name="TextBox 9">
            <a:extLst>
              <a:ext uri="{FF2B5EF4-FFF2-40B4-BE49-F238E27FC236}">
                <a16:creationId xmlns:a16="http://schemas.microsoft.com/office/drawing/2014/main" id="{EC7A9C44-182D-4B90-928D-EAD220E63AD6}"/>
              </a:ext>
            </a:extLst>
          </p:cNvPr>
          <p:cNvSpPr txBox="1"/>
          <p:nvPr/>
        </p:nvSpPr>
        <p:spPr>
          <a:xfrm>
            <a:off x="5496787" y="1745452"/>
            <a:ext cx="5081566" cy="2308324"/>
          </a:xfrm>
          <a:prstGeom prst="rect">
            <a:avLst/>
          </a:prstGeom>
          <a:noFill/>
        </p:spPr>
        <p:txBody>
          <a:bodyPr wrap="square">
            <a:spAutoFit/>
          </a:bodyPr>
          <a:lstStyle/>
          <a:p>
            <a:pPr marL="285750" indent="-285750">
              <a:buFont typeface="Arial" panose="020B0604020202020204" pitchFamily="34" charset="0"/>
              <a:buChar char="•"/>
            </a:pPr>
            <a:r>
              <a:rPr lang="en-US" sz="1800" b="1" dirty="0"/>
              <a:t>Tues - Thurs have longer overall call times. </a:t>
            </a:r>
          </a:p>
          <a:p>
            <a:pPr marL="285750" indent="-285750">
              <a:buFont typeface="Arial" panose="020B0604020202020204" pitchFamily="34" charset="0"/>
              <a:buChar char="•"/>
            </a:pPr>
            <a:endParaRPr lang="en-US" sz="1800" b="1" dirty="0"/>
          </a:p>
          <a:p>
            <a:r>
              <a:rPr lang="en-US" b="1" dirty="0"/>
              <a:t>Recommend: </a:t>
            </a:r>
            <a:r>
              <a:rPr lang="en-US" sz="1800" b="1" dirty="0"/>
              <a:t>As each call will take up a longer time, </a:t>
            </a:r>
            <a:r>
              <a:rPr lang="en-US" sz="1800" b="1" u="sng" dirty="0"/>
              <a:t>encourage staff to take short breaks </a:t>
            </a:r>
            <a:r>
              <a:rPr lang="en-US" sz="1800" b="1" dirty="0"/>
              <a:t>to relax their mind before serving next customer to ensure quality service rendered. Ensure staff retention by caring for their wellness while ensuring customers receive good service</a:t>
            </a:r>
          </a:p>
        </p:txBody>
      </p:sp>
      <p:pic>
        <p:nvPicPr>
          <p:cNvPr id="11" name="Picture 10">
            <a:extLst>
              <a:ext uri="{FF2B5EF4-FFF2-40B4-BE49-F238E27FC236}">
                <a16:creationId xmlns:a16="http://schemas.microsoft.com/office/drawing/2014/main" id="{647C7941-30AD-4601-8E57-5D622CEAB3F3}"/>
              </a:ext>
            </a:extLst>
          </p:cNvPr>
          <p:cNvPicPr>
            <a:picLocks noChangeAspect="1"/>
          </p:cNvPicPr>
          <p:nvPr/>
        </p:nvPicPr>
        <p:blipFill>
          <a:blip r:embed="rId5"/>
          <a:stretch>
            <a:fillRect/>
          </a:stretch>
        </p:blipFill>
        <p:spPr>
          <a:xfrm>
            <a:off x="10816813" y="5445075"/>
            <a:ext cx="1267610" cy="1267610"/>
          </a:xfrm>
          <a:prstGeom prst="rect">
            <a:avLst/>
          </a:prstGeom>
        </p:spPr>
      </p:pic>
    </p:spTree>
    <p:extLst>
      <p:ext uri="{BB962C8B-B14F-4D97-AF65-F5344CB8AC3E}">
        <p14:creationId xmlns:p14="http://schemas.microsoft.com/office/powerpoint/2010/main" val="348100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5310-D306-4D72-8E70-76C1AC0FFB07}"/>
              </a:ext>
            </a:extLst>
          </p:cNvPr>
          <p:cNvSpPr>
            <a:spLocks noGrp="1"/>
          </p:cNvSpPr>
          <p:nvPr>
            <p:ph type="title"/>
          </p:nvPr>
        </p:nvSpPr>
        <p:spPr/>
        <p:txBody>
          <a:bodyPr/>
          <a:lstStyle/>
          <a:p>
            <a:r>
              <a:rPr lang="en-US" dirty="0"/>
              <a:t>Service related analysis</a:t>
            </a:r>
          </a:p>
        </p:txBody>
      </p:sp>
      <p:sp>
        <p:nvSpPr>
          <p:cNvPr id="3" name="Content Placeholder 2">
            <a:extLst>
              <a:ext uri="{FF2B5EF4-FFF2-40B4-BE49-F238E27FC236}">
                <a16:creationId xmlns:a16="http://schemas.microsoft.com/office/drawing/2014/main" id="{7DF2ADC6-5335-4A65-B6CD-8E8DC9E93C74}"/>
              </a:ext>
            </a:extLst>
          </p:cNvPr>
          <p:cNvSpPr>
            <a:spLocks noGrp="1"/>
          </p:cNvSpPr>
          <p:nvPr>
            <p:ph idx="1"/>
          </p:nvPr>
        </p:nvSpPr>
        <p:spPr>
          <a:xfrm>
            <a:off x="623047" y="1401393"/>
            <a:ext cx="5768788" cy="4351338"/>
          </a:xfrm>
        </p:spPr>
        <p:txBody>
          <a:bodyPr/>
          <a:lstStyle/>
          <a:p>
            <a:r>
              <a:rPr lang="en-US" sz="1800" b="1" dirty="0"/>
              <a:t>LA has the highest percentage of calls within SLA </a:t>
            </a:r>
          </a:p>
          <a:p>
            <a:r>
              <a:rPr lang="en-US" sz="1600" b="1" dirty="0"/>
              <a:t> Assumption: Ideal response time is within SLA. If response time below SLA, customers may expect that their calls are picked up in equally fast speed in future hence best to manage their expectations by only answering the call within SLA period. </a:t>
            </a:r>
          </a:p>
          <a:p>
            <a:pPr marL="0" indent="0">
              <a:buNone/>
            </a:pPr>
            <a:r>
              <a:rPr lang="en-US" sz="1800" b="1" dirty="0"/>
              <a:t>Recommend: Conduct a </a:t>
            </a:r>
            <a:r>
              <a:rPr lang="en-US" sz="1800" b="1" u="sng" dirty="0"/>
              <a:t>quarterly central knowledge exchange </a:t>
            </a:r>
            <a:r>
              <a:rPr lang="en-US" sz="1800" b="1" dirty="0"/>
              <a:t>session for the call center staff. Best performing call center i.e. LA could share their best practices and learnings with other states to boost their performance.</a:t>
            </a:r>
          </a:p>
          <a:p>
            <a:endParaRPr lang="en-US" sz="1800" b="0" i="1" u="none" strike="noStrike" baseline="0" dirty="0">
              <a:solidFill>
                <a:srgbClr val="808080"/>
              </a:solidFill>
              <a:latin typeface="Courier New" panose="02070309020205020404" pitchFamily="49" charset="0"/>
            </a:endParaRPr>
          </a:p>
          <a:p>
            <a:endParaRPr lang="en-US" dirty="0"/>
          </a:p>
        </p:txBody>
      </p:sp>
      <p:pic>
        <p:nvPicPr>
          <p:cNvPr id="5" name="Picture 4">
            <a:extLst>
              <a:ext uri="{FF2B5EF4-FFF2-40B4-BE49-F238E27FC236}">
                <a16:creationId xmlns:a16="http://schemas.microsoft.com/office/drawing/2014/main" id="{941A60EF-DE20-4BDF-8A18-29DE62FEE9B3}"/>
              </a:ext>
            </a:extLst>
          </p:cNvPr>
          <p:cNvPicPr>
            <a:picLocks noChangeAspect="1"/>
          </p:cNvPicPr>
          <p:nvPr/>
        </p:nvPicPr>
        <p:blipFill>
          <a:blip r:embed="rId2"/>
          <a:stretch>
            <a:fillRect/>
          </a:stretch>
        </p:blipFill>
        <p:spPr>
          <a:xfrm>
            <a:off x="1452703" y="4008540"/>
            <a:ext cx="3657917" cy="2484335"/>
          </a:xfrm>
          <a:prstGeom prst="rect">
            <a:avLst/>
          </a:prstGeom>
        </p:spPr>
      </p:pic>
      <p:pic>
        <p:nvPicPr>
          <p:cNvPr id="6" name="Picture 5">
            <a:extLst>
              <a:ext uri="{FF2B5EF4-FFF2-40B4-BE49-F238E27FC236}">
                <a16:creationId xmlns:a16="http://schemas.microsoft.com/office/drawing/2014/main" id="{0C9D118B-2907-4B89-B796-A8A2C43F1791}"/>
              </a:ext>
            </a:extLst>
          </p:cNvPr>
          <p:cNvPicPr>
            <a:picLocks noChangeAspect="1"/>
          </p:cNvPicPr>
          <p:nvPr/>
        </p:nvPicPr>
        <p:blipFill>
          <a:blip r:embed="rId3"/>
          <a:stretch>
            <a:fillRect/>
          </a:stretch>
        </p:blipFill>
        <p:spPr>
          <a:xfrm>
            <a:off x="10719995" y="134752"/>
            <a:ext cx="1267609" cy="1273268"/>
          </a:xfrm>
          <a:prstGeom prst="rect">
            <a:avLst/>
          </a:prstGeom>
        </p:spPr>
      </p:pic>
      <p:sp>
        <p:nvSpPr>
          <p:cNvPr id="7" name="TextBox 6">
            <a:extLst>
              <a:ext uri="{FF2B5EF4-FFF2-40B4-BE49-F238E27FC236}">
                <a16:creationId xmlns:a16="http://schemas.microsoft.com/office/drawing/2014/main" id="{CF26F156-C2D6-42F5-B5D0-A7AC92E2F6C8}"/>
              </a:ext>
            </a:extLst>
          </p:cNvPr>
          <p:cNvSpPr txBox="1"/>
          <p:nvPr/>
        </p:nvSpPr>
        <p:spPr>
          <a:xfrm>
            <a:off x="11080377" y="365125"/>
            <a:ext cx="815788" cy="646331"/>
          </a:xfrm>
          <a:prstGeom prst="rect">
            <a:avLst/>
          </a:prstGeom>
          <a:noFill/>
        </p:spPr>
        <p:txBody>
          <a:bodyPr wrap="square" rtlCol="0">
            <a:spAutoFit/>
          </a:bodyPr>
          <a:lstStyle/>
          <a:p>
            <a:r>
              <a:rPr lang="en-US" sz="3600" b="1" dirty="0"/>
              <a:t>4</a:t>
            </a:r>
          </a:p>
        </p:txBody>
      </p:sp>
      <p:pic>
        <p:nvPicPr>
          <p:cNvPr id="8" name="Picture 7">
            <a:extLst>
              <a:ext uri="{FF2B5EF4-FFF2-40B4-BE49-F238E27FC236}">
                <a16:creationId xmlns:a16="http://schemas.microsoft.com/office/drawing/2014/main" id="{AC59AF91-586C-487D-8A6A-F5582763CA2F}"/>
              </a:ext>
            </a:extLst>
          </p:cNvPr>
          <p:cNvPicPr>
            <a:picLocks noChangeAspect="1"/>
          </p:cNvPicPr>
          <p:nvPr/>
        </p:nvPicPr>
        <p:blipFill>
          <a:blip r:embed="rId4"/>
          <a:stretch>
            <a:fillRect/>
          </a:stretch>
        </p:blipFill>
        <p:spPr>
          <a:xfrm>
            <a:off x="6096000" y="4292600"/>
            <a:ext cx="3886537" cy="1150720"/>
          </a:xfrm>
          <a:prstGeom prst="rect">
            <a:avLst/>
          </a:prstGeom>
        </p:spPr>
      </p:pic>
      <p:sp>
        <p:nvSpPr>
          <p:cNvPr id="9" name="Content Placeholder 9">
            <a:extLst>
              <a:ext uri="{FF2B5EF4-FFF2-40B4-BE49-F238E27FC236}">
                <a16:creationId xmlns:a16="http://schemas.microsoft.com/office/drawing/2014/main" id="{8B00AC38-9332-49BA-8BB9-C7C2928ED921}"/>
              </a:ext>
            </a:extLst>
          </p:cNvPr>
          <p:cNvSpPr txBox="1">
            <a:spLocks/>
          </p:cNvSpPr>
          <p:nvPr/>
        </p:nvSpPr>
        <p:spPr>
          <a:xfrm>
            <a:off x="6371295" y="1401393"/>
            <a:ext cx="5510604" cy="2621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CSAT (Customer satisfaction score) statistics – Denver has highest customer satisfaction, Chicago the least. Lack of trend/pattern observed between call count and customer satisfaction hence other factors like quality of service support from staff may be more critical in driving up customer satisfaction </a:t>
            </a:r>
          </a:p>
          <a:p>
            <a:pPr marL="0" indent="0">
              <a:buFont typeface="Arial" panose="020B0604020202020204" pitchFamily="34" charset="0"/>
              <a:buNone/>
            </a:pPr>
            <a:r>
              <a:rPr lang="en-US" sz="1800" b="1" dirty="0"/>
              <a:t>Recommend: </a:t>
            </a:r>
            <a:r>
              <a:rPr lang="en-US" sz="1800" b="1" u="sng" dirty="0"/>
              <a:t>Improvement to database </a:t>
            </a:r>
            <a:r>
              <a:rPr lang="en-US" sz="1800" b="1" dirty="0"/>
              <a:t>- Include name of staff servicing the customer in the database so we can perform correlation analysis to assess. </a:t>
            </a:r>
            <a:endParaRPr lang="en-US" sz="2400" dirty="0"/>
          </a:p>
        </p:txBody>
      </p:sp>
      <p:pic>
        <p:nvPicPr>
          <p:cNvPr id="10" name="Picture 9">
            <a:extLst>
              <a:ext uri="{FF2B5EF4-FFF2-40B4-BE49-F238E27FC236}">
                <a16:creationId xmlns:a16="http://schemas.microsoft.com/office/drawing/2014/main" id="{F06A7C9A-21F3-4006-B60B-AF1A07F93832}"/>
              </a:ext>
            </a:extLst>
          </p:cNvPr>
          <p:cNvPicPr>
            <a:picLocks noChangeAspect="1"/>
          </p:cNvPicPr>
          <p:nvPr/>
        </p:nvPicPr>
        <p:blipFill rotWithShape="1">
          <a:blip r:embed="rId5"/>
          <a:srcRect t="12520" r="47775" b="11009"/>
          <a:stretch/>
        </p:blipFill>
        <p:spPr>
          <a:xfrm>
            <a:off x="10328027" y="4008540"/>
            <a:ext cx="1567172" cy="1718841"/>
          </a:xfrm>
          <a:prstGeom prst="rect">
            <a:avLst/>
          </a:prstGeom>
          <a:ln w="28575">
            <a:solidFill>
              <a:schemeClr val="accent4">
                <a:lumMod val="50000"/>
              </a:schemeClr>
            </a:solidFill>
          </a:ln>
        </p:spPr>
      </p:pic>
    </p:spTree>
    <p:extLst>
      <p:ext uri="{BB962C8B-B14F-4D97-AF65-F5344CB8AC3E}">
        <p14:creationId xmlns:p14="http://schemas.microsoft.com/office/powerpoint/2010/main" val="964190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969</Words>
  <Application>Microsoft Office PowerPoint</Application>
  <PresentationFormat>Widescreen</PresentationFormat>
  <Paragraphs>114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Analysis on query management </vt:lpstr>
      <vt:lpstr>PowerPoint Presentation</vt:lpstr>
      <vt:lpstr>Tools used</vt:lpstr>
      <vt:lpstr>ETL step – Set up schema in HeidiSQL</vt:lpstr>
      <vt:lpstr>Overview of strategies suggested</vt:lpstr>
      <vt:lpstr>General analysis on queries</vt:lpstr>
      <vt:lpstr>General analysis on queries</vt:lpstr>
      <vt:lpstr>Temporal analysis </vt:lpstr>
      <vt:lpstr>Service related analysis</vt:lpstr>
      <vt:lpstr>Sentiment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service management</dc:title>
  <dc:creator>Pre-Installed User</dc:creator>
  <cp:lastModifiedBy>Pre-Installed User</cp:lastModifiedBy>
  <cp:revision>9</cp:revision>
  <dcterms:created xsi:type="dcterms:W3CDTF">2024-07-07T17:49:15Z</dcterms:created>
  <dcterms:modified xsi:type="dcterms:W3CDTF">2024-07-08T08:52:02Z</dcterms:modified>
</cp:coreProperties>
</file>