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311" r:id="rId2"/>
    <p:sldId id="326" r:id="rId3"/>
    <p:sldId id="322" r:id="rId4"/>
    <p:sldId id="320" r:id="rId5"/>
    <p:sldId id="323" r:id="rId6"/>
    <p:sldId id="324" r:id="rId7"/>
    <p:sldId id="32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1F15934-5DAC-41AC-82F8-E24556011E65}">
          <p14:sldIdLst>
            <p14:sldId id="311"/>
            <p14:sldId id="326"/>
            <p14:sldId id="322"/>
            <p14:sldId id="320"/>
            <p14:sldId id="323"/>
            <p14:sldId id="324"/>
            <p14:sldId id="325"/>
          </p14:sldIdLst>
        </p14:section>
        <p14:section name="Untitled Section" id="{56D1B7E9-30A7-436B-B2BC-EA78A310DA7F}">
          <p14:sldIdLst/>
        </p14:section>
        <p14:section name="Untitled Section" id="{2ED1DE04-A236-4C5D-86BC-9763364A34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pos="2880">
          <p15:clr>
            <a:srgbClr val="A4A3A4"/>
          </p15:clr>
        </p15:guide>
        <p15:guide id="6" pos="521">
          <p15:clr>
            <a:srgbClr val="A4A3A4"/>
          </p15:clr>
        </p15:guide>
        <p15:guide id="7" pos="5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577"/>
    <a:srgbClr val="4B2601"/>
    <a:srgbClr val="ED7703"/>
    <a:srgbClr val="F4F4F4"/>
    <a:srgbClr val="D1D2D4"/>
    <a:srgbClr val="B7B9BA"/>
    <a:srgbClr val="AF007C"/>
    <a:srgbClr val="0098D4"/>
    <a:srgbClr val="51A026"/>
    <a:srgbClr val="FF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2" autoAdjust="0"/>
    <p:restoredTop sz="94195" autoAdjust="0"/>
  </p:normalViewPr>
  <p:slideViewPr>
    <p:cSldViewPr snapToObjects="1" showGuides="1">
      <p:cViewPr varScale="1">
        <p:scale>
          <a:sx n="130" d="100"/>
          <a:sy n="130" d="100"/>
        </p:scale>
        <p:origin x="858" y="120"/>
      </p:cViewPr>
      <p:guideLst>
        <p:guide orient="horz" pos="2160"/>
        <p:guide orient="horz" pos="346"/>
        <p:guide orient="horz" pos="3974"/>
        <p:guide orient="horz" pos="1026"/>
        <p:guide pos="2880"/>
        <p:guide pos="521"/>
        <p:guide pos="5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ESRF HIGHLIGHTS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9ECEB-3937-4F26-B78C-83FCE6F7B14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0EAD4-053F-4CF3-8873-64787B9431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3046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ESRF HIGHLIGHTS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0E798-53FF-4C51-A981-953463752515}" type="datetimeFigureOut">
              <a:rPr lang="fr-FR" smtClean="0"/>
              <a:pPr/>
              <a:t>19/11/2024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6CD8F-B7ED-4A05-9FB1-A01CC0EF02CC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4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8433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256443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2728733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35536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4267493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3173922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ESRF HIGHLIGHTS</a:t>
            </a:r>
          </a:p>
        </p:txBody>
      </p:sp>
    </p:spTree>
    <p:extLst>
      <p:ext uri="{BB962C8B-B14F-4D97-AF65-F5344CB8AC3E}">
        <p14:creationId xmlns:p14="http://schemas.microsoft.com/office/powerpoint/2010/main" val="21503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ogo_co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2000" y="1990800"/>
            <a:ext cx="7200000" cy="28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3351600" y="1098000"/>
            <a:ext cx="5612400" cy="3564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1098000"/>
            <a:ext cx="2574000" cy="356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764704"/>
            <a:ext cx="8236800" cy="5400000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 baseline="0"/>
            </a:lvl1pPr>
            <a:lvl2pPr>
              <a:spcBef>
                <a:spcPts val="60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9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ESRF COLOUR PALETTE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751223" y="1016732"/>
            <a:ext cx="6421177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48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7200" y="126000"/>
            <a:ext cx="82368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727200" y="764704"/>
            <a:ext cx="82368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19572" y="6483349"/>
            <a:ext cx="612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79512" y="6483438"/>
            <a:ext cx="413559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8" descr="logo_text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64000" y="6210000"/>
            <a:ext cx="1975944" cy="64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0000" y="126000"/>
            <a:ext cx="4968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1" r:id="rId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rgbClr val="002060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113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  <p15:guide id="4" pos="453" userDrawn="1">
          <p15:clr>
            <a:srgbClr val="F26B43"/>
          </p15:clr>
        </p15:guide>
        <p15:guide id="5" pos="56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indico.esrf.fr/event/114/contributions/799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xcube.github.io/mxcube/doc/developers_meetings/Minutes20181115.pdf" TargetMode="External"/><Relationship Id="rId5" Type="http://schemas.openxmlformats.org/officeDocument/2006/relationships/hyperlink" Target="https://indico.esrf.fr/event/114/contributions/743/" TargetMode="External"/><Relationship Id="rId4" Type="http://schemas.openxmlformats.org/officeDocument/2006/relationships/hyperlink" Target="https://vimeo.com/1016409076/7213f63a2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xcube.github.io/mxcube/doc/developers_meetings/Minutes2018111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3672408" cy="467808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411760" y="4016096"/>
            <a:ext cx="64807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  <a:latin typeface="+mj-lt"/>
              </a:rPr>
              <a:t>ESRF STATUS REPORT</a:t>
            </a:r>
            <a:endParaRPr lang="en-GB" sz="24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GB" sz="2000" b="1" dirty="0">
                <a:solidFill>
                  <a:schemeClr val="accent1"/>
                </a:solidFill>
                <a:latin typeface="+mj-lt"/>
              </a:rPr>
              <a:t>Antonia BETEVA</a:t>
            </a:r>
          </a:p>
          <a:p>
            <a:pPr algn="ctr"/>
            <a:endParaRPr lang="en-GB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On behalf of the ESRF </a:t>
            </a:r>
            <a:r>
              <a:rPr lang="en-GB" sz="1600" b="1" dirty="0" err="1">
                <a:solidFill>
                  <a:schemeClr val="accent1"/>
                </a:solidFill>
                <a:latin typeface="+mj-lt"/>
              </a:rPr>
              <a:t>MXCuBE</a:t>
            </a:r>
            <a:r>
              <a:rPr lang="en-GB" sz="1600" b="1" dirty="0">
                <a:solidFill>
                  <a:schemeClr val="accent1"/>
                </a:solidFill>
                <a:latin typeface="+mj-lt"/>
              </a:rPr>
              <a:t> team:</a:t>
            </a:r>
          </a:p>
          <a:p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Marcus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Oskarsson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Daniele de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Sanctis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Yan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Walesch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Olof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Svensson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Axel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Bocciarelli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, Jean Baptiste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Florial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 (</a:t>
            </a:r>
            <a:r>
              <a:rPr lang="en-GB" sz="1600" i="1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EMBL</a:t>
            </a:r>
            <a:r>
              <a:rPr lang="en-GB" sz="1600" dirty="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), Antonia </a:t>
            </a:r>
            <a:r>
              <a:rPr lang="en-GB" sz="1600" dirty="0" err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Beteva</a:t>
            </a:r>
            <a:endParaRPr lang="en-GB" sz="1600" dirty="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9169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BEAMLINE SUMMARY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745" y="980728"/>
            <a:ext cx="8236800" cy="5377999"/>
          </a:xfrm>
        </p:spPr>
        <p:txBody>
          <a:bodyPr/>
          <a:lstStyle/>
          <a:p>
            <a:pPr lvl="0"/>
            <a:endParaRPr lang="en-GB" sz="1050" dirty="0"/>
          </a:p>
          <a:p>
            <a:pPr lvl="0"/>
            <a:r>
              <a:rPr lang="en-GB" sz="1400" dirty="0"/>
              <a:t>  </a:t>
            </a:r>
            <a:endParaRPr lang="en-GB" sz="14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r>
              <a:rPr lang="en-GB" dirty="0"/>
              <a:t> </a:t>
            </a: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US" sz="1800" dirty="0"/>
          </a:p>
          <a:p>
            <a:pPr marL="182563" lvl="3" indent="0">
              <a:buNone/>
            </a:pPr>
            <a:endParaRPr lang="en-US" sz="1800" dirty="0"/>
          </a:p>
          <a:p>
            <a:pPr marL="182563" lvl="3" indent="0">
              <a:buNone/>
            </a:pPr>
            <a:r>
              <a:rPr lang="en-US" sz="1200" b="1" dirty="0">
                <a:solidFill>
                  <a:schemeClr val="tx2"/>
                </a:solidFill>
              </a:rPr>
              <a:t>* MASSIF-1 detector change to Pilatus4 X/XE 4M in 2025</a:t>
            </a:r>
            <a:endParaRPr lang="en-GB" sz="1200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MXCuBE-ISPyB</a:t>
            </a:r>
            <a:r>
              <a:rPr lang="en-US" dirty="0"/>
              <a:t> Meeting, 20th-22nd November 2024, </a:t>
            </a:r>
            <a:r>
              <a:rPr lang="en-US" dirty="0" err="1"/>
              <a:t>Elettra</a:t>
            </a:r>
            <a:r>
              <a:rPr lang="en-US" dirty="0"/>
              <a:t>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41526E-6759-4F8E-B8A3-40A80BF08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90" y="1159443"/>
            <a:ext cx="802912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4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MXCuBE</a:t>
            </a:r>
            <a:r>
              <a:rPr lang="en-US" dirty="0"/>
              <a:t> STATUS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400" dirty="0"/>
          </a:p>
          <a:p>
            <a:pPr lvl="0"/>
            <a:endParaRPr lang="en-GB" sz="24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US" sz="1800" b="1" dirty="0" err="1">
                <a:solidFill>
                  <a:srgbClr val="132577"/>
                </a:solidFill>
              </a:rPr>
              <a:t>MXCuBE</a:t>
            </a:r>
            <a:r>
              <a:rPr lang="en-US" sz="1800" b="1" dirty="0">
                <a:solidFill>
                  <a:srgbClr val="132577"/>
                </a:solidFill>
              </a:rPr>
              <a:t> (same on all beamlines)</a:t>
            </a:r>
            <a:endParaRPr lang="en-GB" sz="1800" b="1" dirty="0">
              <a:solidFill>
                <a:srgbClr val="132577"/>
              </a:solidFill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m</a:t>
            </a:r>
            <a:r>
              <a:rPr lang="en-GB" sz="1800" i="0" dirty="0" err="1">
                <a:solidFill>
                  <a:srgbClr val="132577"/>
                </a:solidFill>
              </a:rPr>
              <a:t>xcubeweb</a:t>
            </a:r>
            <a:r>
              <a:rPr lang="en-GB" sz="1800" i="0" dirty="0">
                <a:solidFill>
                  <a:srgbClr val="132577"/>
                </a:solidFill>
              </a:rPr>
              <a:t> 4.211.0 + ESRF  (esrf.1024-1)</a:t>
            </a: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i="0" dirty="0" err="1">
                <a:solidFill>
                  <a:srgbClr val="132577"/>
                </a:solidFill>
              </a:rPr>
              <a:t>mxcubecore</a:t>
            </a:r>
            <a:r>
              <a:rPr lang="en-GB" sz="1800" i="0" dirty="0">
                <a:solidFill>
                  <a:srgbClr val="132577"/>
                </a:solidFill>
              </a:rPr>
              <a:t> 1.167.0 + ESRF (esrf.1024-1)</a:t>
            </a:r>
          </a:p>
          <a:p>
            <a:pPr marL="182563" lvl="3" indent="0">
              <a:buClr>
                <a:schemeClr val="tx1"/>
              </a:buClr>
              <a:buNone/>
            </a:pPr>
            <a:endParaRPr lang="en-US" sz="1800" dirty="0">
              <a:solidFill>
                <a:srgbClr val="132577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rgbClr val="132577"/>
                </a:solidFill>
              </a:rPr>
              <a:t>Other deployment</a:t>
            </a:r>
          </a:p>
          <a:p>
            <a:pPr lvl="4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ESRF repository moved from </a:t>
            </a:r>
            <a:r>
              <a:rPr lang="en-US" sz="1800" i="0" dirty="0" err="1">
                <a:solidFill>
                  <a:srgbClr val="132577"/>
                </a:solidFill>
              </a:rPr>
              <a:t>gitlab</a:t>
            </a:r>
            <a:r>
              <a:rPr lang="en-US" sz="1800" i="0" dirty="0">
                <a:solidFill>
                  <a:srgbClr val="132577"/>
                </a:solidFill>
              </a:rPr>
              <a:t> to </a:t>
            </a:r>
            <a:r>
              <a:rPr lang="en-US" sz="1800" i="0" dirty="0" err="1">
                <a:solidFill>
                  <a:srgbClr val="132577"/>
                </a:solidFill>
              </a:rPr>
              <a:t>github</a:t>
            </a:r>
            <a:r>
              <a:rPr lang="en-US" sz="1800" i="0" dirty="0">
                <a:solidFill>
                  <a:srgbClr val="132577"/>
                </a:solidFill>
              </a:rPr>
              <a:t> - public access!</a:t>
            </a:r>
          </a:p>
          <a:p>
            <a:pPr marL="987425" lvl="4" indent="0">
              <a:buClr>
                <a:prstClr val="black"/>
              </a:buClr>
              <a:buNone/>
            </a:pPr>
            <a:r>
              <a:rPr lang="en-US" sz="1800" i="0" dirty="0">
                <a:solidFill>
                  <a:srgbClr val="132577"/>
                </a:solidFill>
              </a:rPr>
              <a:t>   </a:t>
            </a:r>
            <a:r>
              <a:rPr lang="en-US" sz="1500" i="0" dirty="0">
                <a:solidFill>
                  <a:srgbClr val="132577"/>
                </a:solidFill>
              </a:rPr>
              <a:t>https://github.com/mxcube/</a:t>
            </a:r>
            <a:r>
              <a:rPr lang="en-US" sz="1500" b="1" i="0" dirty="0">
                <a:solidFill>
                  <a:srgbClr val="132577"/>
                </a:solidFill>
              </a:rPr>
              <a:t>esrf-mxcubecore</a:t>
            </a:r>
            <a:r>
              <a:rPr lang="en-US" sz="1500" i="0" dirty="0">
                <a:solidFill>
                  <a:srgbClr val="132577"/>
                </a:solidFill>
              </a:rPr>
              <a:t> and </a:t>
            </a:r>
            <a:r>
              <a:rPr lang="en-US" sz="1500" b="1" i="0" dirty="0" err="1">
                <a:solidFill>
                  <a:srgbClr val="132577"/>
                </a:solidFill>
              </a:rPr>
              <a:t>esrf-mxcubeweb</a:t>
            </a:r>
            <a:endParaRPr lang="en-US" sz="1500" b="1" i="0" dirty="0">
              <a:solidFill>
                <a:srgbClr val="132577"/>
              </a:solidFill>
            </a:endParaRPr>
          </a:p>
          <a:p>
            <a:pPr lvl="4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Rebase with develop and deploy on the beamlines every second week</a:t>
            </a:r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>
              <a:solidFill>
                <a:srgbClr val="132577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r>
              <a:rPr lang="en-US" sz="1800" b="1" dirty="0">
                <a:solidFill>
                  <a:srgbClr val="132577"/>
                </a:solidFill>
              </a:rPr>
              <a:t>Cybersecurity</a:t>
            </a:r>
            <a:endParaRPr lang="en-US" sz="1800" i="0" dirty="0">
              <a:solidFill>
                <a:srgbClr val="132577"/>
              </a:solidFill>
            </a:endParaRP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Vulnerability Scanner (metrics)</a:t>
            </a:r>
          </a:p>
          <a:p>
            <a:pPr lvl="4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132577"/>
                </a:solidFill>
              </a:rPr>
              <a:t>Web Application Firewall (WAF) – external application</a:t>
            </a:r>
          </a:p>
          <a:p>
            <a:pPr lvl="0"/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Development </a:t>
            </a:r>
            <a:r>
              <a:rPr lang="en-US" dirty="0">
                <a:cs typeface="Calibri Light"/>
              </a:rPr>
              <a:t>since last meeting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AbstractLims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 initial PR with 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ISPyB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 and ICAT implementation *</a:t>
            </a:r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 SSO and proposal selection deployment (personal and proposal account) *</a:t>
            </a:r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b="0" kern="0" dirty="0">
                <a:solidFill>
                  <a:srgbClr val="132577"/>
                </a:solidFill>
                <a:cs typeface="Arial"/>
                <a:sym typeface="Arial"/>
              </a:rPr>
              <a:t>ID29 SSX -</a:t>
            </a:r>
            <a:r>
              <a:rPr lang="en-US" b="0" dirty="0"/>
              <a:t> </a:t>
            </a:r>
            <a:r>
              <a:rPr lang="en-US" b="0" dirty="0" err="1"/>
              <a:t>Argussight</a:t>
            </a:r>
            <a:r>
              <a:rPr lang="en-US" b="0" dirty="0"/>
              <a:t> for</a:t>
            </a:r>
            <a:r>
              <a:rPr lang="en-US" b="0" kern="0" dirty="0">
                <a:solidFill>
                  <a:srgbClr val="132577"/>
                </a:solidFill>
                <a:cs typeface="Arial"/>
                <a:sym typeface="Arial"/>
              </a:rPr>
              <a:t> Injector speed calculation **</a:t>
            </a:r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b="0" kern="0" dirty="0">
                <a:solidFill>
                  <a:srgbClr val="132577"/>
                </a:solidFill>
                <a:cs typeface="Arial"/>
                <a:sym typeface="Arial"/>
              </a:rPr>
              <a:t>Deploy </a:t>
            </a:r>
            <a:r>
              <a:rPr lang="en-GB" b="0" kern="0">
                <a:solidFill>
                  <a:srgbClr val="132577"/>
                </a:solidFill>
                <a:cs typeface="Arial"/>
                <a:sym typeface="Arial"/>
              </a:rPr>
              <a:t>MASSIF-1 workflows </a:t>
            </a:r>
            <a:r>
              <a:rPr lang="en-GB" b="0" kern="0" dirty="0">
                <a:solidFill>
                  <a:srgbClr val="132577"/>
                </a:solidFill>
                <a:cs typeface="Arial"/>
                <a:sym typeface="Arial"/>
              </a:rPr>
              <a:t>on other beamlines</a:t>
            </a:r>
          </a:p>
          <a:p>
            <a:pPr marL="139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</a:pPr>
            <a:endParaRPr lang="en-US" b="0" dirty="0"/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US" i="0" dirty="0">
                <a:solidFill>
                  <a:schemeClr val="tx2"/>
                </a:solidFill>
              </a:rPr>
              <a:t>      * see Marcus highlight</a:t>
            </a:r>
          </a:p>
          <a:p>
            <a:pPr marL="182563" lvl="3" indent="0">
              <a:buClr>
                <a:schemeClr val="tx1"/>
              </a:buClr>
              <a:buNone/>
            </a:pPr>
            <a:r>
              <a:rPr lang="en-US" i="0" dirty="0">
                <a:solidFill>
                  <a:schemeClr val="tx2"/>
                </a:solidFill>
              </a:rPr>
              <a:t>     ** see Yan highlight</a:t>
            </a:r>
            <a:endParaRPr lang="en-GB" i="0" dirty="0">
              <a:solidFill>
                <a:schemeClr val="tx2"/>
              </a:solidFill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3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800" cy="496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Plans for the next six months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3" indent="0">
              <a:buClr>
                <a:schemeClr val="tx1"/>
              </a:buClr>
              <a:buNone/>
            </a:pPr>
            <a:endParaRPr lang="en-US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45720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Deploy SSO (and 2FA) and proposal selection with personal accounts only – December 2024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Advance on ID29 SSX features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MASSIF-1 continue the integration of the G</a:t>
            </a:r>
            <a:r>
              <a:rPr lang="el-GR" sz="2000" b="0" kern="0" dirty="0">
                <a:solidFill>
                  <a:srgbClr val="132577"/>
                </a:solidFill>
                <a:cs typeface="Arial"/>
                <a:sym typeface="Arial"/>
              </a:rPr>
              <a:t>Φ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L workflows.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Port data collection routines to Bliss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Camera hutch view in 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MXCuBE</a:t>
            </a: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, using </a:t>
            </a:r>
            <a:r>
              <a:rPr lang="en-US" sz="2000" b="0" kern="0" dirty="0" err="1">
                <a:solidFill>
                  <a:srgbClr val="132577"/>
                </a:solidFill>
                <a:cs typeface="Arial"/>
                <a:sym typeface="Arial"/>
              </a:rPr>
              <a:t>Argussight</a:t>
            </a:r>
            <a:endParaRPr lang="en-GB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lvl="0"/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pPr marL="987425" lvl="4" indent="0">
              <a:buClr>
                <a:schemeClr val="tx1"/>
              </a:buClr>
              <a:buNone/>
            </a:pPr>
            <a:endParaRPr lang="en-GB" sz="1600" i="0" dirty="0"/>
          </a:p>
          <a:p>
            <a:pPr marL="987425" lvl="4" indent="0">
              <a:buClr>
                <a:schemeClr val="tx1"/>
              </a:buClr>
              <a:buNone/>
            </a:pPr>
            <a:endParaRPr lang="en-GB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3"/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4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800" cy="496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NEWS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3" indent="0">
              <a:buClr>
                <a:schemeClr val="tx1"/>
              </a:buClr>
              <a:buNone/>
            </a:pPr>
            <a:endParaRPr lang="en-US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Y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an </a:t>
            </a:r>
            <a:r>
              <a:rPr lang="en-GB" sz="2000" b="0" kern="0" dirty="0" err="1">
                <a:solidFill>
                  <a:srgbClr val="132577"/>
                </a:solidFill>
                <a:cs typeface="Arial"/>
                <a:sym typeface="Arial"/>
              </a:rPr>
              <a:t>Walesch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 joined the ESRF team</a:t>
            </a: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endParaRPr lang="en-US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endParaRPr lang="en-US" sz="2000" b="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marL="457200" lvl="0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2000" b="0" kern="0" dirty="0">
                <a:solidFill>
                  <a:srgbClr val="132577"/>
                </a:solidFill>
                <a:cs typeface="Arial"/>
                <a:sym typeface="Arial"/>
              </a:rPr>
              <a:t>M</a:t>
            </a:r>
            <a:r>
              <a:rPr lang="en-GB" sz="2000" b="0" kern="0" dirty="0" err="1">
                <a:solidFill>
                  <a:srgbClr val="132577"/>
                </a:solidFill>
                <a:cs typeface="Arial"/>
                <a:sym typeface="Arial"/>
              </a:rPr>
              <a:t>XCuBE</a:t>
            </a:r>
            <a:r>
              <a:rPr lang="en-GB" sz="2000" b="0" kern="0" dirty="0">
                <a:solidFill>
                  <a:srgbClr val="132577"/>
                </a:solidFill>
                <a:cs typeface="Arial"/>
                <a:sym typeface="Arial"/>
              </a:rPr>
              <a:t> presented at the NOBUGS 2024 Conference</a:t>
            </a:r>
          </a:p>
          <a:p>
            <a:pPr marL="814388" lvl="3" indent="-317500">
              <a:lnSpc>
                <a:spcPct val="150000"/>
              </a:lnSpc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US" sz="1800" kern="0" dirty="0" err="1">
                <a:solidFill>
                  <a:srgbClr val="132577"/>
                </a:solidFill>
                <a:cs typeface="Arial"/>
                <a:sym typeface="Arial"/>
              </a:rPr>
              <a:t>MXCuBE</a:t>
            </a:r>
            <a:r>
              <a:rPr lang="en-US" sz="1800" kern="0" dirty="0">
                <a:solidFill>
                  <a:srgbClr val="132577"/>
                </a:solidFill>
                <a:cs typeface="Arial"/>
                <a:sym typeface="Arial"/>
              </a:rPr>
              <a:t> All In One - User Interface, Control, Collaboration - talk</a:t>
            </a:r>
            <a:endParaRPr lang="en-GB" sz="1800" kern="0" dirty="0">
              <a:solidFill>
                <a:srgbClr val="132577"/>
              </a:solidFill>
              <a:cs typeface="Arial"/>
              <a:sym typeface="Arial"/>
            </a:endParaRPr>
          </a:p>
          <a:p>
            <a:pPr marL="1619250" lvl="4" indent="-317500">
              <a:lnSpc>
                <a:spcPct val="150000"/>
              </a:lnSpc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1600" b="0" i="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https://indico.esrf.fr/event/114/contributions/799/</a:t>
            </a:r>
            <a:r>
              <a:rPr lang="en-GB" sz="1600" i="0" dirty="0">
                <a:solidFill>
                  <a:schemeClr val="tx2"/>
                </a:solidFill>
              </a:rPr>
              <a:t> </a:t>
            </a:r>
            <a:r>
              <a:rPr lang="en-GB" sz="1600" b="0" i="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https://vimeo.com/1016409076/7213f63a26</a:t>
            </a:r>
            <a:endParaRPr lang="en-GB" sz="1600" b="0" i="0" dirty="0">
              <a:solidFill>
                <a:schemeClr val="tx2"/>
              </a:solidFill>
            </a:endParaRPr>
          </a:p>
          <a:p>
            <a:pPr marL="814388" lvl="3" indent="-317500">
              <a:lnSpc>
                <a:spcPct val="150000"/>
              </a:lnSpc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1600" dirty="0" err="1">
                <a:solidFill>
                  <a:schemeClr val="tx2"/>
                </a:solidFill>
              </a:rPr>
              <a:t>MXCuBE</a:t>
            </a:r>
            <a:r>
              <a:rPr lang="en-GB" sz="1600" dirty="0">
                <a:solidFill>
                  <a:schemeClr val="tx2"/>
                </a:solidFill>
              </a:rPr>
              <a:t> Goes Serial - poster</a:t>
            </a:r>
          </a:p>
          <a:p>
            <a:pPr marL="1619250" lvl="4" indent="-317500">
              <a:lnSpc>
                <a:spcPct val="150000"/>
              </a:lnSpc>
              <a:spcAft>
                <a:spcPts val="0"/>
              </a:spcAft>
              <a:buClr>
                <a:srgbClr val="132577"/>
              </a:buClr>
              <a:buSzPts val="1400"/>
              <a:buFont typeface="Arial"/>
              <a:buChar char="●"/>
            </a:pPr>
            <a:r>
              <a:rPr lang="en-GB" sz="1600" i="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https://indico.esrf.fr/event/114/contributions/743/</a:t>
            </a:r>
          </a:p>
          <a:p>
            <a:pPr marL="987425" lvl="4" indent="0">
              <a:buClr>
                <a:schemeClr val="tx1"/>
              </a:buClr>
              <a:buNone/>
            </a:pPr>
            <a:endParaRPr lang="en-GB" sz="1600" i="0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0DFA8-16A8-49C2-8641-5BCFD3F9574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48378"/>
            <a:ext cx="1246052" cy="12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7200" y="126000"/>
            <a:ext cx="8236800" cy="496800"/>
          </a:xfrm>
        </p:spPr>
        <p:txBody>
          <a:bodyPr/>
          <a:lstStyle/>
          <a:p>
            <a:r>
              <a:rPr lang="en-US" dirty="0">
                <a:cs typeface="Calibri Light"/>
              </a:rPr>
              <a:t>We are hiring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563" lvl="3" indent="0">
              <a:buClr>
                <a:schemeClr val="tx1"/>
              </a:buClr>
              <a:buNone/>
            </a:pPr>
            <a:endParaRPr lang="en-US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3970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577"/>
              </a:buClr>
              <a:buSzPts val="1400"/>
            </a:pPr>
            <a:endParaRPr lang="en-GB" i="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i="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endParaRPr lang="en-GB" sz="1800" dirty="0"/>
          </a:p>
          <a:p>
            <a:pPr marL="182563" lvl="3" indent="0">
              <a:buClr>
                <a:schemeClr val="tx1"/>
              </a:buClr>
              <a:buNone/>
            </a:pPr>
            <a:r>
              <a:rPr lang="en-GB" sz="2400" b="1" dirty="0">
                <a:solidFill>
                  <a:srgbClr val="002060"/>
                </a:solidFill>
              </a:rPr>
              <a:t> </a:t>
            </a:r>
            <a:endParaRPr lang="en-GB" sz="1800" dirty="0"/>
          </a:p>
          <a:p>
            <a:pPr marL="182563" lvl="3" indent="0">
              <a:buNone/>
            </a:pPr>
            <a:endParaRPr lang="en-GB" sz="1400" dirty="0"/>
          </a:p>
          <a:p>
            <a:pPr marL="182563" lvl="3" indent="0">
              <a:buNone/>
            </a:pPr>
            <a:endParaRPr lang="en-GB" sz="1800" dirty="0"/>
          </a:p>
          <a:p>
            <a:pPr marL="182563" lvl="3" indent="0">
              <a:buNone/>
            </a:pPr>
            <a:endParaRPr lang="en-GB" sz="1800" dirty="0"/>
          </a:p>
          <a:p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MXCuBE-ISPyB Meeting, 20th-22nd November 2024, Elettra, Trieste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" y="79200"/>
            <a:ext cx="598545" cy="739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C27E0A-0055-4880-9BB8-B4A0F58AAC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27" y="1196752"/>
            <a:ext cx="756478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0539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404</Words>
  <Application>Microsoft Office PowerPoint</Application>
  <PresentationFormat>On-screen Show (4:3)</PresentationFormat>
  <Paragraphs>135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Fira Sans</vt:lpstr>
      <vt:lpstr>ITCOfficinaSans LT Book</vt:lpstr>
      <vt:lpstr>Wingdings</vt:lpstr>
      <vt:lpstr>Blank</vt:lpstr>
      <vt:lpstr>PowerPoint Presentation</vt:lpstr>
      <vt:lpstr>BRIEF BEAMLINE SUMMARY</vt:lpstr>
      <vt:lpstr> MXCuBE STATUS</vt:lpstr>
      <vt:lpstr>Development since last meeting</vt:lpstr>
      <vt:lpstr>Plans for the next six months</vt:lpstr>
      <vt:lpstr>NEWS</vt:lpstr>
      <vt:lpstr>We are hiring</vt:lpstr>
    </vt:vector>
  </TitlesOfParts>
  <Company>ESRF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BETEVA Antonia</dc:creator>
  <cp:lastModifiedBy>BETEVA Antonia</cp:lastModifiedBy>
  <cp:revision>1060</cp:revision>
  <dcterms:created xsi:type="dcterms:W3CDTF">2015-05-29T07:53:20Z</dcterms:created>
  <dcterms:modified xsi:type="dcterms:W3CDTF">2024-11-19T14:41:12Z</dcterms:modified>
  <dc:language>English</dc:language>
</cp:coreProperties>
</file>