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Lobs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5131ea5c0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5131ea5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15131ea5c0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5f2a055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5f2a055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5f2a055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5f2a055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5131ea5c0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5131ea5c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15131ea5c0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5131ea5c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5131ea5c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5131ea5c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5131ea5c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5131ea5c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5131ea5c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5e9cc66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5e9cc66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5e9ca3f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5e9ca3f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5f2a055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5f2a055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5f2a055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5f2a055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showMasterSp="0">
  <p:cSld name="Cover pag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couv.jpg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000" y="1493100"/>
            <a:ext cx="5386500" cy="215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couv.jpg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000" y="1493100"/>
            <a:ext cx="5386500" cy="21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</a:defRPr>
            </a:lvl1pPr>
            <a:lvl2pPr lvl="1" algn="r">
              <a:buNone/>
              <a:defRPr sz="1300">
                <a:solidFill>
                  <a:schemeClr val="accent6"/>
                </a:solidFill>
              </a:defRPr>
            </a:lvl2pPr>
            <a:lvl3pPr lvl="2" algn="r">
              <a:buNone/>
              <a:defRPr sz="1300">
                <a:solidFill>
                  <a:schemeClr val="accent6"/>
                </a:solidFill>
              </a:defRPr>
            </a:lvl3pPr>
            <a:lvl4pPr lvl="3" algn="r">
              <a:buNone/>
              <a:defRPr sz="1300">
                <a:solidFill>
                  <a:schemeClr val="accent6"/>
                </a:solidFill>
              </a:defRPr>
            </a:lvl4pPr>
            <a:lvl5pPr lvl="4" algn="r">
              <a:buNone/>
              <a:defRPr sz="1300">
                <a:solidFill>
                  <a:schemeClr val="accent6"/>
                </a:solidFill>
              </a:defRPr>
            </a:lvl5pPr>
            <a:lvl6pPr lvl="5" algn="r">
              <a:buNone/>
              <a:defRPr sz="1300">
                <a:solidFill>
                  <a:schemeClr val="accent6"/>
                </a:solidFill>
              </a:defRPr>
            </a:lvl6pPr>
            <a:lvl7pPr lvl="6" algn="r">
              <a:buNone/>
              <a:defRPr sz="1300">
                <a:solidFill>
                  <a:schemeClr val="accent6"/>
                </a:solidFill>
              </a:defRPr>
            </a:lvl7pPr>
            <a:lvl8pPr lvl="7" algn="r">
              <a:buNone/>
              <a:defRPr sz="1300">
                <a:solidFill>
                  <a:schemeClr val="accent6"/>
                </a:solidFill>
              </a:defRPr>
            </a:lvl8pPr>
            <a:lvl9pPr lvl="8" algn="r">
              <a:buNone/>
              <a:defRPr sz="13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351600" y="823500"/>
            <a:ext cx="5612400" cy="2673000"/>
          </a:xfrm>
          <a:prstGeom prst="rect">
            <a:avLst/>
          </a:prstGeom>
          <a:solidFill>
            <a:srgbClr val="4E5B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b="0" i="0" sz="1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/>
          <p:nvPr>
            <p:ph idx="2" type="pic"/>
          </p:nvPr>
        </p:nvSpPr>
        <p:spPr>
          <a:xfrm>
            <a:off x="727200" y="823500"/>
            <a:ext cx="25740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9387" lvl="3" marL="357187" marR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84150" lvl="4" marL="1162050" marR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&gt;"/>
              <a:def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79512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719572" y="4862512"/>
            <a:ext cx="6120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7688" y="573528"/>
            <a:ext cx="82368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&gt;"/>
              <a:def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79512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719572" y="4862512"/>
            <a:ext cx="6120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for importing slides">
  <p:cSld name="Use for importing slid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79512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1466250" y="4862589"/>
            <a:ext cx="62115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2"/>
                </a:solidFill>
              </a:rPr>
              <a:t>Yan Walesch (yan.walesch@esrf.fr)</a:t>
            </a:r>
            <a:endParaRPr b="1"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ur palette">
  <p:cSld name="colour palett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719572" y="4862512"/>
            <a:ext cx="6120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79512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82" name="Google Shape;82;p18"/>
          <p:cNvGrpSpPr/>
          <p:nvPr/>
        </p:nvGrpSpPr>
        <p:grpSpPr>
          <a:xfrm>
            <a:off x="1751223" y="762549"/>
            <a:ext cx="6421265" cy="3585642"/>
            <a:chOff x="977503" y="761588"/>
            <a:chExt cx="6421265" cy="4780856"/>
          </a:xfrm>
        </p:grpSpPr>
        <p:sp>
          <p:nvSpPr>
            <p:cNvPr id="83" name="Google Shape;83;p18"/>
            <p:cNvSpPr/>
            <p:nvPr/>
          </p:nvSpPr>
          <p:spPr>
            <a:xfrm>
              <a:off x="2803893" y="1812730"/>
              <a:ext cx="2628300" cy="262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4175956" y="1016392"/>
              <a:ext cx="576300" cy="57630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5003708" y="1393465"/>
              <a:ext cx="576300" cy="576300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5507764" y="1980062"/>
              <a:ext cx="576300" cy="576300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5688124" y="2740535"/>
              <a:ext cx="576300" cy="57630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5580282" y="3501008"/>
              <a:ext cx="576300" cy="576300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5148064" y="4169035"/>
              <a:ext cx="576300" cy="57630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2367594" y="1709154"/>
              <a:ext cx="576300" cy="576300"/>
            </a:xfrm>
            <a:prstGeom prst="ellipse">
              <a:avLst/>
            </a:prstGeom>
            <a:solidFill>
              <a:srgbClr val="132577">
                <a:alpha val="7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2079392" y="2433493"/>
              <a:ext cx="576300" cy="576300"/>
            </a:xfrm>
            <a:prstGeom prst="ellipse">
              <a:avLst/>
            </a:prstGeom>
            <a:solidFill>
              <a:srgbClr val="132577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3491370" y="4689140"/>
              <a:ext cx="576300" cy="576300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2706262" y="4329100"/>
              <a:ext cx="576300" cy="576300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2113415" y="3746995"/>
              <a:ext cx="576300" cy="57630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 txBox="1"/>
            <p:nvPr/>
          </p:nvSpPr>
          <p:spPr>
            <a:xfrm>
              <a:off x="3545461" y="3053707"/>
              <a:ext cx="126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R019G037B119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4339537" y="761588"/>
              <a:ext cx="126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R237G119B003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 txBox="1"/>
            <p:nvPr/>
          </p:nvSpPr>
          <p:spPr>
            <a:xfrm>
              <a:off x="5273712" y="1162931"/>
              <a:ext cx="13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R244G163B000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5795966" y="1756869"/>
              <a:ext cx="13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R255G221B000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 txBox="1"/>
            <p:nvPr/>
          </p:nvSpPr>
          <p:spPr>
            <a:xfrm>
              <a:off x="6084168" y="2570541"/>
              <a:ext cx="13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R081G160B038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6084168" y="3409385"/>
              <a:ext cx="13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R000G152B212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5677172" y="4159448"/>
              <a:ext cx="13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R175G000B124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1312568" y="1497250"/>
              <a:ext cx="13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ESRF blue 75%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 txBox="1"/>
            <p:nvPr/>
          </p:nvSpPr>
          <p:spPr>
            <a:xfrm>
              <a:off x="977503" y="2279467"/>
              <a:ext cx="13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ESRF blue 50%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2878263" y="5265544"/>
              <a:ext cx="13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R183G185B186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1968154" y="4899336"/>
              <a:ext cx="13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R209G210B212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 txBox="1"/>
            <p:nvPr/>
          </p:nvSpPr>
          <p:spPr>
            <a:xfrm>
              <a:off x="1238010" y="4311927"/>
              <a:ext cx="1314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R244G244B244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texte.jp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4000" y="4657500"/>
            <a:ext cx="1481229" cy="48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27200" y="573528"/>
            <a:ext cx="82368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&gt;"/>
              <a:def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719572" y="4862512"/>
            <a:ext cx="6120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79512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80000" y="94500"/>
            <a:ext cx="496800" cy="3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texte.jpg"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4000" y="4657500"/>
            <a:ext cx="1481229" cy="48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80000" y="94500"/>
            <a:ext cx="496800" cy="3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jr_5uad24PsC6Qru8U4csMsc_h_5Yqh4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walesch-yan/argussigh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Acknowledgement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463" y="2899265"/>
            <a:ext cx="826804" cy="110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990" r="990" t="0"/>
          <a:stretch/>
        </p:blipFill>
        <p:spPr>
          <a:xfrm>
            <a:off x="1218312" y="2851300"/>
            <a:ext cx="1080002" cy="1101825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8" name="Google Shape;188;p28"/>
          <p:cNvSpPr/>
          <p:nvPr/>
        </p:nvSpPr>
        <p:spPr>
          <a:xfrm>
            <a:off x="796625" y="2372356"/>
            <a:ext cx="1923300" cy="1941300"/>
          </a:xfrm>
          <a:prstGeom prst="donut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4879672" y="2501757"/>
            <a:ext cx="1784400" cy="1801200"/>
          </a:xfrm>
          <a:prstGeom prst="donut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5748" y="1241537"/>
            <a:ext cx="685063" cy="122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1" name="Google Shape;191;p28"/>
          <p:cNvSpPr/>
          <p:nvPr/>
        </p:nvSpPr>
        <p:spPr>
          <a:xfrm>
            <a:off x="796625" y="863676"/>
            <a:ext cx="1923300" cy="1941300"/>
          </a:xfrm>
          <a:prstGeom prst="donut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2228550" y="1641729"/>
            <a:ext cx="1850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000000"/>
                </a:solidFill>
              </a:rPr>
              <a:t>Antonia Beteva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330175" y="3188906"/>
            <a:ext cx="23796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000000"/>
                </a:solidFill>
              </a:rPr>
              <a:t>Daniele De Sanctis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430475" y="3170894"/>
            <a:ext cx="237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000000"/>
                </a:solidFill>
              </a:rPr>
              <a:t>Axel Bocciarelli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503050" y="4259075"/>
            <a:ext cx="4685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And everyone that contributed to the MXCuBE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148762" y="4952584"/>
            <a:ext cx="413700" cy="1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5250" y="1357700"/>
            <a:ext cx="953250" cy="9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4843845" y="869059"/>
            <a:ext cx="1881900" cy="1899900"/>
          </a:xfrm>
          <a:prstGeom prst="donut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6430475" y="1591965"/>
            <a:ext cx="237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Marcus Oskarsson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Questions?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195600" y="2136450"/>
            <a:ext cx="8768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>
                <a:solidFill>
                  <a:schemeClr val="accent6"/>
                </a:solidFill>
                <a:latin typeface="Lobster"/>
                <a:ea typeface="Lobster"/>
                <a:cs typeface="Lobster"/>
                <a:sym typeface="Lobster"/>
              </a:rPr>
              <a:t>Thank you for </a:t>
            </a:r>
            <a:endParaRPr sz="6000">
              <a:solidFill>
                <a:schemeClr val="accent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>
                <a:solidFill>
                  <a:schemeClr val="accent6"/>
                </a:solidFill>
                <a:latin typeface="Lobster"/>
                <a:ea typeface="Lobster"/>
                <a:cs typeface="Lobster"/>
                <a:sym typeface="Lobster"/>
              </a:rPr>
              <a:t>your attention!</a:t>
            </a:r>
            <a:endParaRPr sz="6000">
              <a:solidFill>
                <a:schemeClr val="accent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148762" y="4952584"/>
            <a:ext cx="413700" cy="1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727200" y="94500"/>
            <a:ext cx="84168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Argussight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148762" y="4952584"/>
            <a:ext cx="413700" cy="1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377175" y="1845738"/>
            <a:ext cx="83232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solidFill>
                  <a:schemeClr val="dk1"/>
                </a:solidFill>
              </a:rPr>
              <a:t>Argussight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2400">
                <a:solidFill>
                  <a:schemeClr val="dk1"/>
                </a:solidFill>
              </a:rPr>
              <a:t>Multi-view streamer for MXCuBE</a:t>
            </a:r>
            <a:endParaRPr i="1" sz="2400"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799" y="1809888"/>
            <a:ext cx="727350" cy="6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924" y="1809888"/>
            <a:ext cx="727350" cy="6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Background &amp; Motivation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148762" y="4952584"/>
            <a:ext cx="413700" cy="1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727200" y="634450"/>
            <a:ext cx="80922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Background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MXCuBE-WEB supports a single camera video stream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Limited interaction with the stream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Lack of real-time information on hutch activity and experimental 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27225" y="3395100"/>
            <a:ext cx="80922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=&gt; </a:t>
            </a:r>
            <a:r>
              <a:rPr b="1" lang="de" sz="1600">
                <a:solidFill>
                  <a:schemeClr val="dk1"/>
                </a:solidFill>
              </a:rPr>
              <a:t>Our Solution:</a:t>
            </a:r>
            <a:r>
              <a:rPr lang="de" sz="1600">
                <a:solidFill>
                  <a:schemeClr val="dk1"/>
                </a:solidFill>
              </a:rPr>
              <a:t> Introducing a </a:t>
            </a:r>
            <a:r>
              <a:rPr lang="de" sz="1600">
                <a:solidFill>
                  <a:schemeClr val="dk1"/>
                </a:solidFill>
              </a:rPr>
              <a:t>multiple</a:t>
            </a:r>
            <a:r>
              <a:rPr lang="de" sz="1600">
                <a:solidFill>
                  <a:schemeClr val="dk1"/>
                </a:solidFill>
              </a:rPr>
              <a:t> stream management system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Introducing Argussight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148762" y="4952584"/>
            <a:ext cx="413700" cy="1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727200" y="634450"/>
            <a:ext cx="80922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Argussight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Argussight is intended to complement and extend the capabilities of the </a:t>
            </a:r>
            <a:r>
              <a:rPr lang="de">
                <a:solidFill>
                  <a:schemeClr val="accent5"/>
                </a:solidFill>
              </a:rPr>
              <a:t>Video-streamer</a:t>
            </a:r>
            <a:r>
              <a:rPr lang="de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Support connectivity with a wide range of camera types for live streaming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Allow </a:t>
            </a:r>
            <a:r>
              <a:rPr b="1" lang="de">
                <a:solidFill>
                  <a:schemeClr val="dk1"/>
                </a:solidFill>
              </a:rPr>
              <a:t>dynamic stream modifications</a:t>
            </a:r>
            <a:r>
              <a:rPr lang="de">
                <a:solidFill>
                  <a:schemeClr val="dk1"/>
                </a:solidFill>
              </a:rPr>
              <a:t> through client communication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Simplifies beamline-specific setups with </a:t>
            </a:r>
            <a:r>
              <a:rPr b="1" lang="de">
                <a:solidFill>
                  <a:schemeClr val="dk1"/>
                </a:solidFill>
              </a:rPr>
              <a:t>YAML-based configurations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Argussight Overview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148762" y="4952584"/>
            <a:ext cx="413700" cy="1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727200" y="678050"/>
            <a:ext cx="2502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Spawner: </a:t>
            </a:r>
            <a:r>
              <a:rPr lang="de">
                <a:solidFill>
                  <a:schemeClr val="dk1"/>
                </a:solidFill>
              </a:rPr>
              <a:t>The core of Argussight, responsible for controlling and spawning video processes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GRPC Server: </a:t>
            </a:r>
            <a:r>
              <a:rPr lang="de">
                <a:solidFill>
                  <a:schemeClr val="dk1"/>
                </a:solidFill>
              </a:rPr>
              <a:t>Handles the communication with the client (MXCuBE)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Video processes: </a:t>
            </a:r>
            <a:r>
              <a:rPr lang="de">
                <a:solidFill>
                  <a:schemeClr val="dk1"/>
                </a:solidFill>
              </a:rPr>
              <a:t>Each process handles a specific task (generating or modifying stream)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Stream-Layer: </a:t>
            </a:r>
            <a:r>
              <a:rPr lang="de">
                <a:solidFill>
                  <a:schemeClr val="dk1"/>
                </a:solidFill>
              </a:rPr>
              <a:t>An abstraction layer between streaming processes and the outside world.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600" y="1019175"/>
            <a:ext cx="5609401" cy="31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Vprocess class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148762" y="4952584"/>
            <a:ext cx="413700" cy="1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975" y="649325"/>
            <a:ext cx="4244042" cy="19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727200" y="2783800"/>
            <a:ext cx="82368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Philosophy of a unified base class design - Similar to </a:t>
            </a:r>
            <a:r>
              <a:rPr lang="de">
                <a:solidFill>
                  <a:schemeClr val="accent5"/>
                </a:solidFill>
              </a:rPr>
              <a:t>HardwareObject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The base class </a:t>
            </a:r>
            <a:r>
              <a:rPr b="1" lang="de">
                <a:solidFill>
                  <a:schemeClr val="dk1"/>
                </a:solidFill>
              </a:rPr>
              <a:t>abstracts and manages all camera stream-related operations</a:t>
            </a:r>
            <a:r>
              <a:rPr lang="de">
                <a:solidFill>
                  <a:schemeClr val="dk1"/>
                </a:solidFill>
              </a:rPr>
              <a:t>, such as reading and handling streams.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Developers can focus on implementing specific tasks by working with </a:t>
            </a:r>
            <a:r>
              <a:rPr b="1" lang="de">
                <a:solidFill>
                  <a:schemeClr val="dk1"/>
                </a:solidFill>
              </a:rPr>
              <a:t>one image at a time</a:t>
            </a:r>
            <a:r>
              <a:rPr lang="de">
                <a:solidFill>
                  <a:schemeClr val="dk1"/>
                </a:solidFill>
              </a:rPr>
              <a:t>, without worrying about stream complexities.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148762" y="4952584"/>
            <a:ext cx="413700" cy="1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0" name="Google Shape;160;p25" title="Screencast from 11-15-2024 06:02:16 PM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00" y="539775"/>
            <a:ext cx="7982274" cy="41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Current Status and Repository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727200" y="634450"/>
            <a:ext cx="82368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Current Status: WiP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Actively working on implementing core functionalities and refining the design.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Starting to conduct </a:t>
            </a:r>
            <a:r>
              <a:rPr b="1" lang="de">
                <a:solidFill>
                  <a:schemeClr val="dk1"/>
                </a:solidFill>
              </a:rPr>
              <a:t>early tests</a:t>
            </a:r>
            <a:r>
              <a:rPr lang="de">
                <a:solidFill>
                  <a:schemeClr val="dk1"/>
                </a:solidFill>
              </a:rPr>
              <a:t> on a beamline to validate the system's performance and usability.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If you’ve worked on similar projects or have an interest in this area, your </a:t>
            </a:r>
            <a:r>
              <a:rPr b="1" lang="de">
                <a:solidFill>
                  <a:schemeClr val="dk1"/>
                </a:solidFill>
              </a:rPr>
              <a:t>feedback and ideas</a:t>
            </a:r>
            <a:r>
              <a:rPr lang="de">
                <a:solidFill>
                  <a:schemeClr val="dk1"/>
                </a:solidFill>
              </a:rPr>
              <a:t> would be greatly appreciated.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Documentation &amp; Repository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de" u="sng">
                <a:solidFill>
                  <a:schemeClr val="hlink"/>
                </a:solidFill>
                <a:hlinkClick r:id="rId3"/>
              </a:rPr>
              <a:t>https://github.com/walesch-yan/argussight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For MXCuBE integration: work on </a:t>
            </a:r>
            <a:r>
              <a:rPr i="1" lang="de">
                <a:solidFill>
                  <a:schemeClr val="dk1"/>
                </a:solidFill>
              </a:rPr>
              <a:t>yw-argus</a:t>
            </a:r>
            <a:r>
              <a:rPr lang="de">
                <a:solidFill>
                  <a:schemeClr val="dk1"/>
                </a:solidFill>
              </a:rPr>
              <a:t> branches in the </a:t>
            </a:r>
            <a:r>
              <a:rPr i="1" lang="de" u="sng">
                <a:solidFill>
                  <a:schemeClr val="dk1"/>
                </a:solidFill>
              </a:rPr>
              <a:t>mxcube/esrf-mxcubeweb</a:t>
            </a:r>
            <a:r>
              <a:rPr lang="de">
                <a:solidFill>
                  <a:schemeClr val="dk1"/>
                </a:solidFill>
              </a:rPr>
              <a:t> and </a:t>
            </a:r>
            <a:r>
              <a:rPr i="1" lang="de" u="sng">
                <a:solidFill>
                  <a:schemeClr val="dk1"/>
                </a:solidFill>
              </a:rPr>
              <a:t>mxcube/esrf-mxcubecore</a:t>
            </a:r>
            <a:r>
              <a:rPr lang="de">
                <a:solidFill>
                  <a:schemeClr val="dk1"/>
                </a:solidFill>
              </a:rPr>
              <a:t> repositories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148762" y="4952584"/>
            <a:ext cx="413700" cy="1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7200" y="94500"/>
            <a:ext cx="82368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 Goals and Ideas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148762" y="4952584"/>
            <a:ext cx="413700" cy="11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3300"/>
            <a:ext cx="8430280" cy="418068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152400" y="2676050"/>
            <a:ext cx="1957014" cy="824202"/>
          </a:xfrm>
          <a:prstGeom prst="flowChartTerminator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6615964" y="2671207"/>
            <a:ext cx="1957014" cy="824202"/>
          </a:xfrm>
          <a:prstGeom prst="flowChartTerminator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321834" y="3854500"/>
            <a:ext cx="1957014" cy="824202"/>
          </a:xfrm>
          <a:prstGeom prst="flowChartTerminator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1442525" y="1485525"/>
            <a:ext cx="1957014" cy="824202"/>
          </a:xfrm>
          <a:prstGeom prst="flowChartTerminator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3384182" y="573170"/>
            <a:ext cx="1957014" cy="824202"/>
          </a:xfrm>
          <a:prstGeom prst="flowChartTerminator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5326678" y="1487913"/>
            <a:ext cx="1957014" cy="824202"/>
          </a:xfrm>
          <a:prstGeom prst="flowChartTerminator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SRF-default">
  <a:themeElements>
    <a:clrScheme name="ESRF-LightBlue">
      <a:dk1>
        <a:srgbClr val="000000"/>
      </a:dk1>
      <a:lt1>
        <a:srgbClr val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