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7559675" cy="10691813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entury Gothic" panose="020B0502020202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6593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8753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8f7a9a3c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8f7a9a3c2_2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254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0936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8f7a9a3c2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8f7a9a3c2_1_5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7182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0518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8f7a9a3c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8f7a9a3c2_1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269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8f7a9a3c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8f7a9a3c2_1_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181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8f7a9a3c2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8f7a9a3c2_1_2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302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8f7a9a3c2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8f7a9a3c2_1_6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467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8f7a9a3c2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8f7a9a3c2_3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887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8f7a9a3c2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8f7a9a3c2_3_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887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8f7a9a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8f7a9a3c2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8382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8f7a9a3c2_3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8f7a9a3c2_3_2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263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8f7a9a3c2_3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8f7a9a3c2_3_3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2397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8f7a9a3c2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8f7a9a3c2_3_4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2820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8f7a9a3c2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8f7a9a3c2_1_4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390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8f7a9a3c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8f7a9a3c2_0_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645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8f7a9a3c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8f7a9a3c2_0_1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015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8f7a9a3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8f7a9a3c2_0_2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239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6651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7571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5339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5320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646200" y="452880"/>
            <a:ext cx="940464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646200" y="452880"/>
            <a:ext cx="940464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646200" y="452880"/>
            <a:ext cx="940464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646200" y="452880"/>
            <a:ext cx="940464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646200" y="452880"/>
            <a:ext cx="940464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646200" y="452880"/>
            <a:ext cx="940464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646200" y="452880"/>
            <a:ext cx="940464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646200" y="452880"/>
            <a:ext cx="940464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subTitle" idx="1"/>
          </p:nvPr>
        </p:nvSpPr>
        <p:spPr>
          <a:xfrm>
            <a:off x="646200" y="452880"/>
            <a:ext cx="9404640" cy="6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646200" y="452880"/>
            <a:ext cx="940464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>
            <a:spLocks noGrp="1"/>
          </p:cNvSpPr>
          <p:nvPr>
            <p:ph type="title"/>
          </p:nvPr>
        </p:nvSpPr>
        <p:spPr>
          <a:xfrm>
            <a:off x="646200" y="452880"/>
            <a:ext cx="940464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646200" y="452880"/>
            <a:ext cx="940464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>
            <a:spLocks noGrp="1"/>
          </p:cNvSpPr>
          <p:nvPr>
            <p:ph type="title"/>
          </p:nvPr>
        </p:nvSpPr>
        <p:spPr>
          <a:xfrm>
            <a:off x="646200" y="452880"/>
            <a:ext cx="940464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>
            <a:spLocks noGrp="1"/>
          </p:cNvSpPr>
          <p:nvPr>
            <p:ph type="title"/>
          </p:nvPr>
        </p:nvSpPr>
        <p:spPr>
          <a:xfrm>
            <a:off x="646200" y="452880"/>
            <a:ext cx="940464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>
            <a:spLocks noGrp="1"/>
          </p:cNvSpPr>
          <p:nvPr>
            <p:ph type="title"/>
          </p:nvPr>
        </p:nvSpPr>
        <p:spPr>
          <a:xfrm>
            <a:off x="646200" y="452880"/>
            <a:ext cx="940464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46200" y="452880"/>
            <a:ext cx="940464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46200" y="452880"/>
            <a:ext cx="940464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646200" y="452880"/>
            <a:ext cx="940464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646200" y="452880"/>
            <a:ext cx="9404640" cy="6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46200" y="452880"/>
            <a:ext cx="940464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646200" y="452880"/>
            <a:ext cx="940464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646200" y="452880"/>
            <a:ext cx="940464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5">
            <a:alphaModFix/>
          </a:blip>
          <a:srcRect l="3610"/>
          <a:stretch/>
        </p:blipFill>
        <p:spPr>
          <a:xfrm>
            <a:off x="0" y="2669760"/>
            <a:ext cx="4037040" cy="418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16">
            <a:alphaModFix/>
          </a:blip>
          <a:srcRect l="35647"/>
          <a:stretch/>
        </p:blipFill>
        <p:spPr>
          <a:xfrm>
            <a:off x="0" y="2892240"/>
            <a:ext cx="1522440" cy="23655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8609040" y="1676520"/>
            <a:ext cx="2819520" cy="28195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0800"/>
                </a:moveTo>
                <a:close/>
              </a:path>
            </a:pathLst>
          </a:custGeom>
          <a:gradFill>
            <a:gsLst>
              <a:gs pos="0">
                <a:srgbClr val="059D0D"/>
              </a:gs>
              <a:gs pos="100000">
                <a:srgbClr val="04CF0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pic>
        <p:nvPicPr>
          <p:cNvPr id="9" name="Google Shape;9;p1"/>
          <p:cNvPicPr preferRelativeResize="0"/>
          <p:nvPr/>
        </p:nvPicPr>
        <p:blipFill rotWithShape="1">
          <a:blip r:embed="rId17">
            <a:alphaModFix/>
          </a:blip>
          <a:srcRect t="28812"/>
          <a:stretch/>
        </p:blipFill>
        <p:spPr>
          <a:xfrm>
            <a:off x="7999560" y="0"/>
            <a:ext cx="1603440" cy="114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18">
            <a:alphaModFix/>
          </a:blip>
          <a:srcRect b="23333"/>
          <a:stretch/>
        </p:blipFill>
        <p:spPr>
          <a:xfrm>
            <a:off x="8605800" y="6095880"/>
            <a:ext cx="993600" cy="7621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0437840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01513"/>
          </a:solidFill>
          <a:ln>
            <a:noFill/>
          </a:ln>
          <a:effectLst>
            <a:outerShdw dist="25560" dir="5400000">
              <a:srgbClr val="000000">
                <a:alpha val="44705"/>
              </a:srgbClr>
            </a:outerShdw>
          </a:effectLst>
        </p:spPr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154880" y="1447920"/>
            <a:ext cx="8825760" cy="332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 rot="5400000">
            <a:off x="10155240" y="1790640"/>
            <a:ext cx="990720" cy="30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 rot="5400000">
            <a:off x="8951400" y="3225240"/>
            <a:ext cx="3859920" cy="30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0352520" y="295560"/>
            <a:ext cx="838080" cy="76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 rotWithShape="1">
          <a:blip r:embed="rId15">
            <a:alphaModFix/>
          </a:blip>
          <a:srcRect l="3610"/>
          <a:stretch/>
        </p:blipFill>
        <p:spPr>
          <a:xfrm>
            <a:off x="0" y="2669760"/>
            <a:ext cx="4037040" cy="418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16">
            <a:alphaModFix/>
          </a:blip>
          <a:srcRect l="35647"/>
          <a:stretch/>
        </p:blipFill>
        <p:spPr>
          <a:xfrm>
            <a:off x="0" y="2892240"/>
            <a:ext cx="1522440" cy="236556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8609040" y="1676520"/>
            <a:ext cx="2819520" cy="28195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0800"/>
                </a:moveTo>
                <a:close/>
              </a:path>
            </a:pathLst>
          </a:custGeom>
          <a:gradFill>
            <a:gsLst>
              <a:gs pos="0">
                <a:srgbClr val="059D0D"/>
              </a:gs>
              <a:gs pos="100000">
                <a:srgbClr val="04CF0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pic>
        <p:nvPicPr>
          <p:cNvPr id="69" name="Google Shape;69;p14"/>
          <p:cNvPicPr preferRelativeResize="0"/>
          <p:nvPr/>
        </p:nvPicPr>
        <p:blipFill rotWithShape="1">
          <a:blip r:embed="rId17">
            <a:alphaModFix/>
          </a:blip>
          <a:srcRect t="28812"/>
          <a:stretch/>
        </p:blipFill>
        <p:spPr>
          <a:xfrm>
            <a:off x="7999560" y="0"/>
            <a:ext cx="1603440" cy="114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18">
            <a:alphaModFix/>
          </a:blip>
          <a:srcRect b="23333"/>
          <a:stretch/>
        </p:blipFill>
        <p:spPr>
          <a:xfrm>
            <a:off x="8605800" y="6095880"/>
            <a:ext cx="993600" cy="76212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/>
          <p:nvPr/>
        </p:nvSpPr>
        <p:spPr>
          <a:xfrm>
            <a:off x="10437840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01513"/>
          </a:solidFill>
          <a:ln>
            <a:noFill/>
          </a:ln>
          <a:effectLst>
            <a:outerShdw dist="25560" dir="5400000">
              <a:srgbClr val="000000">
                <a:alpha val="44705"/>
              </a:srgbClr>
            </a:outerShdw>
          </a:effectLst>
        </p:spPr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46200" y="452880"/>
            <a:ext cx="940464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2"/>
          </p:nvPr>
        </p:nvSpPr>
        <p:spPr>
          <a:xfrm>
            <a:off x="1103400" y="2053080"/>
            <a:ext cx="8946720" cy="419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dt" idx="10"/>
          </p:nvPr>
        </p:nvSpPr>
        <p:spPr>
          <a:xfrm rot="5400000">
            <a:off x="10155240" y="1790640"/>
            <a:ext cx="990720" cy="30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ftr" idx="11"/>
          </p:nvPr>
        </p:nvSpPr>
        <p:spPr>
          <a:xfrm rot="5400000">
            <a:off x="8951400" y="3225240"/>
            <a:ext cx="3859920" cy="30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10352520" y="295560"/>
            <a:ext cx="838080" cy="76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/>
        </p:nvSpPr>
        <p:spPr>
          <a:xfrm>
            <a:off x="1683150" y="2278802"/>
            <a:ext cx="8825700" cy="23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200" b="0" i="0" u="none" strike="noStrike" cap="non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Soutenance de projet </a:t>
            </a:r>
            <a:endParaRPr sz="7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7"/>
          <p:cNvSpPr txBox="1"/>
          <p:nvPr/>
        </p:nvSpPr>
        <p:spPr>
          <a:xfrm>
            <a:off x="170055" y="5511685"/>
            <a:ext cx="88257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0" u="none" strike="noStrike" cap="none">
                <a:solidFill>
                  <a:srgbClr val="8AD0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JASSIM EL HAROUI</a:t>
            </a:r>
            <a:r>
              <a:rPr lang="fr-FR" sz="2400">
                <a:solidFill>
                  <a:srgbClr val="8AD0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lang="fr-FR" sz="2400" b="0" i="0" u="none" strike="noStrike" cap="none">
                <a:solidFill>
                  <a:srgbClr val="8AD0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ZAKARIA GASMI / NICOLAS DRISSET </a:t>
            </a:r>
            <a:endParaRPr sz="2400" b="0" i="0" u="none" strike="noStrike" cap="none">
              <a:solidFill>
                <a:srgbClr val="8AD0D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0" u="none" strike="noStrike" cap="none">
                <a:solidFill>
                  <a:srgbClr val="8AD0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Encadré par : Mme CABRIO et M. RENEVIER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34040" y="807120"/>
            <a:ext cx="4426200" cy="1089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title"/>
          </p:nvPr>
        </p:nvSpPr>
        <p:spPr>
          <a:xfrm>
            <a:off x="646200" y="452880"/>
            <a:ext cx="9404700" cy="1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1">
                <a:solidFill>
                  <a:schemeClr val="lt1"/>
                </a:solidFill>
              </a:rPr>
              <a:t>Points faibles: 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183" name="Google Shape;183;p36"/>
          <p:cNvSpPr txBox="1"/>
          <p:nvPr/>
        </p:nvSpPr>
        <p:spPr>
          <a:xfrm>
            <a:off x="863700" y="1956675"/>
            <a:ext cx="8969700" cy="42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lang="fr-FR" sz="3000">
                <a:solidFill>
                  <a:schemeClr val="lt1"/>
                </a:solidFill>
              </a:rPr>
              <a:t>Jeu incomplet mais fonctionnel</a:t>
            </a:r>
            <a:endParaRPr sz="3000">
              <a:solidFill>
                <a:schemeClr val="lt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lang="fr-FR" sz="3000">
                <a:solidFill>
                  <a:schemeClr val="lt1"/>
                </a:solidFill>
              </a:rPr>
              <a:t>Plusieurs difficultés techniques</a:t>
            </a:r>
            <a:endParaRPr sz="3000">
              <a:solidFill>
                <a:schemeClr val="lt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lang="fr-FR" sz="3000">
                <a:solidFill>
                  <a:schemeClr val="lt1"/>
                </a:solidFill>
              </a:rPr>
              <a:t>Compréhension difficile du client/serveur </a:t>
            </a:r>
            <a:endParaRPr sz="3000">
              <a:solidFill>
                <a:schemeClr val="lt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/>
        </p:nvSpPr>
        <p:spPr>
          <a:xfrm>
            <a:off x="646200" y="452880"/>
            <a:ext cx="940464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200" b="0" strike="noStrike" dirty="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Gestion </a:t>
            </a:r>
            <a:r>
              <a:rPr lang="fr-FR" sz="4200" b="0" strike="noStrik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 </a:t>
            </a:r>
            <a:r>
              <a:rPr lang="fr-FR" sz="4200" b="0" strike="noStrike" smtClean="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</a:t>
            </a:r>
            <a:endParaRPr sz="4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7"/>
          <p:cNvSpPr txBox="1"/>
          <p:nvPr/>
        </p:nvSpPr>
        <p:spPr>
          <a:xfrm>
            <a:off x="1282500" y="2175505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fr-FR" sz="2400">
                <a:solidFill>
                  <a:schemeClr val="lt1"/>
                </a:solidFill>
              </a:rPr>
              <a:t>Dépot GIT (Github) pour la gestion des versions</a:t>
            </a:r>
            <a:endParaRPr sz="2400">
              <a:solidFill>
                <a:schemeClr val="lt1"/>
              </a:solidFill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fr-FR" sz="2400">
                <a:solidFill>
                  <a:schemeClr val="lt1"/>
                </a:solidFill>
              </a:rPr>
              <a:t>Visioconférence pour la communication</a:t>
            </a:r>
            <a:endParaRPr sz="2400">
              <a:solidFill>
                <a:schemeClr val="lt1"/>
              </a:solidFill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fr-FR" sz="2400">
                <a:solidFill>
                  <a:schemeClr val="lt1"/>
                </a:solidFill>
              </a:rPr>
              <a:t>Teamviewer pour la résolution des problèmes en équipe</a:t>
            </a:r>
            <a:endParaRPr sz="2400">
              <a:solidFill>
                <a:schemeClr val="lt1"/>
              </a:solidFill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fr-FR" sz="2400">
                <a:solidFill>
                  <a:schemeClr val="lt1"/>
                </a:solidFill>
              </a:rPr>
              <a:t>définitions des tâches du projets et des issues sur Github </a:t>
            </a:r>
            <a:endParaRPr sz="2400">
              <a:solidFill>
                <a:schemeClr val="l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fr-FR" sz="2400">
                <a:solidFill>
                  <a:schemeClr val="lt1"/>
                </a:solidFill>
              </a:rPr>
              <a:t>Attribution de tâche pour chaque membre </a:t>
            </a:r>
            <a:endParaRPr sz="2400">
              <a:solidFill>
                <a:schemeClr val="lt1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/>
        </p:nvSpPr>
        <p:spPr>
          <a:xfrm>
            <a:off x="1210875" y="1853205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fr-FR" sz="2400">
                <a:solidFill>
                  <a:schemeClr val="lt1"/>
                </a:solidFill>
              </a:rPr>
              <a:t>Compréhension des règles du jeu assez difficile</a:t>
            </a:r>
            <a:endParaRPr sz="24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fr-FR" sz="2400">
                <a:solidFill>
                  <a:schemeClr val="lt1"/>
                </a:solidFill>
              </a:rPr>
              <a:t>Projet débuté en retard pour cause de problèmes personnels  qui ont lourdement pesé sur l’avancement et sur le rendu final.</a:t>
            </a:r>
            <a:endParaRPr sz="24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fr-FR" sz="2400">
                <a:solidFill>
                  <a:schemeClr val="lt1"/>
                </a:solidFill>
              </a:rPr>
              <a:t>Effectif de 3 personnes qui ralentit la cadence de production par rapport au travail demandé</a:t>
            </a:r>
            <a:endParaRPr sz="24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fr-FR" sz="2400">
                <a:solidFill>
                  <a:schemeClr val="lt1"/>
                </a:solidFill>
              </a:rPr>
              <a:t>Gestion du temps vu la charge de travail et le temps imparti</a:t>
            </a:r>
            <a:endParaRPr sz="2400">
              <a:solidFill>
                <a:schemeClr val="lt1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95" name="Google Shape;195;p38"/>
          <p:cNvSpPr txBox="1"/>
          <p:nvPr/>
        </p:nvSpPr>
        <p:spPr>
          <a:xfrm>
            <a:off x="896875" y="685655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200" b="0" strike="noStrik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Difficultés rencontrées</a:t>
            </a:r>
            <a:endParaRPr sz="4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 txBox="1"/>
          <p:nvPr/>
        </p:nvSpPr>
        <p:spPr>
          <a:xfrm>
            <a:off x="1393650" y="2728805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20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</a:t>
            </a:r>
            <a:endParaRPr sz="4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9"/>
          <p:cNvSpPr txBox="1"/>
          <p:nvPr/>
        </p:nvSpPr>
        <p:spPr>
          <a:xfrm>
            <a:off x="1103400" y="2053080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0"/>
          <p:cNvSpPr txBox="1"/>
          <p:nvPr/>
        </p:nvSpPr>
        <p:spPr>
          <a:xfrm>
            <a:off x="1204050" y="2858250"/>
            <a:ext cx="97839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>
                <a:solidFill>
                  <a:srgbClr val="FFFFFF"/>
                </a:solidFill>
              </a:rPr>
              <a:t>Conception Orientée Objet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/>
        </p:nvSpPr>
        <p:spPr>
          <a:xfrm>
            <a:off x="646200" y="452880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20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Découpage en package et en classes</a:t>
            </a:r>
            <a:endParaRPr sz="4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5680"/>
            <a:ext cx="117348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4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400" cy="189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2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400" cy="189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1" name="Google Shape;22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00" y="1308525"/>
            <a:ext cx="11441926" cy="545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>
            <a:spLocks noGrp="1"/>
          </p:cNvSpPr>
          <p:nvPr>
            <p:ph type="title"/>
          </p:nvPr>
        </p:nvSpPr>
        <p:spPr>
          <a:xfrm>
            <a:off x="646200" y="452880"/>
            <a:ext cx="9404700" cy="1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371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lt1"/>
                </a:solidFill>
              </a:rPr>
              <a:t>Evolution du code, refactoring</a:t>
            </a:r>
            <a:endParaRPr sz="3600"/>
          </a:p>
        </p:txBody>
      </p:sp>
      <p:sp>
        <p:nvSpPr>
          <p:cNvPr id="227" name="Google Shape;227;p43"/>
          <p:cNvSpPr txBox="1">
            <a:spLocks noGrp="1"/>
          </p:cNvSpPr>
          <p:nvPr>
            <p:ph type="body" idx="1"/>
          </p:nvPr>
        </p:nvSpPr>
        <p:spPr>
          <a:xfrm>
            <a:off x="896950" y="2179450"/>
            <a:ext cx="10663200" cy="41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fr-FR" sz="2400">
                <a:solidFill>
                  <a:srgbClr val="FFFFFF"/>
                </a:solidFill>
              </a:rPr>
              <a:t>Changement de plan d’itérations</a:t>
            </a:r>
            <a:endParaRPr sz="24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fr-FR" sz="2400">
                <a:solidFill>
                  <a:srgbClr val="FFFFFF"/>
                </a:solidFill>
              </a:rPr>
              <a:t>Réorganisation multiple des packages : moteur pour les classes client et serveur repectivement Participant.java et Partie.java</a:t>
            </a:r>
            <a:endParaRPr sz="24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fr-FR" sz="2400">
                <a:solidFill>
                  <a:srgbClr val="FFFFFF"/>
                </a:solidFill>
              </a:rPr>
              <a:t>Intégration récente du package test pour les test unitaires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4"/>
          <p:cNvSpPr txBox="1">
            <a:spLocks noGrp="1"/>
          </p:cNvSpPr>
          <p:nvPr>
            <p:ph type="body" idx="1"/>
          </p:nvPr>
        </p:nvSpPr>
        <p:spPr>
          <a:xfrm>
            <a:off x="2952250" y="346250"/>
            <a:ext cx="5354400" cy="103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rgbClr val="FFFFFF"/>
                </a:solidFill>
              </a:rPr>
              <a:t>Diagrammes de séquence </a:t>
            </a:r>
            <a:endParaRPr sz="36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33" name="Google Shape;233;p44"/>
          <p:cNvSpPr txBox="1">
            <a:spLocks noGrp="1"/>
          </p:cNvSpPr>
          <p:nvPr>
            <p:ph type="body" idx="2"/>
          </p:nvPr>
        </p:nvSpPr>
        <p:spPr>
          <a:xfrm>
            <a:off x="609475" y="1652825"/>
            <a:ext cx="4511700" cy="76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●"/>
            </a:pPr>
            <a:r>
              <a:rPr lang="fr-FR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Connexion client-serveur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6675" y="1456700"/>
            <a:ext cx="5908975" cy="50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5"/>
          <p:cNvSpPr txBox="1">
            <a:spLocks noGrp="1"/>
          </p:cNvSpPr>
          <p:nvPr>
            <p:ph type="body" idx="2"/>
          </p:nvPr>
        </p:nvSpPr>
        <p:spPr>
          <a:xfrm>
            <a:off x="280600" y="1076251"/>
            <a:ext cx="5354400" cy="166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fr-FR" sz="3000">
                <a:solidFill>
                  <a:srgbClr val="FFFFFF"/>
                </a:solidFill>
              </a:rPr>
              <a:t>Distribution des cartes côté client et renvoi de la main côté serveur</a:t>
            </a: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240" name="Google Shape;240;p45"/>
          <p:cNvPicPr preferRelativeResize="0"/>
          <p:nvPr/>
        </p:nvPicPr>
        <p:blipFill rotWithShape="1">
          <a:blip r:embed="rId3">
            <a:alphaModFix/>
          </a:blip>
          <a:srcRect t="1870" b="-1870"/>
          <a:stretch/>
        </p:blipFill>
        <p:spPr>
          <a:xfrm>
            <a:off x="6211000" y="897175"/>
            <a:ext cx="5141400" cy="57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/>
        </p:nvSpPr>
        <p:spPr>
          <a:xfrm>
            <a:off x="304425" y="350575"/>
            <a:ext cx="7957500" cy="6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rgbClr val="FFFFFF"/>
                </a:solidFill>
              </a:rPr>
              <a:t>SOMMAIRE</a:t>
            </a: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romanUcPeriod"/>
            </a:pPr>
            <a:r>
              <a:rPr lang="fr-FR" sz="3000">
                <a:solidFill>
                  <a:schemeClr val="lt1"/>
                </a:solidFill>
              </a:rPr>
              <a:t>Programmation </a:t>
            </a:r>
            <a:r>
              <a:rPr lang="fr-FR" sz="3000">
                <a:solidFill>
                  <a:srgbClr val="FFFFFF"/>
                </a:solidFill>
              </a:rPr>
              <a:t>Orientée Objet</a:t>
            </a:r>
            <a:endParaRPr sz="30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rgbClr val="FFFFFF"/>
                </a:solidFill>
              </a:rPr>
              <a:t>II.  Conception Orientée Objet</a:t>
            </a: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725" y="201400"/>
            <a:ext cx="5096200" cy="64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6"/>
          <p:cNvSpPr txBox="1">
            <a:spLocks noGrp="1"/>
          </p:cNvSpPr>
          <p:nvPr>
            <p:ph type="body" idx="2"/>
          </p:nvPr>
        </p:nvSpPr>
        <p:spPr>
          <a:xfrm>
            <a:off x="280600" y="1076251"/>
            <a:ext cx="5354400" cy="166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fr-FR" sz="3000">
                <a:solidFill>
                  <a:srgbClr val="FFFFFF"/>
                </a:solidFill>
              </a:rPr>
              <a:t>Distribution des merveilles</a:t>
            </a: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8025" y="285750"/>
            <a:ext cx="6922025" cy="62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7"/>
          <p:cNvSpPr txBox="1">
            <a:spLocks noGrp="1"/>
          </p:cNvSpPr>
          <p:nvPr>
            <p:ph type="body" idx="2"/>
          </p:nvPr>
        </p:nvSpPr>
        <p:spPr>
          <a:xfrm>
            <a:off x="290576" y="1988850"/>
            <a:ext cx="4703400" cy="189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fr-F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Distribution des pièces  côté client et affichage des pièces initiales coté serveur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8"/>
          <p:cNvSpPr txBox="1">
            <a:spLocks noGrp="1"/>
          </p:cNvSpPr>
          <p:nvPr>
            <p:ph type="body" idx="2"/>
          </p:nvPr>
        </p:nvSpPr>
        <p:spPr>
          <a:xfrm>
            <a:off x="317860" y="1074695"/>
            <a:ext cx="5354400" cy="189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fr-FR" sz="3000">
                <a:solidFill>
                  <a:srgbClr val="FFFFFF"/>
                </a:solidFill>
              </a:rPr>
              <a:t>Déroulement d’un tour côté client et côté serveur</a:t>
            </a: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258" name="Google Shape;25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3275" y="343475"/>
            <a:ext cx="5471225" cy="61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 txBox="1"/>
          <p:nvPr/>
        </p:nvSpPr>
        <p:spPr>
          <a:xfrm>
            <a:off x="1110150" y="2560550"/>
            <a:ext cx="9783900" cy="17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>
                <a:solidFill>
                  <a:srgbClr val="FFFFFF"/>
                </a:solidFill>
              </a:rPr>
              <a:t>Merci à toutes et à tous pour votre attention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/>
        </p:nvSpPr>
        <p:spPr>
          <a:xfrm>
            <a:off x="304425" y="350575"/>
            <a:ext cx="7957500" cy="6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rgbClr val="FFFFFF"/>
                </a:solidFill>
              </a:rPr>
              <a:t>SOMMAIRE</a:t>
            </a: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romanUcPeriod"/>
            </a:pPr>
            <a:r>
              <a:rPr lang="fr-FR" sz="3000">
                <a:solidFill>
                  <a:schemeClr val="lt1"/>
                </a:solidFill>
              </a:rPr>
              <a:t>Programmation </a:t>
            </a:r>
            <a:r>
              <a:rPr lang="fr-FR" sz="3000">
                <a:solidFill>
                  <a:srgbClr val="FFFFFF"/>
                </a:solidFill>
              </a:rPr>
              <a:t>Orientée Objet</a:t>
            </a:r>
            <a:endParaRPr sz="30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</a:endParaRPr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lang="fr-FR" sz="3000">
                <a:solidFill>
                  <a:schemeClr val="lt1"/>
                </a:solidFill>
              </a:rPr>
              <a:t>Fonctionnalités réalisées</a:t>
            </a:r>
            <a:endParaRPr sz="3000">
              <a:solidFill>
                <a:schemeClr val="lt1"/>
              </a:solidFill>
            </a:endParaRPr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lang="fr-FR" sz="3000">
                <a:solidFill>
                  <a:schemeClr val="lt1"/>
                </a:solidFill>
              </a:rPr>
              <a:t>Grands choix de conception</a:t>
            </a:r>
            <a:endParaRPr sz="3000">
              <a:solidFill>
                <a:schemeClr val="lt1"/>
              </a:solidFill>
            </a:endParaRPr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lang="fr-FR" sz="3000">
                <a:solidFill>
                  <a:schemeClr val="lt1"/>
                </a:solidFill>
              </a:rPr>
              <a:t>Organisation des tests</a:t>
            </a:r>
            <a:endParaRPr sz="3000">
              <a:solidFill>
                <a:schemeClr val="lt1"/>
              </a:solidFill>
            </a:endParaRPr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lang="fr-FR" sz="3000">
                <a:solidFill>
                  <a:schemeClr val="lt1"/>
                </a:solidFill>
              </a:rPr>
              <a:t>Points forts et points faibles </a:t>
            </a:r>
            <a:endParaRPr sz="3000">
              <a:solidFill>
                <a:schemeClr val="lt1"/>
              </a:solidFill>
            </a:endParaRPr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lang="fr-FR" sz="3000">
                <a:solidFill>
                  <a:schemeClr val="lt1"/>
                </a:solidFill>
              </a:rPr>
              <a:t>Gestion du projet, problèmes rencontrés</a:t>
            </a:r>
            <a:endParaRPr sz="3000">
              <a:solidFill>
                <a:schemeClr val="lt1"/>
              </a:solidFill>
            </a:endParaRPr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lang="fr-FR" sz="3000">
                <a:solidFill>
                  <a:schemeClr val="lt1"/>
                </a:solidFill>
              </a:rPr>
              <a:t>Démo</a:t>
            </a:r>
            <a:endParaRPr sz="3000">
              <a:solidFill>
                <a:srgbClr val="FFFFFF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rgbClr val="FFFFFF"/>
                </a:solidFill>
              </a:rPr>
              <a:t>II.  Conception Orientée Objet</a:t>
            </a: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/>
        </p:nvSpPr>
        <p:spPr>
          <a:xfrm>
            <a:off x="304425" y="350575"/>
            <a:ext cx="7957500" cy="6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rgbClr val="FFFFFF"/>
                </a:solidFill>
              </a:rPr>
              <a:t>SOMMAIRE</a:t>
            </a: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romanUcPeriod"/>
            </a:pPr>
            <a:r>
              <a:rPr lang="fr-FR" sz="3000">
                <a:solidFill>
                  <a:schemeClr val="lt1"/>
                </a:solidFill>
              </a:rPr>
              <a:t>Programmation </a:t>
            </a:r>
            <a:r>
              <a:rPr lang="fr-FR" sz="3000">
                <a:solidFill>
                  <a:srgbClr val="FFFFFF"/>
                </a:solidFill>
              </a:rPr>
              <a:t>Orientée Objet</a:t>
            </a:r>
            <a:endParaRPr sz="30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rgbClr val="FFFFFF"/>
                </a:solidFill>
              </a:rPr>
              <a:t>II.  Conception Orientée Objet</a:t>
            </a: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</a:endParaRPr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lang="fr-FR" sz="3000">
                <a:solidFill>
                  <a:schemeClr val="lt1"/>
                </a:solidFill>
              </a:rPr>
              <a:t>Découpage en packages et en classes</a:t>
            </a:r>
            <a:endParaRPr sz="3000">
              <a:solidFill>
                <a:schemeClr val="lt1"/>
              </a:solidFill>
            </a:endParaRPr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lang="fr-FR" sz="3000">
                <a:solidFill>
                  <a:schemeClr val="lt1"/>
                </a:solidFill>
              </a:rPr>
              <a:t>Evolution du code, refactoring</a:t>
            </a:r>
            <a:endParaRPr sz="3000">
              <a:solidFill>
                <a:schemeClr val="lt1"/>
              </a:solidFill>
            </a:endParaRPr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lang="fr-FR" sz="3000">
                <a:solidFill>
                  <a:schemeClr val="lt1"/>
                </a:solidFill>
              </a:rPr>
              <a:t>échanges de messages entre client et serveur (Diagramme de séquence) </a:t>
            </a: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/>
        </p:nvSpPr>
        <p:spPr>
          <a:xfrm>
            <a:off x="1110150" y="2560550"/>
            <a:ext cx="97839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>
                <a:solidFill>
                  <a:srgbClr val="FFFFFF"/>
                </a:solidFill>
              </a:rPr>
              <a:t>Programmation Orientée Objet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/>
        </p:nvSpPr>
        <p:spPr>
          <a:xfrm>
            <a:off x="646200" y="452880"/>
            <a:ext cx="940464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200" b="0" i="0" u="none" strike="noStrike" cap="non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Fonctionnalités réalisées</a:t>
            </a:r>
            <a:endParaRPr sz="4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2"/>
          <p:cNvSpPr txBox="1"/>
          <p:nvPr/>
        </p:nvSpPr>
        <p:spPr>
          <a:xfrm>
            <a:off x="1027200" y="2053073"/>
            <a:ext cx="8946600" cy="3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entury Gothic"/>
              <a:buChar char="●"/>
            </a:pPr>
            <a:r>
              <a:rPr lang="fr-FR"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Identification du client avec le serveur</a:t>
            </a:r>
            <a:endParaRPr sz="24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entury Gothic"/>
              <a:buChar char="●"/>
            </a:pPr>
            <a:r>
              <a:rPr lang="fr-FR"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Création des Joueurs </a:t>
            </a:r>
            <a:endParaRPr sz="24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entury Gothic"/>
              <a:buChar char="●"/>
            </a:pPr>
            <a:r>
              <a:rPr lang="fr-FR"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Distribution des merveilles pour chaque joueur</a:t>
            </a:r>
            <a:endParaRPr sz="24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entury Gothic"/>
              <a:buChar char="●"/>
            </a:pPr>
            <a:r>
              <a:rPr lang="fr-FR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Distribution </a:t>
            </a:r>
            <a:r>
              <a:rPr lang="fr-FR"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 cartes de manière aléatoire et égale</a:t>
            </a:r>
            <a:endParaRPr sz="24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entury Gothic"/>
              <a:buChar char="●"/>
            </a:pPr>
            <a:r>
              <a:rPr lang="fr-FR"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Distribution des pièces</a:t>
            </a:r>
            <a:endParaRPr sz="24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entury Gothic"/>
              <a:buChar char="●"/>
            </a:pPr>
            <a:r>
              <a:rPr lang="fr-FR"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Jouer un coup </a:t>
            </a:r>
            <a:endParaRPr sz="24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entury Gothic"/>
              <a:buChar char="●"/>
            </a:pPr>
            <a:r>
              <a:rPr lang="fr-FR"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Ajout des Tests pour différentes classes (Main, Pièce, Merveille, Carte…etc)</a:t>
            </a:r>
            <a:endParaRPr sz="24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/>
        </p:nvSpPr>
        <p:spPr>
          <a:xfrm>
            <a:off x="646200" y="452880"/>
            <a:ext cx="940464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200" b="0" strike="noStrik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Choix de conception et organisation du code</a:t>
            </a:r>
            <a:endParaRPr sz="4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3"/>
          <p:cNvSpPr txBox="1"/>
          <p:nvPr/>
        </p:nvSpPr>
        <p:spPr>
          <a:xfrm>
            <a:off x="1103400" y="2053080"/>
            <a:ext cx="8946720" cy="419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3"/>
          <p:cNvSpPr txBox="1"/>
          <p:nvPr/>
        </p:nvSpPr>
        <p:spPr>
          <a:xfrm>
            <a:off x="1325025" y="2274050"/>
            <a:ext cx="9783900" cy="3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fr-FR" sz="2400">
                <a:solidFill>
                  <a:srgbClr val="FFFFFF"/>
                </a:solidFill>
              </a:rPr>
              <a:t>Base sur le code de M. RENEVIER</a:t>
            </a:r>
            <a:endParaRPr sz="24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fr-FR" sz="2400">
                <a:solidFill>
                  <a:srgbClr val="FFFFFF"/>
                </a:solidFill>
              </a:rPr>
              <a:t>Organisation du code faite avec Maven en utilisant Github comme gestionnaire de versions pour un meilleur travail d'équipe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fr-FR" sz="2400">
                <a:solidFill>
                  <a:srgbClr val="FFFFFF"/>
                </a:solidFill>
              </a:rPr>
              <a:t>Méthode de conception UML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/>
        </p:nvSpPr>
        <p:spPr>
          <a:xfrm>
            <a:off x="646200" y="452880"/>
            <a:ext cx="940464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200" b="0" strike="noStrik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Organisation des tests</a:t>
            </a:r>
            <a:endParaRPr sz="4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4"/>
          <p:cNvSpPr txBox="1"/>
          <p:nvPr/>
        </p:nvSpPr>
        <p:spPr>
          <a:xfrm>
            <a:off x="1103400" y="2053080"/>
            <a:ext cx="8946720" cy="419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</a:pPr>
            <a:r>
              <a:rPr lang="fr-FR" sz="3200">
                <a:solidFill>
                  <a:srgbClr val="FFFFFF"/>
                </a:solidFill>
              </a:rPr>
              <a:t>Un package test est créé en parallèle avec le dossier main de chaque module.</a:t>
            </a:r>
            <a:endParaRPr sz="3200">
              <a:solidFill>
                <a:srgbClr val="FFFFFF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</a:endParaRP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</a:pPr>
            <a:r>
              <a:rPr lang="fr-FR" sz="3200">
                <a:solidFill>
                  <a:srgbClr val="FFFFFF"/>
                </a:solidFill>
              </a:rPr>
              <a:t>Des tests unitaires pour plusieurs classes (Main, Carte, Pièce, Merveille…).</a:t>
            </a:r>
            <a:endParaRPr sz="320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/>
        </p:nvSpPr>
        <p:spPr>
          <a:xfrm>
            <a:off x="646200" y="452880"/>
            <a:ext cx="940464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200" b="0" strike="noStrik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Points forts et points faibles</a:t>
            </a:r>
            <a:endParaRPr sz="4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5"/>
          <p:cNvSpPr txBox="1"/>
          <p:nvPr/>
        </p:nvSpPr>
        <p:spPr>
          <a:xfrm>
            <a:off x="1103400" y="2053080"/>
            <a:ext cx="8946720" cy="419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lt1"/>
                </a:solidFill>
              </a:rPr>
              <a:t>Points forts : </a:t>
            </a:r>
            <a:endParaRPr sz="32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fr-FR" sz="2400">
                <a:solidFill>
                  <a:schemeClr val="lt1"/>
                </a:solidFill>
              </a:rPr>
              <a:t>Fonctionnalités réalisés avec le client serveur </a:t>
            </a:r>
            <a:endParaRPr sz="2400">
              <a:solidFill>
                <a:schemeClr val="lt1"/>
              </a:solidFill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fr-FR" sz="2400">
                <a:solidFill>
                  <a:schemeClr val="lt1"/>
                </a:solidFill>
              </a:rPr>
              <a:t>Progression des fonctionnalités d'itération en itération</a:t>
            </a:r>
            <a:endParaRPr sz="2400">
              <a:solidFill>
                <a:schemeClr val="lt1"/>
              </a:solidFill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fr-FR" sz="2400">
                <a:solidFill>
                  <a:schemeClr val="lt1"/>
                </a:solidFill>
              </a:rPr>
              <a:t>Apprentissage en autonomie et apprentissage par problèmes</a:t>
            </a:r>
            <a:endParaRPr sz="2400">
              <a:solidFill>
                <a:schemeClr val="lt1"/>
              </a:solidFill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fr-FR" sz="2400">
                <a:solidFill>
                  <a:schemeClr val="lt1"/>
                </a:solidFill>
              </a:rPr>
              <a:t>Travailler en équipe</a:t>
            </a:r>
            <a:endParaRPr sz="2400">
              <a:solidFill>
                <a:schemeClr val="lt1"/>
              </a:solidFill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fr-FR" sz="2400">
                <a:solidFill>
                  <a:schemeClr val="lt1"/>
                </a:solidFill>
              </a:rPr>
              <a:t>Bonne coordination entre les membres de l'équipe</a:t>
            </a:r>
            <a:endParaRPr sz="2400">
              <a:solidFill>
                <a:schemeClr val="lt1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</a:rPr>
              <a:t> 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Office PowerPoint</Application>
  <PresentationFormat>Grand écran</PresentationFormat>
  <Paragraphs>99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Calibri</vt:lpstr>
      <vt:lpstr>Times New Roman</vt:lpstr>
      <vt:lpstr>Century Gothic</vt:lpstr>
      <vt:lpstr>Arial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Points faibles: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Evolution du code, refactoring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root</cp:lastModifiedBy>
  <cp:revision>2</cp:revision>
  <dcterms:modified xsi:type="dcterms:W3CDTF">2019-04-30T08:11:44Z</dcterms:modified>
</cp:coreProperties>
</file>