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863074c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863074c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d863074c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d863074c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d863074c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d863074c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d863074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d863074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d863074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d863074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d863074c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d863074c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d863074c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d863074c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or superlinear trends are found in every 5-year </a:t>
            </a:r>
            <a:r>
              <a:rPr lang="en"/>
              <a:t>sample of SureChemBL!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 for 2015-2019 is 1.247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863074c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d863074c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30d7373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30d7373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d863074c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d863074c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d863074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d863074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d863074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d863074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r>
              <a:rPr lang="en"/>
              <a:t> structure -&gt; Patents (with dates) contain compounds, which can be used across different patents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d863074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d863074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patent network is </a:t>
            </a:r>
            <a:r>
              <a:rPr lang="en"/>
              <a:t>built</a:t>
            </a:r>
            <a:r>
              <a:rPr lang="en"/>
              <a:t> by connecting patents with the compounds which are used within them. This is a dynamic process, with different parts of the network added based on the time the patent was registered.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d863074c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d863074c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statistics are done on the dynamically generated network, testing preferential attachment along the way. Additionally, molecular assembly analyses are done on the compounds to track MA statistics over time.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d863074c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d863074c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d863074c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d863074c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d863074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d863074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d863074c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d863074c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Aw8FuVPF-d36pLncZFswyJacGjDl1-tq/edit?usp=sharing&amp;ouid=106479236201810273481&amp;rtpof=true&amp;sd=tru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Societal Influences on Chemical Innovation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F. Malloy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813" y="3862700"/>
            <a:ext cx="3060022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68675"/>
            <a:ext cx="1687525" cy="10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MA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 the observed MA different than what we would expect, given the molecular weights of each compound?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Sampled MA &amp; molecular weight from: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MetaCyc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Massbank of North America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SureChemBL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GDB17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PubChem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Random chemical structures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Total = 1,008,371 compounds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MA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27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a linear regression: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 = 0.703</a:t>
            </a:r>
            <a:endParaRPr sz="18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42863"/>
            <a:ext cx="594360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MA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329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Calculated “expected MA” by: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average molecular weight of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linear regression to predict expected MA 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700" y="89600"/>
            <a:ext cx="5437300" cy="50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Statistics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323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Cpd Avg Degree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many patents use a given compound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Patent Avg Degree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many compounds are used within a given patent</a:t>
            </a:r>
            <a:endParaRPr sz="1800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189" y="651538"/>
            <a:ext cx="5483810" cy="3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Preferential Attachment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are new compounds linked to existing chemistry?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Hypothesis: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Popular existing compounds are used to create new compounds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Preferential Attachment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455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Calculate initial compound degree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Calculate attachment index: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Average change in degree over a time period (60 months)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there is a linear or superlinear relationship, this is evidence of preferential attachment</a:t>
            </a:r>
            <a:endParaRPr sz="240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550" y="709613"/>
            <a:ext cx="401955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/>
          <p:nvPr/>
        </p:nvSpPr>
        <p:spPr>
          <a:xfrm>
            <a:off x="688225" y="3066775"/>
            <a:ext cx="543300" cy="38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02238"/>
            <a:ext cx="8991600" cy="4539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Preferential Attachment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270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Result:</a:t>
            </a:r>
            <a:r>
              <a:rPr lang="en"/>
              <a:t> The SureChemBL patent </a:t>
            </a:r>
            <a:r>
              <a:rPr lang="en"/>
              <a:t>database</a:t>
            </a:r>
            <a:r>
              <a:rPr lang="en"/>
              <a:t> is built using preferential attachment across 5-year time frames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775" y="1098909"/>
            <a:ext cx="5835225" cy="29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Preferential Attachment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38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track increasing/decreasing attachment over time, relative to average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Green solvents: </a:t>
            </a:r>
            <a:r>
              <a:rPr lang="en"/>
              <a:t>very high attachment relative to average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200" y="592350"/>
            <a:ext cx="4880800" cy="45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Manuscript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https://docs.google.com/document/d/1Aw8FuVPF-d36pLncZFswyJacGjDl1-tq/edit?usp=sharing&amp;ouid=106479236201810273481&amp;rtpof=true&amp;sd=true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do </a:t>
            </a:r>
            <a:r>
              <a:rPr b="1" lang="en" sz="2400"/>
              <a:t>societal constraints on chemistry</a:t>
            </a:r>
            <a:r>
              <a:rPr lang="en" sz="2400"/>
              <a:t> (technology, money, etc…) manifest in the evolution of chemistry?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Studied through</a:t>
            </a:r>
            <a:r>
              <a:rPr b="1" lang="en" sz="2400"/>
              <a:t> network science &amp; molecular assembly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670475" y="676150"/>
            <a:ext cx="3900000" cy="423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700" y="76200"/>
            <a:ext cx="6398606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3694625" y="736500"/>
            <a:ext cx="3815400" cy="411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3670475" y="676150"/>
            <a:ext cx="3900000" cy="423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700" y="76200"/>
            <a:ext cx="6398606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5541950" y="736500"/>
            <a:ext cx="1968000" cy="411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3670475" y="676150"/>
            <a:ext cx="3900000" cy="423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700" y="76200"/>
            <a:ext cx="639860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- SureChemBL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14 million patent documents</a:t>
            </a:r>
            <a:endParaRPr sz="2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From USA, Europe &amp; Japan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17 million unique compounds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Chemical patent data from 1968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Image extraction from 2008</a:t>
            </a:r>
            <a:endParaRPr sz="26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700" y="93100"/>
            <a:ext cx="28956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37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552000" cy="4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Using data from 1980 - present day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x-axis: month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Y-axis: compounds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“Novel” - new to database </a:t>
            </a:r>
            <a:endParaRPr sz="20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800" y="445025"/>
            <a:ext cx="5117199" cy="44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5925"/>
            <a:ext cx="28956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01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Select 1000 compounds per month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From new compounds &amp; full database</a:t>
            </a:r>
            <a:endParaRPr sz="18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975" y="580703"/>
            <a:ext cx="4357500" cy="398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01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Select 1000 compounds per month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From new compounds &amp; full database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Error bars +/- 2 standard deviations </a:t>
            </a:r>
            <a:endParaRPr sz="24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326" y="356188"/>
            <a:ext cx="4699675" cy="44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