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d863074c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d863074c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d863074c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d863074c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d863074c0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d863074c0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d863074c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d863074c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d863074c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d863074c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d863074c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d863074c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d863074c0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d863074c0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or superlinear trends are found in every 5-year sample of SureChemBL!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Slope for 2015-2019 is 1.247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d863074c0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d863074c0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30d7373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430d7373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d863074c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d863074c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d863074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d863074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d863074c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d863074c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structure -&gt; Patents (with dates) contain compounds, which can be used across different patents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d863074c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d863074c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patent network is built by connecting patents with the compounds which are used within them. This is a dynamic process, with different parts of the network added based on the time the patent was registered.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d863074c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d863074c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statistics are done on the dynamically generated network, testing preferential attachment along the way. Additionally, molecular assembly analyses are done on the compounds to track MA statistics over time.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d863074c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d863074c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d863074c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d863074c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d863074c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d863074c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d863074c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d863074c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Aw8FuVPF-d36pLncZFswyJacGjDl1-tq/edit?usp=sharing&amp;ouid=106479236201810273481&amp;rtpof=true&amp;sd=tru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Societal Influences on Chemical Innovation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F. Malloy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813" y="3862700"/>
            <a:ext cx="3060022" cy="12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968675"/>
            <a:ext cx="1687525" cy="10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MA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Is the observed MA different than what we would expect, given the molecular weights of each compound?</a:t>
            </a:r>
            <a:endParaRPr sz="2400" dirty="0"/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000" dirty="0"/>
              <a:t>Sampled MA &amp; molecular weight from:</a:t>
            </a:r>
            <a:endParaRPr sz="20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1600" dirty="0"/>
              <a:t>MetaCyc</a:t>
            </a:r>
            <a:endParaRPr sz="16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 dirty="0"/>
              <a:t>Massbank of North America</a:t>
            </a:r>
            <a:endParaRPr sz="16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 dirty="0"/>
              <a:t>SureChemBL</a:t>
            </a:r>
            <a:endParaRPr sz="16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 dirty="0"/>
              <a:t>GDB17</a:t>
            </a:r>
            <a:endParaRPr sz="16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 dirty="0"/>
              <a:t>PubChem</a:t>
            </a:r>
            <a:endParaRPr sz="16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 dirty="0"/>
              <a:t>Random chemical structures</a:t>
            </a:r>
            <a:endParaRPr sz="16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 dirty="0"/>
              <a:t>Total = 1,008,371 compounds</a:t>
            </a:r>
            <a:endParaRPr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MA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742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 a linear regression: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</a:t>
            </a:r>
            <a:r>
              <a:rPr lang="en" baseline="30000" dirty="0"/>
              <a:t>2</a:t>
            </a:r>
            <a:r>
              <a:rPr lang="en" dirty="0"/>
              <a:t> = 0.703</a:t>
            </a:r>
            <a:endParaRPr sz="1800" dirty="0"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0" y="42863"/>
            <a:ext cx="5943600" cy="50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MA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298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Calculated “expected MA” by:</a:t>
            </a:r>
            <a:endParaRPr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Finding average molecular weight of samples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Using linear regression (previous slide) to predict expected MA </a:t>
            </a:r>
            <a:endParaRPr dirty="0"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6700" y="89600"/>
            <a:ext cx="5437300" cy="50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Statistics</a:t>
            </a:r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23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Cpd Avg Degree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How many patents use a given compound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Patent Avg Degree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How many compounds are used within a given patent</a:t>
            </a:r>
            <a:endParaRPr sz="1800"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189" y="651538"/>
            <a:ext cx="5483810" cy="38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Preferential Attachment</a:t>
            </a: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How are new compounds linked to existing chemistry?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Hypothesis:</a:t>
            </a:r>
            <a:endParaRPr sz="24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Popular existing compounds are used to create new compounds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Preferential Attachment</a:t>
            </a:r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5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Calculate initial compound degree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Calculate attachment index:</a:t>
            </a:r>
            <a:endParaRPr sz="24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Average change in degree over a time period (60 months)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sz="1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i="1" dirty="0"/>
              <a:t>If there is a linear or superlinear relationship, this is evidence of preferential attachment</a:t>
            </a:r>
            <a:endParaRPr sz="2000" i="1" dirty="0"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550" y="709613"/>
            <a:ext cx="4019550" cy="37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7"/>
          <p:cNvSpPr/>
          <p:nvPr/>
        </p:nvSpPr>
        <p:spPr>
          <a:xfrm>
            <a:off x="688225" y="3066775"/>
            <a:ext cx="543300" cy="38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302238"/>
            <a:ext cx="8991600" cy="4539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Preferential Attachment</a:t>
            </a:r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706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Result:</a:t>
            </a:r>
            <a:r>
              <a:rPr lang="en"/>
              <a:t> The SureChemBL patent database is built using preferential attachment across 5-year time frames</a:t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8775" y="1098909"/>
            <a:ext cx="5835225" cy="294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Preferential Attachment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1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Can track increasing/decreasing attachment over time of specifc compounds, relative to average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i="1" dirty="0"/>
              <a:t>Green solvents: </a:t>
            </a:r>
            <a:r>
              <a:rPr lang="en" dirty="0"/>
              <a:t>very high attachment relative to average</a:t>
            </a:r>
          </a:p>
          <a:p>
            <a:pPr lvl="1" indent="-342900">
              <a:spcBef>
                <a:spcPts val="1200"/>
              </a:spcBef>
              <a:buSzPts val="1800"/>
              <a:buChar char="●"/>
            </a:pPr>
            <a:r>
              <a:rPr lang="en" dirty="0"/>
              <a:t>Shows these compounds are used far more frequently than average</a:t>
            </a:r>
            <a:endParaRPr dirty="0"/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3200" y="592350"/>
            <a:ext cx="4880800" cy="45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Manuscript</a:t>
            </a:r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https://docs.google.com/document/d/1Aw8FuVPF-d36pLncZFswyJacGjDl1-tq/edit?usp=sharing&amp;ouid=106479236201810273481&amp;rtpof=true&amp;sd=true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How do </a:t>
            </a:r>
            <a:r>
              <a:rPr lang="en" sz="2400" b="1"/>
              <a:t>societal constraints on chemistry</a:t>
            </a:r>
            <a:r>
              <a:rPr lang="en" sz="2400"/>
              <a:t> (technology, money, etc…) manifest in the evolution of chemistry?</a:t>
            </a:r>
            <a:endParaRPr sz="24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Studied through</a:t>
            </a:r>
            <a:r>
              <a:rPr lang="en" sz="2400" b="1"/>
              <a:t> network science &amp; molecular assembly</a:t>
            </a:r>
            <a:endParaRPr sz="24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3670475" y="676150"/>
            <a:ext cx="3900000" cy="42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700" y="76200"/>
            <a:ext cx="6398606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3694625" y="736500"/>
            <a:ext cx="3815400" cy="411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3670475" y="676150"/>
            <a:ext cx="3900000" cy="42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700" y="76200"/>
            <a:ext cx="6398606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5541950" y="736500"/>
            <a:ext cx="1968000" cy="411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3670475" y="676150"/>
            <a:ext cx="3900000" cy="423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700" y="76200"/>
            <a:ext cx="6398606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 - SureChemBL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14 million patent documents</a:t>
            </a:r>
            <a:endParaRPr sz="26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From USA, Europe &amp; Japan</a:t>
            </a:r>
            <a:endParaRPr sz="20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17 million unique compounds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Chemical patent data from 1968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Image extraction from 2008</a:t>
            </a:r>
            <a:endParaRPr sz="260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700" y="93100"/>
            <a:ext cx="28956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71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52000" cy="40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dirty="0"/>
              <a:t>Using data from 1980 - present day</a:t>
            </a:r>
            <a:endParaRPr sz="2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00" dirty="0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x-axis: month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Y-axis: compounds 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“Novel” - new to database </a:t>
            </a:r>
            <a:endParaRPr sz="2000" dirty="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800" y="445025"/>
            <a:ext cx="5117199" cy="44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5925"/>
            <a:ext cx="28956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</a:t>
            </a:r>
            <a:endParaRPr dirty="0"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10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Randomly selected 1000 compounds per month</a:t>
            </a:r>
            <a:endParaRPr sz="24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From new compounds &amp; full database</a:t>
            </a:r>
            <a:endParaRPr sz="1800" dirty="0"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975" y="580703"/>
            <a:ext cx="4357500" cy="3982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10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 dirty="0"/>
              <a:t>Randomly selected 1000 compounds per month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From new compounds &amp; full database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Error bars +/- 2 standard deviations </a:t>
            </a:r>
            <a:endParaRPr sz="2400" dirty="0"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326" y="356188"/>
            <a:ext cx="4699675" cy="443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</Words>
  <Application>Microsoft Office PowerPoint</Application>
  <PresentationFormat>On-screen Show (16:9)</PresentationFormat>
  <Paragraphs>75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Simple Light</vt:lpstr>
      <vt:lpstr>Societal Influences on Chemical Innovation</vt:lpstr>
      <vt:lpstr>Motivation</vt:lpstr>
      <vt:lpstr>PowerPoint Presentation</vt:lpstr>
      <vt:lpstr>PowerPoint Presentation</vt:lpstr>
      <vt:lpstr>PowerPoint Presentation</vt:lpstr>
      <vt:lpstr>Project Overview - SureChemBL</vt:lpstr>
      <vt:lpstr>PowerPoint Presentation</vt:lpstr>
      <vt:lpstr>MA</vt:lpstr>
      <vt:lpstr>MA</vt:lpstr>
      <vt:lpstr>Expected MA</vt:lpstr>
      <vt:lpstr>Expected MA</vt:lpstr>
      <vt:lpstr>Expected MA</vt:lpstr>
      <vt:lpstr>Network Statistics</vt:lpstr>
      <vt:lpstr>Preferential Attachment</vt:lpstr>
      <vt:lpstr>Preferential Attachment</vt:lpstr>
      <vt:lpstr>PowerPoint Presentation</vt:lpstr>
      <vt:lpstr>Preferential Attachment</vt:lpstr>
      <vt:lpstr>Preferential Attachment </vt:lpstr>
      <vt:lpstr>Manuscript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Societal Influences on Chemical Innovation</dc:title>
  <cp:lastModifiedBy>John Malloy</cp:lastModifiedBy>
  <cp:revision>1</cp:revision>
  <dcterms:modified xsi:type="dcterms:W3CDTF">2022-08-22T15:30:32Z</dcterms:modified>
</cp:coreProperties>
</file>