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8" r:id="rId2"/>
    <p:sldId id="274" r:id="rId3"/>
    <p:sldId id="275" r:id="rId4"/>
    <p:sldId id="276" r:id="rId5"/>
    <p:sldId id="277" r:id="rId6"/>
    <p:sldId id="260" r:id="rId7"/>
    <p:sldId id="267" r:id="rId8"/>
    <p:sldId id="261" r:id="rId9"/>
    <p:sldId id="278" r:id="rId10"/>
    <p:sldId id="272" r:id="rId11"/>
    <p:sldId id="27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p:scale>
          <a:sx n="70" d="100"/>
          <a:sy n="70" d="100"/>
        </p:scale>
        <p:origin x="-139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9CFA84D-9EBB-40BF-B700-C339F503884F}" type="datetimeFigureOut">
              <a:rPr lang="en-US" smtClean="0"/>
              <a:pPr/>
              <a:t>5/27/2019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B510F18-C3D1-4626-8261-1C67A7B7C7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CFA84D-9EBB-40BF-B700-C339F503884F}" type="datetimeFigureOut">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0F18-C3D1-4626-8261-1C67A7B7C7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CFA84D-9EBB-40BF-B700-C339F503884F}" type="datetimeFigureOut">
              <a:rPr lang="en-US" smtClean="0"/>
              <a:pPr/>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10F18-C3D1-4626-8261-1C67A7B7C7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9CFA84D-9EBB-40BF-B700-C339F503884F}" type="datetimeFigureOut">
              <a:rPr lang="en-US" smtClean="0"/>
              <a:pPr/>
              <a:t>5/27/2019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1B510F18-C3D1-4626-8261-1C67A7B7C7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9CFA84D-9EBB-40BF-B700-C339F503884F}" type="datetimeFigureOut">
              <a:rPr lang="en-US" smtClean="0"/>
              <a:pPr/>
              <a:t>5/27/2019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1B510F18-C3D1-4626-8261-1C67A7B7C7C7}"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9CFA84D-9EBB-40BF-B700-C339F503884F}" type="datetimeFigureOut">
              <a:rPr lang="en-US" smtClean="0"/>
              <a:pPr/>
              <a:t>5/27/2019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1B510F18-C3D1-4626-8261-1C67A7B7C7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9CFA84D-9EBB-40BF-B700-C339F503884F}" type="datetimeFigureOut">
              <a:rPr lang="en-US" smtClean="0"/>
              <a:pPr/>
              <a:t>5/27/2019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1B510F18-C3D1-4626-8261-1C67A7B7C7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CFA84D-9EBB-40BF-B700-C339F503884F}" type="datetimeFigureOut">
              <a:rPr lang="en-US" smtClean="0"/>
              <a:pPr/>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10F18-C3D1-4626-8261-1C67A7B7C7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9CFA84D-9EBB-40BF-B700-C339F503884F}" type="datetimeFigureOut">
              <a:rPr lang="en-US" smtClean="0"/>
              <a:pPr/>
              <a:t>5/27/2019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1B510F18-C3D1-4626-8261-1C67A7B7C7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9CFA84D-9EBB-40BF-B700-C339F503884F}" type="datetimeFigureOut">
              <a:rPr lang="en-US" smtClean="0"/>
              <a:pPr/>
              <a:t>5/27/2019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1B510F18-C3D1-4626-8261-1C67A7B7C7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9CFA84D-9EBB-40BF-B700-C339F503884F}" type="datetimeFigureOut">
              <a:rPr lang="en-US" smtClean="0"/>
              <a:pPr/>
              <a:t>5/27/2019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1B510F18-C3D1-4626-8261-1C67A7B7C7C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9CFA84D-9EBB-40BF-B700-C339F503884F}" type="datetimeFigureOut">
              <a:rPr lang="en-US" smtClean="0"/>
              <a:pPr/>
              <a:t>5/27/2019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B510F18-C3D1-4626-8261-1C67A7B7C7C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4876800" cy="1401762"/>
          </a:xfrm>
          <a:ln>
            <a:solidFill>
              <a:schemeClr val="tx1">
                <a:alpha val="98000"/>
              </a:schemeClr>
            </a:solidFill>
          </a:ln>
        </p:spPr>
        <p:txBody>
          <a:bodyPr>
            <a:noAutofit/>
          </a:bodyPr>
          <a:lstStyle/>
          <a:p>
            <a:r>
              <a:rPr lang="en-US" sz="4000" smtClean="0">
                <a:latin typeface="Tekton Pro" pitchFamily="34" charset="0"/>
              </a:rPr>
              <a:t>Elin Sopiah</a:t>
            </a:r>
            <a:br>
              <a:rPr lang="en-US" sz="4000" smtClean="0">
                <a:latin typeface="Tekton Pro" pitchFamily="34" charset="0"/>
              </a:rPr>
            </a:br>
            <a:r>
              <a:rPr lang="en-US" sz="4000" smtClean="0">
                <a:latin typeface="Tekton Pro" pitchFamily="34" charset="0"/>
              </a:rPr>
              <a:t>XI RPL</a:t>
            </a:r>
            <a:endParaRPr lang="en-US" sz="4000">
              <a:latin typeface="Tekton Pro" pitchFamily="34" charset="0"/>
            </a:endParaRPr>
          </a:p>
        </p:txBody>
      </p:sp>
      <p:sp>
        <p:nvSpPr>
          <p:cNvPr id="5" name="Content Placeholder 4"/>
          <p:cNvSpPr>
            <a:spLocks noGrp="1"/>
          </p:cNvSpPr>
          <p:nvPr>
            <p:ph idx="1"/>
          </p:nvPr>
        </p:nvSpPr>
        <p:spPr>
          <a:xfrm>
            <a:off x="1447800" y="4114800"/>
            <a:ext cx="6553200" cy="2209800"/>
          </a:xfrm>
          <a:ln>
            <a:solidFill>
              <a:schemeClr val="tx1">
                <a:alpha val="99000"/>
              </a:schemeClr>
            </a:solidFill>
          </a:ln>
        </p:spPr>
        <p:txBody>
          <a:bodyPr>
            <a:normAutofit fontScale="92500" lnSpcReduction="20000"/>
          </a:bodyPr>
          <a:lstStyle/>
          <a:p>
            <a:pPr marL="514350" indent="-514350">
              <a:buNone/>
            </a:pPr>
            <a:r>
              <a:rPr lang="en-US" smtClean="0">
                <a:latin typeface="Comic Sans MS" pitchFamily="66" charset="0"/>
              </a:rPr>
              <a:t>	</a:t>
            </a:r>
          </a:p>
          <a:p>
            <a:pPr marL="514350" indent="-514350" algn="ctr">
              <a:buNone/>
            </a:pPr>
            <a:r>
              <a:rPr lang="en-US" smtClean="0">
                <a:latin typeface="Comic Sans MS" pitchFamily="66" charset="0"/>
              </a:rPr>
              <a:t>	</a:t>
            </a:r>
            <a:r>
              <a:rPr lang="en-US" smtClean="0">
                <a:latin typeface="Tekton Pro" pitchFamily="34" charset="0"/>
              </a:rPr>
              <a:t>Melaksanakan</a:t>
            </a:r>
            <a:br>
              <a:rPr lang="en-US" smtClean="0">
                <a:latin typeface="Tekton Pro" pitchFamily="34" charset="0"/>
              </a:rPr>
            </a:br>
            <a:r>
              <a:rPr lang="en-US" smtClean="0">
                <a:latin typeface="Tekton Pro" pitchFamily="34" charset="0"/>
              </a:rPr>
              <a:t>Praktik Kerja Lapangan</a:t>
            </a:r>
          </a:p>
          <a:p>
            <a:pPr marL="514350" indent="-514350" algn="ctr">
              <a:buNone/>
            </a:pPr>
            <a:r>
              <a:rPr lang="en-US" smtClean="0">
                <a:latin typeface="Tekton Pro" pitchFamily="34" charset="0"/>
              </a:rPr>
              <a:t>Di</a:t>
            </a:r>
          </a:p>
          <a:p>
            <a:pPr marL="514350" indent="-514350" algn="ctr">
              <a:buNone/>
            </a:pPr>
            <a:r>
              <a:rPr lang="en-US" smtClean="0">
                <a:latin typeface="Tekton Pro" pitchFamily="34" charset="0"/>
              </a:rPr>
              <a:t> 	PT. Nandya karya perkasa</a:t>
            </a:r>
            <a:endParaRPr lang="en-US">
              <a:latin typeface="Tekton Pro"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alpha val="99000"/>
              </a:schemeClr>
            </a:solidFill>
          </a:ln>
        </p:spPr>
        <p:txBody>
          <a:bodyPr/>
          <a:lstStyle/>
          <a:p>
            <a:r>
              <a:rPr lang="en-US" smtClean="0">
                <a:latin typeface="Tekton Pro" pitchFamily="34" charset="0"/>
              </a:rPr>
              <a:t>Faktor pendukunng </a:t>
            </a:r>
            <a:endParaRPr lang="en-US">
              <a:latin typeface="Tekton Pro" pitchFamily="34" charset="0"/>
            </a:endParaRPr>
          </a:p>
        </p:txBody>
      </p:sp>
      <p:sp>
        <p:nvSpPr>
          <p:cNvPr id="3" name="Content Placeholder 2"/>
          <p:cNvSpPr>
            <a:spLocks noGrp="1"/>
          </p:cNvSpPr>
          <p:nvPr>
            <p:ph idx="1"/>
          </p:nvPr>
        </p:nvSpPr>
        <p:spPr>
          <a:xfrm>
            <a:off x="457200" y="1828800"/>
            <a:ext cx="8382000" cy="5029200"/>
          </a:xfrm>
        </p:spPr>
        <p:txBody>
          <a:bodyPr>
            <a:normAutofit fontScale="77500" lnSpcReduction="20000"/>
          </a:bodyPr>
          <a:lstStyle/>
          <a:p>
            <a:pPr lvl="0">
              <a:buNone/>
            </a:pPr>
            <a:r>
              <a:rPr lang="en-US" smtClean="0">
                <a:latin typeface="Comic Sans MS" pitchFamily="66" charset="0"/>
              </a:rPr>
              <a:t>Lingkungan kerja yang nyaman</a:t>
            </a:r>
          </a:p>
          <a:p>
            <a:pPr>
              <a:buNone/>
            </a:pPr>
            <a:r>
              <a:rPr lang="en-US" smtClean="0">
                <a:latin typeface="Comic Sans MS" pitchFamily="66" charset="0"/>
              </a:rPr>
              <a:t>		Lingkungan kerja yang nyaman tercipta  dari lingkungan yang bersih, hijau, dan layak untuk di tempati. Misalnya setiap saya tiba di ruangan   pastinya ruangan telah bersih, dan dilingkungan PKL saya terdapat banyak pohon – pohon yang rindang.</a:t>
            </a:r>
          </a:p>
          <a:p>
            <a:pPr lvl="0">
              <a:buNone/>
            </a:pPr>
            <a:r>
              <a:rPr lang="en-US" smtClean="0">
                <a:latin typeface="Comic Sans MS" pitchFamily="66" charset="0"/>
              </a:rPr>
              <a:t>Fasilitas perusahaan yang lengkap</a:t>
            </a:r>
          </a:p>
          <a:p>
            <a:pPr>
              <a:buNone/>
            </a:pPr>
            <a:r>
              <a:rPr lang="en-US" smtClean="0">
                <a:latin typeface="Comic Sans MS" pitchFamily="66" charset="0"/>
              </a:rPr>
              <a:t>		Fasilitas yang lengkap membuat  saya  lebih mudah untuk melakukan suatu pekerjaan, misalnnya tersedia laptop, kursi, dan meja  yang digunakan unntuk menginput data dan mempermudah untuk melakukan pekerjaan,  dan tersedianya alat alat yang digunakan untuk mengarsip misalnya binder clip, ordner, perforator.</a:t>
            </a:r>
          </a:p>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alpha val="99000"/>
              </a:schemeClr>
            </a:solidFill>
          </a:ln>
        </p:spPr>
        <p:txBody>
          <a:bodyPr/>
          <a:lstStyle/>
          <a:p>
            <a:r>
              <a:rPr lang="en-US" smtClean="0">
                <a:latin typeface="Tekton Pro" pitchFamily="34" charset="0"/>
              </a:rPr>
              <a:t>Faktor Penghambat</a:t>
            </a:r>
            <a:endParaRPr lang="en-US">
              <a:latin typeface="Tekton Pro" pitchFamily="34" charset="0"/>
            </a:endParaRPr>
          </a:p>
        </p:txBody>
      </p:sp>
      <p:sp>
        <p:nvSpPr>
          <p:cNvPr id="3" name="Content Placeholder 2"/>
          <p:cNvSpPr>
            <a:spLocks noGrp="1"/>
          </p:cNvSpPr>
          <p:nvPr>
            <p:ph idx="1"/>
          </p:nvPr>
        </p:nvSpPr>
        <p:spPr>
          <a:xfrm>
            <a:off x="457200" y="2362200"/>
            <a:ext cx="8229600" cy="3276600"/>
          </a:xfrm>
        </p:spPr>
        <p:txBody>
          <a:bodyPr/>
          <a:lstStyle/>
          <a:p>
            <a:pPr>
              <a:buNone/>
            </a:pPr>
            <a:r>
              <a:rPr lang="en-US" smtClean="0"/>
              <a:t>		</a:t>
            </a:r>
            <a:r>
              <a:rPr lang="en-US" smtClean="0">
                <a:latin typeface="Comic Sans MS" pitchFamily="66" charset="0"/>
              </a:rPr>
              <a:t>Tempat saya dan pembimbing ditempatkan pada ruangan yang berbeda, Sehingga saya terhambat dan kurang maksimal dalam melaksakan tugas yang diberiakan pembimbing.</a:t>
            </a:r>
          </a:p>
          <a:p>
            <a:pPr>
              <a:buNone/>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alpha val="99000"/>
              </a:schemeClr>
            </a:solidFill>
          </a:ln>
        </p:spPr>
        <p:txBody>
          <a:bodyPr/>
          <a:lstStyle/>
          <a:p>
            <a:pPr algn="l"/>
            <a:r>
              <a:rPr lang="en-US" smtClean="0">
                <a:latin typeface="Tekton Pro" pitchFamily="34" charset="0"/>
              </a:rPr>
              <a:t>Kesimpulan</a:t>
            </a:r>
            <a:r>
              <a:rPr lang="en-US" sz="3600" smtClean="0">
                <a:latin typeface="Comic Sans MS" pitchFamily="66" charset="0"/>
              </a:rPr>
              <a:t> </a:t>
            </a:r>
            <a:r>
              <a:rPr lang="en-US" smtClean="0">
                <a:latin typeface="Comic Sans MS" pitchFamily="66" charset="0"/>
              </a:rPr>
              <a:t> </a:t>
            </a:r>
            <a:endParaRPr lang="en-US">
              <a:latin typeface="Comic Sans MS" pitchFamily="66" charset="0"/>
            </a:endParaRPr>
          </a:p>
        </p:txBody>
      </p:sp>
      <p:sp>
        <p:nvSpPr>
          <p:cNvPr id="3" name="Content Placeholder 2"/>
          <p:cNvSpPr>
            <a:spLocks noGrp="1"/>
          </p:cNvSpPr>
          <p:nvPr>
            <p:ph idx="1"/>
          </p:nvPr>
        </p:nvSpPr>
        <p:spPr>
          <a:xfrm>
            <a:off x="381000" y="1905000"/>
            <a:ext cx="8458200" cy="4572000"/>
          </a:xfrm>
        </p:spPr>
        <p:txBody>
          <a:bodyPr numCol="1">
            <a:normAutofit fontScale="92500" lnSpcReduction="10000"/>
          </a:bodyPr>
          <a:lstStyle/>
          <a:p>
            <a:pPr>
              <a:buNone/>
            </a:pPr>
            <a:r>
              <a:rPr lang="en-US" sz="2800" smtClean="0">
                <a:latin typeface="Comic Sans MS" pitchFamily="66" charset="0"/>
              </a:rPr>
              <a:t>		Selama saya melaksanakan program PKL saya  menyimpulkan bahwa PKL sudah termasuk kedalam program SMK yang bertujuan untuk memberikan gambaran dunia kerja/industri secara langsungan dan menambah bekal keterampilan siswa/siswi untuk bekal di masa - masa yang  akan datang.</a:t>
            </a:r>
          </a:p>
          <a:p>
            <a:pPr>
              <a:buNone/>
            </a:pPr>
            <a:r>
              <a:rPr lang="en-US" sz="2800" smtClean="0">
                <a:latin typeface="Comic Sans MS" pitchFamily="66" charset="0"/>
              </a:rPr>
              <a:t>		Selama melaksanakan PKL saya mendapatkan ilmu - ilmu yang tidak diajarkan di sekolah,  misalnya mengarsip file. Dan saya mendapatkan kesempatan untuk belajar dan melihat secaara langsung bagaimana menjadi seorang bendahara/sekertaris perusahaan.</a:t>
            </a:r>
          </a:p>
          <a:p>
            <a:pPr>
              <a:buNone/>
            </a:pPr>
            <a:endParaRPr lang="en-US" sz="3000">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a:ln>
            <a:solidFill>
              <a:schemeClr val="tx1">
                <a:alpha val="99000"/>
              </a:schemeClr>
            </a:solidFill>
          </a:ln>
        </p:spPr>
        <p:txBody>
          <a:bodyPr>
            <a:normAutofit/>
          </a:bodyPr>
          <a:lstStyle/>
          <a:p>
            <a:r>
              <a:rPr lang="en-US" sz="4800" smtClean="0">
                <a:latin typeface="Tekton Pro" pitchFamily="34" charset="0"/>
              </a:rPr>
              <a:t>Identitas Siswa</a:t>
            </a:r>
            <a:endParaRPr lang="en-US" sz="4800">
              <a:latin typeface="Tekton Pro" pitchFamily="34" charset="0"/>
            </a:endParaRPr>
          </a:p>
        </p:txBody>
      </p:sp>
      <p:sp>
        <p:nvSpPr>
          <p:cNvPr id="3" name="Content Placeholder 2"/>
          <p:cNvSpPr>
            <a:spLocks noGrp="1"/>
          </p:cNvSpPr>
          <p:nvPr>
            <p:ph idx="1"/>
          </p:nvPr>
        </p:nvSpPr>
        <p:spPr>
          <a:xfrm>
            <a:off x="152400" y="1882808"/>
            <a:ext cx="8991600" cy="4572000"/>
          </a:xfrm>
        </p:spPr>
        <p:txBody>
          <a:bodyPr>
            <a:normAutofit/>
          </a:bodyPr>
          <a:lstStyle/>
          <a:p>
            <a:pPr>
              <a:buNone/>
            </a:pPr>
            <a:r>
              <a:rPr lang="en-US" smtClean="0">
                <a:latin typeface="Comic Sans MS" pitchFamily="66" charset="0"/>
              </a:rPr>
              <a:t>Nama			   : Elin Sopiah</a:t>
            </a:r>
          </a:p>
          <a:p>
            <a:pPr>
              <a:buNone/>
            </a:pPr>
            <a:r>
              <a:rPr lang="en-US" smtClean="0">
                <a:latin typeface="Comic Sans MS" pitchFamily="66" charset="0"/>
              </a:rPr>
              <a:t>Tempat,Tanggal Lahir : Bandung, 29 Maret 2003</a:t>
            </a:r>
          </a:p>
          <a:p>
            <a:pPr>
              <a:buNone/>
            </a:pPr>
            <a:r>
              <a:rPr lang="en-US" smtClean="0">
                <a:latin typeface="Comic Sans MS" pitchFamily="66" charset="0"/>
              </a:rPr>
              <a:t>Program Keahlian	   : Rekayasa Perangkat 					     Lunak</a:t>
            </a:r>
          </a:p>
          <a:p>
            <a:pPr>
              <a:buNone/>
            </a:pPr>
            <a:r>
              <a:rPr lang="en-US" smtClean="0">
                <a:latin typeface="Comic Sans MS" pitchFamily="66" charset="0"/>
              </a:rPr>
              <a:t>NIS			           : 171810290</a:t>
            </a:r>
          </a:p>
          <a:p>
            <a:pPr>
              <a:buNone/>
            </a:pPr>
            <a:r>
              <a:rPr lang="en-US" smtClean="0">
                <a:latin typeface="Comic Sans MS" pitchFamily="66" charset="0"/>
              </a:rPr>
              <a:t>NISN			   : 0030194403</a:t>
            </a:r>
          </a:p>
          <a:p>
            <a:pPr>
              <a:buNone/>
            </a:pPr>
            <a:r>
              <a:rPr lang="en-US" smtClean="0">
                <a:latin typeface="Comic Sans MS" pitchFamily="66" charset="0"/>
              </a:rPr>
              <a:t>Alamat                       : Kp.Tengah RT 03 RW 04 , Desa Cipeucang ,Kec Cileungsi ,16820	</a:t>
            </a:r>
          </a:p>
          <a:p>
            <a:endParaRPr lang="en-US">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a:ln>
            <a:solidFill>
              <a:schemeClr val="tx1">
                <a:alpha val="99000"/>
              </a:schemeClr>
            </a:solidFill>
          </a:ln>
        </p:spPr>
        <p:txBody>
          <a:bodyPr>
            <a:normAutofit/>
          </a:bodyPr>
          <a:lstStyle/>
          <a:p>
            <a:r>
              <a:rPr lang="en-US" sz="4400" smtClean="0">
                <a:latin typeface="Tekton Pro" pitchFamily="34" charset="0"/>
              </a:rPr>
              <a:t>Latar belakang</a:t>
            </a:r>
            <a:endParaRPr lang="en-US" sz="4400">
              <a:latin typeface="Tekton Pro" pitchFamily="34" charset="0"/>
            </a:endParaRPr>
          </a:p>
        </p:txBody>
      </p:sp>
      <p:sp>
        <p:nvSpPr>
          <p:cNvPr id="3" name="Content Placeholder 2"/>
          <p:cNvSpPr>
            <a:spLocks noGrp="1"/>
          </p:cNvSpPr>
          <p:nvPr>
            <p:ph idx="1"/>
          </p:nvPr>
        </p:nvSpPr>
        <p:spPr>
          <a:xfrm>
            <a:off x="457200" y="1600200"/>
            <a:ext cx="8229600" cy="4854608"/>
          </a:xfrm>
        </p:spPr>
        <p:txBody>
          <a:bodyPr>
            <a:normAutofit fontScale="77500" lnSpcReduction="20000"/>
          </a:bodyPr>
          <a:lstStyle/>
          <a:p>
            <a:pPr>
              <a:buNone/>
            </a:pPr>
            <a:r>
              <a:rPr lang="en-US" smtClean="0"/>
              <a:t>		</a:t>
            </a:r>
            <a:r>
              <a:rPr lang="en-US" sz="3100" smtClean="0">
                <a:latin typeface="Comic Sans MS" pitchFamily="66" charset="0"/>
              </a:rPr>
              <a:t>Pelaksanaan Praktik Kerja Lapangan (PKL) sebagai perwujudan kebijaksanaan Pendidikan Sistem Ganda, merupakan upaya dalam rangka peningkatan mutu tamatan Sekolah Menengah Kejuruan (SMK) dalam mencapai tujuan relevansi pendidikan dengan tuntunan kebutuhan tentang kerja.</a:t>
            </a:r>
          </a:p>
          <a:p>
            <a:pPr>
              <a:buNone/>
            </a:pPr>
            <a:r>
              <a:rPr lang="en-US" sz="3100" smtClean="0">
                <a:latin typeface="Comic Sans MS" pitchFamily="66" charset="0"/>
              </a:rPr>
              <a:t>		Harapan utama dari kegiatan penyelenggaraan pembelajaran di dunia usaha/industri ini disamping keahlian profesional siswa meningkat sesuai dengan tuntunan kebutuhan dunia usaha/industri, juga siswa akan memiliki etos kerja yang meliputi kemampuan bekerja, motivasi kerja, inisiatif, kreativitas, hasil pekerjaan yang  berkualitas dan disiplin waktu. Agar dapat dimonitoring kegiatan siswa selama melaksanakan PKL.</a:t>
            </a:r>
          </a:p>
          <a:p>
            <a:pPr>
              <a:buNone/>
            </a:pPr>
            <a:endParaRPr lang="en-US" sz="310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US" sz="5400" smtClean="0">
                <a:latin typeface="Tekton Pro" pitchFamily="34" charset="0"/>
              </a:rPr>
              <a:t>Tujuan </a:t>
            </a:r>
            <a:endParaRPr lang="en-US" sz="5400">
              <a:latin typeface="Tekton Pro" pitchFamily="34" charset="0"/>
            </a:endParaRPr>
          </a:p>
        </p:txBody>
      </p:sp>
      <p:sp>
        <p:nvSpPr>
          <p:cNvPr id="3" name="Content Placeholder 2"/>
          <p:cNvSpPr>
            <a:spLocks noGrp="1"/>
          </p:cNvSpPr>
          <p:nvPr>
            <p:ph idx="1"/>
          </p:nvPr>
        </p:nvSpPr>
        <p:spPr/>
        <p:txBody>
          <a:bodyPr>
            <a:normAutofit fontScale="92500"/>
          </a:bodyPr>
          <a:lstStyle/>
          <a:p>
            <a:pPr>
              <a:buNone/>
            </a:pPr>
            <a:r>
              <a:rPr lang="en-US" smtClean="0"/>
              <a:t>		</a:t>
            </a:r>
            <a:r>
              <a:rPr lang="en-US" smtClean="0">
                <a:latin typeface="Comic Sans MS" pitchFamily="66" charset="0"/>
              </a:rPr>
              <a:t>Tujuan penulisan praktik kerja lapang (PKL) adalah sebagai berikut.</a:t>
            </a:r>
          </a:p>
          <a:p>
            <a:pPr lvl="0" fontAlgn="base">
              <a:buNone/>
            </a:pPr>
            <a:r>
              <a:rPr lang="en-US" smtClean="0">
                <a:latin typeface="Comic Sans MS" pitchFamily="66" charset="0"/>
              </a:rPr>
              <a:t>	Sebagai bukti telah  melaksanakan Praktik Kerja  Lapangan (PKL), Untuk  memenuhi  salah satus yarat dalam menempuh ujian akhir Praktik Kerja Lapangan (PKL) tahun pelajaran 2018/2019, Untuk melatih kemampuan siswa dalam menulis  laporan secara ilmiah, Sebagai laporan dari hasil Praktik Kerja Lapangan (PKL) yang telah dilaksanakan secara tertulis.</a:t>
            </a:r>
          </a:p>
          <a:p>
            <a:pPr>
              <a:buNone/>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a:ln>
            <a:solidFill>
              <a:schemeClr val="tx1">
                <a:alpha val="99000"/>
              </a:schemeClr>
            </a:solidFill>
          </a:ln>
        </p:spPr>
        <p:txBody>
          <a:bodyPr/>
          <a:lstStyle/>
          <a:p>
            <a:r>
              <a:rPr lang="en-US" sz="4400" smtClean="0">
                <a:latin typeface="Tekton Pro" pitchFamily="34" charset="0"/>
              </a:rPr>
              <a:t>Manfaat </a:t>
            </a:r>
            <a:endParaRPr lang="en-US" sz="4400">
              <a:latin typeface="Tekton Pro" pitchFamily="34" charset="0"/>
            </a:endParaRPr>
          </a:p>
        </p:txBody>
      </p:sp>
      <p:sp>
        <p:nvSpPr>
          <p:cNvPr id="3" name="Content Placeholder 2"/>
          <p:cNvSpPr>
            <a:spLocks noGrp="1"/>
          </p:cNvSpPr>
          <p:nvPr>
            <p:ph idx="1"/>
          </p:nvPr>
        </p:nvSpPr>
        <p:spPr/>
        <p:txBody>
          <a:bodyPr>
            <a:normAutofit fontScale="92500" lnSpcReduction="20000"/>
          </a:bodyPr>
          <a:lstStyle/>
          <a:p>
            <a:pPr lvl="0">
              <a:buNone/>
            </a:pPr>
            <a:r>
              <a:rPr lang="en-US" smtClean="0"/>
              <a:t>	</a:t>
            </a:r>
            <a:r>
              <a:rPr lang="en-US" smtClean="0">
                <a:latin typeface="Comic Sans MS" pitchFamily="66" charset="0"/>
              </a:rPr>
              <a:t>Adapun manfaat PKL bagi siswa adalah :</a:t>
            </a:r>
          </a:p>
          <a:p>
            <a:pPr lvl="0">
              <a:buNone/>
            </a:pPr>
            <a:r>
              <a:rPr lang="en-US" smtClean="0">
                <a:latin typeface="Comic Sans MS" pitchFamily="66" charset="0"/>
              </a:rPr>
              <a:t>	- Membuat etos kerja dan sikap kerja di industri, agar siswa memiliki kesiapan untuk bekerja di industri yang sesuai dengan program keahliannya.</a:t>
            </a:r>
          </a:p>
          <a:p>
            <a:pPr lvl="0">
              <a:buNone/>
            </a:pPr>
            <a:r>
              <a:rPr lang="en-US" smtClean="0">
                <a:latin typeface="Comic Sans MS" pitchFamily="66" charset="0"/>
              </a:rPr>
              <a:t>	- Memberi wawasan implementasi pengetahuan / keterampilan yang dipelajari di sekolah.</a:t>
            </a:r>
          </a:p>
          <a:p>
            <a:pPr lvl="0">
              <a:buNone/>
            </a:pPr>
            <a:r>
              <a:rPr lang="en-US" smtClean="0">
                <a:latin typeface="Comic Sans MS" pitchFamily="66" charset="0"/>
              </a:rPr>
              <a:t>	- Mempromosikan kompetensi diri, sehingga memiliki peluang untuk bekerja di industri setelah selesai melaksanakan PKL pendidikan di SMK</a:t>
            </a:r>
          </a:p>
          <a:p>
            <a:pPr>
              <a:buNone/>
            </a:pPr>
            <a:endParaRPr lang="en-US">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a:ln>
            <a:solidFill>
              <a:schemeClr val="tx1">
                <a:alpha val="99000"/>
              </a:schemeClr>
            </a:solidFill>
          </a:ln>
        </p:spPr>
        <p:txBody>
          <a:bodyPr>
            <a:normAutofit/>
          </a:bodyPr>
          <a:lstStyle/>
          <a:p>
            <a:pPr algn="l"/>
            <a:r>
              <a:rPr lang="en-US" sz="3600" smtClean="0">
                <a:latin typeface="Tekton Pro" pitchFamily="34" charset="0"/>
              </a:rPr>
              <a:t>Profil Perusahaan </a:t>
            </a:r>
            <a:endParaRPr lang="en-US" sz="3600">
              <a:latin typeface="Tekton Pro" pitchFamily="34" charset="0"/>
            </a:endParaRPr>
          </a:p>
        </p:txBody>
      </p:sp>
      <p:sp>
        <p:nvSpPr>
          <p:cNvPr id="3" name="Content Placeholder 2"/>
          <p:cNvSpPr>
            <a:spLocks noGrp="1"/>
          </p:cNvSpPr>
          <p:nvPr>
            <p:ph idx="1"/>
          </p:nvPr>
        </p:nvSpPr>
        <p:spPr>
          <a:xfrm>
            <a:off x="0" y="2286000"/>
            <a:ext cx="9144000" cy="4191000"/>
          </a:xfrm>
        </p:spPr>
        <p:txBody>
          <a:bodyPr>
            <a:noAutofit/>
          </a:bodyPr>
          <a:lstStyle/>
          <a:p>
            <a:pPr>
              <a:lnSpc>
                <a:spcPct val="170000"/>
              </a:lnSpc>
              <a:buNone/>
            </a:pPr>
            <a:r>
              <a:rPr lang="en-US" sz="1800" smtClean="0">
                <a:latin typeface="Comic Sans MS" pitchFamily="66" charset="0"/>
              </a:rPr>
              <a:t>		</a:t>
            </a:r>
            <a:r>
              <a:rPr lang="id-ID" sz="2000" smtClean="0">
                <a:latin typeface="Comic Sans MS" pitchFamily="66" charset="0"/>
              </a:rPr>
              <a:t>Perusahaan ini pada tahun 1980-an adalah sebuah bengkel kecil membuat berbagai macam produk rumah tangga, diantaranya adalah lampu gantung, gantungan baju, kursi makan dan lain lain, oleh karna kegigihan Bapak Hadi Subroto </a:t>
            </a:r>
            <a:r>
              <a:rPr lang="en-US" sz="2000" smtClean="0">
                <a:latin typeface="Comic Sans MS" pitchFamily="66" charset="0"/>
              </a:rPr>
              <a:t>beliau mendirikan sebuah </a:t>
            </a:r>
            <a:r>
              <a:rPr lang="id-ID" sz="2000" smtClean="0">
                <a:latin typeface="Comic Sans MS" pitchFamily="66" charset="0"/>
              </a:rPr>
              <a:t>CV. Hadi Karya</a:t>
            </a:r>
            <a:r>
              <a:rPr lang="en-US" sz="2000" smtClean="0">
                <a:latin typeface="Comic Sans MS" pitchFamily="66" charset="0"/>
              </a:rPr>
              <a:t> pada tahun 1985 – 1995.</a:t>
            </a:r>
          </a:p>
          <a:p>
            <a:pPr>
              <a:lnSpc>
                <a:spcPct val="150000"/>
              </a:lnSpc>
              <a:buNone/>
            </a:pPr>
            <a:r>
              <a:rPr lang="en-US" sz="2000" smtClean="0">
                <a:latin typeface="Comic Sans MS" pitchFamily="66" charset="0"/>
              </a:rPr>
              <a:t>		Kemudian pada  tahun 1996 berubah menjadi PT.Nandya Karya Perkasa yang bergerak dibidang Manufacturing Of Metal Stamping &amp; Welding Product.</a:t>
            </a:r>
          </a:p>
          <a:p>
            <a:pPr>
              <a:lnSpc>
                <a:spcPct val="150000"/>
              </a:lnSpc>
              <a:buNone/>
            </a:pPr>
            <a:r>
              <a:rPr lang="en-US" sz="2000" smtClean="0">
                <a:latin typeface="Comic Sans MS" pitchFamily="66" charset="0"/>
              </a:rPr>
              <a:t>  </a:t>
            </a:r>
          </a:p>
          <a:p>
            <a:pPr>
              <a:lnSpc>
                <a:spcPct val="170000"/>
              </a:lnSpc>
              <a:buNone/>
            </a:pPr>
            <a:r>
              <a:rPr lang="en-US" sz="1800" smtClean="0">
                <a:latin typeface="Comic Sans MS" pitchFamily="66" charset="0"/>
              </a:rPr>
              <a:t>		</a:t>
            </a:r>
          </a:p>
          <a:p>
            <a:pPr>
              <a:lnSpc>
                <a:spcPct val="170000"/>
              </a:lnSpc>
              <a:buNone/>
            </a:pPr>
            <a:endParaRPr lang="en-US" sz="1800">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304800"/>
            <a:ext cx="8305800" cy="990599"/>
          </a:xfrm>
          <a:ln>
            <a:solidFill>
              <a:schemeClr val="tx1">
                <a:alpha val="99000"/>
              </a:schemeClr>
            </a:solidFill>
          </a:ln>
        </p:spPr>
        <p:txBody>
          <a:bodyPr>
            <a:normAutofit fontScale="90000"/>
          </a:bodyPr>
          <a:lstStyle/>
          <a:p>
            <a:r>
              <a:rPr lang="en-US" smtClean="0">
                <a:latin typeface="Tekton Pro" pitchFamily="34" charset="0"/>
              </a:rPr>
              <a:t>Struktur Organisasi Defartement</a:t>
            </a:r>
            <a:endParaRPr lang="en-US">
              <a:latin typeface="Tekton Pro" pitchFamily="34" charset="0"/>
            </a:endParaRPr>
          </a:p>
        </p:txBody>
      </p:sp>
      <p:sp>
        <p:nvSpPr>
          <p:cNvPr id="3" name="Subtitle 2"/>
          <p:cNvSpPr>
            <a:spLocks noGrp="1"/>
          </p:cNvSpPr>
          <p:nvPr>
            <p:ph type="subTitle" idx="1"/>
          </p:nvPr>
        </p:nvSpPr>
        <p:spPr>
          <a:xfrm>
            <a:off x="10591800" y="1295400"/>
            <a:ext cx="2133600" cy="5029200"/>
          </a:xfrm>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52400" y="1600200"/>
            <a:ext cx="8824397"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a:ln>
            <a:solidFill>
              <a:schemeClr val="tx1">
                <a:alpha val="99000"/>
              </a:schemeClr>
            </a:solidFill>
          </a:ln>
        </p:spPr>
        <p:txBody>
          <a:bodyPr>
            <a:normAutofit/>
          </a:bodyPr>
          <a:lstStyle/>
          <a:p>
            <a:pPr algn="r"/>
            <a:r>
              <a:rPr lang="en-US" sz="4800" smtClean="0">
                <a:latin typeface="Tekton Pro" pitchFamily="34" charset="0"/>
              </a:rPr>
              <a:t>Pelaksanaan Kegiatan</a:t>
            </a:r>
            <a:endParaRPr lang="en-US" sz="4800">
              <a:latin typeface="Tekton Pro" pitchFamily="34" charset="0"/>
            </a:endParaRPr>
          </a:p>
        </p:txBody>
      </p:sp>
      <p:sp>
        <p:nvSpPr>
          <p:cNvPr id="3" name="Content Placeholder 2"/>
          <p:cNvSpPr>
            <a:spLocks noGrp="1"/>
          </p:cNvSpPr>
          <p:nvPr>
            <p:ph idx="1"/>
          </p:nvPr>
        </p:nvSpPr>
        <p:spPr>
          <a:xfrm>
            <a:off x="533400" y="1600200"/>
            <a:ext cx="8229600" cy="5029200"/>
          </a:xfrm>
        </p:spPr>
        <p:txBody>
          <a:bodyPr>
            <a:normAutofit/>
          </a:bodyPr>
          <a:lstStyle/>
          <a:p>
            <a:r>
              <a:rPr lang="en-US" sz="2800" smtClean="0">
                <a:latin typeface="Comic Sans MS" pitchFamily="66" charset="0"/>
              </a:rPr>
              <a:t>Input data pengeluaran kas harian</a:t>
            </a:r>
          </a:p>
          <a:p>
            <a:r>
              <a:rPr lang="en-US" sz="2800" smtClean="0">
                <a:latin typeface="Comic Sans MS" pitchFamily="66" charset="0"/>
              </a:rPr>
              <a:t>Input data pemakaian vocer BBM</a:t>
            </a:r>
          </a:p>
          <a:p>
            <a:r>
              <a:rPr lang="en-US" sz="2800" smtClean="0">
                <a:latin typeface="Comic Sans MS" pitchFamily="66" charset="0"/>
              </a:rPr>
              <a:t>Input data pengeluaran dan pemasukan ATK</a:t>
            </a:r>
          </a:p>
          <a:p>
            <a:r>
              <a:rPr lang="en-US" sz="2800" smtClean="0">
                <a:latin typeface="Comic Sans MS" pitchFamily="66" charset="0"/>
              </a:rPr>
              <a:t>Mengarsip file </a:t>
            </a:r>
            <a:r>
              <a:rPr lang="en-US" sz="2800" smtClean="0"/>
              <a:t>(</a:t>
            </a:r>
            <a:r>
              <a:rPr lang="en-US" sz="2800" smtClean="0">
                <a:latin typeface="Comic Sans MS" pitchFamily="66" charset="0"/>
              </a:rPr>
              <a:t>Surat Dinas Luar, Kwitansi dan Invoice</a:t>
            </a:r>
            <a:r>
              <a:rPr lang="en-US" sz="2800" smtClean="0"/>
              <a:t>)</a:t>
            </a:r>
          </a:p>
          <a:p>
            <a:r>
              <a:rPr lang="en-US" sz="2800" smtClean="0">
                <a:latin typeface="Comic Sans MS" pitchFamily="66" charset="0"/>
              </a:rPr>
              <a:t>Memomotonng  vocer BBM dan bukti pengeluaran harian.</a:t>
            </a:r>
          </a:p>
          <a:p>
            <a:r>
              <a:rPr lang="en-US" sz="2800" smtClean="0">
                <a:latin typeface="Comic Sans MS" pitchFamily="66" charset="0"/>
              </a:rPr>
              <a:t>Mengscan faktur pajak dan from drop box</a:t>
            </a:r>
          </a:p>
          <a:p>
            <a:r>
              <a:rPr lang="en-US" sz="2800" smtClean="0">
                <a:latin typeface="Comic Sans MS" pitchFamily="66" charset="0"/>
              </a:rPr>
              <a:t>Memberi stempel pada vocer BBM</a:t>
            </a:r>
          </a:p>
          <a:p>
            <a:pPr>
              <a:buNone/>
            </a:pPr>
            <a:endParaRPr lang="en-US" sz="2400" smtClean="0">
              <a:latin typeface="Comic Sans MS" pitchFamily="66" charset="0"/>
            </a:endParaRPr>
          </a:p>
          <a:p>
            <a:pPr>
              <a:buNone/>
            </a:pPr>
            <a:endParaRPr lang="en-US" sz="2400">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a:ln>
            <a:solidFill>
              <a:schemeClr val="tx1"/>
            </a:solidFill>
          </a:ln>
        </p:spPr>
        <p:txBody>
          <a:bodyPr/>
          <a:lstStyle/>
          <a:p>
            <a:r>
              <a:rPr lang="en-US" smtClean="0">
                <a:latin typeface="Tahoma" pitchFamily="34" charset="0"/>
                <a:ea typeface="Tahoma" pitchFamily="34" charset="0"/>
                <a:cs typeface="Tahoma" pitchFamily="34" charset="0"/>
              </a:rPr>
              <a:t>Aturan </a:t>
            </a:r>
            <a:endParaRPr lang="en-US">
              <a:latin typeface="Tahoma" pitchFamily="34" charset="0"/>
              <a:ea typeface="Tahoma" pitchFamily="34" charset="0"/>
              <a:cs typeface="Tahoma" pitchFamily="34" charset="0"/>
            </a:endParaRPr>
          </a:p>
        </p:txBody>
      </p:sp>
      <p:sp>
        <p:nvSpPr>
          <p:cNvPr id="1025" name="Rectangle 1"/>
          <p:cNvSpPr>
            <a:spLocks noGrp="1" noChangeArrowheads="1"/>
          </p:cNvSpPr>
          <p:nvPr>
            <p:ph idx="1"/>
          </p:nvPr>
        </p:nvSpPr>
        <p:spPr bwMode="auto">
          <a:xfrm>
            <a:off x="457200" y="1447800"/>
            <a:ext cx="80772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74904" lvl="1" indent="0" fontAlgn="base">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Disiplin dalam bekerja.</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a:p>
            <a:pPr marL="374904" lvl="1" indent="0" eaLnBrk="0" fontAlgn="base" hangingPunct="0">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Menjaga  kebersihan.</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a:p>
            <a:pPr marL="374904" lvl="1" indent="0" eaLnBrk="0" fontAlgn="base" hangingPunct="0">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Tidak memainkan handphone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ketika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      berada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di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    	 lingkungan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industri.</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a:p>
            <a:pPr marL="374904" lvl="1" indent="0" eaLnBrk="0" fontAlgn="base" hangingPunct="0">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Tidak mengambil  gambar/foto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di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		lingkungan     	industri</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a:p>
            <a:pPr marL="374904" lvl="1" indent="0" eaLnBrk="0" fontAlgn="base" hangingPunct="0">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Menggunakan seragam sekolah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dan </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		perlengkapan  safety</a:t>
            </a: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a:p>
            <a:pPr marL="374904" lvl="1" indent="0" eaLnBrk="0" fontAlgn="base" hangingPunct="0">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Tidak membawa tas kedalam ruangan.</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a:p>
            <a:pPr marL="374904" lvl="1" indent="0" eaLnBrk="0" fontAlgn="base" hangingPunct="0">
              <a:spcBef>
                <a:spcPct val="0"/>
              </a:spcBef>
              <a:spcAft>
                <a:spcPct val="0"/>
              </a:spcAft>
              <a:buClrTx/>
              <a:buSzTx/>
              <a:buFontTx/>
              <a:buChar char="•"/>
              <a:tabLst>
                <a:tab pos="457200" algn="l"/>
              </a:tabLst>
            </a:pPr>
            <a:r>
              <a:rPr kumimoji="0" lang="en-US" sz="3200" b="0" u="none" strike="noStrike" cap="none" normalizeH="0" baseline="0" smtClean="0">
                <a:ln>
                  <a:noFill/>
                </a:ln>
                <a:solidFill>
                  <a:schemeClr val="tx1"/>
                </a:solidFill>
                <a:effectLst/>
                <a:latin typeface="Comic Sans MS" pitchFamily="66" charset="0"/>
                <a:ea typeface="Calibri" pitchFamily="34" charset="0"/>
                <a:cs typeface="Times New Roman" pitchFamily="18" charset="0"/>
              </a:rPr>
              <a:t>Diwajibkan mengikuti P5M .</a:t>
            </a:r>
            <a:endParaRPr kumimoji="0" lang="en-US" sz="3200" b="0" u="none" strike="noStrike" cap="none" normalizeH="0" baseline="0" smtClean="0">
              <a:ln>
                <a:noFill/>
              </a:ln>
              <a:solidFill>
                <a:schemeClr val="tx1"/>
              </a:solidFill>
              <a:effectLst/>
              <a:latin typeface="Comic Sans MS" pitchFamily="66"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601</TotalTime>
  <Words>86</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Elin Sopiah XI RPL</vt:lpstr>
      <vt:lpstr>Identitas Siswa</vt:lpstr>
      <vt:lpstr>Latar belakang</vt:lpstr>
      <vt:lpstr>Tujuan </vt:lpstr>
      <vt:lpstr>Manfaat </vt:lpstr>
      <vt:lpstr>Profil Perusahaan </vt:lpstr>
      <vt:lpstr>Struktur Organisasi Defartement</vt:lpstr>
      <vt:lpstr>Pelaksanaan Kegiatan</vt:lpstr>
      <vt:lpstr>Aturan </vt:lpstr>
      <vt:lpstr>Faktor pendukunng </vt:lpstr>
      <vt:lpstr>Faktor Penghambat</vt:lpstr>
      <vt:lpstr>Kesimpulan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Elin Sopiah Rekayasa Perangkat Lunak</dc:title>
  <dc:creator>user</dc:creator>
  <cp:lastModifiedBy>user</cp:lastModifiedBy>
  <cp:revision>66</cp:revision>
  <dcterms:created xsi:type="dcterms:W3CDTF">2019-05-04T12:50:52Z</dcterms:created>
  <dcterms:modified xsi:type="dcterms:W3CDTF">2019-05-26T23:49:50Z</dcterms:modified>
</cp:coreProperties>
</file>