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23" r:id="rId2"/>
    <p:sldId id="428" r:id="rId3"/>
    <p:sldId id="364" r:id="rId4"/>
    <p:sldId id="424" r:id="rId5"/>
    <p:sldId id="365" r:id="rId6"/>
    <p:sldId id="368" r:id="rId7"/>
    <p:sldId id="391" r:id="rId8"/>
    <p:sldId id="392" r:id="rId9"/>
    <p:sldId id="374" r:id="rId10"/>
    <p:sldId id="393" r:id="rId11"/>
    <p:sldId id="394" r:id="rId12"/>
    <p:sldId id="376" r:id="rId13"/>
    <p:sldId id="375" r:id="rId14"/>
    <p:sldId id="395" r:id="rId15"/>
    <p:sldId id="396" r:id="rId16"/>
    <p:sldId id="425" r:id="rId17"/>
    <p:sldId id="397" r:id="rId18"/>
    <p:sldId id="398" r:id="rId19"/>
    <p:sldId id="399" r:id="rId20"/>
    <p:sldId id="280" r:id="rId21"/>
    <p:sldId id="281" r:id="rId22"/>
    <p:sldId id="401" r:id="rId23"/>
    <p:sldId id="402" r:id="rId24"/>
    <p:sldId id="403" r:id="rId25"/>
    <p:sldId id="404" r:id="rId26"/>
    <p:sldId id="405" r:id="rId27"/>
    <p:sldId id="406" r:id="rId28"/>
    <p:sldId id="407" r:id="rId29"/>
    <p:sldId id="274" r:id="rId30"/>
    <p:sldId id="275" r:id="rId31"/>
    <p:sldId id="277" r:id="rId32"/>
    <p:sldId id="278" r:id="rId33"/>
    <p:sldId id="279" r:id="rId34"/>
    <p:sldId id="414" r:id="rId35"/>
    <p:sldId id="415" r:id="rId36"/>
    <p:sldId id="416" r:id="rId37"/>
    <p:sldId id="417" r:id="rId38"/>
    <p:sldId id="418" r:id="rId39"/>
    <p:sldId id="408" r:id="rId40"/>
    <p:sldId id="409" r:id="rId41"/>
    <p:sldId id="410" r:id="rId42"/>
    <p:sldId id="411" r:id="rId43"/>
    <p:sldId id="412" r:id="rId44"/>
    <p:sldId id="413" r:id="rId45"/>
    <p:sldId id="388" r:id="rId46"/>
    <p:sldId id="389" r:id="rId47"/>
    <p:sldId id="390" r:id="rId48"/>
    <p:sldId id="419" r:id="rId49"/>
    <p:sldId id="420" r:id="rId50"/>
    <p:sldId id="421" r:id="rId51"/>
    <p:sldId id="422" r:id="rId52"/>
    <p:sldId id="426" r:id="rId53"/>
    <p:sldId id="427" r:id="rId5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2" autoAdjust="0"/>
  </p:normalViewPr>
  <p:slideViewPr>
    <p:cSldViewPr>
      <p:cViewPr varScale="1">
        <p:scale>
          <a:sx n="97" d="100"/>
          <a:sy n="97" d="100"/>
        </p:scale>
        <p:origin x="-20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BB499-F363-4497-B4F9-11512590DF25}" type="datetimeFigureOut">
              <a:rPr lang="fr-FR" smtClean="0"/>
              <a:t>18/05/2017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1B9BE6-73E3-4228-87F5-BE7A7CC9BEE6}" type="slidenum">
              <a:rPr lang="fr-FR" smtClean="0"/>
              <a:t>‹#›</a:t>
            </a:fld>
            <a:endParaRPr lang="fr-FR"/>
          </a:p>
        </p:txBody>
      </p:sp>
    </p:spTree>
    <p:extLst>
      <p:ext uri="{BB962C8B-B14F-4D97-AF65-F5344CB8AC3E}">
        <p14:creationId xmlns:p14="http://schemas.microsoft.com/office/powerpoint/2010/main" val="28508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 so, it borrows the following idea from population genetics. </a:t>
            </a:r>
          </a:p>
          <a:p>
            <a:endParaRPr lang="en-US" baseline="0" dirty="0" smtClean="0"/>
          </a:p>
          <a:p>
            <a:r>
              <a:rPr lang="en-US" baseline="0" dirty="0" smtClean="0"/>
              <a:t>Assuming that at some point of human history, you had this pool of haplotypes in the population,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after many generations</a:t>
            </a:r>
            <a:r>
              <a:rPr lang="en-US" baseline="0" dirty="0" smtClean="0"/>
              <a:t> and therefore many recombination events, your pool of haplotypes will look like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Mosaics of ancestral haplotypes with breaking points that are usually located  within what we call recombination hotspots.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consequence of this, individuals in a population tend to share relatively long stretches of haplotypes inherited from a common ancestor. </a:t>
            </a:r>
          </a:p>
        </p:txBody>
      </p:sp>
      <p:sp>
        <p:nvSpPr>
          <p:cNvPr id="4" name="Slide Number Placeholder 3"/>
          <p:cNvSpPr>
            <a:spLocks noGrp="1"/>
          </p:cNvSpPr>
          <p:nvPr>
            <p:ph type="sldNum" sz="quarter" idx="10"/>
          </p:nvPr>
        </p:nvSpPr>
        <p:spPr/>
        <p:txBody>
          <a:bodyPr/>
          <a:lstStyle/>
          <a:p>
            <a:fld id="{27A2107B-E1D0-45DF-9C76-87B06AB075BA}" type="slidenum">
              <a:rPr lang="fr-FR" smtClean="0"/>
              <a:t>9</a:t>
            </a:fld>
            <a:endParaRPr lang="fr-FR"/>
          </a:p>
        </p:txBody>
      </p:sp>
    </p:spTree>
    <p:extLst>
      <p:ext uri="{BB962C8B-B14F-4D97-AF65-F5344CB8AC3E}">
        <p14:creationId xmlns:p14="http://schemas.microsoft.com/office/powerpoint/2010/main" val="3945876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76BC5203-1E1C-4BB5-8AB0-9ECEC05705A6}" type="slidenum">
              <a:rPr lang="en-US" altLang="x-none" sz="1200">
                <a:solidFill>
                  <a:schemeClr val="tx1"/>
                </a:solidFill>
              </a:rPr>
              <a:pPr eaLnBrk="1" hangingPunct="1"/>
              <a:t>20</a:t>
            </a:fld>
            <a:endParaRPr lang="en-US" altLang="x-none" sz="1200">
              <a:solidFill>
                <a:schemeClr val="tx1"/>
              </a:solidFill>
            </a:endParaRPr>
          </a:p>
        </p:txBody>
      </p:sp>
      <p:sp>
        <p:nvSpPr>
          <p:cNvPr id="93186" name="Rectangle 2"/>
          <p:cNvSpPr>
            <a:spLocks noGrp="1" noRot="1" noChangeAspect="1" noChangeArrowheads="1" noTextEdit="1"/>
          </p:cNvSpPr>
          <p:nvPr>
            <p:ph type="sldImg"/>
          </p:nvPr>
        </p:nvSpPr>
        <p:spPr>
          <a:solidFill>
            <a:srgbClr val="FFFFFF"/>
          </a:solidFill>
          <a:ln/>
        </p:spPr>
      </p:sp>
      <p:sp>
        <p:nvSpPr>
          <p:cNvPr id="93187"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x-none" smtClean="0">
                <a:latin typeface="Arial" pitchFamily="34" charset="0"/>
                <a:ea typeface="ＭＳ Ｐゴシック" pitchFamily="1" charset="-128"/>
              </a:rPr>
              <a:t>Add refs: T2D (Zeggini), Crohn</a:t>
            </a:r>
            <a:r>
              <a:rPr lang="ja-JP" altLang="en-US" smtClean="0">
                <a:latin typeface="Arial" pitchFamily="34" charset="0"/>
                <a:ea typeface="ＭＳ Ｐゴシック" pitchFamily="1" charset="-128"/>
              </a:rPr>
              <a:t>’</a:t>
            </a:r>
            <a:r>
              <a:rPr lang="en-US" altLang="ja-JP" smtClean="0">
                <a:latin typeface="Arial" pitchFamily="34" charset="0"/>
                <a:ea typeface="ＭＳ Ｐゴシック" pitchFamily="1" charset="-128"/>
              </a:rPr>
              <a:t>s meta-analyses (Barrett); if you want to see a good example...</a:t>
            </a:r>
            <a:endParaRPr lang="en-US" altLang="x-none" smtClean="0">
              <a:latin typeface="Arial" pitchFamily="34" charset="0"/>
              <a:ea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709D7AC9-F6FB-4927-8559-53809C4C5CE4}" type="slidenum">
              <a:rPr lang="en-US" altLang="x-none" sz="1200">
                <a:solidFill>
                  <a:schemeClr val="tx1"/>
                </a:solidFill>
              </a:rPr>
              <a:pPr eaLnBrk="1" hangingPunct="1"/>
              <a:t>29</a:t>
            </a:fld>
            <a:endParaRPr lang="en-US" altLang="x-none" sz="1200">
              <a:solidFill>
                <a:schemeClr val="tx1"/>
              </a:solidFill>
            </a:endParaRPr>
          </a:p>
        </p:txBody>
      </p:sp>
      <p:sp>
        <p:nvSpPr>
          <p:cNvPr id="80898" name="Rectangle 2"/>
          <p:cNvSpPr>
            <a:spLocks noGrp="1" noRot="1" noChangeAspect="1" noChangeArrowheads="1"/>
          </p:cNvSpPr>
          <p:nvPr>
            <p:ph type="sldImg"/>
          </p:nvPr>
        </p:nvSpPr>
        <p:spPr>
          <a:xfrm>
            <a:off x="1150938" y="692150"/>
            <a:ext cx="4554537" cy="3414713"/>
          </a:xfrm>
          <a:solidFill>
            <a:srgbClr val="FFFFFF"/>
          </a:solidFill>
          <a:ln/>
        </p:spPr>
      </p:sp>
      <p:sp>
        <p:nvSpPr>
          <p:cNvPr id="80899"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r>
              <a:rPr lang="en-US" altLang="x-none" smtClean="0">
                <a:latin typeface="Arial" pitchFamily="34" charset="0"/>
                <a:ea typeface="ＭＳ Ｐゴシック" pitchFamily="1" charset="-128"/>
              </a:rPr>
              <a:t>Once genotypes have been imputed we will be interested in using them for testing association with a phenotype of interest. </a:t>
            </a:r>
          </a:p>
          <a:p>
            <a:pPr eaLnBrk="1" hangingPunct="1"/>
            <a:endParaRPr lang="en-US" altLang="x-none" smtClean="0">
              <a:latin typeface="Arial" pitchFamily="34" charset="0"/>
              <a:ea typeface="ＭＳ Ｐゴシック" pitchFamily="1" charset="-128"/>
            </a:endParaRPr>
          </a:p>
          <a:p>
            <a:pPr eaLnBrk="1" hangingPunct="1"/>
            <a:r>
              <a:rPr lang="en-US" altLang="x-none" smtClean="0">
                <a:latin typeface="Arial" pitchFamily="34" charset="0"/>
                <a:ea typeface="ＭＳ Ｐゴシック" pitchFamily="1" charset="-128"/>
              </a:rPr>
              <a:t>There are several ways in which this can be carried out.</a:t>
            </a:r>
          </a:p>
          <a:p>
            <a:pPr eaLnBrk="1" hangingPunct="1"/>
            <a:endParaRPr lang="en-US" altLang="x-none" smtClean="0">
              <a:latin typeface="Arial" pitchFamily="34" charset="0"/>
              <a:ea typeface="ＭＳ Ｐゴシック" pitchFamily="1" charset="-128"/>
            </a:endParaRPr>
          </a:p>
          <a:p>
            <a:pPr eaLnBrk="1" hangingPunct="1"/>
            <a:r>
              <a:rPr lang="en-US" altLang="x-none" smtClean="0">
                <a:latin typeface="Arial" pitchFamily="34" charset="0"/>
                <a:ea typeface="ＭＳ Ｐゴシック" pitchFamily="1" charset="-128"/>
              </a:rPr>
              <a:t>The simplest method is to threshold the probability distributions of each imputed genotype to give genotype calls which can be tested in the usual way.</a:t>
            </a:r>
          </a:p>
          <a:p>
            <a:pPr eaLnBrk="1" hangingPunct="1"/>
            <a:r>
              <a:rPr lang="en-US" altLang="x-none" smtClean="0">
                <a:latin typeface="Arial" pitchFamily="34" charset="0"/>
                <a:ea typeface="ＭＳ Ｐゴシック" pitchFamily="1" charset="-128"/>
              </a:rPr>
              <a:t>Another way is to construct an expected allele count from the genotype distribution which can then be tested for association with the phenotype.</a:t>
            </a:r>
          </a:p>
          <a:p>
            <a:pPr eaLnBrk="1" hangingPunct="1"/>
            <a:r>
              <a:rPr lang="en-US" altLang="x-none" smtClean="0">
                <a:latin typeface="Arial" pitchFamily="34" charset="0"/>
                <a:ea typeface="ＭＳ Ｐゴシック" pitchFamily="1" charset="-128"/>
              </a:rPr>
              <a:t>Our recommended method is to use the probability distribution in the right way by averaging over the uncertainty in the genotypes. This can be done using bothe Bayesian or Frequentist methods and both are implemented in our package SNPTEST.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C11709FC-493E-4BAD-89F4-790ED5218EE3}" type="slidenum">
              <a:rPr lang="en-US" altLang="x-none" sz="1200">
                <a:solidFill>
                  <a:schemeClr val="tx1"/>
                </a:solidFill>
              </a:rPr>
              <a:pPr eaLnBrk="1" hangingPunct="1"/>
              <a:t>30</a:t>
            </a:fld>
            <a:endParaRPr lang="en-US" altLang="x-none" sz="1200">
              <a:solidFill>
                <a:schemeClr val="tx1"/>
              </a:solidFill>
            </a:endParaRPr>
          </a:p>
        </p:txBody>
      </p:sp>
      <p:sp>
        <p:nvSpPr>
          <p:cNvPr id="82946"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82947"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r>
              <a:rPr lang="en-US" altLang="x-none" smtClean="0">
                <a:latin typeface="Arial" pitchFamily="34" charset="0"/>
                <a:ea typeface="ＭＳ Ｐゴシック" pitchFamily="1" charset="-128"/>
              </a:rPr>
              <a:t>In this region on chr 1 for Chron</a:t>
            </a:r>
            <a:r>
              <a:rPr lang="ja-JP" altLang="en-US" smtClean="0">
                <a:latin typeface="Arial" pitchFamily="34" charset="0"/>
                <a:ea typeface="ＭＳ Ｐゴシック" pitchFamily="1" charset="-128"/>
              </a:rPr>
              <a:t>’</a:t>
            </a:r>
            <a:r>
              <a:rPr lang="en-US" altLang="ja-JP" smtClean="0">
                <a:latin typeface="Arial" pitchFamily="34" charset="0"/>
                <a:ea typeface="ＭＳ Ｐゴシック" pitchFamily="1" charset="-128"/>
              </a:rPr>
              <a:t>s diseease there has been a substantial boost in the signal.</a:t>
            </a:r>
            <a:endParaRPr lang="en-US" altLang="x-none" smtClean="0">
              <a:latin typeface="Arial" pitchFamily="34" charset="0"/>
              <a:ea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616EB0B3-C428-4342-958E-D2AAE8D420B0}" type="slidenum">
              <a:rPr lang="en-US" altLang="x-none" sz="1200">
                <a:solidFill>
                  <a:schemeClr val="tx1"/>
                </a:solidFill>
              </a:rPr>
              <a:pPr eaLnBrk="1" hangingPunct="1"/>
              <a:t>31</a:t>
            </a:fld>
            <a:endParaRPr lang="en-US" altLang="x-none" sz="1200">
              <a:solidFill>
                <a:schemeClr val="tx1"/>
              </a:solidFill>
            </a:endParaRPr>
          </a:p>
        </p:txBody>
      </p:sp>
      <p:sp>
        <p:nvSpPr>
          <p:cNvPr id="87042"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87043"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When using imputation it is critical that the positions and allele labels match up between the genotype data and the panel of haplotype data that is being used.</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For example, the latest release of the HapMap haplotype data (rel#22) uses alleles for each SNP that are expressed relative to the + strand of the human reference sequence (NCBI Build 37). Thus it is important that the alleles in your genotype data are expressed using the same strand and use Build 37 base-pair positions.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This problem actually only affects A/T and G/C SNPs as all other classes of SNPs can aligned by taking the complement of the alleles.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In the absence of strand information estimates of minor allele frequencies in the genotype and haplotype data can be used to align A/T and G/C SNPs.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There are no A/T or G/C SNPs on the Illumina chips so this problem does not affect these chips.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01EB2753-DEED-4522-99A3-FC13CCCC8CF2}" type="slidenum">
              <a:rPr lang="en-US" altLang="x-none" sz="1200">
                <a:solidFill>
                  <a:schemeClr val="tx1"/>
                </a:solidFill>
              </a:rPr>
              <a:pPr eaLnBrk="1" hangingPunct="1"/>
              <a:t>32</a:t>
            </a:fld>
            <a:endParaRPr lang="en-US" altLang="x-none" sz="1200">
              <a:solidFill>
                <a:schemeClr val="tx1"/>
              </a:solidFill>
            </a:endParaRPr>
          </a:p>
        </p:txBody>
      </p:sp>
      <p:sp>
        <p:nvSpPr>
          <p:cNvPr id="89090"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89091"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When using imputation it is critical that the positions and allele labels match up between the genotype data and the panel of haplotype data that is being used.</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For example, the latest release of the HapMap haplotype data (rel#22) uses alleles for each SNP that are expressed relative to the + strand of the human reference sequence (NCBI Build 37). Thus it is important that the alleles in your genotype data are expressed using the same strand and use Build 37 base-pair positions.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This problem actually only affects A/T and G/C SNPs as all other classes of SNPs can aligned by taking the complement of the alleles.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In the absence of strand information estimates of minor allele frequencies in the genotype and haplotype data can be used to align A/T and G/C SNPs.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There are no A/T or G/C SNPs on the Illumina chips so this problem does not affect these chips.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E1C0F22C-C7C5-4658-872A-5FE9ED5061EB}" type="slidenum">
              <a:rPr lang="en-US" altLang="x-none" sz="1200">
                <a:solidFill>
                  <a:schemeClr val="tx1"/>
                </a:solidFill>
              </a:rPr>
              <a:pPr eaLnBrk="1" hangingPunct="1"/>
              <a:t>33</a:t>
            </a:fld>
            <a:endParaRPr lang="en-US" altLang="x-none" sz="1200">
              <a:solidFill>
                <a:schemeClr val="tx1"/>
              </a:solidFill>
            </a:endParaRPr>
          </a:p>
        </p:txBody>
      </p:sp>
      <p:sp>
        <p:nvSpPr>
          <p:cNvPr id="91138"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91139"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When using imputation it is critical that the positions and allele labels match up between the genotype data and the panel of haplotype data that is being used.</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For example, the latest release of the HapMap haplotype data (rel#22) uses alleles for each SNP that are expressed relative to the + strand of the human reference sequence (NCBI Build 37). Thus it is important that the alleles in your genotype data are expressed using the same strand and use Build 37 base-pair positions.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This problem actually only affects A/T and G/C SNPs as all other classes of SNPs can aligned by taking the complement of the alleles.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In the absence of strand information estimates of minor allele frequencies in the genotype and haplotype data can be used to align A/T and G/C SNPs.</a:t>
            </a:r>
          </a:p>
          <a:p>
            <a:pPr eaLnBrk="1" hangingPunct="1">
              <a:lnSpc>
                <a:spcPct val="116000"/>
              </a:lnSpc>
              <a:spcBef>
                <a:spcPct val="0"/>
              </a:spcBef>
              <a:buClr>
                <a:srgbClr val="FFFFFF"/>
              </a:buClr>
            </a:pPr>
            <a:endParaRPr lang="en-US" altLang="x-none" smtClean="0">
              <a:latin typeface="Arial" pitchFamily="34" charset="0"/>
              <a:ea typeface="ＭＳ Ｐゴシック" pitchFamily="1" charset="-128"/>
            </a:endParaRPr>
          </a:p>
          <a:p>
            <a:pPr eaLnBrk="1" hangingPunct="1">
              <a:lnSpc>
                <a:spcPct val="116000"/>
              </a:lnSpc>
              <a:spcBef>
                <a:spcPct val="0"/>
              </a:spcBef>
              <a:buClr>
                <a:srgbClr val="FFFFFF"/>
              </a:buClr>
            </a:pPr>
            <a:r>
              <a:rPr lang="en-US" altLang="x-none" smtClean="0">
                <a:latin typeface="Arial" pitchFamily="34" charset="0"/>
                <a:ea typeface="ＭＳ Ｐゴシック" pitchFamily="1" charset="-128"/>
              </a:rPr>
              <a:t>There are no A/T or G/C SNPs on the Illumina chips so this problem does not affect these chips.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popular reference panel of haplotypes so far is probably the one provided by the 1000</a:t>
            </a:r>
            <a:r>
              <a:rPr lang="en-US" baseline="0" dirty="0" smtClean="0"/>
              <a:t> Genomes project.</a:t>
            </a:r>
          </a:p>
          <a:p>
            <a:endParaRPr lang="en-US" baseline="0" dirty="0" smtClean="0"/>
          </a:p>
          <a:p>
            <a:r>
              <a:rPr lang="en-US" baseline="0" dirty="0" smtClean="0"/>
              <a:t>In this project, up to 2.5 thousands samples from all over the world were collected and whole genome sequenced in order to build a nearly complete catalog of human genetic variations.</a:t>
            </a:r>
          </a:p>
          <a:p>
            <a:endParaRPr lang="en-US" baseline="0" dirty="0" smtClean="0"/>
          </a:p>
          <a:p>
            <a:endParaRPr lang="fr-FR" dirty="0"/>
          </a:p>
        </p:txBody>
      </p:sp>
      <p:sp>
        <p:nvSpPr>
          <p:cNvPr id="4" name="Slide Number Placeholder 3"/>
          <p:cNvSpPr>
            <a:spLocks noGrp="1"/>
          </p:cNvSpPr>
          <p:nvPr>
            <p:ph type="sldNum" sz="quarter" idx="10"/>
          </p:nvPr>
        </p:nvSpPr>
        <p:spPr/>
        <p:txBody>
          <a:bodyPr/>
          <a:lstStyle/>
          <a:p>
            <a:fld id="{27A2107B-E1D0-45DF-9C76-87B06AB075BA}" type="slidenum">
              <a:rPr lang="fr-FR" smtClean="0"/>
              <a:t>34</a:t>
            </a:fld>
            <a:endParaRPr lang="fr-FR"/>
          </a:p>
        </p:txBody>
      </p:sp>
    </p:spTree>
    <p:extLst>
      <p:ext uri="{BB962C8B-B14F-4D97-AF65-F5344CB8AC3E}">
        <p14:creationId xmlns:p14="http://schemas.microsoft.com/office/powerpoint/2010/main" val="319709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top of this, this phasing is also required to refine the genotype calls from low coverage sequencing. </a:t>
            </a:r>
          </a:p>
          <a:p>
            <a:endParaRPr lang="en-US" dirty="0" smtClean="0"/>
          </a:p>
          <a:p>
            <a:r>
              <a:rPr lang="en-US" dirty="0" smtClean="0"/>
              <a:t>With low coverage, some of the alleles</a:t>
            </a:r>
            <a:r>
              <a:rPr lang="en-US" baseline="0" dirty="0" smtClean="0"/>
              <a:t> may not be covered by reads and thus are impossible to directly type.</a:t>
            </a:r>
          </a:p>
          <a:p>
            <a:endParaRPr lang="en-US" baseline="0" dirty="0" smtClean="0"/>
          </a:p>
          <a:p>
            <a:r>
              <a:rPr lang="en-US" baseline="0" dirty="0" smtClean="0"/>
              <a:t>However, you work at the </a:t>
            </a:r>
            <a:r>
              <a:rPr lang="en-US" baseline="0" dirty="0" err="1" smtClean="0"/>
              <a:t>haplotype</a:t>
            </a:r>
            <a:r>
              <a:rPr lang="en-US" baseline="0" dirty="0" smtClean="0"/>
              <a:t> level, you can combine the reads from multiple individuals and virtually increase your coverage to get better genotype calls.</a:t>
            </a:r>
          </a:p>
          <a:p>
            <a:endParaRPr lang="en-US" baseline="0" dirty="0" smtClean="0"/>
          </a:p>
          <a:p>
            <a:r>
              <a:rPr lang="en-US" baseline="0" dirty="0" smtClean="0"/>
              <a:t>To do so, you need a method that estimate in turn the </a:t>
            </a:r>
            <a:r>
              <a:rPr lang="en-US" baseline="0" dirty="0" err="1" smtClean="0"/>
              <a:t>haplotypes</a:t>
            </a:r>
            <a:r>
              <a:rPr lang="en-US" baseline="0" dirty="0" smtClean="0"/>
              <a:t> from the reads and the genotypes from the </a:t>
            </a:r>
            <a:r>
              <a:rPr lang="en-US" baseline="0" dirty="0" err="1" smtClean="0"/>
              <a:t>haplotypes</a:t>
            </a:r>
            <a:r>
              <a:rPr lang="en-US" baseline="0" dirty="0" smtClean="0"/>
              <a:t>.</a:t>
            </a:r>
          </a:p>
        </p:txBody>
      </p:sp>
      <p:sp>
        <p:nvSpPr>
          <p:cNvPr id="4" name="Slide Number Placeholder 3"/>
          <p:cNvSpPr>
            <a:spLocks noGrp="1"/>
          </p:cNvSpPr>
          <p:nvPr>
            <p:ph type="sldNum" sz="quarter" idx="10"/>
          </p:nvPr>
        </p:nvSpPr>
        <p:spPr/>
        <p:txBody>
          <a:bodyPr/>
          <a:lstStyle/>
          <a:p>
            <a:fld id="{8EB115C3-01C2-FE4B-8E96-410FAB94EF98}" type="slidenum">
              <a:rPr lang="en-US" smtClean="0"/>
              <a:pPr/>
              <a:t>35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top of this, this phasing is also required to refine the genotype calls from low coverage sequencing. </a:t>
            </a:r>
          </a:p>
          <a:p>
            <a:endParaRPr lang="en-US" dirty="0" smtClean="0"/>
          </a:p>
          <a:p>
            <a:r>
              <a:rPr lang="en-US" dirty="0" smtClean="0"/>
              <a:t>With low coverage, some of the alleles</a:t>
            </a:r>
            <a:r>
              <a:rPr lang="en-US" baseline="0" dirty="0" smtClean="0"/>
              <a:t> may not be covered by reads and thus are impossible to directly type.</a:t>
            </a:r>
          </a:p>
          <a:p>
            <a:endParaRPr lang="en-US" baseline="0" dirty="0" smtClean="0"/>
          </a:p>
          <a:p>
            <a:r>
              <a:rPr lang="en-US" baseline="0" dirty="0" smtClean="0"/>
              <a:t>However, you work at the </a:t>
            </a:r>
            <a:r>
              <a:rPr lang="en-US" baseline="0" dirty="0" err="1" smtClean="0"/>
              <a:t>haplotype</a:t>
            </a:r>
            <a:r>
              <a:rPr lang="en-US" baseline="0" dirty="0" smtClean="0"/>
              <a:t> level, you can combine the reads from multiple individuals and virtually increase your coverage to get better genotype calls.</a:t>
            </a:r>
          </a:p>
          <a:p>
            <a:endParaRPr lang="en-US" baseline="0" dirty="0" smtClean="0"/>
          </a:p>
          <a:p>
            <a:r>
              <a:rPr lang="en-US" baseline="0" dirty="0" smtClean="0"/>
              <a:t>To do so, you need a method that estimate in turn the </a:t>
            </a:r>
            <a:r>
              <a:rPr lang="en-US" baseline="0" dirty="0" err="1" smtClean="0"/>
              <a:t>haplotypes</a:t>
            </a:r>
            <a:r>
              <a:rPr lang="en-US" baseline="0" dirty="0" smtClean="0"/>
              <a:t> from the reads and the genotypes from the </a:t>
            </a:r>
            <a:r>
              <a:rPr lang="en-US" baseline="0" dirty="0" err="1" smtClean="0"/>
              <a:t>haplotypes</a:t>
            </a:r>
            <a:r>
              <a:rPr lang="en-US" baseline="0" dirty="0" smtClean="0"/>
              <a:t>.</a:t>
            </a:r>
          </a:p>
        </p:txBody>
      </p:sp>
      <p:sp>
        <p:nvSpPr>
          <p:cNvPr id="4" name="Slide Number Placeholder 3"/>
          <p:cNvSpPr>
            <a:spLocks noGrp="1"/>
          </p:cNvSpPr>
          <p:nvPr>
            <p:ph type="sldNum" sz="quarter" idx="10"/>
          </p:nvPr>
        </p:nvSpPr>
        <p:spPr/>
        <p:txBody>
          <a:bodyPr/>
          <a:lstStyle/>
          <a:p>
            <a:fld id="{8EB115C3-01C2-FE4B-8E96-410FAB94EF98}" type="slidenum">
              <a:rPr lang="en-US" smtClean="0"/>
              <a:pPr/>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low coverage data, you cannot directly</a:t>
            </a:r>
            <a:r>
              <a:rPr lang="en-US" baseline="0" dirty="0" smtClean="0"/>
              <a:t> determine accurately the </a:t>
            </a:r>
            <a:r>
              <a:rPr lang="en-US" dirty="0" smtClean="0"/>
              <a:t>genotypes,</a:t>
            </a:r>
            <a:r>
              <a:rPr lang="en-US" baseline="0" dirty="0" smtClean="0"/>
              <a:t> instead you use genotype likelihood which captures uncertainty in the genotype definition.</a:t>
            </a:r>
          </a:p>
          <a:p>
            <a:endParaRPr lang="en-US" baseline="0" dirty="0" smtClean="0"/>
          </a:p>
          <a:p>
            <a:r>
              <a:rPr lang="en-US" baseline="0" dirty="0" smtClean="0"/>
              <a:t>It can be flat when no reads are available and skewed toward a particular genotype when many reads support it.</a:t>
            </a:r>
            <a:r>
              <a:rPr lang="en-US" dirty="0" smtClean="0"/>
              <a:t> </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a:t>
            </a:r>
            <a:r>
              <a:rPr lang="en-US" baseline="0" dirty="0" smtClean="0"/>
              <a:t>we applied it on three data sets representative of GWAS at that time:</a:t>
            </a:r>
          </a:p>
          <a:p>
            <a:pPr marL="171450" indent="-171450">
              <a:buFontTx/>
              <a:buChar char="-"/>
            </a:pPr>
            <a:r>
              <a:rPr lang="en-US" baseline="0" dirty="0" smtClean="0"/>
              <a:t>Few hundreds samples typed on a 500K array</a:t>
            </a:r>
          </a:p>
          <a:p>
            <a:pPr marL="171450" indent="-171450">
              <a:buFontTx/>
              <a:buChar char="-"/>
            </a:pPr>
            <a:r>
              <a:rPr lang="en-US" baseline="0" dirty="0" smtClean="0"/>
              <a:t>Thousands of samples typed on the same array</a:t>
            </a:r>
          </a:p>
          <a:p>
            <a:pPr marL="171450" indent="-171450">
              <a:buFontTx/>
              <a:buChar char="-"/>
            </a:pPr>
            <a:r>
              <a:rPr lang="en-US" baseline="0" dirty="0" smtClean="0"/>
              <a:t>And thousands of samples typed on a denser array with 2.5M SNPs.</a:t>
            </a:r>
          </a:p>
          <a:p>
            <a:pPr marL="171450" indent="-171450">
              <a:buFontTx/>
              <a:buChar char="-"/>
            </a:pPr>
            <a:endParaRPr lang="en-US" baseline="0" dirty="0" smtClean="0"/>
          </a:p>
          <a:p>
            <a:pPr marL="0" indent="0">
              <a:buFontTx/>
              <a:buNone/>
            </a:pPr>
            <a:r>
              <a:rPr lang="en-US" baseline="0" dirty="0" smtClean="0"/>
              <a:t>Here you have the switch error rate as a function of the number of conditioning haplotypes used in the estimation…</a:t>
            </a:r>
          </a:p>
          <a:p>
            <a:pPr marL="0" indent="0">
              <a:buFontTx/>
              <a:buNone/>
            </a:pPr>
            <a:endParaRPr lang="en-US" baseline="0" dirty="0" smtClean="0"/>
          </a:p>
          <a:p>
            <a:pPr marL="0" indent="0">
              <a:buFontTx/>
              <a:buNone/>
            </a:pPr>
            <a:r>
              <a:rPr lang="en-US" baseline="0" dirty="0" smtClean="0"/>
              <a:t>… and you can see in blue that we were also doing much better than all other competitor methods in all three cases even when using a small number of conditioning haplotypes.</a:t>
            </a:r>
          </a:p>
          <a:p>
            <a:pPr marL="0" indent="0">
              <a:buFontTx/>
              <a:buNone/>
            </a:pPr>
            <a:endParaRPr lang="en-US" baseline="0" dirty="0" smtClean="0"/>
          </a:p>
          <a:p>
            <a:pPr marL="0" indent="0">
              <a:buFontTx/>
              <a:buNone/>
            </a:pPr>
            <a:r>
              <a:rPr lang="en-US" baseline="0" dirty="0" smtClean="0"/>
              <a:t>So all this was encouraging and this is why …</a:t>
            </a:r>
          </a:p>
        </p:txBody>
      </p:sp>
      <p:sp>
        <p:nvSpPr>
          <p:cNvPr id="4" name="Slide Number Placeholder 3"/>
          <p:cNvSpPr>
            <a:spLocks noGrp="1"/>
          </p:cNvSpPr>
          <p:nvPr>
            <p:ph type="sldNum" sz="quarter" idx="10"/>
          </p:nvPr>
        </p:nvSpPr>
        <p:spPr/>
        <p:txBody>
          <a:bodyPr/>
          <a:lstStyle/>
          <a:p>
            <a:fld id="{27A2107B-E1D0-45DF-9C76-87B06AB075BA}" type="slidenum">
              <a:rPr lang="fr-FR" smtClean="0"/>
              <a:t>12</a:t>
            </a:fld>
            <a:endParaRPr lang="fr-FR"/>
          </a:p>
        </p:txBody>
      </p:sp>
    </p:spTree>
    <p:extLst>
      <p:ext uri="{BB962C8B-B14F-4D97-AF65-F5344CB8AC3E}">
        <p14:creationId xmlns:p14="http://schemas.microsoft.com/office/powerpoint/2010/main" val="1361503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first step,</a:t>
            </a:r>
            <a:r>
              <a:rPr lang="en-US" baseline="0" dirty="0" smtClean="0"/>
              <a:t> I developed an extension of the HMM to handle this data. </a:t>
            </a:r>
          </a:p>
          <a:p>
            <a:endParaRPr lang="en-US" baseline="0" dirty="0" smtClean="0"/>
          </a:p>
          <a:p>
            <a:r>
              <a:rPr lang="en-US" baseline="0" dirty="0" smtClean="0"/>
              <a:t>This produces a pair of </a:t>
            </a:r>
            <a:r>
              <a:rPr lang="en-US" baseline="0" dirty="0" err="1" smtClean="0"/>
              <a:t>haplotypes</a:t>
            </a:r>
            <a:r>
              <a:rPr lang="en-US" baseline="0" dirty="0" smtClean="0"/>
              <a:t> and as a by product genotype calls for each variant.</a:t>
            </a:r>
          </a:p>
        </p:txBody>
      </p:sp>
      <p:sp>
        <p:nvSpPr>
          <p:cNvPr id="4" name="Slide Number Placeholder 3"/>
          <p:cNvSpPr>
            <a:spLocks noGrp="1"/>
          </p:cNvSpPr>
          <p:nvPr>
            <p:ph type="sldNum" sz="quarter" idx="10"/>
          </p:nvPr>
        </p:nvSpPr>
        <p:spPr/>
        <p:txBody>
          <a:bodyPr/>
          <a:lstStyle/>
          <a:p>
            <a:fld id="{8EB115C3-01C2-FE4B-8E96-410FAB94EF98}"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a:defRPr/>
            </a:pPr>
            <a:r>
              <a:rPr lang="en-US" baseline="0" dirty="0" smtClean="0"/>
              <a:t>Once applied on the data, which took 3000 CPU months in total , we got a whole genome </a:t>
            </a:r>
            <a:r>
              <a:rPr lang="en-US" baseline="0" dirty="0" err="1" smtClean="0"/>
              <a:t>haplotype</a:t>
            </a:r>
            <a:r>
              <a:rPr lang="en-US" baseline="0" dirty="0" smtClean="0"/>
              <a:t> collections that we validated in multiple way.</a:t>
            </a:r>
          </a:p>
          <a:p>
            <a:pPr defTabSz="432465">
              <a:defRPr/>
            </a:pPr>
            <a:endParaRPr lang="en-US" baseline="0" dirty="0" smtClean="0"/>
          </a:p>
          <a:p>
            <a:pPr defTabSz="432465">
              <a:defRPr/>
            </a:pPr>
            <a:r>
              <a:rPr lang="en-US" baseline="0" dirty="0" smtClean="0"/>
              <a:t>Given that these </a:t>
            </a:r>
            <a:r>
              <a:rPr lang="en-US" baseline="0" dirty="0" err="1" smtClean="0"/>
              <a:t>haplotypes</a:t>
            </a:r>
            <a:r>
              <a:rPr lang="en-US" baseline="0" dirty="0" smtClean="0"/>
              <a:t> are mainly used for </a:t>
            </a:r>
            <a:r>
              <a:rPr lang="en-US" baseline="0" dirty="0" err="1" smtClean="0"/>
              <a:t>downstrean</a:t>
            </a:r>
            <a:r>
              <a:rPr lang="en-US" baseline="0" dirty="0" smtClean="0"/>
              <a:t> imputation into GWAS, which actually is genotype predictions at </a:t>
            </a:r>
            <a:r>
              <a:rPr lang="en-US" baseline="0" dirty="0" err="1" smtClean="0"/>
              <a:t>untyped</a:t>
            </a:r>
            <a:r>
              <a:rPr lang="en-US" baseline="0" dirty="0" smtClean="0"/>
              <a:t> variants, I’m only presenting here a validation based on this aspect.</a:t>
            </a:r>
          </a:p>
          <a:p>
            <a:pPr defTabSz="432465">
              <a:defRPr/>
            </a:pPr>
            <a:endParaRPr lang="en-US" baseline="0" dirty="0" smtClean="0"/>
          </a:p>
          <a:p>
            <a:pPr defTabSz="432465">
              <a:defRPr/>
            </a:pPr>
            <a:r>
              <a:rPr lang="en-US" baseline="0" dirty="0" smtClean="0"/>
              <a:t>To do so, we used data from complete genomics samples that were very deeply sequenced at 80x.</a:t>
            </a:r>
          </a:p>
          <a:p>
            <a:pPr defTabSz="432465">
              <a:defRPr/>
            </a:pPr>
            <a:endParaRPr lang="en-US" baseline="0" dirty="0" smtClean="0"/>
          </a:p>
        </p:txBody>
      </p:sp>
      <p:sp>
        <p:nvSpPr>
          <p:cNvPr id="4" name="Slide Number Placeholder 3"/>
          <p:cNvSpPr>
            <a:spLocks noGrp="1"/>
          </p:cNvSpPr>
          <p:nvPr>
            <p:ph type="sldNum" sz="quarter" idx="10"/>
          </p:nvPr>
        </p:nvSpPr>
        <p:spPr/>
        <p:txBody>
          <a:bodyPr/>
          <a:lstStyle/>
          <a:p>
            <a:fld id="{8EB115C3-01C2-FE4B-8E96-410FAB94EF98}" type="slidenum">
              <a:rPr lang="en-US" smtClean="0"/>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split the variants</a:t>
            </a:r>
            <a:r>
              <a:rPr lang="en-US" baseline="0" dirty="0" smtClean="0"/>
              <a:t> </a:t>
            </a:r>
            <a:r>
              <a:rPr lang="en-US" dirty="0" smtClean="0"/>
              <a:t>into</a:t>
            </a:r>
            <a:r>
              <a:rPr lang="en-US" baseline="0" dirty="0" smtClean="0"/>
              <a:t> two sets: variants present on the </a:t>
            </a:r>
            <a:r>
              <a:rPr lang="en-US" baseline="0" dirty="0" err="1" smtClean="0"/>
              <a:t>illumina</a:t>
            </a:r>
            <a:r>
              <a:rPr lang="en-US" baseline="0" dirty="0" smtClean="0"/>
              <a:t> 1M and those that are not; this set basically mimicking a standard GWAS.</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we use the generated 1000 genomes </a:t>
            </a:r>
            <a:r>
              <a:rPr lang="en-US" dirty="0" err="1" smtClean="0"/>
              <a:t>haplotypes</a:t>
            </a:r>
            <a:r>
              <a:rPr lang="en-US" dirty="0" smtClean="0"/>
              <a:t> …</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to </a:t>
            </a:r>
            <a:r>
              <a:rPr lang="en-US" dirty="0" err="1" smtClean="0"/>
              <a:t>preduct</a:t>
            </a:r>
            <a:r>
              <a:rPr lang="en-US" dirty="0" smtClean="0"/>
              <a:t> all genotypes not on the </a:t>
            </a:r>
            <a:r>
              <a:rPr lang="en-US" dirty="0" err="1" smtClean="0"/>
              <a:t>illumina</a:t>
            </a:r>
            <a:r>
              <a:rPr lang="en-US" dirty="0" smtClean="0"/>
              <a:t> 1M.</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extracted</a:t>
            </a:r>
            <a:r>
              <a:rPr lang="en-US" baseline="0" dirty="0" smtClean="0"/>
              <a:t> them ….</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and compared them</a:t>
            </a:r>
            <a:r>
              <a:rPr lang="en-US" baseline="0" dirty="0" smtClean="0"/>
              <a:t> to the true ones that were excluded in the first step.</a:t>
            </a:r>
          </a:p>
          <a:p>
            <a:endParaRPr lang="en-US" baseline="0" dirty="0" smtClean="0"/>
          </a:p>
          <a:p>
            <a:r>
              <a:rPr lang="en-US" baseline="0" dirty="0" smtClean="0"/>
              <a:t>In practice we measure the correlation between the true and imputed genotypes as a function of the minor allele frequency.</a:t>
            </a:r>
          </a:p>
          <a:p>
            <a:endParaRPr lang="en-US" baseline="0" dirty="0" smtClean="0"/>
          </a:p>
          <a:p>
            <a:r>
              <a:rPr lang="en-US" baseline="0" dirty="0" smtClean="0"/>
              <a:t>A common trend here is that rare variants are more challenging to predict than common ones.</a:t>
            </a:r>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the results we got stratified by imputed population.</a:t>
            </a:r>
          </a:p>
          <a:p>
            <a:endParaRPr lang="en-US" dirty="0" smtClean="0"/>
          </a:p>
          <a:p>
            <a:r>
              <a:rPr lang="en-US" dirty="0" smtClean="0"/>
              <a:t>Here you</a:t>
            </a:r>
            <a:r>
              <a:rPr lang="en-US" baseline="0" dirty="0" smtClean="0"/>
              <a:t> can see that we got very good imputations of common variants.</a:t>
            </a:r>
          </a:p>
          <a:p>
            <a:endParaRPr lang="en-US" baseline="0" dirty="0" smtClean="0"/>
          </a:p>
          <a:p>
            <a:r>
              <a:rPr lang="en-US" baseline="0" dirty="0" smtClean="0"/>
              <a:t>And rare variants are better imputed for </a:t>
            </a:r>
            <a:r>
              <a:rPr lang="en-US" baseline="0" dirty="0" err="1" smtClean="0"/>
              <a:t>africans</a:t>
            </a:r>
            <a:r>
              <a:rPr lang="en-US" baseline="0" dirty="0" smtClean="0"/>
              <a:t>, then  </a:t>
            </a:r>
            <a:r>
              <a:rPr lang="en-US" baseline="0" dirty="0" err="1" smtClean="0"/>
              <a:t>europeans</a:t>
            </a:r>
            <a:r>
              <a:rPr lang="en-US" baseline="0" dirty="0" smtClean="0"/>
              <a:t> and south </a:t>
            </a:r>
            <a:r>
              <a:rPr lang="en-US" baseline="0" dirty="0" err="1" smtClean="0"/>
              <a:t>asians</a:t>
            </a:r>
            <a:r>
              <a:rPr lang="en-US" baseline="0" dirty="0" smtClean="0"/>
              <a:t> and then east </a:t>
            </a:r>
            <a:r>
              <a:rPr lang="en-US" baseline="0" dirty="0" err="1" smtClean="0"/>
              <a:t>asians</a:t>
            </a:r>
            <a:r>
              <a:rPr lang="en-US" baseline="0"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stratified the imputation </a:t>
            </a:r>
            <a:r>
              <a:rPr lang="en-US" dirty="0" err="1" smtClean="0"/>
              <a:t>qualtiy</a:t>
            </a:r>
            <a:r>
              <a:rPr lang="en-US" dirty="0" smtClean="0"/>
              <a:t> by variant type,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EB115C3-01C2-FE4B-8E96-410FAB94EF98}"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if</a:t>
            </a:r>
            <a:r>
              <a:rPr lang="en-US" baseline="0" dirty="0" smtClean="0"/>
              <a:t> we compare to what we get with the phase 1 </a:t>
            </a:r>
            <a:r>
              <a:rPr lang="en-US" baseline="0" dirty="0" err="1" smtClean="0"/>
              <a:t>haplotypes</a:t>
            </a:r>
            <a:r>
              <a:rPr lang="en-US" baseline="0" dirty="0" smtClean="0"/>
              <a:t>, we get much better quality .</a:t>
            </a:r>
          </a:p>
          <a:p>
            <a:endParaRPr lang="en-US" baseline="0" dirty="0" smtClean="0"/>
          </a:p>
          <a:p>
            <a:r>
              <a:rPr lang="en-US" baseline="0" dirty="0" smtClean="0"/>
              <a:t>Even if we use the set of 2000 </a:t>
            </a:r>
            <a:r>
              <a:rPr lang="en-US" baseline="0" dirty="0" err="1" smtClean="0"/>
              <a:t>haplotypes</a:t>
            </a:r>
            <a:r>
              <a:rPr lang="en-US" baseline="0" dirty="0" smtClean="0"/>
              <a:t>  common to 2 phases as reference. </a:t>
            </a:r>
          </a:p>
          <a:p>
            <a:endParaRPr lang="en-US" baseline="0" dirty="0" smtClean="0"/>
          </a:p>
          <a:p>
            <a:r>
              <a:rPr lang="en-US" baseline="0" dirty="0" smtClean="0"/>
              <a:t>We believe this results from better sequencing, and more importantly better methods involved in the data processing.</a:t>
            </a:r>
          </a:p>
        </p:txBody>
      </p:sp>
      <p:sp>
        <p:nvSpPr>
          <p:cNvPr id="4" name="Slide Number Placeholder 3"/>
          <p:cNvSpPr>
            <a:spLocks noGrp="1"/>
          </p:cNvSpPr>
          <p:nvPr>
            <p:ph type="sldNum" sz="quarter" idx="10"/>
          </p:nvPr>
        </p:nvSpPr>
        <p:spPr/>
        <p:txBody>
          <a:bodyPr/>
          <a:lstStyle/>
          <a:p>
            <a:fld id="{8EB115C3-01C2-FE4B-8E96-410FAB94EF98}"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apply our</a:t>
            </a:r>
            <a:r>
              <a:rPr lang="en-US" baseline="0" dirty="0" smtClean="0"/>
              <a:t> new method on samples from an isolated population so with lots of cryptic relatedness, this is what we get compared to another key competitor method; beagle.</a:t>
            </a:r>
          </a:p>
          <a:p>
            <a:endParaRPr lang="en-US" baseline="0" dirty="0" smtClean="0"/>
          </a:p>
          <a:p>
            <a:r>
              <a:rPr lang="en-US" baseline="0" dirty="0" smtClean="0"/>
              <a:t>You can see here that our new long range phasing approach was doing much better, with in some case giving correct haplotypes over complete </a:t>
            </a:r>
            <a:r>
              <a:rPr lang="en-US" baseline="0" dirty="0" err="1" smtClean="0"/>
              <a:t>chromosomess</a:t>
            </a:r>
            <a:r>
              <a:rPr lang="en-US" baseline="0" dirty="0" smtClean="0"/>
              <a:t>.</a:t>
            </a:r>
          </a:p>
          <a:p>
            <a:endParaRPr lang="en-US" baseline="0" dirty="0" smtClean="0"/>
          </a:p>
          <a:p>
            <a:r>
              <a:rPr lang="en-US" baseline="0" dirty="0" smtClean="0"/>
              <a:t>So, it works well for related people, what about </a:t>
            </a:r>
            <a:r>
              <a:rPr lang="en-US" baseline="0" dirty="0" err="1" smtClean="0"/>
              <a:t>unrelateds</a:t>
            </a:r>
            <a:r>
              <a:rPr lang="en-US" baseline="0" dirty="0" smtClean="0"/>
              <a:t>?</a:t>
            </a:r>
            <a:endParaRPr lang="fr-FR" dirty="0"/>
          </a:p>
        </p:txBody>
      </p:sp>
      <p:sp>
        <p:nvSpPr>
          <p:cNvPr id="4" name="Slide Number Placeholder 3"/>
          <p:cNvSpPr>
            <a:spLocks noGrp="1"/>
          </p:cNvSpPr>
          <p:nvPr>
            <p:ph type="sldNum" sz="quarter" idx="10"/>
          </p:nvPr>
        </p:nvSpPr>
        <p:spPr/>
        <p:txBody>
          <a:bodyPr/>
          <a:lstStyle/>
          <a:p>
            <a:fld id="{27A2107B-E1D0-45DF-9C76-87B06AB075BA}" type="slidenum">
              <a:rPr lang="fr-FR" smtClean="0"/>
              <a:t>13</a:t>
            </a:fld>
            <a:endParaRPr lang="fr-FR"/>
          </a:p>
        </p:txBody>
      </p:sp>
    </p:spTree>
    <p:extLst>
      <p:ext uri="{BB962C8B-B14F-4D97-AF65-F5344CB8AC3E}">
        <p14:creationId xmlns:p14="http://schemas.microsoft.com/office/powerpoint/2010/main" val="2482548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16A80060-0668-476C-A4EF-888DB8424AEC}" type="slidenum">
              <a:rPr lang="en-US" altLang="x-none" sz="1200">
                <a:solidFill>
                  <a:srgbClr val="000000"/>
                </a:solidFill>
              </a:rPr>
              <a:pPr eaLnBrk="1" hangingPunct="1"/>
              <a:t>48</a:t>
            </a:fld>
            <a:endParaRPr lang="en-US" altLang="x-none" sz="1200">
              <a:solidFill>
                <a:srgbClr val="000000"/>
              </a:solidFill>
            </a:endParaRPr>
          </a:p>
        </p:txBody>
      </p:sp>
      <p:sp>
        <p:nvSpPr>
          <p:cNvPr id="125954"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125955"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endParaRPr lang="x-none" altLang="x-none" smtClean="0">
              <a:latin typeface="Arial" pitchFamily="34" charset="0"/>
              <a:ea typeface="ＭＳ Ｐゴシック" pitchFamily="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47733925-186F-4D59-B0E9-EF6D39827556}" type="slidenum">
              <a:rPr lang="en-US" altLang="x-none" sz="1200">
                <a:solidFill>
                  <a:srgbClr val="000000"/>
                </a:solidFill>
              </a:rPr>
              <a:pPr eaLnBrk="1" hangingPunct="1"/>
              <a:t>49</a:t>
            </a:fld>
            <a:endParaRPr lang="en-US" altLang="x-none" sz="1200">
              <a:solidFill>
                <a:srgbClr val="000000"/>
              </a:solidFill>
            </a:endParaRPr>
          </a:p>
        </p:txBody>
      </p:sp>
      <p:sp>
        <p:nvSpPr>
          <p:cNvPr id="132098"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132099"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endParaRPr lang="x-none" altLang="x-none" smtClean="0">
              <a:latin typeface="Arial" pitchFamily="34" charset="0"/>
              <a:ea typeface="ＭＳ Ｐゴシック" pitchFamily="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17C649EA-182A-478D-AAC1-9403029F9B89}" type="slidenum">
              <a:rPr lang="en-US" altLang="x-none" sz="1200">
                <a:solidFill>
                  <a:srgbClr val="000000"/>
                </a:solidFill>
              </a:rPr>
              <a:pPr eaLnBrk="1" hangingPunct="1"/>
              <a:t>50</a:t>
            </a:fld>
            <a:endParaRPr lang="en-US" altLang="x-none" sz="1200">
              <a:solidFill>
                <a:srgbClr val="000000"/>
              </a:solidFill>
            </a:endParaRPr>
          </a:p>
        </p:txBody>
      </p:sp>
      <p:sp>
        <p:nvSpPr>
          <p:cNvPr id="128002"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128003"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fld id="{17C649EA-182A-478D-AAC1-9403029F9B89}" type="slidenum">
              <a:rPr lang="en-US" altLang="x-none" sz="1200">
                <a:solidFill>
                  <a:srgbClr val="000000"/>
                </a:solidFill>
              </a:rPr>
              <a:pPr eaLnBrk="1" hangingPunct="1"/>
              <a:t>51</a:t>
            </a:fld>
            <a:endParaRPr lang="en-US" altLang="x-none" sz="1200">
              <a:solidFill>
                <a:srgbClr val="000000"/>
              </a:solidFill>
            </a:endParaRPr>
          </a:p>
        </p:txBody>
      </p:sp>
      <p:sp>
        <p:nvSpPr>
          <p:cNvPr id="128002" name="Rectangle 2"/>
          <p:cNvSpPr>
            <a:spLocks noGrp="1" noRot="1" noChangeAspect="1" noChangeArrowheads="1" noTextEdit="1"/>
          </p:cNvSpPr>
          <p:nvPr>
            <p:ph type="sldImg"/>
          </p:nvPr>
        </p:nvSpPr>
        <p:spPr>
          <a:xfrm>
            <a:off x="1150938" y="692150"/>
            <a:ext cx="4554537" cy="3414713"/>
          </a:xfrm>
          <a:solidFill>
            <a:srgbClr val="FFFFFF"/>
          </a:solidFill>
          <a:ln/>
        </p:spPr>
      </p:sp>
      <p:sp>
        <p:nvSpPr>
          <p:cNvPr id="128003" name="Rectangle 3"/>
          <p:cNvSpPr>
            <a:spLocks noGrp="1" noChangeArrowheads="1"/>
          </p:cNvSpPr>
          <p:nvPr>
            <p:ph type="body" idx="1"/>
          </p:nvPr>
        </p:nvSpPr>
        <p:spPr>
          <a:xfrm>
            <a:off x="914400" y="4343400"/>
            <a:ext cx="5027613" cy="4113213"/>
          </a:xfrm>
          <a:solidFill>
            <a:srgbClr val="FFFFFF"/>
          </a:solidFill>
          <a:ln>
            <a:solidFill>
              <a:srgbClr val="000000"/>
            </a:solidFill>
          </a:ln>
        </p:spPr>
        <p:txBody>
          <a:bodyPr/>
          <a:lstStyle/>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a:p>
            <a:pPr eaLnBrk="1" hangingPunct="1"/>
            <a:endParaRPr lang="en-US" altLang="x-none" smtClean="0">
              <a:latin typeface="Arial" pitchFamily="34" charset="0"/>
              <a:ea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smtClean="0">
                <a:latin typeface="Arial" pitchFamily="34" charset="0"/>
                <a:ea typeface="ＭＳ Ｐゴシック" pitchFamily="1" charset="-128"/>
              </a:rPr>
              <a:t>A typical GWAS consists of genotype data in 1000</a:t>
            </a:r>
            <a:r>
              <a:rPr lang="en-US" altLang="en-US" dirty="0" smtClean="0">
                <a:latin typeface="Arial" pitchFamily="34" charset="0"/>
                <a:ea typeface="ＭＳ Ｐゴシック" pitchFamily="1" charset="-128"/>
              </a:rPr>
              <a:t>’</a:t>
            </a:r>
            <a:r>
              <a:rPr lang="en-US" altLang="x-none" dirty="0" smtClean="0">
                <a:latin typeface="Arial" pitchFamily="34" charset="0"/>
                <a:ea typeface="ＭＳ Ｐゴシック" pitchFamily="1" charset="-128"/>
              </a:rPr>
              <a:t>s of samples and many 100,000s of SNPs. </a:t>
            </a:r>
          </a:p>
          <a:p>
            <a:endParaRPr lang="en-GB" altLang="x-none" dirty="0" smtClean="0">
              <a:latin typeface="Arial" pitchFamily="34" charset="0"/>
              <a:ea typeface="ＭＳ Ｐゴシック" pitchFamily="1" charset="-128"/>
            </a:endParaRPr>
          </a:p>
          <a:p>
            <a:r>
              <a:rPr lang="en-US" altLang="x-none" dirty="0" smtClean="0">
                <a:latin typeface="Arial" pitchFamily="34" charset="0"/>
                <a:ea typeface="ＭＳ Ｐゴシック" pitchFamily="1" charset="-128"/>
              </a:rPr>
              <a:t>The image on the slide shows a cartoon of such a dataset, with each row corresponding to the genotypes of an individual, and each column is a SNP. 0,1 and 2 are used to denote the copies of one of the alleles at each SNP. </a:t>
            </a:r>
          </a:p>
          <a:p>
            <a:endParaRPr lang="en-US" altLang="x-none" dirty="0" smtClean="0">
              <a:latin typeface="Arial" pitchFamily="34" charset="0"/>
              <a:ea typeface="ＭＳ Ｐゴシック" pitchFamily="1" charset="-128"/>
            </a:endParaRPr>
          </a:p>
          <a:p>
            <a:pPr>
              <a:spcBef>
                <a:spcPts val="425"/>
              </a:spcBef>
            </a:pPr>
            <a:r>
              <a:rPr lang="en-US" altLang="x-none" dirty="0" smtClean="0">
                <a:solidFill>
                  <a:srgbClr val="000000"/>
                </a:solidFill>
                <a:latin typeface="Arial" pitchFamily="34" charset="0"/>
                <a:ea typeface="ＭＳ Ｐゴシック" pitchFamily="1" charset="-128"/>
              </a:rPr>
              <a:t>Typical GWAS chips only assay a small proportion of all the SNPs that exist in the human population.</a:t>
            </a:r>
            <a:endParaRPr lang="en-GB" altLang="x-none" sz="1000" dirty="0" smtClean="0">
              <a:latin typeface="Times" pitchFamily="1" charset="0"/>
              <a:ea typeface="ＭＳ 明朝" pitchFamily="1" charset="-128"/>
            </a:endParaRPr>
          </a:p>
        </p:txBody>
      </p:sp>
      <p:sp>
        <p:nvSpPr>
          <p:cNvPr id="4" name="Slide Number Placeholder 3"/>
          <p:cNvSpPr>
            <a:spLocks noGrp="1"/>
          </p:cNvSpPr>
          <p:nvPr>
            <p:ph type="sldNum" sz="quarter" idx="10"/>
          </p:nvPr>
        </p:nvSpPr>
        <p:spPr/>
        <p:txBody>
          <a:bodyPr/>
          <a:lstStyle/>
          <a:p>
            <a:fld id="{B31B9BE6-73E3-4228-87F5-BE7A7CC9BEE6}" type="slidenum">
              <a:rPr lang="fr-FR" smtClean="0"/>
              <a:t>14</a:t>
            </a:fld>
            <a:endParaRPr lang="fr-FR"/>
          </a:p>
        </p:txBody>
      </p:sp>
    </p:spTree>
    <p:extLst>
      <p:ext uri="{BB962C8B-B14F-4D97-AF65-F5344CB8AC3E}">
        <p14:creationId xmlns:p14="http://schemas.microsoft.com/office/powerpoint/2010/main" val="71394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smtClean="0">
                <a:latin typeface="Arial" pitchFamily="34" charset="0"/>
                <a:ea typeface="ＭＳ Ｐゴシック" pitchFamily="1" charset="-128"/>
              </a:rPr>
              <a:t>In addition to a given GWAS dataset large scale reference datasets exist in humans. Such datasets, produced by projects such as the </a:t>
            </a:r>
            <a:r>
              <a:rPr lang="en-US" altLang="x-none" dirty="0" err="1" smtClean="0">
                <a:latin typeface="Arial" pitchFamily="34" charset="0"/>
                <a:ea typeface="ＭＳ Ｐゴシック" pitchFamily="1" charset="-128"/>
              </a:rPr>
              <a:t>HapMap</a:t>
            </a:r>
            <a:r>
              <a:rPr lang="en-US" altLang="x-none" dirty="0" smtClean="0">
                <a:latin typeface="Arial" pitchFamily="34" charset="0"/>
                <a:ea typeface="ＭＳ Ｐゴシック" pitchFamily="1" charset="-128"/>
              </a:rPr>
              <a:t> Project, 1000 Genomes project and the HRC, consist of estimated haplotypes at a much larger number of SNPs than will have been assayed in a GWAS. </a:t>
            </a:r>
            <a:endParaRPr lang="en-GB" altLang="x-none" dirty="0" smtClean="0">
              <a:latin typeface="Arial" pitchFamily="34" charset="0"/>
              <a:ea typeface="ＭＳ Ｐゴシック" pitchFamily="1" charset="-128"/>
            </a:endParaRPr>
          </a:p>
          <a:p>
            <a:r>
              <a:rPr lang="en-US" altLang="x-none" dirty="0" smtClean="0">
                <a:latin typeface="Arial" pitchFamily="34" charset="0"/>
                <a:ea typeface="ＭＳ Ｐゴシック" pitchFamily="1" charset="-128"/>
              </a:rPr>
              <a:t>The slide illustrates this idea using a cartoon, with the 4 haplotypes represented above the GWAS samples. It can be seen then that the reference dataset, often referred to as a haplotype reference panel, has SNP data at many more SNPs than the GWAS samples. This makes it clear that there are many genotypes in the GWAS samples that have not been directly assayed.</a:t>
            </a:r>
            <a:endParaRPr lang="en-GB" altLang="x-none" dirty="0" smtClean="0">
              <a:latin typeface="Arial" pitchFamily="34" charset="0"/>
              <a:ea typeface="ＭＳ Ｐゴシック" pitchFamily="1" charset="-128"/>
            </a:endParaRPr>
          </a:p>
          <a:p>
            <a:endParaRPr lang="en-US" altLang="x-none" dirty="0" smtClean="0">
              <a:latin typeface="Arial" pitchFamily="34" charset="0"/>
              <a:ea typeface="ＭＳ Ｐゴシック" pitchFamily="1" charset="-128"/>
            </a:endParaRPr>
          </a:p>
          <a:p>
            <a:endParaRPr lang="fr-FR" dirty="0"/>
          </a:p>
        </p:txBody>
      </p:sp>
      <p:sp>
        <p:nvSpPr>
          <p:cNvPr id="4" name="Slide Number Placeholder 3"/>
          <p:cNvSpPr>
            <a:spLocks noGrp="1"/>
          </p:cNvSpPr>
          <p:nvPr>
            <p:ph type="sldNum" sz="quarter" idx="10"/>
          </p:nvPr>
        </p:nvSpPr>
        <p:spPr/>
        <p:txBody>
          <a:bodyPr/>
          <a:lstStyle/>
          <a:p>
            <a:fld id="{B31B9BE6-73E3-4228-87F5-BE7A7CC9BEE6}" type="slidenum">
              <a:rPr lang="fr-FR" smtClean="0"/>
              <a:t>15</a:t>
            </a:fld>
            <a:endParaRPr lang="fr-FR"/>
          </a:p>
        </p:txBody>
      </p:sp>
    </p:spTree>
    <p:extLst>
      <p:ext uri="{BB962C8B-B14F-4D97-AF65-F5344CB8AC3E}">
        <p14:creationId xmlns:p14="http://schemas.microsoft.com/office/powerpoint/2010/main" val="207545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smtClean="0">
                <a:latin typeface="Arial" pitchFamily="34" charset="0"/>
                <a:ea typeface="ＭＳ Ｐゴシック" pitchFamily="1" charset="-128"/>
              </a:rPr>
              <a:t>In addition to a given GWAS dataset large scale reference datasets exist in humans. Such datasets, produced by projects such as the </a:t>
            </a:r>
            <a:r>
              <a:rPr lang="en-US" altLang="x-none" dirty="0" err="1" smtClean="0">
                <a:latin typeface="Arial" pitchFamily="34" charset="0"/>
                <a:ea typeface="ＭＳ Ｐゴシック" pitchFamily="1" charset="-128"/>
              </a:rPr>
              <a:t>HapMap</a:t>
            </a:r>
            <a:r>
              <a:rPr lang="en-US" altLang="x-none" dirty="0" smtClean="0">
                <a:latin typeface="Arial" pitchFamily="34" charset="0"/>
                <a:ea typeface="ＭＳ Ｐゴシック" pitchFamily="1" charset="-128"/>
              </a:rPr>
              <a:t> Project, 1000 Genomes project and the HRC, consist of estimated haplotypes at a much larger number of SNPs than will have been assayed in a GWAS. </a:t>
            </a:r>
            <a:endParaRPr lang="en-GB" altLang="x-none" dirty="0" smtClean="0">
              <a:latin typeface="Arial" pitchFamily="34" charset="0"/>
              <a:ea typeface="ＭＳ Ｐゴシック" pitchFamily="1" charset="-128"/>
            </a:endParaRPr>
          </a:p>
          <a:p>
            <a:r>
              <a:rPr lang="en-US" altLang="x-none" dirty="0" smtClean="0">
                <a:latin typeface="Arial" pitchFamily="34" charset="0"/>
                <a:ea typeface="ＭＳ Ｐゴシック" pitchFamily="1" charset="-128"/>
              </a:rPr>
              <a:t>The slide illustrates this idea using a cartoon, with the 4 haplotypes represented above the GWAS samples. It can be seen then that the reference dataset, often referred to as a haplotype reference panel, has SNP data at many more SNPs than the GWAS samples. This makes it clear that there are many genotypes in the GWAS samples that have not been directly assayed.</a:t>
            </a:r>
            <a:endParaRPr lang="en-GB" altLang="x-none" dirty="0" smtClean="0">
              <a:latin typeface="Arial" pitchFamily="34" charset="0"/>
              <a:ea typeface="ＭＳ Ｐゴシック" pitchFamily="1" charset="-128"/>
            </a:endParaRPr>
          </a:p>
          <a:p>
            <a:endParaRPr lang="en-US" altLang="x-none" dirty="0" smtClean="0">
              <a:latin typeface="Arial" pitchFamily="34" charset="0"/>
              <a:ea typeface="ＭＳ Ｐゴシック" pitchFamily="1" charset="-128"/>
            </a:endParaRPr>
          </a:p>
          <a:p>
            <a:endParaRPr lang="fr-FR" dirty="0"/>
          </a:p>
        </p:txBody>
      </p:sp>
      <p:sp>
        <p:nvSpPr>
          <p:cNvPr id="4" name="Slide Number Placeholder 3"/>
          <p:cNvSpPr>
            <a:spLocks noGrp="1"/>
          </p:cNvSpPr>
          <p:nvPr>
            <p:ph type="sldNum" sz="quarter" idx="10"/>
          </p:nvPr>
        </p:nvSpPr>
        <p:spPr/>
        <p:txBody>
          <a:bodyPr/>
          <a:lstStyle/>
          <a:p>
            <a:fld id="{B31B9BE6-73E3-4228-87F5-BE7A7CC9BEE6}" type="slidenum">
              <a:rPr lang="fr-FR" smtClean="0"/>
              <a:t>16</a:t>
            </a:fld>
            <a:endParaRPr lang="fr-FR"/>
          </a:p>
        </p:txBody>
      </p:sp>
    </p:spTree>
    <p:extLst>
      <p:ext uri="{BB962C8B-B14F-4D97-AF65-F5344CB8AC3E}">
        <p14:creationId xmlns:p14="http://schemas.microsoft.com/office/powerpoint/2010/main" val="207545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smtClean="0">
                <a:latin typeface="Arial" pitchFamily="34" charset="0"/>
                <a:ea typeface="ＭＳ Ｐゴシック" pitchFamily="1" charset="-128"/>
              </a:rPr>
              <a:t>In effect the GWAS dataset has a large amount of missing data. Represented here by grey question marks.</a:t>
            </a:r>
            <a:endParaRPr lang="en-GB" altLang="x-none" dirty="0" smtClean="0">
              <a:latin typeface="Arial" pitchFamily="34" charset="0"/>
              <a:ea typeface="ＭＳ Ｐゴシック" pitchFamily="1" charset="-128"/>
            </a:endParaRPr>
          </a:p>
        </p:txBody>
      </p:sp>
      <p:sp>
        <p:nvSpPr>
          <p:cNvPr id="4" name="Slide Number Placeholder 3"/>
          <p:cNvSpPr>
            <a:spLocks noGrp="1"/>
          </p:cNvSpPr>
          <p:nvPr>
            <p:ph type="sldNum" sz="quarter" idx="10"/>
          </p:nvPr>
        </p:nvSpPr>
        <p:spPr/>
        <p:txBody>
          <a:bodyPr/>
          <a:lstStyle/>
          <a:p>
            <a:fld id="{B31B9BE6-73E3-4228-87F5-BE7A7CC9BEE6}" type="slidenum">
              <a:rPr lang="fr-FR" smtClean="0"/>
              <a:t>17</a:t>
            </a:fld>
            <a:endParaRPr lang="fr-FR"/>
          </a:p>
        </p:txBody>
      </p:sp>
    </p:spTree>
    <p:extLst>
      <p:ext uri="{BB962C8B-B14F-4D97-AF65-F5344CB8AC3E}">
        <p14:creationId xmlns:p14="http://schemas.microsoft.com/office/powerpoint/2010/main" val="207545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smtClean="0">
                <a:latin typeface="Arial" pitchFamily="34" charset="0"/>
                <a:ea typeface="ＭＳ Ｐゴシック" pitchFamily="1" charset="-128"/>
              </a:rPr>
              <a:t>In effect the GWAS dataset has a large amount of missing data. Represented here by grey question marks.</a:t>
            </a:r>
            <a:endParaRPr lang="en-GB" altLang="x-none" dirty="0" smtClean="0">
              <a:latin typeface="Arial" pitchFamily="34" charset="0"/>
              <a:ea typeface="ＭＳ Ｐゴシック" pitchFamily="1" charset="-128"/>
            </a:endParaRPr>
          </a:p>
        </p:txBody>
      </p:sp>
      <p:sp>
        <p:nvSpPr>
          <p:cNvPr id="4" name="Slide Number Placeholder 3"/>
          <p:cNvSpPr>
            <a:spLocks noGrp="1"/>
          </p:cNvSpPr>
          <p:nvPr>
            <p:ph type="sldNum" sz="quarter" idx="10"/>
          </p:nvPr>
        </p:nvSpPr>
        <p:spPr/>
        <p:txBody>
          <a:bodyPr/>
          <a:lstStyle/>
          <a:p>
            <a:fld id="{B31B9BE6-73E3-4228-87F5-BE7A7CC9BEE6}" type="slidenum">
              <a:rPr lang="fr-FR" smtClean="0"/>
              <a:t>18</a:t>
            </a:fld>
            <a:endParaRPr lang="fr-FR"/>
          </a:p>
        </p:txBody>
      </p:sp>
    </p:spTree>
    <p:extLst>
      <p:ext uri="{BB962C8B-B14F-4D97-AF65-F5344CB8AC3E}">
        <p14:creationId xmlns:p14="http://schemas.microsoft.com/office/powerpoint/2010/main" val="207545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x-none" dirty="0" smtClean="0">
              <a:latin typeface="Arial" pitchFamily="34" charset="0"/>
              <a:ea typeface="ＭＳ Ｐゴシック" pitchFamily="1" charset="-128"/>
            </a:endParaRPr>
          </a:p>
        </p:txBody>
      </p:sp>
      <p:sp>
        <p:nvSpPr>
          <p:cNvPr id="4" name="Slide Number Placeholder 3"/>
          <p:cNvSpPr>
            <a:spLocks noGrp="1"/>
          </p:cNvSpPr>
          <p:nvPr>
            <p:ph type="sldNum" sz="quarter" idx="10"/>
          </p:nvPr>
        </p:nvSpPr>
        <p:spPr/>
        <p:txBody>
          <a:bodyPr/>
          <a:lstStyle/>
          <a:p>
            <a:fld id="{B31B9BE6-73E3-4228-87F5-BE7A7CC9BEE6}" type="slidenum">
              <a:rPr lang="fr-FR" smtClean="0"/>
              <a:t>19</a:t>
            </a:fld>
            <a:endParaRPr lang="fr-FR"/>
          </a:p>
        </p:txBody>
      </p:sp>
    </p:spTree>
    <p:extLst>
      <p:ext uri="{BB962C8B-B14F-4D97-AF65-F5344CB8AC3E}">
        <p14:creationId xmlns:p14="http://schemas.microsoft.com/office/powerpoint/2010/main" val="207545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8C6AA07-6D14-4C4B-83B7-2EA998CEA6A3}" type="datetimeFigureOut">
              <a:rPr lang="fr-FR" smtClean="0"/>
              <a:t>18/05/2017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289370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8C6AA07-6D14-4C4B-83B7-2EA998CEA6A3}" type="datetimeFigureOut">
              <a:rPr lang="fr-FR" smtClean="0"/>
              <a:t>18/05/2017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329588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8C6AA07-6D14-4C4B-83B7-2EA998CEA6A3}" type="datetimeFigureOut">
              <a:rPr lang="fr-FR" smtClean="0"/>
              <a:t>18/05/2017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199767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8C6AA07-6D14-4C4B-83B7-2EA998CEA6A3}" type="datetimeFigureOut">
              <a:rPr lang="fr-FR" smtClean="0"/>
              <a:t>18/05/2017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72300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6AA07-6D14-4C4B-83B7-2EA998CEA6A3}" type="datetimeFigureOut">
              <a:rPr lang="fr-FR" smtClean="0"/>
              <a:t>18/05/2017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8144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A8C6AA07-6D14-4C4B-83B7-2EA998CEA6A3}" type="datetimeFigureOut">
              <a:rPr lang="fr-FR" smtClean="0"/>
              <a:t>18/05/2017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23309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A8C6AA07-6D14-4C4B-83B7-2EA998CEA6A3}" type="datetimeFigureOut">
              <a:rPr lang="fr-FR" smtClean="0"/>
              <a:t>18/05/2017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96217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A8C6AA07-6D14-4C4B-83B7-2EA998CEA6A3}" type="datetimeFigureOut">
              <a:rPr lang="fr-FR" smtClean="0"/>
              <a:t>18/05/2017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25344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6AA07-6D14-4C4B-83B7-2EA998CEA6A3}" type="datetimeFigureOut">
              <a:rPr lang="fr-FR" smtClean="0"/>
              <a:t>18/05/2017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13896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6AA07-6D14-4C4B-83B7-2EA998CEA6A3}" type="datetimeFigureOut">
              <a:rPr lang="fr-FR" smtClean="0"/>
              <a:t>18/05/2017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306288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6AA07-6D14-4C4B-83B7-2EA998CEA6A3}" type="datetimeFigureOut">
              <a:rPr lang="fr-FR" smtClean="0"/>
              <a:t>18/05/2017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2AEB-CA7F-44B6-AC1E-9BA9BD8D4F4D}" type="slidenum">
              <a:rPr lang="fr-FR" smtClean="0"/>
              <a:t>‹#›</a:t>
            </a:fld>
            <a:endParaRPr lang="fr-FR"/>
          </a:p>
        </p:txBody>
      </p:sp>
    </p:spTree>
    <p:extLst>
      <p:ext uri="{BB962C8B-B14F-4D97-AF65-F5344CB8AC3E}">
        <p14:creationId xmlns:p14="http://schemas.microsoft.com/office/powerpoint/2010/main" val="379829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6AA07-6D14-4C4B-83B7-2EA998CEA6A3}" type="datetimeFigureOut">
              <a:rPr lang="fr-FR" smtClean="0"/>
              <a:t>18/05/2017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72AEB-CA7F-44B6-AC1E-9BA9BD8D4F4D}" type="slidenum">
              <a:rPr lang="fr-FR" smtClean="0"/>
              <a:t>‹#›</a:t>
            </a:fld>
            <a:endParaRPr lang="fr-FR"/>
          </a:p>
        </p:txBody>
      </p:sp>
    </p:spTree>
    <p:extLst>
      <p:ext uri="{BB962C8B-B14F-4D97-AF65-F5344CB8AC3E}">
        <p14:creationId xmlns:p14="http://schemas.microsoft.com/office/powerpoint/2010/main" val="9158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ph.umich.edu/csg/abecasis/MACH/" TargetMode="External"/><Relationship Id="rId2" Type="http://schemas.openxmlformats.org/officeDocument/2006/relationships/hyperlink" Target="https://mathgen.stats.ox.ac.uk/impute/impute_v2.html" TargetMode="External"/><Relationship Id="rId1" Type="http://schemas.openxmlformats.org/officeDocument/2006/relationships/slideLayout" Target="../slideLayouts/slideLayout2.xml"/><Relationship Id="rId6" Type="http://schemas.openxmlformats.org/officeDocument/2006/relationships/hyperlink" Target="https://data.broadinstitute.org/alkesgroup/Eagle/" TargetMode="External"/><Relationship Id="rId5" Type="http://schemas.openxmlformats.org/officeDocument/2006/relationships/hyperlink" Target="http://mathgen.stats.ox.ac.uk/genetics_software/shapeit/shapeit.html" TargetMode="External"/><Relationship Id="rId4" Type="http://schemas.openxmlformats.org/officeDocument/2006/relationships/hyperlink" Target="http://faculty.washington.edu/browning/beagle/beagl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haplotype-reference-consortium.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phasingserver.stats.ox.ac.uk/" TargetMode="External"/><Relationship Id="rId5" Type="http://schemas.openxmlformats.org/officeDocument/2006/relationships/hyperlink" Target="https://imputationserver.sph.umich.edu" TargetMode="External"/><Relationship Id="rId4" Type="http://schemas.openxmlformats.org/officeDocument/2006/relationships/hyperlink" Target="https://imputation.sanger.ac.u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1"/>
            <a:ext cx="7772400" cy="1971650"/>
          </a:xfrm>
        </p:spPr>
        <p:txBody>
          <a:bodyPr/>
          <a:lstStyle/>
          <a:p>
            <a:r>
              <a:rPr lang="en-US" dirty="0" smtClean="0"/>
              <a:t>Data QC and Exploratory</a:t>
            </a:r>
            <a:br>
              <a:rPr lang="en-US" dirty="0" smtClean="0"/>
            </a:br>
            <a:r>
              <a:rPr lang="en-US" dirty="0" smtClean="0"/>
              <a:t>Data Analysis</a:t>
            </a:r>
            <a:br>
              <a:rPr lang="en-US" dirty="0" smtClean="0"/>
            </a:br>
            <a:r>
              <a:rPr lang="en-US" sz="3200" dirty="0" smtClean="0"/>
              <a:t>(Afternoon session)</a:t>
            </a:r>
            <a:endParaRPr lang="en-US" sz="3200" dirty="0"/>
          </a:p>
        </p:txBody>
      </p:sp>
      <p:sp>
        <p:nvSpPr>
          <p:cNvPr id="3" name="Subtitle 2"/>
          <p:cNvSpPr>
            <a:spLocks noGrp="1"/>
          </p:cNvSpPr>
          <p:nvPr>
            <p:ph type="subTitle" idx="1"/>
          </p:nvPr>
        </p:nvSpPr>
        <p:spPr/>
        <p:txBody>
          <a:bodyPr/>
          <a:lstStyle/>
          <a:p>
            <a:r>
              <a:rPr lang="en-US" sz="2000" dirty="0" smtClean="0"/>
              <a:t>Olivier </a:t>
            </a:r>
            <a:r>
              <a:rPr lang="en-US" sz="2000" dirty="0" err="1" smtClean="0"/>
              <a:t>Delaneau</a:t>
            </a:r>
            <a:endParaRPr lang="en-US" sz="2000" dirty="0" smtClean="0"/>
          </a:p>
          <a:p>
            <a:r>
              <a:rPr lang="en-US" sz="2000" dirty="0" smtClean="0"/>
              <a:t>University of Geneva</a:t>
            </a:r>
            <a:endParaRPr lang="en-US" sz="2000" dirty="0"/>
          </a:p>
          <a:p>
            <a:r>
              <a:rPr lang="en-US" sz="2000" dirty="0" smtClean="0">
                <a:solidFill>
                  <a:schemeClr val="bg1">
                    <a:lumMod val="65000"/>
                  </a:schemeClr>
                </a:solidFill>
              </a:rPr>
              <a:t>19/05/2017</a:t>
            </a:r>
            <a:endParaRPr lang="en-US" sz="2000" dirty="0">
              <a:solidFill>
                <a:schemeClr val="bg1">
                  <a:lumMod val="65000"/>
                </a:schemeClr>
              </a:solidFill>
            </a:endParaRPr>
          </a:p>
        </p:txBody>
      </p:sp>
    </p:spTree>
    <p:extLst>
      <p:ext uri="{BB962C8B-B14F-4D97-AF65-F5344CB8AC3E}">
        <p14:creationId xmlns:p14="http://schemas.microsoft.com/office/powerpoint/2010/main" val="9269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756"/>
            <a:ext cx="8229600" cy="1143000"/>
          </a:xfrm>
        </p:spPr>
        <p:txBody>
          <a:bodyPr/>
          <a:lstStyle/>
          <a:p>
            <a:r>
              <a:rPr lang="en-US" dirty="0" smtClean="0"/>
              <a:t>Basic idea of phasing</a:t>
            </a:r>
            <a:endParaRPr lang="fr-FR" dirty="0"/>
          </a:p>
        </p:txBody>
      </p:sp>
      <p:sp>
        <p:nvSpPr>
          <p:cNvPr id="5" name="TextBox 4"/>
          <p:cNvSpPr txBox="1"/>
          <p:nvPr/>
        </p:nvSpPr>
        <p:spPr>
          <a:xfrm>
            <a:off x="0" y="979044"/>
            <a:ext cx="9144000" cy="4466180"/>
          </a:xfrm>
          <a:prstGeom prst="rect">
            <a:avLst/>
          </a:prstGeom>
          <a:noFill/>
        </p:spPr>
        <p:txBody>
          <a:bodyPr wrap="square" rtlCol="0">
            <a:spAutoFit/>
          </a:bodyPr>
          <a:lstStyle/>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1  0  1  0  0  0  1  0  1  0  0  0  0  1  1  1  0  1  0  1</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rgbClr val="FF0000"/>
                </a:solidFill>
                <a:latin typeface="MS Reference Sans Serif" pitchFamily="34" charset="0"/>
                <a:ea typeface="Arial Unicode MS" pitchFamily="34" charset="-128"/>
                <a:cs typeface="Arial Unicode MS" pitchFamily="34" charset="-128"/>
              </a:rPr>
              <a:t>1  0  1  1  1  0  1  0  0  1  0  1  1  1  1  1  1  1  0  0</a:t>
            </a:r>
            <a:endParaRPr lang="en-GB" sz="2200" dirty="0" smtClean="0">
              <a:solidFill>
                <a:srgbClr val="FF0000"/>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rgbClr val="008000"/>
                </a:solidFill>
                <a:latin typeface="MS Reference Sans Serif" pitchFamily="34" charset="0"/>
                <a:ea typeface="Arial Unicode MS" pitchFamily="34" charset="-128"/>
                <a:cs typeface="Arial Unicode MS" pitchFamily="34" charset="-128"/>
              </a:rPr>
              <a:t>0  1  0  1  1  1  0  1  0  1  1  1  1  0  0  0  1  0  1  0</a:t>
            </a:r>
            <a:endParaRPr lang="en-GB" sz="2200" dirty="0">
              <a:solidFill>
                <a:srgbClr val="008000"/>
              </a:solidFill>
              <a:latin typeface="MS Reference Sans Serif" pitchFamily="34" charset="0"/>
              <a:ea typeface="Arial Unicode MS" pitchFamily="34" charset="-128"/>
              <a:cs typeface="Arial Unicode MS" pitchFamily="34" charset="-128"/>
            </a:endParaRPr>
          </a:p>
          <a:p>
            <a:pPr algn="ctr">
              <a:lnSpc>
                <a:spcPts val="2000"/>
              </a:lnSpc>
            </a:pPr>
            <a:endParaRPr lang="en-GB" sz="2200" dirty="0">
              <a:solidFill>
                <a:srgbClr val="008000"/>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2  1  1  2  2  1  1  1  0  2  1  2  2  1  1  1  2  1  1  0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a:p>
            <a:pPr>
              <a:lnSpc>
                <a:spcPts val="2000"/>
              </a:lnSpc>
            </a:pPr>
            <a:r>
              <a:rPr lang="en-GB" sz="2200" dirty="0">
                <a:solidFill>
                  <a:schemeClr val="accent1">
                    <a:lumMod val="75000"/>
                  </a:schemeClr>
                </a:solidFill>
                <a:latin typeface="MS Reference Sans Serif" pitchFamily="34" charset="0"/>
                <a:ea typeface="Arial Unicode MS" pitchFamily="34" charset="-128"/>
                <a:cs typeface="Arial Unicode MS" pitchFamily="34" charset="-128"/>
              </a:rPr>
              <a:t>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marL="457200" indent="-457200" algn="ctr">
              <a:lnSpc>
                <a:spcPts val="2000"/>
              </a:lnSpc>
              <a:buAutoNum type="arabicPlain"/>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p:txBody>
      </p:sp>
      <p:sp>
        <p:nvSpPr>
          <p:cNvPr id="6" name="TextBox 5"/>
          <p:cNvSpPr txBox="1"/>
          <p:nvPr/>
        </p:nvSpPr>
        <p:spPr>
          <a:xfrm>
            <a:off x="208087" y="1678166"/>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H</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cxnSp>
        <p:nvCxnSpPr>
          <p:cNvPr id="7" name="Straight Connector 6"/>
          <p:cNvCxnSpPr/>
          <p:nvPr/>
        </p:nvCxnSpPr>
        <p:spPr>
          <a:xfrm>
            <a:off x="971600" y="1628800"/>
            <a:ext cx="280831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779912" y="2132856"/>
            <a:ext cx="26642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6444208" y="2636912"/>
            <a:ext cx="1800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3779912" y="1628800"/>
            <a:ext cx="0" cy="504056"/>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6444208" y="2132856"/>
            <a:ext cx="0" cy="50405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899592" y="2636912"/>
            <a:ext cx="403244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a:off x="4932040" y="1412776"/>
            <a:ext cx="324036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a:off x="4932040" y="1412776"/>
            <a:ext cx="0" cy="1224136"/>
          </a:xfrm>
          <a:prstGeom prst="line">
            <a:avLst/>
          </a:prstGeom>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467545" y="4924325"/>
            <a:ext cx="8424936" cy="1384995"/>
          </a:xfrm>
          <a:prstGeom prst="rect">
            <a:avLst/>
          </a:prstGeom>
          <a:noFill/>
        </p:spPr>
        <p:txBody>
          <a:bodyPr wrap="square" rtlCol="0">
            <a:spAutoFit/>
          </a:bodyPr>
          <a:lstStyle/>
          <a:p>
            <a:r>
              <a:rPr lang="en-US" sz="2800" dirty="0" smtClean="0"/>
              <a:t>It uses Hidden Markov Models (</a:t>
            </a:r>
            <a:r>
              <a:rPr lang="en-US" sz="2800" i="1" dirty="0" smtClean="0"/>
              <a:t>Li and Stephens, 2005</a:t>
            </a:r>
            <a:r>
              <a:rPr lang="en-US" sz="2800" dirty="0" smtClean="0"/>
              <a:t>) that models the underlying haplotypes as mosaics of haplotypes of other individuals.</a:t>
            </a:r>
            <a:endParaRPr lang="en-US" sz="2800" dirty="0"/>
          </a:p>
        </p:txBody>
      </p:sp>
      <p:sp>
        <p:nvSpPr>
          <p:cNvPr id="16" name="TextBox 15"/>
          <p:cNvSpPr txBox="1"/>
          <p:nvPr/>
        </p:nvSpPr>
        <p:spPr>
          <a:xfrm>
            <a:off x="179512" y="3790781"/>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G</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
        <p:nvSpPr>
          <p:cNvPr id="17" name="TextBox 16"/>
          <p:cNvSpPr txBox="1"/>
          <p:nvPr/>
        </p:nvSpPr>
        <p:spPr>
          <a:xfrm>
            <a:off x="8316416" y="3212976"/>
            <a:ext cx="383939" cy="369332"/>
          </a:xfrm>
          <a:prstGeom prst="rect">
            <a:avLst/>
          </a:prstGeom>
          <a:noFill/>
        </p:spPr>
        <p:txBody>
          <a:bodyPr wrap="none" rtlCol="0">
            <a:spAutoFit/>
          </a:bodyPr>
          <a:lstStyle/>
          <a:p>
            <a:r>
              <a:rPr lang="en-US" dirty="0" smtClean="0"/>
              <a:t>h</a:t>
            </a:r>
            <a:r>
              <a:rPr lang="en-US" baseline="-25000" dirty="0" smtClean="0"/>
              <a:t>1</a:t>
            </a:r>
            <a:endParaRPr lang="en-US" baseline="-25000" dirty="0"/>
          </a:p>
        </p:txBody>
      </p:sp>
      <p:sp>
        <p:nvSpPr>
          <p:cNvPr id="18" name="TextBox 17"/>
          <p:cNvSpPr txBox="1"/>
          <p:nvPr/>
        </p:nvSpPr>
        <p:spPr>
          <a:xfrm>
            <a:off x="8316416" y="3501008"/>
            <a:ext cx="383939" cy="369332"/>
          </a:xfrm>
          <a:prstGeom prst="rect">
            <a:avLst/>
          </a:prstGeom>
          <a:noFill/>
        </p:spPr>
        <p:txBody>
          <a:bodyPr wrap="none" rtlCol="0">
            <a:spAutoFit/>
          </a:bodyPr>
          <a:lstStyle/>
          <a:p>
            <a:r>
              <a:rPr lang="en-US" dirty="0" smtClean="0"/>
              <a:t>h</a:t>
            </a:r>
            <a:r>
              <a:rPr lang="en-US" baseline="-25000" dirty="0" smtClean="0"/>
              <a:t>2</a:t>
            </a:r>
            <a:endParaRPr lang="en-US" baseline="-25000" dirty="0"/>
          </a:p>
        </p:txBody>
      </p:sp>
    </p:spTree>
    <p:extLst>
      <p:ext uri="{BB962C8B-B14F-4D97-AF65-F5344CB8AC3E}">
        <p14:creationId xmlns:p14="http://schemas.microsoft.com/office/powerpoint/2010/main" val="303397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phasing methods</a:t>
            </a:r>
            <a:endParaRPr lang="fr-FR" dirty="0"/>
          </a:p>
        </p:txBody>
      </p:sp>
      <p:sp>
        <p:nvSpPr>
          <p:cNvPr id="4" name="TextBox 3"/>
          <p:cNvSpPr txBox="1">
            <a:spLocks noChangeArrowheads="1"/>
          </p:cNvSpPr>
          <p:nvPr/>
        </p:nvSpPr>
        <p:spPr bwMode="auto">
          <a:xfrm>
            <a:off x="323850" y="1967929"/>
            <a:ext cx="850745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dirty="0">
                <a:solidFill>
                  <a:schemeClr val="tx1"/>
                </a:solidFill>
              </a:rPr>
              <a:t>There are several popular methods for haplotype estimation from genotype </a:t>
            </a:r>
            <a:r>
              <a:rPr lang="en-US" altLang="x-none" sz="1800" dirty="0" smtClean="0">
                <a:solidFill>
                  <a:schemeClr val="tx1"/>
                </a:solidFill>
              </a:rPr>
              <a:t>data:</a:t>
            </a:r>
          </a:p>
          <a:p>
            <a:pPr algn="l" eaLnBrk="1" hangingPunct="1"/>
            <a:endParaRPr lang="en-US" altLang="x-none" sz="1800" dirty="0">
              <a:solidFill>
                <a:schemeClr val="tx1"/>
              </a:solidFill>
            </a:endParaRPr>
          </a:p>
          <a:p>
            <a:pPr algn="l" eaLnBrk="1" hangingPunct="1"/>
            <a:r>
              <a:rPr lang="en-US" altLang="x-none" sz="1800" b="1" dirty="0">
                <a:solidFill>
                  <a:schemeClr val="tx1"/>
                </a:solidFill>
              </a:rPr>
              <a:t>IMPUTE2</a:t>
            </a:r>
            <a:r>
              <a:rPr lang="en-US" altLang="x-none" sz="1800" dirty="0">
                <a:solidFill>
                  <a:schemeClr val="tx1"/>
                </a:solidFill>
              </a:rPr>
              <a:t> - </a:t>
            </a:r>
            <a:r>
              <a:rPr lang="en-US" altLang="x-none" sz="1800" dirty="0">
                <a:solidFill>
                  <a:schemeClr val="tx1"/>
                </a:solidFill>
                <a:hlinkClick r:id="rId2"/>
              </a:rPr>
              <a:t>https://mathgen.stats.ox.ac.uk/impute/impute_v2.html</a:t>
            </a:r>
            <a:endParaRPr lang="en-US" altLang="x-none" sz="1800" dirty="0">
              <a:solidFill>
                <a:schemeClr val="tx1"/>
              </a:solidFill>
            </a:endParaRPr>
          </a:p>
          <a:p>
            <a:pPr algn="l" eaLnBrk="1" hangingPunct="1"/>
            <a:endParaRPr lang="en-US" altLang="x-none" sz="1800" dirty="0">
              <a:solidFill>
                <a:schemeClr val="tx1"/>
              </a:solidFill>
            </a:endParaRPr>
          </a:p>
          <a:p>
            <a:pPr algn="l" eaLnBrk="1" hangingPunct="1"/>
            <a:r>
              <a:rPr lang="en-US" altLang="x-none" sz="1800" b="1" dirty="0">
                <a:solidFill>
                  <a:schemeClr val="tx1"/>
                </a:solidFill>
              </a:rPr>
              <a:t>MACH</a:t>
            </a:r>
            <a:r>
              <a:rPr lang="en-US" altLang="x-none" sz="1800" dirty="0">
                <a:solidFill>
                  <a:schemeClr val="tx1"/>
                </a:solidFill>
              </a:rPr>
              <a:t> - </a:t>
            </a:r>
            <a:r>
              <a:rPr lang="en-US" altLang="x-none" sz="1800" dirty="0">
                <a:solidFill>
                  <a:schemeClr val="tx1"/>
                </a:solidFill>
                <a:hlinkClick r:id="rId3"/>
              </a:rPr>
              <a:t>http://www.sph.umich.edu/csg/abecasis/MACH/</a:t>
            </a:r>
            <a:endParaRPr lang="en-US" altLang="x-none" sz="1800" dirty="0">
              <a:solidFill>
                <a:schemeClr val="tx1"/>
              </a:solidFill>
            </a:endParaRPr>
          </a:p>
          <a:p>
            <a:pPr algn="l" eaLnBrk="1" hangingPunct="1"/>
            <a:endParaRPr lang="en-US" altLang="x-none" sz="1800" dirty="0">
              <a:solidFill>
                <a:schemeClr val="tx1"/>
              </a:solidFill>
            </a:endParaRPr>
          </a:p>
          <a:p>
            <a:pPr algn="l" eaLnBrk="1" hangingPunct="1"/>
            <a:r>
              <a:rPr lang="en-US" altLang="x-none" sz="1800" b="1" dirty="0">
                <a:solidFill>
                  <a:schemeClr val="tx1"/>
                </a:solidFill>
              </a:rPr>
              <a:t>BEAGLE</a:t>
            </a:r>
            <a:r>
              <a:rPr lang="en-US" altLang="x-none" sz="1800" dirty="0">
                <a:solidFill>
                  <a:schemeClr val="tx1"/>
                </a:solidFill>
              </a:rPr>
              <a:t> - </a:t>
            </a:r>
            <a:r>
              <a:rPr lang="en-US" altLang="x-none" sz="1800" dirty="0">
                <a:solidFill>
                  <a:schemeClr val="tx1"/>
                </a:solidFill>
                <a:hlinkClick r:id="rId4"/>
              </a:rPr>
              <a:t>http://faculty.washington.edu/browning/beagle/beagle.html</a:t>
            </a:r>
            <a:endParaRPr lang="en-US" altLang="x-none" sz="1800" dirty="0">
              <a:solidFill>
                <a:schemeClr val="tx1"/>
              </a:solidFill>
            </a:endParaRPr>
          </a:p>
          <a:p>
            <a:pPr algn="l" eaLnBrk="1" hangingPunct="1"/>
            <a:endParaRPr lang="en-US" altLang="x-none" sz="1800" dirty="0">
              <a:solidFill>
                <a:schemeClr val="tx1"/>
              </a:solidFill>
            </a:endParaRPr>
          </a:p>
          <a:p>
            <a:pPr algn="l" eaLnBrk="1" hangingPunct="1"/>
            <a:r>
              <a:rPr lang="en-US" altLang="x-none" sz="1800" b="1" dirty="0">
                <a:solidFill>
                  <a:schemeClr val="tx1"/>
                </a:solidFill>
              </a:rPr>
              <a:t>SHAPEIT2</a:t>
            </a:r>
            <a:r>
              <a:rPr lang="en-US" altLang="x-none" sz="1800" dirty="0">
                <a:solidFill>
                  <a:schemeClr val="tx1"/>
                </a:solidFill>
              </a:rPr>
              <a:t> - </a:t>
            </a:r>
            <a:r>
              <a:rPr lang="en-US" altLang="x-none" sz="1800" dirty="0">
                <a:solidFill>
                  <a:schemeClr val="tx1"/>
                </a:solidFill>
                <a:hlinkClick r:id="rId5"/>
              </a:rPr>
              <a:t>http://</a:t>
            </a:r>
            <a:r>
              <a:rPr lang="en-US" altLang="x-none" sz="1800" dirty="0" smtClean="0">
                <a:solidFill>
                  <a:schemeClr val="tx1"/>
                </a:solidFill>
                <a:hlinkClick r:id="rId5"/>
              </a:rPr>
              <a:t>mathgen.stats.ox.ac.uk/genetics_software/shapeit/shapeit.html</a:t>
            </a:r>
            <a:endParaRPr lang="en-US" altLang="x-none" sz="1800" dirty="0" smtClean="0">
              <a:solidFill>
                <a:schemeClr val="tx1"/>
              </a:solidFill>
            </a:endParaRPr>
          </a:p>
          <a:p>
            <a:pPr algn="l" eaLnBrk="1" hangingPunct="1"/>
            <a:endParaRPr lang="en-US" altLang="x-none" sz="1800" dirty="0">
              <a:solidFill>
                <a:schemeClr val="tx1"/>
              </a:solidFill>
            </a:endParaRPr>
          </a:p>
          <a:p>
            <a:pPr eaLnBrk="1" hangingPunct="1"/>
            <a:r>
              <a:rPr lang="en-US" altLang="x-none" sz="1800" b="1" dirty="0">
                <a:solidFill>
                  <a:schemeClr val="tx1"/>
                </a:solidFill>
              </a:rPr>
              <a:t>EAGLE </a:t>
            </a:r>
            <a:r>
              <a:rPr lang="en-US" altLang="x-none" sz="1800" dirty="0">
                <a:solidFill>
                  <a:schemeClr val="tx1"/>
                </a:solidFill>
              </a:rPr>
              <a:t>- </a:t>
            </a:r>
            <a:r>
              <a:rPr lang="en-US" altLang="x-none" sz="1800" dirty="0">
                <a:solidFill>
                  <a:schemeClr val="tx1"/>
                </a:solidFill>
                <a:hlinkClick r:id="rId6"/>
              </a:rPr>
              <a:t>https://data.broadinstitute.org/alkesgroup/Eagle</a:t>
            </a:r>
            <a:r>
              <a:rPr lang="en-US" altLang="x-none" sz="1800" dirty="0" smtClean="0">
                <a:solidFill>
                  <a:schemeClr val="tx1"/>
                </a:solidFill>
                <a:hlinkClick r:id="rId6"/>
              </a:rPr>
              <a:t>/</a:t>
            </a:r>
            <a:endParaRPr lang="en-US" altLang="x-none" sz="1800" dirty="0" smtClean="0">
              <a:solidFill>
                <a:schemeClr val="tx1"/>
              </a:solidFill>
            </a:endParaRPr>
          </a:p>
          <a:p>
            <a:pPr eaLnBrk="1" hangingPunct="1"/>
            <a:endParaRPr lang="en-US" altLang="x-none" sz="1800" dirty="0">
              <a:solidFill>
                <a:schemeClr val="tx1"/>
              </a:solidFill>
            </a:endParaRPr>
          </a:p>
          <a:p>
            <a:pPr eaLnBrk="1" hangingPunct="1"/>
            <a:r>
              <a:rPr lang="en-US" altLang="x-none" sz="1800" b="1" dirty="0" smtClean="0">
                <a:solidFill>
                  <a:schemeClr val="tx1"/>
                </a:solidFill>
              </a:rPr>
              <a:t>SHAPEIT3</a:t>
            </a:r>
            <a:r>
              <a:rPr lang="en-US" altLang="x-none" sz="1800" dirty="0" smtClean="0">
                <a:solidFill>
                  <a:schemeClr val="tx1"/>
                </a:solidFill>
              </a:rPr>
              <a:t> </a:t>
            </a:r>
            <a:r>
              <a:rPr lang="en-US" altLang="x-none" sz="1800" dirty="0">
                <a:solidFill>
                  <a:schemeClr val="tx1"/>
                </a:solidFill>
              </a:rPr>
              <a:t>- </a:t>
            </a:r>
            <a:r>
              <a:rPr lang="en-US" altLang="x-none" sz="1800" dirty="0">
                <a:solidFill>
                  <a:schemeClr val="tx1"/>
                </a:solidFill>
                <a:hlinkClick r:id="rId5"/>
              </a:rPr>
              <a:t>http://mathgen.stats.ox.ac.uk/genetics_software/shapeit/shapeit.html</a:t>
            </a:r>
            <a:endParaRPr lang="en-US" altLang="x-none" sz="1800" dirty="0">
              <a:solidFill>
                <a:schemeClr val="tx1"/>
              </a:solidFill>
            </a:endParaRPr>
          </a:p>
          <a:p>
            <a:pPr algn="l" eaLnBrk="1" hangingPunct="1"/>
            <a:endParaRPr lang="en-US" altLang="x-none" sz="1800" dirty="0">
              <a:solidFill>
                <a:schemeClr val="tx1"/>
              </a:solidFill>
            </a:endParaRPr>
          </a:p>
          <a:p>
            <a:pPr algn="l" eaLnBrk="1" hangingPunct="1"/>
            <a:r>
              <a:rPr lang="en-US" altLang="x-none" sz="1800" dirty="0">
                <a:solidFill>
                  <a:schemeClr val="tx1"/>
                </a:solidFill>
              </a:rPr>
              <a:t> </a:t>
            </a:r>
          </a:p>
        </p:txBody>
      </p:sp>
    </p:spTree>
    <p:extLst>
      <p:ext uri="{BB962C8B-B14F-4D97-AF65-F5344CB8AC3E}">
        <p14:creationId xmlns:p14="http://schemas.microsoft.com/office/powerpoint/2010/main" val="330647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82606" y="44624"/>
            <a:ext cx="8988954" cy="1143000"/>
          </a:xfrm>
        </p:spPr>
        <p:txBody>
          <a:bodyPr>
            <a:normAutofit/>
          </a:bodyPr>
          <a:lstStyle/>
          <a:p>
            <a:r>
              <a:rPr lang="en-US" dirty="0" smtClean="0"/>
              <a:t>Measuring performance</a:t>
            </a:r>
            <a:endParaRPr lang="fr-FR" b="1" dirty="0"/>
          </a:p>
        </p:txBody>
      </p:sp>
      <p:sp>
        <p:nvSpPr>
          <p:cNvPr id="46" name="TextBox 45"/>
          <p:cNvSpPr txBox="1"/>
          <p:nvPr/>
        </p:nvSpPr>
        <p:spPr>
          <a:xfrm>
            <a:off x="8172400" y="0"/>
            <a:ext cx="899160" cy="461665"/>
          </a:xfrm>
          <a:prstGeom prst="rect">
            <a:avLst/>
          </a:prstGeom>
          <a:noFill/>
        </p:spPr>
        <p:txBody>
          <a:bodyPr wrap="square" rtlCol="0">
            <a:spAutoFit/>
          </a:bodyPr>
          <a:lstStyle/>
          <a:p>
            <a:pPr algn="ctr"/>
            <a:r>
              <a:rPr lang="en-US" sz="2400" b="1" dirty="0" smtClean="0">
                <a:solidFill>
                  <a:schemeClr val="bg1"/>
                </a:solidFill>
              </a:rPr>
              <a:t>2013</a:t>
            </a:r>
            <a:endParaRPr lang="en-US" b="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6" y="3732038"/>
            <a:ext cx="9010650" cy="3081338"/>
          </a:xfrm>
          <a:prstGeom prst="rect">
            <a:avLst/>
          </a:prstGeom>
        </p:spPr>
      </p:pic>
      <p:sp>
        <p:nvSpPr>
          <p:cNvPr id="3" name="TextBox 2"/>
          <p:cNvSpPr txBox="1"/>
          <p:nvPr/>
        </p:nvSpPr>
        <p:spPr>
          <a:xfrm>
            <a:off x="611560" y="3636313"/>
            <a:ext cx="2304256" cy="584775"/>
          </a:xfrm>
          <a:prstGeom prst="rect">
            <a:avLst/>
          </a:prstGeom>
          <a:solidFill>
            <a:schemeClr val="bg1"/>
          </a:solidFill>
        </p:spPr>
        <p:txBody>
          <a:bodyPr wrap="square" rtlCol="0">
            <a:spAutoFit/>
          </a:bodyPr>
          <a:lstStyle/>
          <a:p>
            <a:pPr algn="ctr"/>
            <a:r>
              <a:rPr lang="en-US" dirty="0" smtClean="0"/>
              <a:t>Small GWAS</a:t>
            </a:r>
          </a:p>
          <a:p>
            <a:pPr algn="ctr"/>
            <a:r>
              <a:rPr lang="en-US" sz="1400" dirty="0" smtClean="0">
                <a:solidFill>
                  <a:schemeClr val="bg1">
                    <a:lumMod val="50000"/>
                  </a:schemeClr>
                </a:solidFill>
              </a:rPr>
              <a:t>100s samples x 500K SNPs</a:t>
            </a:r>
            <a:endParaRPr lang="fr-FR" sz="1400" dirty="0">
              <a:solidFill>
                <a:schemeClr val="bg1">
                  <a:lumMod val="50000"/>
                </a:schemeClr>
              </a:solidFill>
            </a:endParaRPr>
          </a:p>
        </p:txBody>
      </p:sp>
      <p:sp>
        <p:nvSpPr>
          <p:cNvPr id="47" name="TextBox 46"/>
          <p:cNvSpPr txBox="1"/>
          <p:nvPr/>
        </p:nvSpPr>
        <p:spPr>
          <a:xfrm>
            <a:off x="3635896" y="3636313"/>
            <a:ext cx="2304256" cy="584775"/>
          </a:xfrm>
          <a:prstGeom prst="rect">
            <a:avLst/>
          </a:prstGeom>
          <a:solidFill>
            <a:schemeClr val="bg1"/>
          </a:solidFill>
        </p:spPr>
        <p:txBody>
          <a:bodyPr wrap="square" rtlCol="0">
            <a:spAutoFit/>
          </a:bodyPr>
          <a:lstStyle/>
          <a:p>
            <a:pPr algn="ctr"/>
            <a:r>
              <a:rPr lang="en-US" dirty="0" smtClean="0"/>
              <a:t>Medium GWAS</a:t>
            </a:r>
          </a:p>
          <a:p>
            <a:pPr algn="ctr"/>
            <a:r>
              <a:rPr lang="en-US" sz="1400" dirty="0" smtClean="0">
                <a:solidFill>
                  <a:schemeClr val="bg1">
                    <a:lumMod val="50000"/>
                  </a:schemeClr>
                </a:solidFill>
              </a:rPr>
              <a:t>1000s samples x 500K SNPs</a:t>
            </a:r>
            <a:endParaRPr lang="fr-FR" sz="1400" dirty="0">
              <a:solidFill>
                <a:schemeClr val="bg1">
                  <a:lumMod val="50000"/>
                </a:schemeClr>
              </a:solidFill>
            </a:endParaRPr>
          </a:p>
        </p:txBody>
      </p:sp>
      <p:sp>
        <p:nvSpPr>
          <p:cNvPr id="48" name="TextBox 47"/>
          <p:cNvSpPr txBox="1"/>
          <p:nvPr/>
        </p:nvSpPr>
        <p:spPr>
          <a:xfrm>
            <a:off x="6660232" y="3636313"/>
            <a:ext cx="2304256" cy="584775"/>
          </a:xfrm>
          <a:prstGeom prst="rect">
            <a:avLst/>
          </a:prstGeom>
          <a:solidFill>
            <a:schemeClr val="bg1"/>
          </a:solidFill>
        </p:spPr>
        <p:txBody>
          <a:bodyPr wrap="square" rtlCol="0">
            <a:spAutoFit/>
          </a:bodyPr>
          <a:lstStyle/>
          <a:p>
            <a:pPr algn="ctr"/>
            <a:r>
              <a:rPr lang="en-US" dirty="0" smtClean="0"/>
              <a:t>Big GWAS</a:t>
            </a:r>
          </a:p>
          <a:p>
            <a:pPr algn="ctr"/>
            <a:r>
              <a:rPr lang="en-US" sz="1400" dirty="0" smtClean="0">
                <a:solidFill>
                  <a:schemeClr val="bg1">
                    <a:lumMod val="50000"/>
                  </a:schemeClr>
                </a:solidFill>
              </a:rPr>
              <a:t>1000s samples x 2.5M SNPs</a:t>
            </a:r>
            <a:endParaRPr lang="fr-FR" sz="1400" dirty="0">
              <a:solidFill>
                <a:schemeClr val="bg1">
                  <a:lumMod val="50000"/>
                </a:schemeClr>
              </a:solidFill>
            </a:endParaRPr>
          </a:p>
        </p:txBody>
      </p:sp>
      <p:sp>
        <p:nvSpPr>
          <p:cNvPr id="49" name="Rectangle 48"/>
          <p:cNvSpPr/>
          <p:nvPr/>
        </p:nvSpPr>
        <p:spPr>
          <a:xfrm>
            <a:off x="1388806" y="1340768"/>
            <a:ext cx="6840000"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1        0     0    1   1    0      0        1     0       1     1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50" name="Rectangle 49"/>
          <p:cNvSpPr/>
          <p:nvPr/>
        </p:nvSpPr>
        <p:spPr>
          <a:xfrm>
            <a:off x="1388806" y="1556792"/>
            <a:ext cx="6840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0        1     1    0   0    1      1        0     1       0     0 </a:t>
            </a:r>
            <a:endParaRPr lang="en-US" sz="1200" b="1" dirty="0">
              <a:solidFill>
                <a:schemeClr val="accent2"/>
              </a:solidFill>
              <a:latin typeface="DejaVu Sans Mono" pitchFamily="49" charset="0"/>
              <a:ea typeface="DejaVu Sans Mono" pitchFamily="49" charset="0"/>
              <a:cs typeface="DejaVu Sans Mono" pitchFamily="49" charset="0"/>
            </a:endParaRPr>
          </a:p>
        </p:txBody>
      </p:sp>
      <p:cxnSp>
        <p:nvCxnSpPr>
          <p:cNvPr id="51" name="Straight Connector 50"/>
          <p:cNvCxnSpPr/>
          <p:nvPr/>
        </p:nvCxnSpPr>
        <p:spPr>
          <a:xfrm>
            <a:off x="1388806" y="1340768"/>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388806" y="1523465"/>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388806" y="1556792"/>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88806" y="1741477"/>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79512" y="1340768"/>
            <a:ext cx="1209294" cy="369332"/>
          </a:xfrm>
          <a:prstGeom prst="rect">
            <a:avLst/>
          </a:prstGeom>
          <a:noFill/>
        </p:spPr>
        <p:txBody>
          <a:bodyPr wrap="square" rtlCol="0">
            <a:spAutoFit/>
          </a:bodyPr>
          <a:lstStyle/>
          <a:p>
            <a:r>
              <a:rPr lang="en-US" dirty="0" smtClean="0"/>
              <a:t>Truth</a:t>
            </a:r>
            <a:endParaRPr lang="fr-FR" dirty="0"/>
          </a:p>
        </p:txBody>
      </p:sp>
      <p:sp>
        <p:nvSpPr>
          <p:cNvPr id="61" name="TextBox 60"/>
          <p:cNvSpPr txBox="1"/>
          <p:nvPr/>
        </p:nvSpPr>
        <p:spPr>
          <a:xfrm>
            <a:off x="180998" y="1948171"/>
            <a:ext cx="1209294" cy="369332"/>
          </a:xfrm>
          <a:prstGeom prst="rect">
            <a:avLst/>
          </a:prstGeom>
          <a:noFill/>
        </p:spPr>
        <p:txBody>
          <a:bodyPr wrap="square" rtlCol="0">
            <a:spAutoFit/>
          </a:bodyPr>
          <a:lstStyle/>
          <a:p>
            <a:r>
              <a:rPr lang="en-US" dirty="0" smtClean="0"/>
              <a:t>Estimation</a:t>
            </a:r>
            <a:endParaRPr lang="fr-FR" dirty="0"/>
          </a:p>
        </p:txBody>
      </p:sp>
      <p:sp>
        <p:nvSpPr>
          <p:cNvPr id="62" name="Rectangle 61"/>
          <p:cNvSpPr/>
          <p:nvPr/>
        </p:nvSpPr>
        <p:spPr>
          <a:xfrm>
            <a:off x="1388806" y="1956335"/>
            <a:ext cx="6840000"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1        0     0    1   1    0      0        1     0       1     1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63" name="Rectangle 62"/>
          <p:cNvSpPr/>
          <p:nvPr/>
        </p:nvSpPr>
        <p:spPr>
          <a:xfrm>
            <a:off x="1388806" y="2172359"/>
            <a:ext cx="6840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0        1     1    0   0    1      1        0     1       0     0 </a:t>
            </a:r>
            <a:endParaRPr lang="en-US" sz="1200" b="1" dirty="0">
              <a:solidFill>
                <a:schemeClr val="accent2"/>
              </a:solidFill>
              <a:latin typeface="DejaVu Sans Mono" pitchFamily="49" charset="0"/>
              <a:ea typeface="DejaVu Sans Mono" pitchFamily="49" charset="0"/>
              <a:cs typeface="DejaVu Sans Mono" pitchFamily="49" charset="0"/>
            </a:endParaRPr>
          </a:p>
        </p:txBody>
      </p:sp>
      <p:sp>
        <p:nvSpPr>
          <p:cNvPr id="70" name="Rectangle 69"/>
          <p:cNvSpPr/>
          <p:nvPr/>
        </p:nvSpPr>
        <p:spPr>
          <a:xfrm>
            <a:off x="3419872" y="2175495"/>
            <a:ext cx="2088232"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1   1    0      0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71" name="Rectangle 70"/>
          <p:cNvSpPr/>
          <p:nvPr/>
        </p:nvSpPr>
        <p:spPr>
          <a:xfrm>
            <a:off x="3413522" y="1957618"/>
            <a:ext cx="2088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0   0    1      1</a:t>
            </a:r>
            <a:endParaRPr lang="en-US" sz="1200" b="1" dirty="0">
              <a:solidFill>
                <a:schemeClr val="accent2"/>
              </a:solidFill>
              <a:latin typeface="DejaVu Sans Mono" pitchFamily="49" charset="0"/>
              <a:ea typeface="DejaVu Sans Mono" pitchFamily="49" charset="0"/>
              <a:cs typeface="DejaVu Sans Mono" pitchFamily="49" charset="0"/>
            </a:endParaRPr>
          </a:p>
        </p:txBody>
      </p:sp>
      <p:cxnSp>
        <p:nvCxnSpPr>
          <p:cNvPr id="66" name="Straight Connector 65"/>
          <p:cNvCxnSpPr/>
          <p:nvPr/>
        </p:nvCxnSpPr>
        <p:spPr>
          <a:xfrm>
            <a:off x="1388806" y="2172359"/>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88806" y="2357044"/>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88806" y="1956335"/>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88806" y="2139032"/>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2729" y="1957887"/>
            <a:ext cx="2088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15342" y="2137618"/>
            <a:ext cx="2088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7723" y="2171530"/>
            <a:ext cx="208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19872" y="2358404"/>
            <a:ext cx="208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Arc 77"/>
          <p:cNvSpPr/>
          <p:nvPr/>
        </p:nvSpPr>
        <p:spPr>
          <a:xfrm rot="5400000">
            <a:off x="2015675" y="2024883"/>
            <a:ext cx="504058" cy="720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9" name="Arc 78"/>
          <p:cNvSpPr/>
          <p:nvPr/>
        </p:nvSpPr>
        <p:spPr>
          <a:xfrm rot="5400000">
            <a:off x="2742723" y="2150885"/>
            <a:ext cx="504058" cy="46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9" name="Arc 88"/>
          <p:cNvSpPr/>
          <p:nvPr/>
        </p:nvSpPr>
        <p:spPr>
          <a:xfrm rot="5400000">
            <a:off x="3250405" y="2186885"/>
            <a:ext cx="504058" cy="396000"/>
          </a:xfrm>
          <a:prstGeom prst="arc">
            <a:avLst>
              <a:gd name="adj1" fmla="val 16200000"/>
              <a:gd name="adj2" fmla="val 5441705"/>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0" name="Arc 89"/>
          <p:cNvSpPr/>
          <p:nvPr/>
        </p:nvSpPr>
        <p:spPr>
          <a:xfrm rot="5400000">
            <a:off x="3679305" y="2240885"/>
            <a:ext cx="504058" cy="28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1" name="Arc 90"/>
          <p:cNvSpPr/>
          <p:nvPr/>
        </p:nvSpPr>
        <p:spPr>
          <a:xfrm rot="5400000">
            <a:off x="4098156" y="2186885"/>
            <a:ext cx="504058" cy="396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2" name="Arc 91"/>
          <p:cNvSpPr/>
          <p:nvPr/>
        </p:nvSpPr>
        <p:spPr>
          <a:xfrm rot="5400000">
            <a:off x="4643995" y="2096885"/>
            <a:ext cx="504058" cy="576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3" name="Arc 92"/>
          <p:cNvSpPr/>
          <p:nvPr/>
        </p:nvSpPr>
        <p:spPr>
          <a:xfrm rot="5400000">
            <a:off x="5382131" y="2006885"/>
            <a:ext cx="504058" cy="756000"/>
          </a:xfrm>
          <a:prstGeom prst="arc">
            <a:avLst>
              <a:gd name="adj1" fmla="val 16200000"/>
              <a:gd name="adj2" fmla="val 5441705"/>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4" name="Arc 93"/>
          <p:cNvSpPr/>
          <p:nvPr/>
        </p:nvSpPr>
        <p:spPr>
          <a:xfrm rot="5400000">
            <a:off x="6066107" y="2150885"/>
            <a:ext cx="504058" cy="46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95" name="Arc 94"/>
          <p:cNvSpPr/>
          <p:nvPr/>
        </p:nvSpPr>
        <p:spPr>
          <a:xfrm rot="5400000">
            <a:off x="6714275" y="2042885"/>
            <a:ext cx="504058" cy="684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22" name="TextBox 21"/>
          <p:cNvSpPr txBox="1"/>
          <p:nvPr/>
        </p:nvSpPr>
        <p:spPr>
          <a:xfrm>
            <a:off x="2267704" y="2636912"/>
            <a:ext cx="5400640" cy="369332"/>
          </a:xfrm>
          <a:prstGeom prst="rect">
            <a:avLst/>
          </a:prstGeom>
          <a:noFill/>
        </p:spPr>
        <p:txBody>
          <a:bodyPr wrap="square" rtlCol="0">
            <a:spAutoFit/>
          </a:bodyPr>
          <a:lstStyle/>
          <a:p>
            <a:pPr algn="ctr"/>
            <a:r>
              <a:rPr lang="en-US" dirty="0" smtClean="0"/>
              <a:t>Switch error rate = 2/10 = 20%</a:t>
            </a:r>
            <a:endParaRPr lang="fr-FR" dirty="0"/>
          </a:p>
        </p:txBody>
      </p:sp>
      <p:sp>
        <p:nvSpPr>
          <p:cNvPr id="96" name="Arc 95"/>
          <p:cNvSpPr/>
          <p:nvPr/>
        </p:nvSpPr>
        <p:spPr>
          <a:xfrm rot="5400000">
            <a:off x="7380339" y="2132885"/>
            <a:ext cx="504058" cy="504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1278499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82606" y="44624"/>
            <a:ext cx="8988954" cy="1143000"/>
          </a:xfrm>
        </p:spPr>
        <p:txBody>
          <a:bodyPr>
            <a:normAutofit/>
          </a:bodyPr>
          <a:lstStyle/>
          <a:p>
            <a:r>
              <a:rPr lang="en-US" dirty="0"/>
              <a:t>Measuring </a:t>
            </a:r>
            <a:r>
              <a:rPr lang="en-US" dirty="0" smtClean="0"/>
              <a:t>performance</a:t>
            </a:r>
            <a:endParaRPr lang="fr-FR" b="1" dirty="0"/>
          </a:p>
        </p:txBody>
      </p:sp>
      <p:sp>
        <p:nvSpPr>
          <p:cNvPr id="46" name="TextBox 45"/>
          <p:cNvSpPr txBox="1"/>
          <p:nvPr/>
        </p:nvSpPr>
        <p:spPr>
          <a:xfrm>
            <a:off x="8172400" y="0"/>
            <a:ext cx="899160" cy="461665"/>
          </a:xfrm>
          <a:prstGeom prst="rect">
            <a:avLst/>
          </a:prstGeom>
          <a:noFill/>
        </p:spPr>
        <p:txBody>
          <a:bodyPr wrap="square" rtlCol="0">
            <a:spAutoFit/>
          </a:bodyPr>
          <a:lstStyle/>
          <a:p>
            <a:pPr algn="ctr"/>
            <a:r>
              <a:rPr lang="en-US" sz="2400" b="1" dirty="0" smtClean="0">
                <a:solidFill>
                  <a:schemeClr val="bg1"/>
                </a:solidFill>
              </a:rPr>
              <a:t>2013</a:t>
            </a:r>
            <a:endParaRPr lang="en-US" b="1" dirty="0">
              <a:solidFill>
                <a:schemeClr val="bg1"/>
              </a:solidFill>
            </a:endParaRPr>
          </a:p>
        </p:txBody>
      </p:sp>
      <p:sp>
        <p:nvSpPr>
          <p:cNvPr id="49" name="Rectangle 48"/>
          <p:cNvSpPr/>
          <p:nvPr/>
        </p:nvSpPr>
        <p:spPr>
          <a:xfrm>
            <a:off x="1388806" y="1340768"/>
            <a:ext cx="6840000"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1        0     0    1   1    0      0        1     0       1     1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50" name="Rectangle 49"/>
          <p:cNvSpPr/>
          <p:nvPr/>
        </p:nvSpPr>
        <p:spPr>
          <a:xfrm>
            <a:off x="1388806" y="1556792"/>
            <a:ext cx="6840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0        1     1    0   0    1      1        0     1       0     0 </a:t>
            </a:r>
            <a:endParaRPr lang="en-US" sz="1200" b="1" dirty="0">
              <a:solidFill>
                <a:schemeClr val="accent2"/>
              </a:solidFill>
              <a:latin typeface="DejaVu Sans Mono" pitchFamily="49" charset="0"/>
              <a:ea typeface="DejaVu Sans Mono" pitchFamily="49" charset="0"/>
              <a:cs typeface="DejaVu Sans Mono" pitchFamily="49" charset="0"/>
            </a:endParaRPr>
          </a:p>
        </p:txBody>
      </p:sp>
      <p:cxnSp>
        <p:nvCxnSpPr>
          <p:cNvPr id="51" name="Straight Connector 50"/>
          <p:cNvCxnSpPr/>
          <p:nvPr/>
        </p:nvCxnSpPr>
        <p:spPr>
          <a:xfrm>
            <a:off x="1388806" y="1340768"/>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388806" y="1523465"/>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388806" y="1556792"/>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88806" y="1741477"/>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79512" y="1340768"/>
            <a:ext cx="1209294" cy="369332"/>
          </a:xfrm>
          <a:prstGeom prst="rect">
            <a:avLst/>
          </a:prstGeom>
          <a:noFill/>
        </p:spPr>
        <p:txBody>
          <a:bodyPr wrap="square" rtlCol="0">
            <a:spAutoFit/>
          </a:bodyPr>
          <a:lstStyle/>
          <a:p>
            <a:r>
              <a:rPr lang="en-US" dirty="0" smtClean="0"/>
              <a:t>Truth</a:t>
            </a:r>
            <a:endParaRPr lang="fr-FR" dirty="0"/>
          </a:p>
        </p:txBody>
      </p:sp>
      <p:sp>
        <p:nvSpPr>
          <p:cNvPr id="61" name="TextBox 60"/>
          <p:cNvSpPr txBox="1"/>
          <p:nvPr/>
        </p:nvSpPr>
        <p:spPr>
          <a:xfrm>
            <a:off x="180998" y="1948171"/>
            <a:ext cx="1209294" cy="369332"/>
          </a:xfrm>
          <a:prstGeom prst="rect">
            <a:avLst/>
          </a:prstGeom>
          <a:noFill/>
        </p:spPr>
        <p:txBody>
          <a:bodyPr wrap="square" rtlCol="0">
            <a:spAutoFit/>
          </a:bodyPr>
          <a:lstStyle/>
          <a:p>
            <a:r>
              <a:rPr lang="en-US" dirty="0" smtClean="0"/>
              <a:t>Estimation</a:t>
            </a:r>
            <a:endParaRPr lang="fr-FR" dirty="0"/>
          </a:p>
        </p:txBody>
      </p:sp>
      <p:sp>
        <p:nvSpPr>
          <p:cNvPr id="62" name="Rectangle 61"/>
          <p:cNvSpPr/>
          <p:nvPr/>
        </p:nvSpPr>
        <p:spPr>
          <a:xfrm>
            <a:off x="1388806" y="1956335"/>
            <a:ext cx="6840000"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1        0     0    1   1    0      0        1     0       1     1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63" name="Rectangle 62"/>
          <p:cNvSpPr/>
          <p:nvPr/>
        </p:nvSpPr>
        <p:spPr>
          <a:xfrm>
            <a:off x="1388806" y="2172359"/>
            <a:ext cx="6840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0        1     1    0   0    1      1        0     1       0     0 </a:t>
            </a:r>
            <a:endParaRPr lang="en-US" sz="1200" b="1" dirty="0">
              <a:solidFill>
                <a:schemeClr val="accent2"/>
              </a:solidFill>
              <a:latin typeface="DejaVu Sans Mono" pitchFamily="49" charset="0"/>
              <a:ea typeface="DejaVu Sans Mono" pitchFamily="49" charset="0"/>
              <a:cs typeface="DejaVu Sans Mono" pitchFamily="49" charset="0"/>
            </a:endParaRPr>
          </a:p>
        </p:txBody>
      </p:sp>
      <p:sp>
        <p:nvSpPr>
          <p:cNvPr id="70" name="Rectangle 69"/>
          <p:cNvSpPr/>
          <p:nvPr/>
        </p:nvSpPr>
        <p:spPr>
          <a:xfrm>
            <a:off x="3419872" y="2175495"/>
            <a:ext cx="2088232" cy="18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1"/>
                </a:solidFill>
                <a:latin typeface="DejaVu Sans Mono" pitchFamily="49" charset="0"/>
                <a:ea typeface="DejaVu Sans Mono" pitchFamily="49" charset="0"/>
                <a:cs typeface="DejaVu Sans Mono" pitchFamily="49" charset="0"/>
              </a:rPr>
              <a:t>  1   1    0      0   </a:t>
            </a:r>
            <a:endParaRPr lang="en-US" sz="1200" b="1" dirty="0">
              <a:solidFill>
                <a:schemeClr val="accent1"/>
              </a:solidFill>
              <a:latin typeface="DejaVu Sans Mono" pitchFamily="49" charset="0"/>
              <a:ea typeface="DejaVu Sans Mono" pitchFamily="49" charset="0"/>
              <a:cs typeface="DejaVu Sans Mono" pitchFamily="49" charset="0"/>
            </a:endParaRPr>
          </a:p>
        </p:txBody>
      </p:sp>
      <p:sp>
        <p:nvSpPr>
          <p:cNvPr id="71" name="Rectangle 70"/>
          <p:cNvSpPr/>
          <p:nvPr/>
        </p:nvSpPr>
        <p:spPr>
          <a:xfrm>
            <a:off x="3413522" y="1957618"/>
            <a:ext cx="2088000" cy="18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accent2"/>
                </a:solidFill>
                <a:latin typeface="DejaVu Sans Mono" pitchFamily="49" charset="0"/>
                <a:ea typeface="DejaVu Sans Mono" pitchFamily="49" charset="0"/>
                <a:cs typeface="DejaVu Sans Mono" pitchFamily="49" charset="0"/>
              </a:rPr>
              <a:t>  0   0    1      1</a:t>
            </a:r>
            <a:endParaRPr lang="en-US" sz="1200" b="1" dirty="0">
              <a:solidFill>
                <a:schemeClr val="accent2"/>
              </a:solidFill>
              <a:latin typeface="DejaVu Sans Mono" pitchFamily="49" charset="0"/>
              <a:ea typeface="DejaVu Sans Mono" pitchFamily="49" charset="0"/>
              <a:cs typeface="DejaVu Sans Mono" pitchFamily="49" charset="0"/>
            </a:endParaRPr>
          </a:p>
        </p:txBody>
      </p:sp>
      <p:cxnSp>
        <p:nvCxnSpPr>
          <p:cNvPr id="66" name="Straight Connector 65"/>
          <p:cNvCxnSpPr/>
          <p:nvPr/>
        </p:nvCxnSpPr>
        <p:spPr>
          <a:xfrm>
            <a:off x="1388806" y="2172359"/>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88806" y="2357044"/>
            <a:ext cx="684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88806" y="1956335"/>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88806" y="2139032"/>
            <a:ext cx="68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2729" y="1957887"/>
            <a:ext cx="2088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15342" y="2137618"/>
            <a:ext cx="2088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7723" y="2171530"/>
            <a:ext cx="208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19872" y="2358404"/>
            <a:ext cx="2088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Arc 77"/>
          <p:cNvSpPr/>
          <p:nvPr/>
        </p:nvSpPr>
        <p:spPr>
          <a:xfrm rot="5400000">
            <a:off x="2015675" y="2024883"/>
            <a:ext cx="504058" cy="720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9" name="Arc 78"/>
          <p:cNvSpPr/>
          <p:nvPr/>
        </p:nvSpPr>
        <p:spPr>
          <a:xfrm rot="5400000">
            <a:off x="2742723" y="2150885"/>
            <a:ext cx="504058" cy="46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9" name="Arc 88"/>
          <p:cNvSpPr/>
          <p:nvPr/>
        </p:nvSpPr>
        <p:spPr>
          <a:xfrm rot="5400000">
            <a:off x="3250405" y="2186885"/>
            <a:ext cx="504058" cy="396000"/>
          </a:xfrm>
          <a:prstGeom prst="arc">
            <a:avLst>
              <a:gd name="adj1" fmla="val 16200000"/>
              <a:gd name="adj2" fmla="val 5441705"/>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0" name="Arc 89"/>
          <p:cNvSpPr/>
          <p:nvPr/>
        </p:nvSpPr>
        <p:spPr>
          <a:xfrm rot="5400000">
            <a:off x="3679305" y="2240885"/>
            <a:ext cx="504058" cy="28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1" name="Arc 90"/>
          <p:cNvSpPr/>
          <p:nvPr/>
        </p:nvSpPr>
        <p:spPr>
          <a:xfrm rot="5400000">
            <a:off x="4098156" y="2186885"/>
            <a:ext cx="504058" cy="396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2" name="Arc 91"/>
          <p:cNvSpPr/>
          <p:nvPr/>
        </p:nvSpPr>
        <p:spPr>
          <a:xfrm rot="5400000">
            <a:off x="4643995" y="2096885"/>
            <a:ext cx="504058" cy="576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3" name="Arc 92"/>
          <p:cNvSpPr/>
          <p:nvPr/>
        </p:nvSpPr>
        <p:spPr>
          <a:xfrm rot="5400000">
            <a:off x="5382131" y="2006885"/>
            <a:ext cx="504058" cy="756000"/>
          </a:xfrm>
          <a:prstGeom prst="arc">
            <a:avLst>
              <a:gd name="adj1" fmla="val 16200000"/>
              <a:gd name="adj2" fmla="val 5441705"/>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4" name="Arc 93"/>
          <p:cNvSpPr/>
          <p:nvPr/>
        </p:nvSpPr>
        <p:spPr>
          <a:xfrm rot="5400000">
            <a:off x="6066107" y="2150885"/>
            <a:ext cx="504058" cy="468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95" name="Arc 94"/>
          <p:cNvSpPr/>
          <p:nvPr/>
        </p:nvSpPr>
        <p:spPr>
          <a:xfrm rot="5400000">
            <a:off x="6714275" y="2042885"/>
            <a:ext cx="504058" cy="684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96" name="Arc 95"/>
          <p:cNvSpPr/>
          <p:nvPr/>
        </p:nvSpPr>
        <p:spPr>
          <a:xfrm rot="5400000">
            <a:off x="7380339" y="2132885"/>
            <a:ext cx="504058" cy="504000"/>
          </a:xfrm>
          <a:prstGeom prst="arc">
            <a:avLst>
              <a:gd name="adj1" fmla="val 16200000"/>
              <a:gd name="adj2" fmla="val 5441705"/>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b="68116"/>
          <a:stretch/>
        </p:blipFill>
        <p:spPr>
          <a:xfrm>
            <a:off x="1763688" y="3079254"/>
            <a:ext cx="5546693" cy="1789906"/>
          </a:xfrm>
          <a:prstGeom prst="rect">
            <a:avLst/>
          </a:prstGeom>
        </p:spPr>
      </p:pic>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t="47059"/>
          <a:stretch/>
        </p:blipFill>
        <p:spPr>
          <a:xfrm>
            <a:off x="1763688" y="3886200"/>
            <a:ext cx="5546693" cy="2972022"/>
          </a:xfrm>
          <a:prstGeom prst="rect">
            <a:avLst/>
          </a:prstGeom>
        </p:spPr>
      </p:pic>
      <p:sp>
        <p:nvSpPr>
          <p:cNvPr id="37" name="Rectangle 36"/>
          <p:cNvSpPr/>
          <p:nvPr/>
        </p:nvSpPr>
        <p:spPr>
          <a:xfrm>
            <a:off x="5996062" y="6525564"/>
            <a:ext cx="3147938" cy="338554"/>
          </a:xfrm>
          <a:prstGeom prst="rect">
            <a:avLst/>
          </a:prstGeom>
        </p:spPr>
        <p:txBody>
          <a:bodyPr wrap="square">
            <a:spAutoFit/>
          </a:bodyPr>
          <a:lstStyle/>
          <a:p>
            <a:pPr algn="r"/>
            <a:r>
              <a:rPr lang="en-US" sz="1600" i="1" dirty="0" smtClean="0">
                <a:solidFill>
                  <a:schemeClr val="bg1">
                    <a:lumMod val="50000"/>
                  </a:schemeClr>
                </a:solidFill>
              </a:rPr>
              <a:t>O’Connell et al, </a:t>
            </a:r>
            <a:r>
              <a:rPr lang="en-US" sz="1600" i="1" dirty="0" err="1" smtClean="0">
                <a:solidFill>
                  <a:schemeClr val="bg1">
                    <a:lumMod val="50000"/>
                  </a:schemeClr>
                </a:solidFill>
              </a:rPr>
              <a:t>Plos</a:t>
            </a:r>
            <a:r>
              <a:rPr lang="en-US" sz="1600" i="1" dirty="0" smtClean="0">
                <a:solidFill>
                  <a:schemeClr val="bg1">
                    <a:lumMod val="50000"/>
                  </a:schemeClr>
                </a:solidFill>
              </a:rPr>
              <a:t> Gen. 2014</a:t>
            </a:r>
            <a:endParaRPr lang="fr-FR" sz="2800" i="1" dirty="0">
              <a:solidFill>
                <a:schemeClr val="bg1">
                  <a:lumMod val="50000"/>
                </a:schemeClr>
              </a:solidFill>
            </a:endParaRPr>
          </a:p>
        </p:txBody>
      </p:sp>
      <p:sp>
        <p:nvSpPr>
          <p:cNvPr id="38" name="TextBox 37"/>
          <p:cNvSpPr txBox="1"/>
          <p:nvPr/>
        </p:nvSpPr>
        <p:spPr>
          <a:xfrm>
            <a:off x="2267704" y="2636912"/>
            <a:ext cx="5400640" cy="369332"/>
          </a:xfrm>
          <a:prstGeom prst="rect">
            <a:avLst/>
          </a:prstGeom>
          <a:noFill/>
        </p:spPr>
        <p:txBody>
          <a:bodyPr wrap="square" rtlCol="0">
            <a:spAutoFit/>
          </a:bodyPr>
          <a:lstStyle/>
          <a:p>
            <a:pPr algn="ctr"/>
            <a:r>
              <a:rPr lang="en-US" dirty="0" smtClean="0"/>
              <a:t>Switch error rate = 2/10 = 20%</a:t>
            </a:r>
            <a:endParaRPr lang="fr-FR" dirty="0"/>
          </a:p>
        </p:txBody>
      </p:sp>
    </p:spTree>
    <p:extLst>
      <p:ext uri="{BB962C8B-B14F-4D97-AF65-F5344CB8AC3E}">
        <p14:creationId xmlns:p14="http://schemas.microsoft.com/office/powerpoint/2010/main" val="1903282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smtClean="0"/>
              <a:t>Limitation of genotyping data</a:t>
            </a:r>
            <a:endParaRPr lang="fr-FR" dirty="0"/>
          </a:p>
        </p:txBody>
      </p:sp>
      <p:grpSp>
        <p:nvGrpSpPr>
          <p:cNvPr id="4" name="Group 68"/>
          <p:cNvGrpSpPr>
            <a:grpSpLocks/>
          </p:cNvGrpSpPr>
          <p:nvPr/>
        </p:nvGrpSpPr>
        <p:grpSpPr bwMode="auto">
          <a:xfrm>
            <a:off x="1328738" y="2724150"/>
            <a:ext cx="6519862" cy="160338"/>
            <a:chOff x="693" y="4021"/>
            <a:chExt cx="4107" cy="101"/>
          </a:xfrm>
        </p:grpSpPr>
        <p:sp>
          <p:nvSpPr>
            <p:cNvPr id="5"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0"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1"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2"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3"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4"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5"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21" name="Group 91"/>
          <p:cNvGrpSpPr>
            <a:grpSpLocks/>
          </p:cNvGrpSpPr>
          <p:nvPr/>
        </p:nvGrpSpPr>
        <p:grpSpPr bwMode="auto">
          <a:xfrm>
            <a:off x="1905000" y="2960688"/>
            <a:ext cx="5334000" cy="1204912"/>
            <a:chOff x="1056" y="1865"/>
            <a:chExt cx="3360" cy="759"/>
          </a:xfrm>
        </p:grpSpPr>
        <p:grpSp>
          <p:nvGrpSpPr>
            <p:cNvPr id="22" name="Group 92"/>
            <p:cNvGrpSpPr>
              <a:grpSpLocks/>
            </p:cNvGrpSpPr>
            <p:nvPr/>
          </p:nvGrpSpPr>
          <p:grpSpPr bwMode="auto">
            <a:xfrm>
              <a:off x="1056" y="1865"/>
              <a:ext cx="3360" cy="231"/>
              <a:chOff x="1056" y="1920"/>
              <a:chExt cx="3360" cy="231"/>
            </a:xfrm>
          </p:grpSpPr>
          <p:sp>
            <p:nvSpPr>
              <p:cNvPr id="44" name="Text Box 93"/>
              <p:cNvSpPr txBox="1">
                <a:spLocks noChangeArrowheads="1"/>
              </p:cNvSpPr>
              <p:nvPr/>
            </p:nvSpPr>
            <p:spPr bwMode="auto">
              <a:xfrm>
                <a:off x="1056"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 name="Text Box 94"/>
              <p:cNvSpPr txBox="1">
                <a:spLocks noChangeArrowheads="1"/>
              </p:cNvSpPr>
              <p:nvPr/>
            </p:nvSpPr>
            <p:spPr bwMode="auto">
              <a:xfrm>
                <a:off x="3792"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6" name="Text Box 95"/>
              <p:cNvSpPr txBox="1">
                <a:spLocks noChangeArrowheads="1"/>
              </p:cNvSpPr>
              <p:nvPr/>
            </p:nvSpPr>
            <p:spPr bwMode="auto">
              <a:xfrm>
                <a:off x="422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7" name="Text Box 96"/>
              <p:cNvSpPr txBox="1">
                <a:spLocks noChangeArrowheads="1"/>
              </p:cNvSpPr>
              <p:nvPr/>
            </p:nvSpPr>
            <p:spPr bwMode="auto">
              <a:xfrm>
                <a:off x="230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 name="Text Box 97"/>
              <p:cNvSpPr txBox="1">
                <a:spLocks noChangeArrowheads="1"/>
              </p:cNvSpPr>
              <p:nvPr/>
            </p:nvSpPr>
            <p:spPr bwMode="auto">
              <a:xfrm>
                <a:off x="354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9" name="Text Box 98"/>
              <p:cNvSpPr txBox="1">
                <a:spLocks noChangeArrowheads="1"/>
              </p:cNvSpPr>
              <p:nvPr/>
            </p:nvSpPr>
            <p:spPr bwMode="auto">
              <a:xfrm>
                <a:off x="196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3" name="Group 99"/>
            <p:cNvGrpSpPr>
              <a:grpSpLocks/>
            </p:cNvGrpSpPr>
            <p:nvPr/>
          </p:nvGrpSpPr>
          <p:grpSpPr bwMode="auto">
            <a:xfrm>
              <a:off x="1056" y="2041"/>
              <a:ext cx="3360" cy="231"/>
              <a:chOff x="1056" y="2073"/>
              <a:chExt cx="3360" cy="231"/>
            </a:xfrm>
          </p:grpSpPr>
          <p:sp>
            <p:nvSpPr>
              <p:cNvPr id="38" name="Text Box 100"/>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 name="Text Box 101"/>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 name="Text Box 102"/>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 name="Text Box 103"/>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 name="Text Box 104"/>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 name="Text Box 105"/>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4" name="Group 106"/>
            <p:cNvGrpSpPr>
              <a:grpSpLocks/>
            </p:cNvGrpSpPr>
            <p:nvPr/>
          </p:nvGrpSpPr>
          <p:grpSpPr bwMode="auto">
            <a:xfrm>
              <a:off x="1056" y="2217"/>
              <a:ext cx="3360" cy="231"/>
              <a:chOff x="1056" y="2217"/>
              <a:chExt cx="3360" cy="231"/>
            </a:xfrm>
          </p:grpSpPr>
          <p:sp>
            <p:nvSpPr>
              <p:cNvPr id="32" name="Text Box 107"/>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3" name="Text Box 108"/>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4" name="Text Box 109"/>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5" name="Text Box 110"/>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6" name="Text Box 111"/>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 name="Text Box 112"/>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5" name="Group 113"/>
            <p:cNvGrpSpPr>
              <a:grpSpLocks/>
            </p:cNvGrpSpPr>
            <p:nvPr/>
          </p:nvGrpSpPr>
          <p:grpSpPr bwMode="auto">
            <a:xfrm>
              <a:off x="1056" y="2393"/>
              <a:ext cx="3360" cy="231"/>
              <a:chOff x="1056" y="2361"/>
              <a:chExt cx="3360" cy="231"/>
            </a:xfrm>
          </p:grpSpPr>
          <p:sp>
            <p:nvSpPr>
              <p:cNvPr id="26" name="Text Box 114"/>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 name="Text Box 115"/>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8" name="Text Box 116"/>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9" name="Text Box 117"/>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0" name="Text Box 118"/>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 name="Text Box 119"/>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grpSp>
        <p:nvGrpSpPr>
          <p:cNvPr id="50" name="Group 120"/>
          <p:cNvGrpSpPr>
            <a:grpSpLocks/>
          </p:cNvGrpSpPr>
          <p:nvPr/>
        </p:nvGrpSpPr>
        <p:grpSpPr bwMode="auto">
          <a:xfrm>
            <a:off x="1905000" y="4216400"/>
            <a:ext cx="5334000" cy="1204913"/>
            <a:chOff x="1056" y="2656"/>
            <a:chExt cx="3360" cy="759"/>
          </a:xfrm>
        </p:grpSpPr>
        <p:grpSp>
          <p:nvGrpSpPr>
            <p:cNvPr id="51" name="Group 121"/>
            <p:cNvGrpSpPr>
              <a:grpSpLocks/>
            </p:cNvGrpSpPr>
            <p:nvPr/>
          </p:nvGrpSpPr>
          <p:grpSpPr bwMode="auto">
            <a:xfrm>
              <a:off x="1056" y="2656"/>
              <a:ext cx="3360" cy="231"/>
              <a:chOff x="1056" y="2640"/>
              <a:chExt cx="3360" cy="231"/>
            </a:xfrm>
          </p:grpSpPr>
          <p:sp>
            <p:nvSpPr>
              <p:cNvPr id="73" name="Text Box 122"/>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74" name="Text Box 123"/>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75" name="Text Box 124"/>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76" name="Text Box 125"/>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77" name="Text Box 126"/>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78" name="Text Box 127"/>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52" name="Group 128"/>
            <p:cNvGrpSpPr>
              <a:grpSpLocks/>
            </p:cNvGrpSpPr>
            <p:nvPr/>
          </p:nvGrpSpPr>
          <p:grpSpPr bwMode="auto">
            <a:xfrm>
              <a:off x="1056" y="2832"/>
              <a:ext cx="3360" cy="231"/>
              <a:chOff x="1056" y="2793"/>
              <a:chExt cx="3360" cy="231"/>
            </a:xfrm>
          </p:grpSpPr>
          <p:sp>
            <p:nvSpPr>
              <p:cNvPr id="67" name="Text Box 129"/>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8" name="Text Box 130"/>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9" name="Text Box 131"/>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70" name="Text Box 132"/>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71" name="Text Box 133"/>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72" name="Text Box 134"/>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53" name="Group 135"/>
            <p:cNvGrpSpPr>
              <a:grpSpLocks/>
            </p:cNvGrpSpPr>
            <p:nvPr/>
          </p:nvGrpSpPr>
          <p:grpSpPr bwMode="auto">
            <a:xfrm>
              <a:off x="1056" y="3008"/>
              <a:ext cx="3360" cy="231"/>
              <a:chOff x="1056" y="2937"/>
              <a:chExt cx="3360" cy="231"/>
            </a:xfrm>
          </p:grpSpPr>
          <p:sp>
            <p:nvSpPr>
              <p:cNvPr id="61" name="Text Box 136"/>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 name="Text Box 137"/>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 name="Text Box 138"/>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 name="Text Box 139"/>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5" name="Text Box 140"/>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6" name="Text Box 141"/>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54" name="Group 142"/>
            <p:cNvGrpSpPr>
              <a:grpSpLocks/>
            </p:cNvGrpSpPr>
            <p:nvPr/>
          </p:nvGrpSpPr>
          <p:grpSpPr bwMode="auto">
            <a:xfrm>
              <a:off x="1056" y="3184"/>
              <a:ext cx="3360" cy="231"/>
              <a:chOff x="1056" y="3081"/>
              <a:chExt cx="3360" cy="231"/>
            </a:xfrm>
          </p:grpSpPr>
          <p:sp>
            <p:nvSpPr>
              <p:cNvPr id="55" name="Text Box 143"/>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 name="Text Box 144"/>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 name="Text Box 145"/>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58" name="Text Box 146"/>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9" name="Text Box 147"/>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0" name="Text Box 148"/>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sp>
        <p:nvSpPr>
          <p:cNvPr id="79"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80" name="Group 150"/>
          <p:cNvGrpSpPr>
            <a:grpSpLocks/>
          </p:cNvGrpSpPr>
          <p:nvPr/>
        </p:nvGrpSpPr>
        <p:grpSpPr bwMode="auto">
          <a:xfrm>
            <a:off x="7475538" y="3046413"/>
            <a:ext cx="449262" cy="2374900"/>
            <a:chOff x="4660" y="959"/>
            <a:chExt cx="283" cy="662"/>
          </a:xfrm>
        </p:grpSpPr>
        <p:sp>
          <p:nvSpPr>
            <p:cNvPr id="81"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2"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3"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4"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1" name="Text Box 161"/>
          <p:cNvSpPr txBox="1">
            <a:spLocks noChangeArrowheads="1"/>
          </p:cNvSpPr>
          <p:nvPr/>
        </p:nvSpPr>
        <p:spPr bwMode="auto">
          <a:xfrm>
            <a:off x="0" y="6248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dirty="0">
                <a:solidFill>
                  <a:srgbClr val="FF0000"/>
                </a:solidFill>
              </a:rPr>
              <a:t>SNPs genotyped in </a:t>
            </a:r>
            <a:r>
              <a:rPr lang="en-US" altLang="x-none" sz="1800" dirty="0" smtClean="0">
                <a:solidFill>
                  <a:srgbClr val="FF0000"/>
                </a:solidFill>
              </a:rPr>
              <a:t>a genomic study: 1 to 5M </a:t>
            </a:r>
            <a:r>
              <a:rPr lang="en-US" altLang="x-none" sz="1800" dirty="0" smtClean="0">
                <a:solidFill>
                  <a:srgbClr val="FF0000"/>
                </a:solidFill>
              </a:rPr>
              <a:t>variants, 100s to 1000s </a:t>
            </a:r>
            <a:r>
              <a:rPr lang="en-US" altLang="x-none" sz="1800" dirty="0" smtClean="0">
                <a:solidFill>
                  <a:srgbClr val="FF0000"/>
                </a:solidFill>
              </a:rPr>
              <a:t>of samples</a:t>
            </a:r>
            <a:endParaRPr lang="en-US" altLang="x-none" sz="1800" dirty="0">
              <a:solidFill>
                <a:srgbClr val="FF0000"/>
              </a:solidFill>
            </a:endParaRPr>
          </a:p>
        </p:txBody>
      </p:sp>
      <p:grpSp>
        <p:nvGrpSpPr>
          <p:cNvPr id="92" name="Group 162"/>
          <p:cNvGrpSpPr>
            <a:grpSpLocks/>
          </p:cNvGrpSpPr>
          <p:nvPr/>
        </p:nvGrpSpPr>
        <p:grpSpPr bwMode="auto">
          <a:xfrm>
            <a:off x="2133600" y="5410200"/>
            <a:ext cx="4876800" cy="762000"/>
            <a:chOff x="1344" y="3408"/>
            <a:chExt cx="3072" cy="480"/>
          </a:xfrm>
        </p:grpSpPr>
        <p:sp>
          <p:nvSpPr>
            <p:cNvPr id="93" name="Line 163"/>
            <p:cNvSpPr>
              <a:spLocks noChangeShapeType="1"/>
            </p:cNvSpPr>
            <p:nvPr/>
          </p:nvSpPr>
          <p:spPr bwMode="auto">
            <a:xfrm flipH="1" flipV="1">
              <a:off x="1344" y="3408"/>
              <a:ext cx="153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4" name="Line 164"/>
            <p:cNvSpPr>
              <a:spLocks noChangeShapeType="1"/>
            </p:cNvSpPr>
            <p:nvPr/>
          </p:nvSpPr>
          <p:spPr bwMode="auto">
            <a:xfrm flipV="1">
              <a:off x="2880" y="3408"/>
              <a:ext cx="153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5" name="Line 165"/>
            <p:cNvSpPr>
              <a:spLocks noChangeShapeType="1"/>
            </p:cNvSpPr>
            <p:nvPr/>
          </p:nvSpPr>
          <p:spPr bwMode="auto">
            <a:xfrm flipH="1" flipV="1">
              <a:off x="2208" y="3408"/>
              <a:ext cx="672"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6" name="Line 166"/>
            <p:cNvSpPr>
              <a:spLocks noChangeShapeType="1"/>
            </p:cNvSpPr>
            <p:nvPr/>
          </p:nvSpPr>
          <p:spPr bwMode="auto">
            <a:xfrm flipV="1">
              <a:off x="2880" y="3408"/>
              <a:ext cx="1152"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7" name="Line 167"/>
            <p:cNvSpPr>
              <a:spLocks noChangeShapeType="1"/>
            </p:cNvSpPr>
            <p:nvPr/>
          </p:nvSpPr>
          <p:spPr bwMode="auto">
            <a:xfrm flipV="1">
              <a:off x="2880" y="3408"/>
              <a:ext cx="864"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8" name="Line 168"/>
            <p:cNvSpPr>
              <a:spLocks noChangeShapeType="1"/>
            </p:cNvSpPr>
            <p:nvPr/>
          </p:nvSpPr>
          <p:spPr bwMode="auto">
            <a:xfrm flipH="1" flipV="1">
              <a:off x="2592" y="3408"/>
              <a:ext cx="288"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327078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a:t>Limitation of genotyping </a:t>
            </a:r>
            <a:r>
              <a:rPr lang="en-US" dirty="0" smtClean="0"/>
              <a:t>data</a:t>
            </a:r>
            <a:endParaRPr lang="fr-FR" dirty="0"/>
          </a:p>
        </p:txBody>
      </p:sp>
      <p:grpSp>
        <p:nvGrpSpPr>
          <p:cNvPr id="99" name="Group 3"/>
          <p:cNvGrpSpPr>
            <a:grpSpLocks/>
          </p:cNvGrpSpPr>
          <p:nvPr/>
        </p:nvGrpSpPr>
        <p:grpSpPr bwMode="auto">
          <a:xfrm>
            <a:off x="1905000" y="1436688"/>
            <a:ext cx="5334000" cy="1204912"/>
            <a:chOff x="1056" y="384"/>
            <a:chExt cx="3360" cy="759"/>
          </a:xfrm>
        </p:grpSpPr>
        <p:grpSp>
          <p:nvGrpSpPr>
            <p:cNvPr id="100" name="Group 4"/>
            <p:cNvGrpSpPr>
              <a:grpSpLocks/>
            </p:cNvGrpSpPr>
            <p:nvPr/>
          </p:nvGrpSpPr>
          <p:grpSpPr bwMode="auto">
            <a:xfrm>
              <a:off x="1056" y="384"/>
              <a:ext cx="3360" cy="231"/>
              <a:chOff x="1056" y="960"/>
              <a:chExt cx="3360" cy="231"/>
            </a:xfrm>
          </p:grpSpPr>
          <p:sp>
            <p:nvSpPr>
              <p:cNvPr id="149"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0"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1"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2"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3"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4"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5"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6"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7"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8"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9"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0"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1"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2"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3"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01" name="Group 20"/>
            <p:cNvGrpSpPr>
              <a:grpSpLocks/>
            </p:cNvGrpSpPr>
            <p:nvPr/>
          </p:nvGrpSpPr>
          <p:grpSpPr bwMode="auto">
            <a:xfrm>
              <a:off x="1056" y="560"/>
              <a:ext cx="3360" cy="231"/>
              <a:chOff x="1056" y="1152"/>
              <a:chExt cx="3360" cy="231"/>
            </a:xfrm>
          </p:grpSpPr>
          <p:sp>
            <p:nvSpPr>
              <p:cNvPr id="134"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5"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6"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7"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8"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9"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0"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1"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2"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3"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4"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5"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6"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7"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8"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02" name="Group 36"/>
            <p:cNvGrpSpPr>
              <a:grpSpLocks/>
            </p:cNvGrpSpPr>
            <p:nvPr/>
          </p:nvGrpSpPr>
          <p:grpSpPr bwMode="auto">
            <a:xfrm>
              <a:off x="1056" y="736"/>
              <a:ext cx="3360" cy="231"/>
              <a:chOff x="1056" y="1353"/>
              <a:chExt cx="3360" cy="231"/>
            </a:xfrm>
          </p:grpSpPr>
          <p:sp>
            <p:nvSpPr>
              <p:cNvPr id="119"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0"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1"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2"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3"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4"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5"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6"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7"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8"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9"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0"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1"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2"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3"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103" name="Group 52"/>
            <p:cNvGrpSpPr>
              <a:grpSpLocks/>
            </p:cNvGrpSpPr>
            <p:nvPr/>
          </p:nvGrpSpPr>
          <p:grpSpPr bwMode="auto">
            <a:xfrm>
              <a:off x="1056" y="912"/>
              <a:ext cx="3360" cy="231"/>
              <a:chOff x="1056" y="1545"/>
              <a:chExt cx="3360" cy="231"/>
            </a:xfrm>
          </p:grpSpPr>
          <p:sp>
            <p:nvSpPr>
              <p:cNvPr id="104"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05"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6"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7"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8"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09"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0"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1"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2"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3"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4"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5"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6"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7"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8"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164" name="Group 68"/>
          <p:cNvGrpSpPr>
            <a:grpSpLocks/>
          </p:cNvGrpSpPr>
          <p:nvPr/>
        </p:nvGrpSpPr>
        <p:grpSpPr bwMode="auto">
          <a:xfrm>
            <a:off x="1328738" y="2724150"/>
            <a:ext cx="6519862" cy="160338"/>
            <a:chOff x="693" y="4021"/>
            <a:chExt cx="4107" cy="101"/>
          </a:xfrm>
        </p:grpSpPr>
        <p:sp>
          <p:nvSpPr>
            <p:cNvPr id="165"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66"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7"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8"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9"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0"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1"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2"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3"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4"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5"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6"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7"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8"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9"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0"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181"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grpSp>
        <p:nvGrpSpPr>
          <p:cNvPr id="182" name="Group 86"/>
          <p:cNvGrpSpPr>
            <a:grpSpLocks/>
          </p:cNvGrpSpPr>
          <p:nvPr/>
        </p:nvGrpSpPr>
        <p:grpSpPr bwMode="auto">
          <a:xfrm>
            <a:off x="7475538" y="1522413"/>
            <a:ext cx="449262" cy="1050925"/>
            <a:chOff x="4660" y="959"/>
            <a:chExt cx="283" cy="662"/>
          </a:xfrm>
        </p:grpSpPr>
        <p:sp>
          <p:nvSpPr>
            <p:cNvPr id="183" name="Line 87"/>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4" name="Line 88"/>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5" name="Line 89"/>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6" name="Line 90"/>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187" name="Group 91"/>
          <p:cNvGrpSpPr>
            <a:grpSpLocks/>
          </p:cNvGrpSpPr>
          <p:nvPr/>
        </p:nvGrpSpPr>
        <p:grpSpPr bwMode="auto">
          <a:xfrm>
            <a:off x="1905000" y="2960688"/>
            <a:ext cx="5334000" cy="1204912"/>
            <a:chOff x="1056" y="1865"/>
            <a:chExt cx="3360" cy="759"/>
          </a:xfrm>
        </p:grpSpPr>
        <p:grpSp>
          <p:nvGrpSpPr>
            <p:cNvPr id="188" name="Group 92"/>
            <p:cNvGrpSpPr>
              <a:grpSpLocks/>
            </p:cNvGrpSpPr>
            <p:nvPr/>
          </p:nvGrpSpPr>
          <p:grpSpPr bwMode="auto">
            <a:xfrm>
              <a:off x="1056" y="1865"/>
              <a:ext cx="3360" cy="231"/>
              <a:chOff x="1056" y="1920"/>
              <a:chExt cx="3360" cy="231"/>
            </a:xfrm>
          </p:grpSpPr>
          <p:sp>
            <p:nvSpPr>
              <p:cNvPr id="210" name="Text Box 93"/>
              <p:cNvSpPr txBox="1">
                <a:spLocks noChangeArrowheads="1"/>
              </p:cNvSpPr>
              <p:nvPr/>
            </p:nvSpPr>
            <p:spPr bwMode="auto">
              <a:xfrm>
                <a:off x="1056"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1" name="Text Box 94"/>
              <p:cNvSpPr txBox="1">
                <a:spLocks noChangeArrowheads="1"/>
              </p:cNvSpPr>
              <p:nvPr/>
            </p:nvSpPr>
            <p:spPr bwMode="auto">
              <a:xfrm>
                <a:off x="3792"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2" name="Text Box 95"/>
              <p:cNvSpPr txBox="1">
                <a:spLocks noChangeArrowheads="1"/>
              </p:cNvSpPr>
              <p:nvPr/>
            </p:nvSpPr>
            <p:spPr bwMode="auto">
              <a:xfrm>
                <a:off x="422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3" name="Text Box 96"/>
              <p:cNvSpPr txBox="1">
                <a:spLocks noChangeArrowheads="1"/>
              </p:cNvSpPr>
              <p:nvPr/>
            </p:nvSpPr>
            <p:spPr bwMode="auto">
              <a:xfrm>
                <a:off x="230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4" name="Text Box 97"/>
              <p:cNvSpPr txBox="1">
                <a:spLocks noChangeArrowheads="1"/>
              </p:cNvSpPr>
              <p:nvPr/>
            </p:nvSpPr>
            <p:spPr bwMode="auto">
              <a:xfrm>
                <a:off x="354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5" name="Text Box 98"/>
              <p:cNvSpPr txBox="1">
                <a:spLocks noChangeArrowheads="1"/>
              </p:cNvSpPr>
              <p:nvPr/>
            </p:nvSpPr>
            <p:spPr bwMode="auto">
              <a:xfrm>
                <a:off x="196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189" name="Group 99"/>
            <p:cNvGrpSpPr>
              <a:grpSpLocks/>
            </p:cNvGrpSpPr>
            <p:nvPr/>
          </p:nvGrpSpPr>
          <p:grpSpPr bwMode="auto">
            <a:xfrm>
              <a:off x="1056" y="2041"/>
              <a:ext cx="3360" cy="231"/>
              <a:chOff x="1056" y="2073"/>
              <a:chExt cx="3360" cy="231"/>
            </a:xfrm>
          </p:grpSpPr>
          <p:sp>
            <p:nvSpPr>
              <p:cNvPr id="204" name="Text Box 100"/>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5" name="Text Box 101"/>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6" name="Text Box 102"/>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7" name="Text Box 103"/>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8" name="Text Box 104"/>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9" name="Text Box 105"/>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90" name="Group 106"/>
            <p:cNvGrpSpPr>
              <a:grpSpLocks/>
            </p:cNvGrpSpPr>
            <p:nvPr/>
          </p:nvGrpSpPr>
          <p:grpSpPr bwMode="auto">
            <a:xfrm>
              <a:off x="1056" y="2217"/>
              <a:ext cx="3360" cy="231"/>
              <a:chOff x="1056" y="2217"/>
              <a:chExt cx="3360" cy="231"/>
            </a:xfrm>
          </p:grpSpPr>
          <p:sp>
            <p:nvSpPr>
              <p:cNvPr id="198" name="Text Box 107"/>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9" name="Text Box 108"/>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0" name="Text Box 109"/>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1" name="Text Box 110"/>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2" name="Text Box 111"/>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3" name="Text Box 112"/>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91" name="Group 113"/>
            <p:cNvGrpSpPr>
              <a:grpSpLocks/>
            </p:cNvGrpSpPr>
            <p:nvPr/>
          </p:nvGrpSpPr>
          <p:grpSpPr bwMode="auto">
            <a:xfrm>
              <a:off x="1056" y="2393"/>
              <a:ext cx="3360" cy="231"/>
              <a:chOff x="1056" y="2361"/>
              <a:chExt cx="3360" cy="231"/>
            </a:xfrm>
          </p:grpSpPr>
          <p:sp>
            <p:nvSpPr>
              <p:cNvPr id="192" name="Text Box 114"/>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3" name="Text Box 115"/>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4" name="Text Box 116"/>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5" name="Text Box 117"/>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6" name="Text Box 118"/>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7" name="Text Box 119"/>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grpSp>
        <p:nvGrpSpPr>
          <p:cNvPr id="216" name="Group 120"/>
          <p:cNvGrpSpPr>
            <a:grpSpLocks/>
          </p:cNvGrpSpPr>
          <p:nvPr/>
        </p:nvGrpSpPr>
        <p:grpSpPr bwMode="auto">
          <a:xfrm>
            <a:off x="1905000" y="4216400"/>
            <a:ext cx="5334000" cy="1204913"/>
            <a:chOff x="1056" y="2656"/>
            <a:chExt cx="3360" cy="759"/>
          </a:xfrm>
        </p:grpSpPr>
        <p:grpSp>
          <p:nvGrpSpPr>
            <p:cNvPr id="217" name="Group 121"/>
            <p:cNvGrpSpPr>
              <a:grpSpLocks/>
            </p:cNvGrpSpPr>
            <p:nvPr/>
          </p:nvGrpSpPr>
          <p:grpSpPr bwMode="auto">
            <a:xfrm>
              <a:off x="1056" y="2656"/>
              <a:ext cx="3360" cy="231"/>
              <a:chOff x="1056" y="2640"/>
              <a:chExt cx="3360" cy="231"/>
            </a:xfrm>
          </p:grpSpPr>
          <p:sp>
            <p:nvSpPr>
              <p:cNvPr id="239" name="Text Box 122"/>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240" name="Text Box 123"/>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1" name="Text Box 124"/>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2" name="Text Box 125"/>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3" name="Text Box 126"/>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4" name="Text Box 127"/>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18" name="Group 128"/>
            <p:cNvGrpSpPr>
              <a:grpSpLocks/>
            </p:cNvGrpSpPr>
            <p:nvPr/>
          </p:nvGrpSpPr>
          <p:grpSpPr bwMode="auto">
            <a:xfrm>
              <a:off x="1056" y="2832"/>
              <a:ext cx="3360" cy="231"/>
              <a:chOff x="1056" y="2793"/>
              <a:chExt cx="3360" cy="231"/>
            </a:xfrm>
          </p:grpSpPr>
          <p:sp>
            <p:nvSpPr>
              <p:cNvPr id="233" name="Text Box 129"/>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4" name="Text Box 130"/>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5" name="Text Box 131"/>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6" name="Text Box 132"/>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7" name="Text Box 133"/>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8" name="Text Box 134"/>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19" name="Group 135"/>
            <p:cNvGrpSpPr>
              <a:grpSpLocks/>
            </p:cNvGrpSpPr>
            <p:nvPr/>
          </p:nvGrpSpPr>
          <p:grpSpPr bwMode="auto">
            <a:xfrm>
              <a:off x="1056" y="3008"/>
              <a:ext cx="3360" cy="231"/>
              <a:chOff x="1056" y="2937"/>
              <a:chExt cx="3360" cy="231"/>
            </a:xfrm>
          </p:grpSpPr>
          <p:sp>
            <p:nvSpPr>
              <p:cNvPr id="227" name="Text Box 136"/>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8" name="Text Box 137"/>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9" name="Text Box 138"/>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0" name="Text Box 139"/>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1" name="Text Box 140"/>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2" name="Text Box 141"/>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20" name="Group 142"/>
            <p:cNvGrpSpPr>
              <a:grpSpLocks/>
            </p:cNvGrpSpPr>
            <p:nvPr/>
          </p:nvGrpSpPr>
          <p:grpSpPr bwMode="auto">
            <a:xfrm>
              <a:off x="1056" y="3184"/>
              <a:ext cx="3360" cy="231"/>
              <a:chOff x="1056" y="3081"/>
              <a:chExt cx="3360" cy="231"/>
            </a:xfrm>
          </p:grpSpPr>
          <p:sp>
            <p:nvSpPr>
              <p:cNvPr id="221" name="Text Box 143"/>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2" name="Text Box 144"/>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3" name="Text Box 145"/>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224" name="Text Box 146"/>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5" name="Text Box 147"/>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6" name="Text Box 148"/>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258" name="Group 162"/>
          <p:cNvGrpSpPr>
            <a:grpSpLocks/>
          </p:cNvGrpSpPr>
          <p:nvPr/>
        </p:nvGrpSpPr>
        <p:grpSpPr bwMode="auto">
          <a:xfrm>
            <a:off x="2133600" y="5410200"/>
            <a:ext cx="4876800" cy="762000"/>
            <a:chOff x="1344" y="3408"/>
            <a:chExt cx="3072" cy="480"/>
          </a:xfrm>
        </p:grpSpPr>
        <p:sp>
          <p:nvSpPr>
            <p:cNvPr id="259" name="Line 163"/>
            <p:cNvSpPr>
              <a:spLocks noChangeShapeType="1"/>
            </p:cNvSpPr>
            <p:nvPr/>
          </p:nvSpPr>
          <p:spPr bwMode="auto">
            <a:xfrm flipH="1" flipV="1">
              <a:off x="1344" y="3408"/>
              <a:ext cx="153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60" name="Line 164"/>
            <p:cNvSpPr>
              <a:spLocks noChangeShapeType="1"/>
            </p:cNvSpPr>
            <p:nvPr/>
          </p:nvSpPr>
          <p:spPr bwMode="auto">
            <a:xfrm flipV="1">
              <a:off x="2880" y="3408"/>
              <a:ext cx="153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61" name="Line 165"/>
            <p:cNvSpPr>
              <a:spLocks noChangeShapeType="1"/>
            </p:cNvSpPr>
            <p:nvPr/>
          </p:nvSpPr>
          <p:spPr bwMode="auto">
            <a:xfrm flipH="1" flipV="1">
              <a:off x="2208" y="3408"/>
              <a:ext cx="672"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62" name="Line 166"/>
            <p:cNvSpPr>
              <a:spLocks noChangeShapeType="1"/>
            </p:cNvSpPr>
            <p:nvPr/>
          </p:nvSpPr>
          <p:spPr bwMode="auto">
            <a:xfrm flipV="1">
              <a:off x="2880" y="3408"/>
              <a:ext cx="1152"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63" name="Line 167"/>
            <p:cNvSpPr>
              <a:spLocks noChangeShapeType="1"/>
            </p:cNvSpPr>
            <p:nvPr/>
          </p:nvSpPr>
          <p:spPr bwMode="auto">
            <a:xfrm flipV="1">
              <a:off x="2880" y="3408"/>
              <a:ext cx="864"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64" name="Line 168"/>
            <p:cNvSpPr>
              <a:spLocks noChangeShapeType="1"/>
            </p:cNvSpPr>
            <p:nvPr/>
          </p:nvSpPr>
          <p:spPr bwMode="auto">
            <a:xfrm flipH="1" flipV="1">
              <a:off x="2592" y="3408"/>
              <a:ext cx="288"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65" name="Group 169"/>
          <p:cNvGrpSpPr>
            <a:grpSpLocks/>
          </p:cNvGrpSpPr>
          <p:nvPr/>
        </p:nvGrpSpPr>
        <p:grpSpPr bwMode="auto">
          <a:xfrm>
            <a:off x="1905000" y="1471613"/>
            <a:ext cx="5334000" cy="1136650"/>
            <a:chOff x="672" y="934"/>
            <a:chExt cx="1104" cy="716"/>
          </a:xfrm>
        </p:grpSpPr>
        <p:sp>
          <p:nvSpPr>
            <p:cNvPr id="266" name="Rectangle 170"/>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7" name="Rectangle 171"/>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8" name="Rectangle 172"/>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9" name="Rectangle 173"/>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270"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271" name="Group 150"/>
          <p:cNvGrpSpPr>
            <a:grpSpLocks/>
          </p:cNvGrpSpPr>
          <p:nvPr/>
        </p:nvGrpSpPr>
        <p:grpSpPr bwMode="auto">
          <a:xfrm>
            <a:off x="7475538" y="3046413"/>
            <a:ext cx="449262" cy="2374900"/>
            <a:chOff x="4660" y="959"/>
            <a:chExt cx="283" cy="662"/>
          </a:xfrm>
        </p:grpSpPr>
        <p:sp>
          <p:nvSpPr>
            <p:cNvPr id="272"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3"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4"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5"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245" name="Text Box 161"/>
          <p:cNvSpPr txBox="1">
            <a:spLocks noChangeArrowheads="1"/>
          </p:cNvSpPr>
          <p:nvPr/>
        </p:nvSpPr>
        <p:spPr bwMode="auto">
          <a:xfrm>
            <a:off x="0" y="6248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dirty="0" smtClean="0">
                <a:solidFill>
                  <a:srgbClr val="FF0000"/>
                </a:solidFill>
              </a:rPr>
              <a:t>This is far less that what we’ve got in sequencing based studies</a:t>
            </a:r>
            <a:endParaRPr lang="en-US" altLang="x-none" sz="1800" dirty="0">
              <a:solidFill>
                <a:srgbClr val="FF0000"/>
              </a:solidFill>
            </a:endParaRPr>
          </a:p>
        </p:txBody>
      </p:sp>
    </p:spTree>
    <p:extLst>
      <p:ext uri="{BB962C8B-B14F-4D97-AF65-F5344CB8AC3E}">
        <p14:creationId xmlns:p14="http://schemas.microsoft.com/office/powerpoint/2010/main" val="190051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a:t>Limitation of genotyping </a:t>
            </a:r>
            <a:r>
              <a:rPr lang="en-US" dirty="0" smtClean="0"/>
              <a:t>data</a:t>
            </a:r>
            <a:endParaRPr lang="fr-FR" dirty="0"/>
          </a:p>
        </p:txBody>
      </p:sp>
      <p:grpSp>
        <p:nvGrpSpPr>
          <p:cNvPr id="99" name="Group 3"/>
          <p:cNvGrpSpPr>
            <a:grpSpLocks/>
          </p:cNvGrpSpPr>
          <p:nvPr/>
        </p:nvGrpSpPr>
        <p:grpSpPr bwMode="auto">
          <a:xfrm>
            <a:off x="1905000" y="1436688"/>
            <a:ext cx="5334000" cy="1204912"/>
            <a:chOff x="1056" y="384"/>
            <a:chExt cx="3360" cy="759"/>
          </a:xfrm>
        </p:grpSpPr>
        <p:grpSp>
          <p:nvGrpSpPr>
            <p:cNvPr id="100" name="Group 4"/>
            <p:cNvGrpSpPr>
              <a:grpSpLocks/>
            </p:cNvGrpSpPr>
            <p:nvPr/>
          </p:nvGrpSpPr>
          <p:grpSpPr bwMode="auto">
            <a:xfrm>
              <a:off x="1056" y="384"/>
              <a:ext cx="3360" cy="231"/>
              <a:chOff x="1056" y="960"/>
              <a:chExt cx="3360" cy="231"/>
            </a:xfrm>
          </p:grpSpPr>
          <p:sp>
            <p:nvSpPr>
              <p:cNvPr id="149"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0"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1"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2"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3"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4"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5"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56"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7"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8"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9"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0"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1"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2"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3"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01" name="Group 20"/>
            <p:cNvGrpSpPr>
              <a:grpSpLocks/>
            </p:cNvGrpSpPr>
            <p:nvPr/>
          </p:nvGrpSpPr>
          <p:grpSpPr bwMode="auto">
            <a:xfrm>
              <a:off x="1056" y="560"/>
              <a:ext cx="3360" cy="231"/>
              <a:chOff x="1056" y="1152"/>
              <a:chExt cx="3360" cy="231"/>
            </a:xfrm>
          </p:grpSpPr>
          <p:sp>
            <p:nvSpPr>
              <p:cNvPr id="134"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5"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6"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7"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8"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9"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0"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1"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2"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3"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4"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5"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6"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7"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48"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02" name="Group 36"/>
            <p:cNvGrpSpPr>
              <a:grpSpLocks/>
            </p:cNvGrpSpPr>
            <p:nvPr/>
          </p:nvGrpSpPr>
          <p:grpSpPr bwMode="auto">
            <a:xfrm>
              <a:off x="1056" y="736"/>
              <a:ext cx="3360" cy="231"/>
              <a:chOff x="1056" y="1353"/>
              <a:chExt cx="3360" cy="231"/>
            </a:xfrm>
          </p:grpSpPr>
          <p:sp>
            <p:nvSpPr>
              <p:cNvPr id="119"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0"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1"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2"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3"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4"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5"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6"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7"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8"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29"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0"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31"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2"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3"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103" name="Group 52"/>
            <p:cNvGrpSpPr>
              <a:grpSpLocks/>
            </p:cNvGrpSpPr>
            <p:nvPr/>
          </p:nvGrpSpPr>
          <p:grpSpPr bwMode="auto">
            <a:xfrm>
              <a:off x="1056" y="912"/>
              <a:ext cx="3360" cy="231"/>
              <a:chOff x="1056" y="1545"/>
              <a:chExt cx="3360" cy="231"/>
            </a:xfrm>
          </p:grpSpPr>
          <p:sp>
            <p:nvSpPr>
              <p:cNvPr id="104"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05"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6"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7"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8"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09"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0"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1"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2"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3"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4"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5"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16"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7"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8"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164" name="Group 68"/>
          <p:cNvGrpSpPr>
            <a:grpSpLocks/>
          </p:cNvGrpSpPr>
          <p:nvPr/>
        </p:nvGrpSpPr>
        <p:grpSpPr bwMode="auto">
          <a:xfrm>
            <a:off x="1328738" y="2724150"/>
            <a:ext cx="6519862" cy="160338"/>
            <a:chOff x="693" y="4021"/>
            <a:chExt cx="4107" cy="101"/>
          </a:xfrm>
        </p:grpSpPr>
        <p:sp>
          <p:nvSpPr>
            <p:cNvPr id="165"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66"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7"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8"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69"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0"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1"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2"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3"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4"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5"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6"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7"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8"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79"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0"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181"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grpSp>
        <p:nvGrpSpPr>
          <p:cNvPr id="182" name="Group 86"/>
          <p:cNvGrpSpPr>
            <a:grpSpLocks/>
          </p:cNvGrpSpPr>
          <p:nvPr/>
        </p:nvGrpSpPr>
        <p:grpSpPr bwMode="auto">
          <a:xfrm>
            <a:off x="7475538" y="1522413"/>
            <a:ext cx="449262" cy="1050925"/>
            <a:chOff x="4660" y="959"/>
            <a:chExt cx="283" cy="662"/>
          </a:xfrm>
        </p:grpSpPr>
        <p:sp>
          <p:nvSpPr>
            <p:cNvPr id="183" name="Line 87"/>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4" name="Line 88"/>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5" name="Line 89"/>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86" name="Line 90"/>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187" name="Group 91"/>
          <p:cNvGrpSpPr>
            <a:grpSpLocks/>
          </p:cNvGrpSpPr>
          <p:nvPr/>
        </p:nvGrpSpPr>
        <p:grpSpPr bwMode="auto">
          <a:xfrm>
            <a:off x="1905000" y="2960688"/>
            <a:ext cx="5334000" cy="1204912"/>
            <a:chOff x="1056" y="1865"/>
            <a:chExt cx="3360" cy="759"/>
          </a:xfrm>
        </p:grpSpPr>
        <p:grpSp>
          <p:nvGrpSpPr>
            <p:cNvPr id="188" name="Group 92"/>
            <p:cNvGrpSpPr>
              <a:grpSpLocks/>
            </p:cNvGrpSpPr>
            <p:nvPr/>
          </p:nvGrpSpPr>
          <p:grpSpPr bwMode="auto">
            <a:xfrm>
              <a:off x="1056" y="1865"/>
              <a:ext cx="3360" cy="231"/>
              <a:chOff x="1056" y="1920"/>
              <a:chExt cx="3360" cy="231"/>
            </a:xfrm>
          </p:grpSpPr>
          <p:sp>
            <p:nvSpPr>
              <p:cNvPr id="210" name="Text Box 93"/>
              <p:cNvSpPr txBox="1">
                <a:spLocks noChangeArrowheads="1"/>
              </p:cNvSpPr>
              <p:nvPr/>
            </p:nvSpPr>
            <p:spPr bwMode="auto">
              <a:xfrm>
                <a:off x="1056"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1" name="Text Box 94"/>
              <p:cNvSpPr txBox="1">
                <a:spLocks noChangeArrowheads="1"/>
              </p:cNvSpPr>
              <p:nvPr/>
            </p:nvSpPr>
            <p:spPr bwMode="auto">
              <a:xfrm>
                <a:off x="3792"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2" name="Text Box 95"/>
              <p:cNvSpPr txBox="1">
                <a:spLocks noChangeArrowheads="1"/>
              </p:cNvSpPr>
              <p:nvPr/>
            </p:nvSpPr>
            <p:spPr bwMode="auto">
              <a:xfrm>
                <a:off x="422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3" name="Text Box 96"/>
              <p:cNvSpPr txBox="1">
                <a:spLocks noChangeArrowheads="1"/>
              </p:cNvSpPr>
              <p:nvPr/>
            </p:nvSpPr>
            <p:spPr bwMode="auto">
              <a:xfrm>
                <a:off x="230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4" name="Text Box 97"/>
              <p:cNvSpPr txBox="1">
                <a:spLocks noChangeArrowheads="1"/>
              </p:cNvSpPr>
              <p:nvPr/>
            </p:nvSpPr>
            <p:spPr bwMode="auto">
              <a:xfrm>
                <a:off x="354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5" name="Text Box 98"/>
              <p:cNvSpPr txBox="1">
                <a:spLocks noChangeArrowheads="1"/>
              </p:cNvSpPr>
              <p:nvPr/>
            </p:nvSpPr>
            <p:spPr bwMode="auto">
              <a:xfrm>
                <a:off x="196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189" name="Group 99"/>
            <p:cNvGrpSpPr>
              <a:grpSpLocks/>
            </p:cNvGrpSpPr>
            <p:nvPr/>
          </p:nvGrpSpPr>
          <p:grpSpPr bwMode="auto">
            <a:xfrm>
              <a:off x="1056" y="2041"/>
              <a:ext cx="3360" cy="231"/>
              <a:chOff x="1056" y="2073"/>
              <a:chExt cx="3360" cy="231"/>
            </a:xfrm>
          </p:grpSpPr>
          <p:sp>
            <p:nvSpPr>
              <p:cNvPr id="204" name="Text Box 100"/>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5" name="Text Box 101"/>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6" name="Text Box 102"/>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7" name="Text Box 103"/>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8" name="Text Box 104"/>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9" name="Text Box 105"/>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90" name="Group 106"/>
            <p:cNvGrpSpPr>
              <a:grpSpLocks/>
            </p:cNvGrpSpPr>
            <p:nvPr/>
          </p:nvGrpSpPr>
          <p:grpSpPr bwMode="auto">
            <a:xfrm>
              <a:off x="1056" y="2217"/>
              <a:ext cx="3360" cy="231"/>
              <a:chOff x="1056" y="2217"/>
              <a:chExt cx="3360" cy="231"/>
            </a:xfrm>
          </p:grpSpPr>
          <p:sp>
            <p:nvSpPr>
              <p:cNvPr id="198" name="Text Box 107"/>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9" name="Text Box 108"/>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0" name="Text Box 109"/>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1" name="Text Box 110"/>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2" name="Text Box 111"/>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3" name="Text Box 112"/>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91" name="Group 113"/>
            <p:cNvGrpSpPr>
              <a:grpSpLocks/>
            </p:cNvGrpSpPr>
            <p:nvPr/>
          </p:nvGrpSpPr>
          <p:grpSpPr bwMode="auto">
            <a:xfrm>
              <a:off x="1056" y="2393"/>
              <a:ext cx="3360" cy="231"/>
              <a:chOff x="1056" y="2361"/>
              <a:chExt cx="3360" cy="231"/>
            </a:xfrm>
          </p:grpSpPr>
          <p:sp>
            <p:nvSpPr>
              <p:cNvPr id="192" name="Text Box 114"/>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3" name="Text Box 115"/>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4" name="Text Box 116"/>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5" name="Text Box 117"/>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6" name="Text Box 118"/>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7" name="Text Box 119"/>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grpSp>
        <p:nvGrpSpPr>
          <p:cNvPr id="216" name="Group 120"/>
          <p:cNvGrpSpPr>
            <a:grpSpLocks/>
          </p:cNvGrpSpPr>
          <p:nvPr/>
        </p:nvGrpSpPr>
        <p:grpSpPr bwMode="auto">
          <a:xfrm>
            <a:off x="1905000" y="4216400"/>
            <a:ext cx="5334000" cy="1204913"/>
            <a:chOff x="1056" y="2656"/>
            <a:chExt cx="3360" cy="759"/>
          </a:xfrm>
        </p:grpSpPr>
        <p:grpSp>
          <p:nvGrpSpPr>
            <p:cNvPr id="217" name="Group 121"/>
            <p:cNvGrpSpPr>
              <a:grpSpLocks/>
            </p:cNvGrpSpPr>
            <p:nvPr/>
          </p:nvGrpSpPr>
          <p:grpSpPr bwMode="auto">
            <a:xfrm>
              <a:off x="1056" y="2656"/>
              <a:ext cx="3360" cy="231"/>
              <a:chOff x="1056" y="2640"/>
              <a:chExt cx="3360" cy="231"/>
            </a:xfrm>
          </p:grpSpPr>
          <p:sp>
            <p:nvSpPr>
              <p:cNvPr id="239" name="Text Box 122"/>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240" name="Text Box 123"/>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1" name="Text Box 124"/>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2" name="Text Box 125"/>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3" name="Text Box 126"/>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44" name="Text Box 127"/>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18" name="Group 128"/>
            <p:cNvGrpSpPr>
              <a:grpSpLocks/>
            </p:cNvGrpSpPr>
            <p:nvPr/>
          </p:nvGrpSpPr>
          <p:grpSpPr bwMode="auto">
            <a:xfrm>
              <a:off x="1056" y="2832"/>
              <a:ext cx="3360" cy="231"/>
              <a:chOff x="1056" y="2793"/>
              <a:chExt cx="3360" cy="231"/>
            </a:xfrm>
          </p:grpSpPr>
          <p:sp>
            <p:nvSpPr>
              <p:cNvPr id="233" name="Text Box 129"/>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4" name="Text Box 130"/>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5" name="Text Box 131"/>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6" name="Text Box 132"/>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7" name="Text Box 133"/>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8" name="Text Box 134"/>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19" name="Group 135"/>
            <p:cNvGrpSpPr>
              <a:grpSpLocks/>
            </p:cNvGrpSpPr>
            <p:nvPr/>
          </p:nvGrpSpPr>
          <p:grpSpPr bwMode="auto">
            <a:xfrm>
              <a:off x="1056" y="3008"/>
              <a:ext cx="3360" cy="231"/>
              <a:chOff x="1056" y="2937"/>
              <a:chExt cx="3360" cy="231"/>
            </a:xfrm>
          </p:grpSpPr>
          <p:sp>
            <p:nvSpPr>
              <p:cNvPr id="227" name="Text Box 136"/>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8" name="Text Box 137"/>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9" name="Text Box 138"/>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0" name="Text Box 139"/>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1" name="Text Box 140"/>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2" name="Text Box 141"/>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20" name="Group 142"/>
            <p:cNvGrpSpPr>
              <a:grpSpLocks/>
            </p:cNvGrpSpPr>
            <p:nvPr/>
          </p:nvGrpSpPr>
          <p:grpSpPr bwMode="auto">
            <a:xfrm>
              <a:off x="1056" y="3184"/>
              <a:ext cx="3360" cy="231"/>
              <a:chOff x="1056" y="3081"/>
              <a:chExt cx="3360" cy="231"/>
            </a:xfrm>
          </p:grpSpPr>
          <p:sp>
            <p:nvSpPr>
              <p:cNvPr id="221" name="Text Box 143"/>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2" name="Text Box 144"/>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3" name="Text Box 145"/>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224" name="Text Box 146"/>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5" name="Text Box 147"/>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6" name="Text Box 148"/>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265" name="Group 169"/>
          <p:cNvGrpSpPr>
            <a:grpSpLocks/>
          </p:cNvGrpSpPr>
          <p:nvPr/>
        </p:nvGrpSpPr>
        <p:grpSpPr bwMode="auto">
          <a:xfrm>
            <a:off x="1905000" y="1471613"/>
            <a:ext cx="5334000" cy="1136650"/>
            <a:chOff x="672" y="934"/>
            <a:chExt cx="1104" cy="716"/>
          </a:xfrm>
        </p:grpSpPr>
        <p:sp>
          <p:nvSpPr>
            <p:cNvPr id="266" name="Rectangle 170"/>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7" name="Rectangle 171"/>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8" name="Rectangle 172"/>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269" name="Rectangle 173"/>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270"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271" name="Group 150"/>
          <p:cNvGrpSpPr>
            <a:grpSpLocks/>
          </p:cNvGrpSpPr>
          <p:nvPr/>
        </p:nvGrpSpPr>
        <p:grpSpPr bwMode="auto">
          <a:xfrm>
            <a:off x="7475538" y="3046413"/>
            <a:ext cx="449262" cy="2374900"/>
            <a:chOff x="4660" y="959"/>
            <a:chExt cx="283" cy="662"/>
          </a:xfrm>
        </p:grpSpPr>
        <p:sp>
          <p:nvSpPr>
            <p:cNvPr id="272"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3"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4"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75"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249" name="Group 231"/>
          <p:cNvGrpSpPr>
            <a:grpSpLocks/>
          </p:cNvGrpSpPr>
          <p:nvPr/>
        </p:nvGrpSpPr>
        <p:grpSpPr bwMode="auto">
          <a:xfrm>
            <a:off x="1328738" y="5334000"/>
            <a:ext cx="6519863" cy="1295400"/>
            <a:chOff x="837" y="3360"/>
            <a:chExt cx="4107" cy="816"/>
          </a:xfrm>
        </p:grpSpPr>
        <p:sp>
          <p:nvSpPr>
            <p:cNvPr id="284" name="Line 232"/>
            <p:cNvSpPr>
              <a:spLocks noChangeShapeType="1"/>
            </p:cNvSpPr>
            <p:nvPr/>
          </p:nvSpPr>
          <p:spPr bwMode="auto">
            <a:xfrm flipV="1">
              <a:off x="1008" y="3360"/>
              <a:ext cx="0"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285" name="Group 233"/>
            <p:cNvGrpSpPr>
              <a:grpSpLocks/>
            </p:cNvGrpSpPr>
            <p:nvPr/>
          </p:nvGrpSpPr>
          <p:grpSpPr bwMode="auto">
            <a:xfrm>
              <a:off x="837" y="3931"/>
              <a:ext cx="4107" cy="101"/>
              <a:chOff x="693" y="4021"/>
              <a:chExt cx="4107" cy="101"/>
            </a:xfrm>
          </p:grpSpPr>
          <p:sp>
            <p:nvSpPr>
              <p:cNvPr id="286" name="Line 234"/>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 name="Line 235"/>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88" name="Line 236"/>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89" name="Line 237"/>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0" name="Line 238"/>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1" name="Line 239"/>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2" name="Line 240"/>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3" name="Line 241"/>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4" name="Line 242"/>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5" name="Line 243"/>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6" name="Line 244"/>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7" name="Line 245"/>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8" name="Line 246"/>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9" name="Line 247"/>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300" name="Line 248"/>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301" name="Line 249"/>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sp>
        <p:nvSpPr>
          <p:cNvPr id="251" name="Oval 251"/>
          <p:cNvSpPr>
            <a:spLocks noChangeArrowheads="1"/>
          </p:cNvSpPr>
          <p:nvPr/>
        </p:nvSpPr>
        <p:spPr bwMode="auto">
          <a:xfrm>
            <a:off x="2001838" y="6045200"/>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5" name="Oval 255"/>
          <p:cNvSpPr>
            <a:spLocks noChangeArrowheads="1"/>
          </p:cNvSpPr>
          <p:nvPr/>
        </p:nvSpPr>
        <p:spPr bwMode="auto">
          <a:xfrm>
            <a:off x="3454401" y="6019800"/>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7" name="Oval 257"/>
          <p:cNvSpPr>
            <a:spLocks noChangeArrowheads="1"/>
          </p:cNvSpPr>
          <p:nvPr/>
        </p:nvSpPr>
        <p:spPr bwMode="auto">
          <a:xfrm>
            <a:off x="3984626" y="5984875"/>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0" name="Oval 262"/>
          <p:cNvSpPr>
            <a:spLocks noChangeArrowheads="1"/>
          </p:cNvSpPr>
          <p:nvPr/>
        </p:nvSpPr>
        <p:spPr bwMode="auto">
          <a:xfrm>
            <a:off x="5969001" y="6096000"/>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1" name="Oval 263"/>
          <p:cNvSpPr>
            <a:spLocks noChangeArrowheads="1"/>
          </p:cNvSpPr>
          <p:nvPr/>
        </p:nvSpPr>
        <p:spPr bwMode="auto">
          <a:xfrm>
            <a:off x="6361113" y="6096000"/>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3" name="Oval 265"/>
          <p:cNvSpPr>
            <a:spLocks noChangeArrowheads="1"/>
          </p:cNvSpPr>
          <p:nvPr/>
        </p:nvSpPr>
        <p:spPr bwMode="auto">
          <a:xfrm>
            <a:off x="7037388" y="6061075"/>
            <a:ext cx="101600" cy="111125"/>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48" name="Text Box 266"/>
          <p:cNvSpPr txBox="1">
            <a:spLocks noChangeArrowheads="1"/>
          </p:cNvSpPr>
          <p:nvPr/>
        </p:nvSpPr>
        <p:spPr bwMode="auto">
          <a:xfrm>
            <a:off x="35496" y="5301208"/>
            <a:ext cx="12747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u="sng" dirty="0" smtClean="0">
                <a:solidFill>
                  <a:srgbClr val="FF0000"/>
                </a:solidFill>
              </a:rPr>
              <a:t>Poor</a:t>
            </a:r>
          </a:p>
          <a:p>
            <a:pPr algn="ctr" eaLnBrk="1" hangingPunct="1">
              <a:lnSpc>
                <a:spcPct val="100000"/>
              </a:lnSpc>
              <a:spcBef>
                <a:spcPct val="0"/>
              </a:spcBef>
            </a:pPr>
            <a:r>
              <a:rPr lang="en-US" altLang="x-none" sz="1800" dirty="0" smtClean="0">
                <a:solidFill>
                  <a:srgbClr val="FF0000"/>
                </a:solidFill>
              </a:rPr>
              <a:t>Signal</a:t>
            </a:r>
          </a:p>
          <a:p>
            <a:pPr algn="ctr" eaLnBrk="1" hangingPunct="1">
              <a:lnSpc>
                <a:spcPct val="100000"/>
              </a:lnSpc>
              <a:spcBef>
                <a:spcPct val="0"/>
              </a:spcBef>
            </a:pPr>
            <a:r>
              <a:rPr lang="en-US" altLang="x-none" sz="1800" dirty="0" smtClean="0">
                <a:solidFill>
                  <a:srgbClr val="FF0000"/>
                </a:solidFill>
              </a:rPr>
              <a:t>Resolution</a:t>
            </a:r>
            <a:endParaRPr lang="en-US" altLang="x-none" sz="1800" dirty="0">
              <a:solidFill>
                <a:srgbClr val="FF0000"/>
              </a:solidFill>
            </a:endParaRPr>
          </a:p>
        </p:txBody>
      </p:sp>
    </p:spTree>
    <p:extLst>
      <p:ext uri="{BB962C8B-B14F-4D97-AF65-F5344CB8AC3E}">
        <p14:creationId xmlns:p14="http://schemas.microsoft.com/office/powerpoint/2010/main" val="74229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smtClean="0"/>
              <a:t>Solution: Imputation</a:t>
            </a:r>
            <a:endParaRPr lang="fr-FR" dirty="0"/>
          </a:p>
        </p:txBody>
      </p:sp>
      <p:grpSp>
        <p:nvGrpSpPr>
          <p:cNvPr id="245" name="Group 3"/>
          <p:cNvGrpSpPr>
            <a:grpSpLocks/>
          </p:cNvGrpSpPr>
          <p:nvPr/>
        </p:nvGrpSpPr>
        <p:grpSpPr bwMode="auto">
          <a:xfrm>
            <a:off x="1905000" y="2960688"/>
            <a:ext cx="5334000" cy="1204912"/>
            <a:chOff x="1200" y="2064"/>
            <a:chExt cx="3360" cy="759"/>
          </a:xfrm>
        </p:grpSpPr>
        <p:grpSp>
          <p:nvGrpSpPr>
            <p:cNvPr id="246" name="Group 4"/>
            <p:cNvGrpSpPr>
              <a:grpSpLocks/>
            </p:cNvGrpSpPr>
            <p:nvPr/>
          </p:nvGrpSpPr>
          <p:grpSpPr bwMode="auto">
            <a:xfrm>
              <a:off x="1200" y="2064"/>
              <a:ext cx="3360" cy="759"/>
              <a:chOff x="1200" y="2064"/>
              <a:chExt cx="3360" cy="759"/>
            </a:xfrm>
          </p:grpSpPr>
          <p:sp>
            <p:nvSpPr>
              <p:cNvPr id="303" name="Text Box 5"/>
              <p:cNvSpPr txBox="1">
                <a:spLocks noChangeArrowheads="1"/>
              </p:cNvSpPr>
              <p:nvPr/>
            </p:nvSpPr>
            <p:spPr bwMode="auto">
              <a:xfrm>
                <a:off x="1200"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04" name="Text Box 6"/>
              <p:cNvSpPr txBox="1">
                <a:spLocks noChangeArrowheads="1"/>
              </p:cNvSpPr>
              <p:nvPr/>
            </p:nvSpPr>
            <p:spPr bwMode="auto">
              <a:xfrm>
                <a:off x="3936"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05" name="Text Box 7"/>
              <p:cNvSpPr txBox="1">
                <a:spLocks noChangeArrowheads="1"/>
              </p:cNvSpPr>
              <p:nvPr/>
            </p:nvSpPr>
            <p:spPr bwMode="auto">
              <a:xfrm>
                <a:off x="4364"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06" name="Text Box 8"/>
              <p:cNvSpPr txBox="1">
                <a:spLocks noChangeArrowheads="1"/>
              </p:cNvSpPr>
              <p:nvPr/>
            </p:nvSpPr>
            <p:spPr bwMode="auto">
              <a:xfrm>
                <a:off x="2448"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07" name="Text Box 9"/>
              <p:cNvSpPr txBox="1">
                <a:spLocks noChangeArrowheads="1"/>
              </p:cNvSpPr>
              <p:nvPr/>
            </p:nvSpPr>
            <p:spPr bwMode="auto">
              <a:xfrm>
                <a:off x="3688"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08" name="Text Box 10"/>
              <p:cNvSpPr txBox="1">
                <a:spLocks noChangeArrowheads="1"/>
              </p:cNvSpPr>
              <p:nvPr/>
            </p:nvSpPr>
            <p:spPr bwMode="auto">
              <a:xfrm>
                <a:off x="2104"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309" name="Text Box 11"/>
              <p:cNvSpPr txBox="1">
                <a:spLocks noChangeArrowheads="1"/>
              </p:cNvSpPr>
              <p:nvPr/>
            </p:nvSpPr>
            <p:spPr bwMode="auto">
              <a:xfrm>
                <a:off x="1200"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10" name="Text Box 12"/>
              <p:cNvSpPr txBox="1">
                <a:spLocks noChangeArrowheads="1"/>
              </p:cNvSpPr>
              <p:nvPr/>
            </p:nvSpPr>
            <p:spPr bwMode="auto">
              <a:xfrm>
                <a:off x="3936"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1" name="Text Box 13"/>
              <p:cNvSpPr txBox="1">
                <a:spLocks noChangeArrowheads="1"/>
              </p:cNvSpPr>
              <p:nvPr/>
            </p:nvSpPr>
            <p:spPr bwMode="auto">
              <a:xfrm>
                <a:off x="4364"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2" name="Text Box 14"/>
              <p:cNvSpPr txBox="1">
                <a:spLocks noChangeArrowheads="1"/>
              </p:cNvSpPr>
              <p:nvPr/>
            </p:nvSpPr>
            <p:spPr bwMode="auto">
              <a:xfrm>
                <a:off x="2448"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3" name="Text Box 15"/>
              <p:cNvSpPr txBox="1">
                <a:spLocks noChangeArrowheads="1"/>
              </p:cNvSpPr>
              <p:nvPr/>
            </p:nvSpPr>
            <p:spPr bwMode="auto">
              <a:xfrm>
                <a:off x="3688"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4" name="Text Box 16"/>
              <p:cNvSpPr txBox="1">
                <a:spLocks noChangeArrowheads="1"/>
              </p:cNvSpPr>
              <p:nvPr/>
            </p:nvSpPr>
            <p:spPr bwMode="auto">
              <a:xfrm>
                <a:off x="2104"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15" name="Text Box 17"/>
              <p:cNvSpPr txBox="1">
                <a:spLocks noChangeArrowheads="1"/>
              </p:cNvSpPr>
              <p:nvPr/>
            </p:nvSpPr>
            <p:spPr bwMode="auto">
              <a:xfrm>
                <a:off x="1200"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6" name="Text Box 18"/>
              <p:cNvSpPr txBox="1">
                <a:spLocks noChangeArrowheads="1"/>
              </p:cNvSpPr>
              <p:nvPr/>
            </p:nvSpPr>
            <p:spPr bwMode="auto">
              <a:xfrm>
                <a:off x="3936"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7" name="Text Box 19"/>
              <p:cNvSpPr txBox="1">
                <a:spLocks noChangeArrowheads="1"/>
              </p:cNvSpPr>
              <p:nvPr/>
            </p:nvSpPr>
            <p:spPr bwMode="auto">
              <a:xfrm>
                <a:off x="4364"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18" name="Text Box 20"/>
              <p:cNvSpPr txBox="1">
                <a:spLocks noChangeArrowheads="1"/>
              </p:cNvSpPr>
              <p:nvPr/>
            </p:nvSpPr>
            <p:spPr bwMode="auto">
              <a:xfrm>
                <a:off x="2448"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19" name="Text Box 21"/>
              <p:cNvSpPr txBox="1">
                <a:spLocks noChangeArrowheads="1"/>
              </p:cNvSpPr>
              <p:nvPr/>
            </p:nvSpPr>
            <p:spPr bwMode="auto">
              <a:xfrm>
                <a:off x="3688"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0" name="Text Box 22"/>
              <p:cNvSpPr txBox="1">
                <a:spLocks noChangeArrowheads="1"/>
              </p:cNvSpPr>
              <p:nvPr/>
            </p:nvSpPr>
            <p:spPr bwMode="auto">
              <a:xfrm>
                <a:off x="2104"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1" name="Text Box 23"/>
              <p:cNvSpPr txBox="1">
                <a:spLocks noChangeArrowheads="1"/>
              </p:cNvSpPr>
              <p:nvPr/>
            </p:nvSpPr>
            <p:spPr bwMode="auto">
              <a:xfrm>
                <a:off x="1200"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2" name="Text Box 24"/>
              <p:cNvSpPr txBox="1">
                <a:spLocks noChangeArrowheads="1"/>
              </p:cNvSpPr>
              <p:nvPr/>
            </p:nvSpPr>
            <p:spPr bwMode="auto">
              <a:xfrm>
                <a:off x="3936"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3" name="Text Box 25"/>
              <p:cNvSpPr txBox="1">
                <a:spLocks noChangeArrowheads="1"/>
              </p:cNvSpPr>
              <p:nvPr/>
            </p:nvSpPr>
            <p:spPr bwMode="auto">
              <a:xfrm>
                <a:off x="4364"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4" name="Text Box 26"/>
              <p:cNvSpPr txBox="1">
                <a:spLocks noChangeArrowheads="1"/>
              </p:cNvSpPr>
              <p:nvPr/>
            </p:nvSpPr>
            <p:spPr bwMode="auto">
              <a:xfrm>
                <a:off x="2448"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25" name="Text Box 27"/>
              <p:cNvSpPr txBox="1">
                <a:spLocks noChangeArrowheads="1"/>
              </p:cNvSpPr>
              <p:nvPr/>
            </p:nvSpPr>
            <p:spPr bwMode="auto">
              <a:xfrm>
                <a:off x="3688"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26" name="Text Box 28"/>
              <p:cNvSpPr txBox="1">
                <a:spLocks noChangeArrowheads="1"/>
              </p:cNvSpPr>
              <p:nvPr/>
            </p:nvSpPr>
            <p:spPr bwMode="auto">
              <a:xfrm>
                <a:off x="2104"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247" name="Group 29"/>
            <p:cNvGrpSpPr>
              <a:grpSpLocks/>
            </p:cNvGrpSpPr>
            <p:nvPr/>
          </p:nvGrpSpPr>
          <p:grpSpPr bwMode="auto">
            <a:xfrm>
              <a:off x="1392" y="2064"/>
              <a:ext cx="2884" cy="759"/>
              <a:chOff x="1392" y="2064"/>
              <a:chExt cx="2884" cy="759"/>
            </a:xfrm>
          </p:grpSpPr>
          <p:sp>
            <p:nvSpPr>
              <p:cNvPr id="248" name="Text Box 30"/>
              <p:cNvSpPr txBox="1">
                <a:spLocks noChangeArrowheads="1"/>
              </p:cNvSpPr>
              <p:nvPr/>
            </p:nvSpPr>
            <p:spPr bwMode="auto">
              <a:xfrm>
                <a:off x="2252"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49" name="Text Box 31"/>
              <p:cNvSpPr txBox="1">
                <a:spLocks noChangeArrowheads="1"/>
              </p:cNvSpPr>
              <p:nvPr/>
            </p:nvSpPr>
            <p:spPr bwMode="auto">
              <a:xfrm>
                <a:off x="3408"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0" name="Text Box 32"/>
              <p:cNvSpPr txBox="1">
                <a:spLocks noChangeArrowheads="1"/>
              </p:cNvSpPr>
              <p:nvPr/>
            </p:nvSpPr>
            <p:spPr bwMode="auto">
              <a:xfrm>
                <a:off x="3256"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1" name="Text Box 33"/>
              <p:cNvSpPr txBox="1">
                <a:spLocks noChangeArrowheads="1"/>
              </p:cNvSpPr>
              <p:nvPr/>
            </p:nvSpPr>
            <p:spPr bwMode="auto">
              <a:xfrm>
                <a:off x="1392"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2" name="Text Box 34"/>
              <p:cNvSpPr txBox="1">
                <a:spLocks noChangeArrowheads="1"/>
              </p:cNvSpPr>
              <p:nvPr/>
            </p:nvSpPr>
            <p:spPr bwMode="auto">
              <a:xfrm>
                <a:off x="2732"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53" name="Text Box 35"/>
              <p:cNvSpPr txBox="1">
                <a:spLocks noChangeArrowheads="1"/>
              </p:cNvSpPr>
              <p:nvPr/>
            </p:nvSpPr>
            <p:spPr bwMode="auto">
              <a:xfrm>
                <a:off x="4080"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4" name="Text Box 36"/>
              <p:cNvSpPr txBox="1">
                <a:spLocks noChangeArrowheads="1"/>
              </p:cNvSpPr>
              <p:nvPr/>
            </p:nvSpPr>
            <p:spPr bwMode="auto">
              <a:xfrm>
                <a:off x="1728"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5" name="Text Box 37"/>
              <p:cNvSpPr txBox="1">
                <a:spLocks noChangeArrowheads="1"/>
              </p:cNvSpPr>
              <p:nvPr/>
            </p:nvSpPr>
            <p:spPr bwMode="auto">
              <a:xfrm>
                <a:off x="1964"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56" name="Text Box 38"/>
              <p:cNvSpPr txBox="1">
                <a:spLocks noChangeArrowheads="1"/>
              </p:cNvSpPr>
              <p:nvPr/>
            </p:nvSpPr>
            <p:spPr bwMode="auto">
              <a:xfrm>
                <a:off x="3016" y="206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57" name="Text Box 39"/>
              <p:cNvSpPr txBox="1">
                <a:spLocks noChangeArrowheads="1"/>
              </p:cNvSpPr>
              <p:nvPr/>
            </p:nvSpPr>
            <p:spPr bwMode="auto">
              <a:xfrm>
                <a:off x="2252"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77" name="Text Box 40"/>
              <p:cNvSpPr txBox="1">
                <a:spLocks noChangeArrowheads="1"/>
              </p:cNvSpPr>
              <p:nvPr/>
            </p:nvSpPr>
            <p:spPr bwMode="auto">
              <a:xfrm>
                <a:off x="3408"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78" name="Text Box 41"/>
              <p:cNvSpPr txBox="1">
                <a:spLocks noChangeArrowheads="1"/>
              </p:cNvSpPr>
              <p:nvPr/>
            </p:nvSpPr>
            <p:spPr bwMode="auto">
              <a:xfrm>
                <a:off x="3256"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79" name="Text Box 42"/>
              <p:cNvSpPr txBox="1">
                <a:spLocks noChangeArrowheads="1"/>
              </p:cNvSpPr>
              <p:nvPr/>
            </p:nvSpPr>
            <p:spPr bwMode="auto">
              <a:xfrm>
                <a:off x="1392"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0" name="Text Box 43"/>
              <p:cNvSpPr txBox="1">
                <a:spLocks noChangeArrowheads="1"/>
              </p:cNvSpPr>
              <p:nvPr/>
            </p:nvSpPr>
            <p:spPr bwMode="auto">
              <a:xfrm>
                <a:off x="2732"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81" name="Text Box 44"/>
              <p:cNvSpPr txBox="1">
                <a:spLocks noChangeArrowheads="1"/>
              </p:cNvSpPr>
              <p:nvPr/>
            </p:nvSpPr>
            <p:spPr bwMode="auto">
              <a:xfrm>
                <a:off x="4080"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2" name="Text Box 45"/>
              <p:cNvSpPr txBox="1">
                <a:spLocks noChangeArrowheads="1"/>
              </p:cNvSpPr>
              <p:nvPr/>
            </p:nvSpPr>
            <p:spPr bwMode="auto">
              <a:xfrm>
                <a:off x="1728"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3" name="Text Box 46"/>
              <p:cNvSpPr txBox="1">
                <a:spLocks noChangeArrowheads="1"/>
              </p:cNvSpPr>
              <p:nvPr/>
            </p:nvSpPr>
            <p:spPr bwMode="auto">
              <a:xfrm>
                <a:off x="1964"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4" name="Text Box 47"/>
              <p:cNvSpPr txBox="1">
                <a:spLocks noChangeArrowheads="1"/>
              </p:cNvSpPr>
              <p:nvPr/>
            </p:nvSpPr>
            <p:spPr bwMode="auto">
              <a:xfrm>
                <a:off x="3016" y="22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85" name="Text Box 48"/>
              <p:cNvSpPr txBox="1">
                <a:spLocks noChangeArrowheads="1"/>
              </p:cNvSpPr>
              <p:nvPr/>
            </p:nvSpPr>
            <p:spPr bwMode="auto">
              <a:xfrm>
                <a:off x="2252"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6" name="Text Box 49"/>
              <p:cNvSpPr txBox="1">
                <a:spLocks noChangeArrowheads="1"/>
              </p:cNvSpPr>
              <p:nvPr/>
            </p:nvSpPr>
            <p:spPr bwMode="auto">
              <a:xfrm>
                <a:off x="3408"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7" name="Text Box 50"/>
              <p:cNvSpPr txBox="1">
                <a:spLocks noChangeArrowheads="1"/>
              </p:cNvSpPr>
              <p:nvPr/>
            </p:nvSpPr>
            <p:spPr bwMode="auto">
              <a:xfrm>
                <a:off x="3256"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8" name="Text Box 51"/>
              <p:cNvSpPr txBox="1">
                <a:spLocks noChangeArrowheads="1"/>
              </p:cNvSpPr>
              <p:nvPr/>
            </p:nvSpPr>
            <p:spPr bwMode="auto">
              <a:xfrm>
                <a:off x="1392"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89" name="Text Box 52"/>
              <p:cNvSpPr txBox="1">
                <a:spLocks noChangeArrowheads="1"/>
              </p:cNvSpPr>
              <p:nvPr/>
            </p:nvSpPr>
            <p:spPr bwMode="auto">
              <a:xfrm>
                <a:off x="2732"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90" name="Text Box 53"/>
              <p:cNvSpPr txBox="1">
                <a:spLocks noChangeArrowheads="1"/>
              </p:cNvSpPr>
              <p:nvPr/>
            </p:nvSpPr>
            <p:spPr bwMode="auto">
              <a:xfrm>
                <a:off x="4080"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1" name="Text Box 54"/>
              <p:cNvSpPr txBox="1">
                <a:spLocks noChangeArrowheads="1"/>
              </p:cNvSpPr>
              <p:nvPr/>
            </p:nvSpPr>
            <p:spPr bwMode="auto">
              <a:xfrm>
                <a:off x="1728"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2" name="Text Box 55"/>
              <p:cNvSpPr txBox="1">
                <a:spLocks noChangeArrowheads="1"/>
              </p:cNvSpPr>
              <p:nvPr/>
            </p:nvSpPr>
            <p:spPr bwMode="auto">
              <a:xfrm>
                <a:off x="1964"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3" name="Text Box 56"/>
              <p:cNvSpPr txBox="1">
                <a:spLocks noChangeArrowheads="1"/>
              </p:cNvSpPr>
              <p:nvPr/>
            </p:nvSpPr>
            <p:spPr bwMode="auto">
              <a:xfrm>
                <a:off x="3016" y="24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94" name="Text Box 57"/>
              <p:cNvSpPr txBox="1">
                <a:spLocks noChangeArrowheads="1"/>
              </p:cNvSpPr>
              <p:nvPr/>
            </p:nvSpPr>
            <p:spPr bwMode="auto">
              <a:xfrm>
                <a:off x="2252"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5" name="Text Box 58"/>
              <p:cNvSpPr txBox="1">
                <a:spLocks noChangeArrowheads="1"/>
              </p:cNvSpPr>
              <p:nvPr/>
            </p:nvSpPr>
            <p:spPr bwMode="auto">
              <a:xfrm>
                <a:off x="3408"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6" name="Text Box 59"/>
              <p:cNvSpPr txBox="1">
                <a:spLocks noChangeArrowheads="1"/>
              </p:cNvSpPr>
              <p:nvPr/>
            </p:nvSpPr>
            <p:spPr bwMode="auto">
              <a:xfrm>
                <a:off x="3256"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7" name="Text Box 60"/>
              <p:cNvSpPr txBox="1">
                <a:spLocks noChangeArrowheads="1"/>
              </p:cNvSpPr>
              <p:nvPr/>
            </p:nvSpPr>
            <p:spPr bwMode="auto">
              <a:xfrm>
                <a:off x="1392"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98" name="Text Box 61"/>
              <p:cNvSpPr txBox="1">
                <a:spLocks noChangeArrowheads="1"/>
              </p:cNvSpPr>
              <p:nvPr/>
            </p:nvSpPr>
            <p:spPr bwMode="auto">
              <a:xfrm>
                <a:off x="2732"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99" name="Text Box 62"/>
              <p:cNvSpPr txBox="1">
                <a:spLocks noChangeArrowheads="1"/>
              </p:cNvSpPr>
              <p:nvPr/>
            </p:nvSpPr>
            <p:spPr bwMode="auto">
              <a:xfrm>
                <a:off x="4080"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00" name="Text Box 63"/>
              <p:cNvSpPr txBox="1">
                <a:spLocks noChangeArrowheads="1"/>
              </p:cNvSpPr>
              <p:nvPr/>
            </p:nvSpPr>
            <p:spPr bwMode="auto">
              <a:xfrm>
                <a:off x="1728"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01" name="Text Box 64"/>
              <p:cNvSpPr txBox="1">
                <a:spLocks noChangeArrowheads="1"/>
              </p:cNvSpPr>
              <p:nvPr/>
            </p:nvSpPr>
            <p:spPr bwMode="auto">
              <a:xfrm>
                <a:off x="1964"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02" name="Text Box 65"/>
              <p:cNvSpPr txBox="1">
                <a:spLocks noChangeArrowheads="1"/>
              </p:cNvSpPr>
              <p:nvPr/>
            </p:nvSpPr>
            <p:spPr bwMode="auto">
              <a:xfrm>
                <a:off x="3016" y="25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grpSp>
      </p:grpSp>
      <p:grpSp>
        <p:nvGrpSpPr>
          <p:cNvPr id="327" name="Group 66"/>
          <p:cNvGrpSpPr>
            <a:grpSpLocks/>
          </p:cNvGrpSpPr>
          <p:nvPr/>
        </p:nvGrpSpPr>
        <p:grpSpPr bwMode="auto">
          <a:xfrm>
            <a:off x="1905000" y="4216400"/>
            <a:ext cx="5334000" cy="1204913"/>
            <a:chOff x="1200" y="2976"/>
            <a:chExt cx="3360" cy="759"/>
          </a:xfrm>
        </p:grpSpPr>
        <p:grpSp>
          <p:nvGrpSpPr>
            <p:cNvPr id="328" name="Group 67"/>
            <p:cNvGrpSpPr>
              <a:grpSpLocks/>
            </p:cNvGrpSpPr>
            <p:nvPr/>
          </p:nvGrpSpPr>
          <p:grpSpPr bwMode="auto">
            <a:xfrm>
              <a:off x="1200" y="2976"/>
              <a:ext cx="3360" cy="759"/>
              <a:chOff x="1200" y="2976"/>
              <a:chExt cx="3360" cy="759"/>
            </a:xfrm>
          </p:grpSpPr>
          <p:sp>
            <p:nvSpPr>
              <p:cNvPr id="366" name="Text Box 68"/>
              <p:cNvSpPr txBox="1">
                <a:spLocks noChangeArrowheads="1"/>
              </p:cNvSpPr>
              <p:nvPr/>
            </p:nvSpPr>
            <p:spPr bwMode="auto">
              <a:xfrm>
                <a:off x="1200"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367" name="Text Box 69"/>
              <p:cNvSpPr txBox="1">
                <a:spLocks noChangeArrowheads="1"/>
              </p:cNvSpPr>
              <p:nvPr/>
            </p:nvSpPr>
            <p:spPr bwMode="auto">
              <a:xfrm>
                <a:off x="3936"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68" name="Text Box 70"/>
              <p:cNvSpPr txBox="1">
                <a:spLocks noChangeArrowheads="1"/>
              </p:cNvSpPr>
              <p:nvPr/>
            </p:nvSpPr>
            <p:spPr bwMode="auto">
              <a:xfrm>
                <a:off x="4364"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69" name="Text Box 71"/>
              <p:cNvSpPr txBox="1">
                <a:spLocks noChangeArrowheads="1"/>
              </p:cNvSpPr>
              <p:nvPr/>
            </p:nvSpPr>
            <p:spPr bwMode="auto">
              <a:xfrm>
                <a:off x="2448"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0" name="Text Box 72"/>
              <p:cNvSpPr txBox="1">
                <a:spLocks noChangeArrowheads="1"/>
              </p:cNvSpPr>
              <p:nvPr/>
            </p:nvSpPr>
            <p:spPr bwMode="auto">
              <a:xfrm>
                <a:off x="3688"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1" name="Text Box 73"/>
              <p:cNvSpPr txBox="1">
                <a:spLocks noChangeArrowheads="1"/>
              </p:cNvSpPr>
              <p:nvPr/>
            </p:nvSpPr>
            <p:spPr bwMode="auto">
              <a:xfrm>
                <a:off x="2104"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372" name="Text Box 74"/>
              <p:cNvSpPr txBox="1">
                <a:spLocks noChangeArrowheads="1"/>
              </p:cNvSpPr>
              <p:nvPr/>
            </p:nvSpPr>
            <p:spPr bwMode="auto">
              <a:xfrm>
                <a:off x="1200"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3" name="Text Box 75"/>
              <p:cNvSpPr txBox="1">
                <a:spLocks noChangeArrowheads="1"/>
              </p:cNvSpPr>
              <p:nvPr/>
            </p:nvSpPr>
            <p:spPr bwMode="auto">
              <a:xfrm>
                <a:off x="3936"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4" name="Text Box 76"/>
              <p:cNvSpPr txBox="1">
                <a:spLocks noChangeArrowheads="1"/>
              </p:cNvSpPr>
              <p:nvPr/>
            </p:nvSpPr>
            <p:spPr bwMode="auto">
              <a:xfrm>
                <a:off x="4364"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5" name="Text Box 77"/>
              <p:cNvSpPr txBox="1">
                <a:spLocks noChangeArrowheads="1"/>
              </p:cNvSpPr>
              <p:nvPr/>
            </p:nvSpPr>
            <p:spPr bwMode="auto">
              <a:xfrm>
                <a:off x="2448"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6" name="Text Box 78"/>
              <p:cNvSpPr txBox="1">
                <a:spLocks noChangeArrowheads="1"/>
              </p:cNvSpPr>
              <p:nvPr/>
            </p:nvSpPr>
            <p:spPr bwMode="auto">
              <a:xfrm>
                <a:off x="3688"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7" name="Text Box 79"/>
              <p:cNvSpPr txBox="1">
                <a:spLocks noChangeArrowheads="1"/>
              </p:cNvSpPr>
              <p:nvPr/>
            </p:nvSpPr>
            <p:spPr bwMode="auto">
              <a:xfrm>
                <a:off x="2104"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8" name="Text Box 80"/>
              <p:cNvSpPr txBox="1">
                <a:spLocks noChangeArrowheads="1"/>
              </p:cNvSpPr>
              <p:nvPr/>
            </p:nvSpPr>
            <p:spPr bwMode="auto">
              <a:xfrm>
                <a:off x="1200"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9" name="Text Box 81"/>
              <p:cNvSpPr txBox="1">
                <a:spLocks noChangeArrowheads="1"/>
              </p:cNvSpPr>
              <p:nvPr/>
            </p:nvSpPr>
            <p:spPr bwMode="auto">
              <a:xfrm>
                <a:off x="3936"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0" name="Text Box 82"/>
              <p:cNvSpPr txBox="1">
                <a:spLocks noChangeArrowheads="1"/>
              </p:cNvSpPr>
              <p:nvPr/>
            </p:nvSpPr>
            <p:spPr bwMode="auto">
              <a:xfrm>
                <a:off x="4364"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1" name="Text Box 83"/>
              <p:cNvSpPr txBox="1">
                <a:spLocks noChangeArrowheads="1"/>
              </p:cNvSpPr>
              <p:nvPr/>
            </p:nvSpPr>
            <p:spPr bwMode="auto">
              <a:xfrm>
                <a:off x="2448"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2" name="Text Box 84"/>
              <p:cNvSpPr txBox="1">
                <a:spLocks noChangeArrowheads="1"/>
              </p:cNvSpPr>
              <p:nvPr/>
            </p:nvSpPr>
            <p:spPr bwMode="auto">
              <a:xfrm>
                <a:off x="3688"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3" name="Text Box 85"/>
              <p:cNvSpPr txBox="1">
                <a:spLocks noChangeArrowheads="1"/>
              </p:cNvSpPr>
              <p:nvPr/>
            </p:nvSpPr>
            <p:spPr bwMode="auto">
              <a:xfrm>
                <a:off x="2104"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384" name="Text Box 86"/>
              <p:cNvSpPr txBox="1">
                <a:spLocks noChangeArrowheads="1"/>
              </p:cNvSpPr>
              <p:nvPr/>
            </p:nvSpPr>
            <p:spPr bwMode="auto">
              <a:xfrm>
                <a:off x="1200"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5" name="Text Box 87"/>
              <p:cNvSpPr txBox="1">
                <a:spLocks noChangeArrowheads="1"/>
              </p:cNvSpPr>
              <p:nvPr/>
            </p:nvSpPr>
            <p:spPr bwMode="auto">
              <a:xfrm>
                <a:off x="3936"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6" name="Text Box 88"/>
              <p:cNvSpPr txBox="1">
                <a:spLocks noChangeArrowheads="1"/>
              </p:cNvSpPr>
              <p:nvPr/>
            </p:nvSpPr>
            <p:spPr bwMode="auto">
              <a:xfrm>
                <a:off x="4364"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387" name="Text Box 89"/>
              <p:cNvSpPr txBox="1">
                <a:spLocks noChangeArrowheads="1"/>
              </p:cNvSpPr>
              <p:nvPr/>
            </p:nvSpPr>
            <p:spPr bwMode="auto">
              <a:xfrm>
                <a:off x="2448"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8" name="Text Box 90"/>
              <p:cNvSpPr txBox="1">
                <a:spLocks noChangeArrowheads="1"/>
              </p:cNvSpPr>
              <p:nvPr/>
            </p:nvSpPr>
            <p:spPr bwMode="auto">
              <a:xfrm>
                <a:off x="3688"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9" name="Text Box 91"/>
              <p:cNvSpPr txBox="1">
                <a:spLocks noChangeArrowheads="1"/>
              </p:cNvSpPr>
              <p:nvPr/>
            </p:nvSpPr>
            <p:spPr bwMode="auto">
              <a:xfrm>
                <a:off x="2104"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29" name="Group 92"/>
            <p:cNvGrpSpPr>
              <a:grpSpLocks/>
            </p:cNvGrpSpPr>
            <p:nvPr/>
          </p:nvGrpSpPr>
          <p:grpSpPr bwMode="auto">
            <a:xfrm>
              <a:off x="1392" y="2976"/>
              <a:ext cx="2884" cy="759"/>
              <a:chOff x="1392" y="2976"/>
              <a:chExt cx="2884" cy="759"/>
            </a:xfrm>
          </p:grpSpPr>
          <p:sp>
            <p:nvSpPr>
              <p:cNvPr id="330" name="Text Box 93"/>
              <p:cNvSpPr txBox="1">
                <a:spLocks noChangeArrowheads="1"/>
              </p:cNvSpPr>
              <p:nvPr/>
            </p:nvSpPr>
            <p:spPr bwMode="auto">
              <a:xfrm>
                <a:off x="2252"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1" name="Text Box 94"/>
              <p:cNvSpPr txBox="1">
                <a:spLocks noChangeArrowheads="1"/>
              </p:cNvSpPr>
              <p:nvPr/>
            </p:nvSpPr>
            <p:spPr bwMode="auto">
              <a:xfrm>
                <a:off x="3408"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2" name="Text Box 95"/>
              <p:cNvSpPr txBox="1">
                <a:spLocks noChangeArrowheads="1"/>
              </p:cNvSpPr>
              <p:nvPr/>
            </p:nvSpPr>
            <p:spPr bwMode="auto">
              <a:xfrm>
                <a:off x="3256"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3" name="Text Box 96"/>
              <p:cNvSpPr txBox="1">
                <a:spLocks noChangeArrowheads="1"/>
              </p:cNvSpPr>
              <p:nvPr/>
            </p:nvSpPr>
            <p:spPr bwMode="auto">
              <a:xfrm>
                <a:off x="1392"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4" name="Text Box 97"/>
              <p:cNvSpPr txBox="1">
                <a:spLocks noChangeArrowheads="1"/>
              </p:cNvSpPr>
              <p:nvPr/>
            </p:nvSpPr>
            <p:spPr bwMode="auto">
              <a:xfrm>
                <a:off x="2732"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5" name="Text Box 98"/>
              <p:cNvSpPr txBox="1">
                <a:spLocks noChangeArrowheads="1"/>
              </p:cNvSpPr>
              <p:nvPr/>
            </p:nvSpPr>
            <p:spPr bwMode="auto">
              <a:xfrm>
                <a:off x="4080"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6" name="Text Box 99"/>
              <p:cNvSpPr txBox="1">
                <a:spLocks noChangeArrowheads="1"/>
              </p:cNvSpPr>
              <p:nvPr/>
            </p:nvSpPr>
            <p:spPr bwMode="auto">
              <a:xfrm>
                <a:off x="1728"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7" name="Text Box 100"/>
              <p:cNvSpPr txBox="1">
                <a:spLocks noChangeArrowheads="1"/>
              </p:cNvSpPr>
              <p:nvPr/>
            </p:nvSpPr>
            <p:spPr bwMode="auto">
              <a:xfrm>
                <a:off x="1964"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8" name="Text Box 101"/>
              <p:cNvSpPr txBox="1">
                <a:spLocks noChangeArrowheads="1"/>
              </p:cNvSpPr>
              <p:nvPr/>
            </p:nvSpPr>
            <p:spPr bwMode="auto">
              <a:xfrm>
                <a:off x="3016"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39" name="Text Box 102"/>
              <p:cNvSpPr txBox="1">
                <a:spLocks noChangeArrowheads="1"/>
              </p:cNvSpPr>
              <p:nvPr/>
            </p:nvSpPr>
            <p:spPr bwMode="auto">
              <a:xfrm>
                <a:off x="2252"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0" name="Text Box 103"/>
              <p:cNvSpPr txBox="1">
                <a:spLocks noChangeArrowheads="1"/>
              </p:cNvSpPr>
              <p:nvPr/>
            </p:nvSpPr>
            <p:spPr bwMode="auto">
              <a:xfrm>
                <a:off x="3408"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1" name="Text Box 104"/>
              <p:cNvSpPr txBox="1">
                <a:spLocks noChangeArrowheads="1"/>
              </p:cNvSpPr>
              <p:nvPr/>
            </p:nvSpPr>
            <p:spPr bwMode="auto">
              <a:xfrm>
                <a:off x="3256"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2" name="Text Box 105"/>
              <p:cNvSpPr txBox="1">
                <a:spLocks noChangeArrowheads="1"/>
              </p:cNvSpPr>
              <p:nvPr/>
            </p:nvSpPr>
            <p:spPr bwMode="auto">
              <a:xfrm>
                <a:off x="1392"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3" name="Text Box 106"/>
              <p:cNvSpPr txBox="1">
                <a:spLocks noChangeArrowheads="1"/>
              </p:cNvSpPr>
              <p:nvPr/>
            </p:nvSpPr>
            <p:spPr bwMode="auto">
              <a:xfrm>
                <a:off x="2732"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4" name="Text Box 107"/>
              <p:cNvSpPr txBox="1">
                <a:spLocks noChangeArrowheads="1"/>
              </p:cNvSpPr>
              <p:nvPr/>
            </p:nvSpPr>
            <p:spPr bwMode="auto">
              <a:xfrm>
                <a:off x="4080"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5" name="Text Box 108"/>
              <p:cNvSpPr txBox="1">
                <a:spLocks noChangeArrowheads="1"/>
              </p:cNvSpPr>
              <p:nvPr/>
            </p:nvSpPr>
            <p:spPr bwMode="auto">
              <a:xfrm>
                <a:off x="1728"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6" name="Text Box 109"/>
              <p:cNvSpPr txBox="1">
                <a:spLocks noChangeArrowheads="1"/>
              </p:cNvSpPr>
              <p:nvPr/>
            </p:nvSpPr>
            <p:spPr bwMode="auto">
              <a:xfrm>
                <a:off x="1964"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7" name="Text Box 110"/>
              <p:cNvSpPr txBox="1">
                <a:spLocks noChangeArrowheads="1"/>
              </p:cNvSpPr>
              <p:nvPr/>
            </p:nvSpPr>
            <p:spPr bwMode="auto">
              <a:xfrm>
                <a:off x="3016" y="3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8" name="Text Box 111"/>
              <p:cNvSpPr txBox="1">
                <a:spLocks noChangeArrowheads="1"/>
              </p:cNvSpPr>
              <p:nvPr/>
            </p:nvSpPr>
            <p:spPr bwMode="auto">
              <a:xfrm>
                <a:off x="2252"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49" name="Text Box 112"/>
              <p:cNvSpPr txBox="1">
                <a:spLocks noChangeArrowheads="1"/>
              </p:cNvSpPr>
              <p:nvPr/>
            </p:nvSpPr>
            <p:spPr bwMode="auto">
              <a:xfrm>
                <a:off x="3408"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0" name="Text Box 113"/>
              <p:cNvSpPr txBox="1">
                <a:spLocks noChangeArrowheads="1"/>
              </p:cNvSpPr>
              <p:nvPr/>
            </p:nvSpPr>
            <p:spPr bwMode="auto">
              <a:xfrm>
                <a:off x="3256"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1" name="Text Box 114"/>
              <p:cNvSpPr txBox="1">
                <a:spLocks noChangeArrowheads="1"/>
              </p:cNvSpPr>
              <p:nvPr/>
            </p:nvSpPr>
            <p:spPr bwMode="auto">
              <a:xfrm>
                <a:off x="1392"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2" name="Text Box 115"/>
              <p:cNvSpPr txBox="1">
                <a:spLocks noChangeArrowheads="1"/>
              </p:cNvSpPr>
              <p:nvPr/>
            </p:nvSpPr>
            <p:spPr bwMode="auto">
              <a:xfrm>
                <a:off x="2732"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3" name="Text Box 116"/>
              <p:cNvSpPr txBox="1">
                <a:spLocks noChangeArrowheads="1"/>
              </p:cNvSpPr>
              <p:nvPr/>
            </p:nvSpPr>
            <p:spPr bwMode="auto">
              <a:xfrm>
                <a:off x="4080"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4" name="Text Box 117"/>
              <p:cNvSpPr txBox="1">
                <a:spLocks noChangeArrowheads="1"/>
              </p:cNvSpPr>
              <p:nvPr/>
            </p:nvSpPr>
            <p:spPr bwMode="auto">
              <a:xfrm>
                <a:off x="1728"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5" name="Text Box 118"/>
              <p:cNvSpPr txBox="1">
                <a:spLocks noChangeArrowheads="1"/>
              </p:cNvSpPr>
              <p:nvPr/>
            </p:nvSpPr>
            <p:spPr bwMode="auto">
              <a:xfrm>
                <a:off x="1964"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6" name="Text Box 119"/>
              <p:cNvSpPr txBox="1">
                <a:spLocks noChangeArrowheads="1"/>
              </p:cNvSpPr>
              <p:nvPr/>
            </p:nvSpPr>
            <p:spPr bwMode="auto">
              <a:xfrm>
                <a:off x="3016" y="33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7" name="Text Box 120"/>
              <p:cNvSpPr txBox="1">
                <a:spLocks noChangeArrowheads="1"/>
              </p:cNvSpPr>
              <p:nvPr/>
            </p:nvSpPr>
            <p:spPr bwMode="auto">
              <a:xfrm>
                <a:off x="2252"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8" name="Text Box 121"/>
              <p:cNvSpPr txBox="1">
                <a:spLocks noChangeArrowheads="1"/>
              </p:cNvSpPr>
              <p:nvPr/>
            </p:nvSpPr>
            <p:spPr bwMode="auto">
              <a:xfrm>
                <a:off x="3408"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59" name="Text Box 122"/>
              <p:cNvSpPr txBox="1">
                <a:spLocks noChangeArrowheads="1"/>
              </p:cNvSpPr>
              <p:nvPr/>
            </p:nvSpPr>
            <p:spPr bwMode="auto">
              <a:xfrm>
                <a:off x="3256"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0" name="Text Box 123"/>
              <p:cNvSpPr txBox="1">
                <a:spLocks noChangeArrowheads="1"/>
              </p:cNvSpPr>
              <p:nvPr/>
            </p:nvSpPr>
            <p:spPr bwMode="auto">
              <a:xfrm>
                <a:off x="1392"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1" name="Text Box 124"/>
              <p:cNvSpPr txBox="1">
                <a:spLocks noChangeArrowheads="1"/>
              </p:cNvSpPr>
              <p:nvPr/>
            </p:nvSpPr>
            <p:spPr bwMode="auto">
              <a:xfrm>
                <a:off x="2732"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2" name="Text Box 125"/>
              <p:cNvSpPr txBox="1">
                <a:spLocks noChangeArrowheads="1"/>
              </p:cNvSpPr>
              <p:nvPr/>
            </p:nvSpPr>
            <p:spPr bwMode="auto">
              <a:xfrm>
                <a:off x="4080"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3" name="Text Box 126"/>
              <p:cNvSpPr txBox="1">
                <a:spLocks noChangeArrowheads="1"/>
              </p:cNvSpPr>
              <p:nvPr/>
            </p:nvSpPr>
            <p:spPr bwMode="auto">
              <a:xfrm>
                <a:off x="1728"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4" name="Text Box 127"/>
              <p:cNvSpPr txBox="1">
                <a:spLocks noChangeArrowheads="1"/>
              </p:cNvSpPr>
              <p:nvPr/>
            </p:nvSpPr>
            <p:spPr bwMode="auto">
              <a:xfrm>
                <a:off x="1964"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365" name="Text Box 128"/>
              <p:cNvSpPr txBox="1">
                <a:spLocks noChangeArrowheads="1"/>
              </p:cNvSpPr>
              <p:nvPr/>
            </p:nvSpPr>
            <p:spPr bwMode="auto">
              <a:xfrm>
                <a:off x="3016" y="35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grpSp>
      </p:grpSp>
      <p:grpSp>
        <p:nvGrpSpPr>
          <p:cNvPr id="390" name="Group 129"/>
          <p:cNvGrpSpPr>
            <a:grpSpLocks/>
          </p:cNvGrpSpPr>
          <p:nvPr/>
        </p:nvGrpSpPr>
        <p:grpSpPr bwMode="auto">
          <a:xfrm>
            <a:off x="1905000" y="1436688"/>
            <a:ext cx="5334000" cy="1204912"/>
            <a:chOff x="1056" y="384"/>
            <a:chExt cx="3360" cy="759"/>
          </a:xfrm>
        </p:grpSpPr>
        <p:grpSp>
          <p:nvGrpSpPr>
            <p:cNvPr id="391" name="Group 130"/>
            <p:cNvGrpSpPr>
              <a:grpSpLocks/>
            </p:cNvGrpSpPr>
            <p:nvPr/>
          </p:nvGrpSpPr>
          <p:grpSpPr bwMode="auto">
            <a:xfrm>
              <a:off x="1056" y="384"/>
              <a:ext cx="3360" cy="231"/>
              <a:chOff x="1056" y="960"/>
              <a:chExt cx="3360" cy="231"/>
            </a:xfrm>
          </p:grpSpPr>
          <p:sp>
            <p:nvSpPr>
              <p:cNvPr id="440" name="Text Box 131"/>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1" name="Text Box 132"/>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2" name="Text Box 133"/>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3" name="Text Box 134"/>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4" name="Text Box 135"/>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5" name="Text Box 136"/>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6" name="Text Box 137"/>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47" name="Text Box 138"/>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48" name="Text Box 139"/>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49" name="Text Box 140"/>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0" name="Text Box 141"/>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1" name="Text Box 142"/>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2" name="Text Box 143"/>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3" name="Text Box 144"/>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4" name="Text Box 145"/>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92" name="Group 146"/>
            <p:cNvGrpSpPr>
              <a:grpSpLocks/>
            </p:cNvGrpSpPr>
            <p:nvPr/>
          </p:nvGrpSpPr>
          <p:grpSpPr bwMode="auto">
            <a:xfrm>
              <a:off x="1056" y="560"/>
              <a:ext cx="3360" cy="231"/>
              <a:chOff x="1056" y="1152"/>
              <a:chExt cx="3360" cy="231"/>
            </a:xfrm>
          </p:grpSpPr>
          <p:sp>
            <p:nvSpPr>
              <p:cNvPr id="425" name="Text Box 147"/>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6" name="Text Box 148"/>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7" name="Text Box 149"/>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8" name="Text Box 150"/>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9" name="Text Box 151"/>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0" name="Text Box 152"/>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1" name="Text Box 153"/>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2" name="Text Box 154"/>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3" name="Text Box 155"/>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4" name="Text Box 156"/>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5" name="Text Box 157"/>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6" name="Text Box 158"/>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7" name="Text Box 159"/>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8" name="Text Box 160"/>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39" name="Text Box 161"/>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93" name="Group 162"/>
            <p:cNvGrpSpPr>
              <a:grpSpLocks/>
            </p:cNvGrpSpPr>
            <p:nvPr/>
          </p:nvGrpSpPr>
          <p:grpSpPr bwMode="auto">
            <a:xfrm>
              <a:off x="1056" y="736"/>
              <a:ext cx="3360" cy="231"/>
              <a:chOff x="1056" y="1353"/>
              <a:chExt cx="3360" cy="231"/>
            </a:xfrm>
          </p:grpSpPr>
          <p:sp>
            <p:nvSpPr>
              <p:cNvPr id="410" name="Text Box 163"/>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1" name="Text Box 164"/>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2" name="Text Box 165"/>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3" name="Text Box 166"/>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4" name="Text Box 167"/>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5" name="Text Box 168"/>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6" name="Text Box 169"/>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7" name="Text Box 170"/>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8" name="Text Box 171"/>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9" name="Text Box 172"/>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0" name="Text Box 173"/>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1" name="Text Box 174"/>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2" name="Text Box 175"/>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3" name="Text Box 176"/>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4" name="Text Box 177"/>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394" name="Group 178"/>
            <p:cNvGrpSpPr>
              <a:grpSpLocks/>
            </p:cNvGrpSpPr>
            <p:nvPr/>
          </p:nvGrpSpPr>
          <p:grpSpPr bwMode="auto">
            <a:xfrm>
              <a:off x="1056" y="912"/>
              <a:ext cx="3360" cy="231"/>
              <a:chOff x="1056" y="1545"/>
              <a:chExt cx="3360" cy="231"/>
            </a:xfrm>
          </p:grpSpPr>
          <p:sp>
            <p:nvSpPr>
              <p:cNvPr id="395" name="Text Box 179"/>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6" name="Text Box 180"/>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7" name="Text Box 181"/>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8" name="Text Box 182"/>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9" name="Text Box 183"/>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0" name="Text Box 184"/>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1" name="Text Box 185"/>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2" name="Text Box 186"/>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3" name="Text Box 187"/>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4" name="Text Box 188"/>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5" name="Text Box 189"/>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6" name="Text Box 190"/>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7" name="Text Box 191"/>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8" name="Text Box 192"/>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9" name="Text Box 193"/>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455" name="Group 194"/>
          <p:cNvGrpSpPr>
            <a:grpSpLocks/>
          </p:cNvGrpSpPr>
          <p:nvPr/>
        </p:nvGrpSpPr>
        <p:grpSpPr bwMode="auto">
          <a:xfrm>
            <a:off x="1328738" y="2724150"/>
            <a:ext cx="6519862" cy="160338"/>
            <a:chOff x="693" y="4021"/>
            <a:chExt cx="4107" cy="101"/>
          </a:xfrm>
        </p:grpSpPr>
        <p:sp>
          <p:nvSpPr>
            <p:cNvPr id="456" name="Line 195"/>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57" name="Line 196"/>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8" name="Line 197"/>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9" name="Line 198"/>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0" name="Line 199"/>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1" name="Line 200"/>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2" name="Line 201"/>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3" name="Line 202"/>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4" name="Line 203"/>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5" name="Line 204"/>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6" name="Line 205"/>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7" name="Line 206"/>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8" name="Line 207"/>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9" name="Line 208"/>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0" name="Line 209"/>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1" name="Line 210"/>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473" name="Group 212"/>
          <p:cNvGrpSpPr>
            <a:grpSpLocks/>
          </p:cNvGrpSpPr>
          <p:nvPr/>
        </p:nvGrpSpPr>
        <p:grpSpPr bwMode="auto">
          <a:xfrm>
            <a:off x="7475538" y="1522413"/>
            <a:ext cx="449262" cy="1050925"/>
            <a:chOff x="4660" y="959"/>
            <a:chExt cx="283" cy="662"/>
          </a:xfrm>
        </p:grpSpPr>
        <p:sp>
          <p:nvSpPr>
            <p:cNvPr id="474" name="Line 213"/>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5" name="Line 214"/>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6" name="Line 215"/>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7" name="Line 216"/>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490" name="Text Box 229"/>
          <p:cNvSpPr txBox="1">
            <a:spLocks noChangeArrowheads="1"/>
          </p:cNvSpPr>
          <p:nvPr/>
        </p:nvSpPr>
        <p:spPr bwMode="auto">
          <a:xfrm>
            <a:off x="2289175" y="6186488"/>
            <a:ext cx="4903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dirty="0" smtClean="0">
                <a:solidFill>
                  <a:srgbClr val="FF0000"/>
                </a:solidFill>
              </a:rPr>
              <a:t>Un-typed variants are </a:t>
            </a:r>
            <a:r>
              <a:rPr lang="en-US" altLang="x-none" sz="1800" dirty="0">
                <a:solidFill>
                  <a:srgbClr val="FF0000"/>
                </a:solidFill>
              </a:rPr>
              <a:t>treated as missing data.</a:t>
            </a:r>
          </a:p>
        </p:txBody>
      </p:sp>
      <p:grpSp>
        <p:nvGrpSpPr>
          <p:cNvPr id="491" name="Group 230"/>
          <p:cNvGrpSpPr>
            <a:grpSpLocks/>
          </p:cNvGrpSpPr>
          <p:nvPr/>
        </p:nvGrpSpPr>
        <p:grpSpPr bwMode="auto">
          <a:xfrm>
            <a:off x="1905000" y="1471613"/>
            <a:ext cx="5334000" cy="1136650"/>
            <a:chOff x="672" y="934"/>
            <a:chExt cx="1104" cy="716"/>
          </a:xfrm>
        </p:grpSpPr>
        <p:sp>
          <p:nvSpPr>
            <p:cNvPr id="492" name="Rectangle 231"/>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493" name="Rectangle 232"/>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494" name="Rectangle 233"/>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495" name="Rectangle 234"/>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496"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497" name="Group 150"/>
          <p:cNvGrpSpPr>
            <a:grpSpLocks/>
          </p:cNvGrpSpPr>
          <p:nvPr/>
        </p:nvGrpSpPr>
        <p:grpSpPr bwMode="auto">
          <a:xfrm>
            <a:off x="7475538" y="3046413"/>
            <a:ext cx="449262" cy="2374900"/>
            <a:chOff x="4660" y="959"/>
            <a:chExt cx="283" cy="662"/>
          </a:xfrm>
        </p:grpSpPr>
        <p:sp>
          <p:nvSpPr>
            <p:cNvPr id="498"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99"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0"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1"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229"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spTree>
    <p:extLst>
      <p:ext uri="{BB962C8B-B14F-4D97-AF65-F5344CB8AC3E}">
        <p14:creationId xmlns:p14="http://schemas.microsoft.com/office/powerpoint/2010/main" val="359038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a:t>Solution: Imputation</a:t>
            </a:r>
            <a:endParaRPr lang="fr-FR" dirty="0"/>
          </a:p>
        </p:txBody>
      </p:sp>
      <p:grpSp>
        <p:nvGrpSpPr>
          <p:cNvPr id="455" name="Group 194"/>
          <p:cNvGrpSpPr>
            <a:grpSpLocks/>
          </p:cNvGrpSpPr>
          <p:nvPr/>
        </p:nvGrpSpPr>
        <p:grpSpPr bwMode="auto">
          <a:xfrm>
            <a:off x="1328738" y="2724150"/>
            <a:ext cx="6519862" cy="160338"/>
            <a:chOff x="693" y="4021"/>
            <a:chExt cx="4107" cy="101"/>
          </a:xfrm>
        </p:grpSpPr>
        <p:sp>
          <p:nvSpPr>
            <p:cNvPr id="456" name="Line 195"/>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57" name="Line 196"/>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8" name="Line 197"/>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9" name="Line 198"/>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0" name="Line 199"/>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1" name="Line 200"/>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2" name="Line 201"/>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3" name="Line 202"/>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4" name="Line 203"/>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5" name="Line 204"/>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6" name="Line 205"/>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7" name="Line 206"/>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8" name="Line 207"/>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9" name="Line 208"/>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0" name="Line 209"/>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1" name="Line 210"/>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473" name="Group 212"/>
          <p:cNvGrpSpPr>
            <a:grpSpLocks/>
          </p:cNvGrpSpPr>
          <p:nvPr/>
        </p:nvGrpSpPr>
        <p:grpSpPr bwMode="auto">
          <a:xfrm>
            <a:off x="7475538" y="1522413"/>
            <a:ext cx="449262" cy="1050925"/>
            <a:chOff x="4660" y="959"/>
            <a:chExt cx="283" cy="662"/>
          </a:xfrm>
        </p:grpSpPr>
        <p:sp>
          <p:nvSpPr>
            <p:cNvPr id="474" name="Line 213"/>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5" name="Line 214"/>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6" name="Line 215"/>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7" name="Line 216"/>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496"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497" name="Group 150"/>
          <p:cNvGrpSpPr>
            <a:grpSpLocks/>
          </p:cNvGrpSpPr>
          <p:nvPr/>
        </p:nvGrpSpPr>
        <p:grpSpPr bwMode="auto">
          <a:xfrm>
            <a:off x="7475538" y="3046413"/>
            <a:ext cx="449262" cy="2374900"/>
            <a:chOff x="4660" y="959"/>
            <a:chExt cx="283" cy="662"/>
          </a:xfrm>
        </p:grpSpPr>
        <p:sp>
          <p:nvSpPr>
            <p:cNvPr id="498"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99"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0"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1"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229"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grpSp>
        <p:nvGrpSpPr>
          <p:cNvPr id="230" name="Group 3"/>
          <p:cNvGrpSpPr>
            <a:grpSpLocks/>
          </p:cNvGrpSpPr>
          <p:nvPr/>
        </p:nvGrpSpPr>
        <p:grpSpPr bwMode="auto">
          <a:xfrm>
            <a:off x="1905000" y="1436688"/>
            <a:ext cx="5334000" cy="1204912"/>
            <a:chOff x="1056" y="384"/>
            <a:chExt cx="3360" cy="759"/>
          </a:xfrm>
        </p:grpSpPr>
        <p:grpSp>
          <p:nvGrpSpPr>
            <p:cNvPr id="231" name="Group 4"/>
            <p:cNvGrpSpPr>
              <a:grpSpLocks/>
            </p:cNvGrpSpPr>
            <p:nvPr/>
          </p:nvGrpSpPr>
          <p:grpSpPr bwMode="auto">
            <a:xfrm>
              <a:off x="1056" y="384"/>
              <a:ext cx="3360" cy="231"/>
              <a:chOff x="1056" y="960"/>
              <a:chExt cx="3360" cy="231"/>
            </a:xfrm>
          </p:grpSpPr>
          <p:sp>
            <p:nvSpPr>
              <p:cNvPr id="505"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6"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7"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8"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9"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0"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1"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2"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3"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4"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5"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6"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7"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8"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9"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32" name="Group 20"/>
            <p:cNvGrpSpPr>
              <a:grpSpLocks/>
            </p:cNvGrpSpPr>
            <p:nvPr/>
          </p:nvGrpSpPr>
          <p:grpSpPr bwMode="auto">
            <a:xfrm>
              <a:off x="1056" y="560"/>
              <a:ext cx="3360" cy="231"/>
              <a:chOff x="1056" y="1152"/>
              <a:chExt cx="3360" cy="231"/>
            </a:xfrm>
          </p:grpSpPr>
          <p:sp>
            <p:nvSpPr>
              <p:cNvPr id="478"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9"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0"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1"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2"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3"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4"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5"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6"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7"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8"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9"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2"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3"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4"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33" name="Group 36"/>
            <p:cNvGrpSpPr>
              <a:grpSpLocks/>
            </p:cNvGrpSpPr>
            <p:nvPr/>
          </p:nvGrpSpPr>
          <p:grpSpPr bwMode="auto">
            <a:xfrm>
              <a:off x="1056" y="736"/>
              <a:ext cx="3360" cy="231"/>
              <a:chOff x="1056" y="1353"/>
              <a:chExt cx="3360" cy="231"/>
            </a:xfrm>
          </p:grpSpPr>
          <p:sp>
            <p:nvSpPr>
              <p:cNvPr id="263"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4"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5"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6"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7"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8"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9"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0"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1"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2"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3"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4"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5"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6"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2"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234" name="Group 52"/>
            <p:cNvGrpSpPr>
              <a:grpSpLocks/>
            </p:cNvGrpSpPr>
            <p:nvPr/>
          </p:nvGrpSpPr>
          <p:grpSpPr bwMode="auto">
            <a:xfrm>
              <a:off x="1056" y="912"/>
              <a:ext cx="3360" cy="231"/>
              <a:chOff x="1056" y="1545"/>
              <a:chExt cx="3360" cy="231"/>
            </a:xfrm>
          </p:grpSpPr>
          <p:sp>
            <p:nvSpPr>
              <p:cNvPr id="235"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6"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7"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8"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9"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0"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1"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2"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3"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4"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58"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59"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0"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1"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2"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520" name="Group 91"/>
          <p:cNvGrpSpPr>
            <a:grpSpLocks/>
          </p:cNvGrpSpPr>
          <p:nvPr/>
        </p:nvGrpSpPr>
        <p:grpSpPr bwMode="auto">
          <a:xfrm>
            <a:off x="1905000" y="2960688"/>
            <a:ext cx="5334000" cy="1204912"/>
            <a:chOff x="1200" y="1865"/>
            <a:chExt cx="3360" cy="759"/>
          </a:xfrm>
        </p:grpSpPr>
        <p:grpSp>
          <p:nvGrpSpPr>
            <p:cNvPr id="521" name="Group 92"/>
            <p:cNvGrpSpPr>
              <a:grpSpLocks/>
            </p:cNvGrpSpPr>
            <p:nvPr/>
          </p:nvGrpSpPr>
          <p:grpSpPr bwMode="auto">
            <a:xfrm>
              <a:off x="1200" y="1865"/>
              <a:ext cx="3360" cy="759"/>
              <a:chOff x="1200" y="1865"/>
              <a:chExt cx="3360" cy="759"/>
            </a:xfrm>
          </p:grpSpPr>
          <p:sp>
            <p:nvSpPr>
              <p:cNvPr id="559" name="Text Box 93"/>
              <p:cNvSpPr txBox="1">
                <a:spLocks noChangeArrowheads="1"/>
              </p:cNvSpPr>
              <p:nvPr/>
            </p:nvSpPr>
            <p:spPr bwMode="auto">
              <a:xfrm>
                <a:off x="120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0" name="Text Box 94"/>
              <p:cNvSpPr txBox="1">
                <a:spLocks noChangeArrowheads="1"/>
              </p:cNvSpPr>
              <p:nvPr/>
            </p:nvSpPr>
            <p:spPr bwMode="auto">
              <a:xfrm>
                <a:off x="393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1" name="Text Box 95"/>
              <p:cNvSpPr txBox="1">
                <a:spLocks noChangeArrowheads="1"/>
              </p:cNvSpPr>
              <p:nvPr/>
            </p:nvSpPr>
            <p:spPr bwMode="auto">
              <a:xfrm>
                <a:off x="43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2" name="Text Box 96"/>
              <p:cNvSpPr txBox="1">
                <a:spLocks noChangeArrowheads="1"/>
              </p:cNvSpPr>
              <p:nvPr/>
            </p:nvSpPr>
            <p:spPr bwMode="auto">
              <a:xfrm>
                <a:off x="244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3" name="Text Box 97"/>
              <p:cNvSpPr txBox="1">
                <a:spLocks noChangeArrowheads="1"/>
              </p:cNvSpPr>
              <p:nvPr/>
            </p:nvSpPr>
            <p:spPr bwMode="auto">
              <a:xfrm>
                <a:off x="368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4" name="Text Box 98"/>
              <p:cNvSpPr txBox="1">
                <a:spLocks noChangeArrowheads="1"/>
              </p:cNvSpPr>
              <p:nvPr/>
            </p:nvSpPr>
            <p:spPr bwMode="auto">
              <a:xfrm>
                <a:off x="210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565" name="Text Box 99"/>
              <p:cNvSpPr txBox="1">
                <a:spLocks noChangeArrowheads="1"/>
              </p:cNvSpPr>
              <p:nvPr/>
            </p:nvSpPr>
            <p:spPr bwMode="auto">
              <a:xfrm>
                <a:off x="120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6" name="Text Box 100"/>
              <p:cNvSpPr txBox="1">
                <a:spLocks noChangeArrowheads="1"/>
              </p:cNvSpPr>
              <p:nvPr/>
            </p:nvSpPr>
            <p:spPr bwMode="auto">
              <a:xfrm>
                <a:off x="393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7" name="Text Box 101"/>
              <p:cNvSpPr txBox="1">
                <a:spLocks noChangeArrowheads="1"/>
              </p:cNvSpPr>
              <p:nvPr/>
            </p:nvSpPr>
            <p:spPr bwMode="auto">
              <a:xfrm>
                <a:off x="43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8" name="Text Box 102"/>
              <p:cNvSpPr txBox="1">
                <a:spLocks noChangeArrowheads="1"/>
              </p:cNvSpPr>
              <p:nvPr/>
            </p:nvSpPr>
            <p:spPr bwMode="auto">
              <a:xfrm>
                <a:off x="244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9" name="Text Box 103"/>
              <p:cNvSpPr txBox="1">
                <a:spLocks noChangeArrowheads="1"/>
              </p:cNvSpPr>
              <p:nvPr/>
            </p:nvSpPr>
            <p:spPr bwMode="auto">
              <a:xfrm>
                <a:off x="368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0" name="Text Box 104"/>
              <p:cNvSpPr txBox="1">
                <a:spLocks noChangeArrowheads="1"/>
              </p:cNvSpPr>
              <p:nvPr/>
            </p:nvSpPr>
            <p:spPr bwMode="auto">
              <a:xfrm>
                <a:off x="210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1" name="Text Box 105"/>
              <p:cNvSpPr txBox="1">
                <a:spLocks noChangeArrowheads="1"/>
              </p:cNvSpPr>
              <p:nvPr/>
            </p:nvSpPr>
            <p:spPr bwMode="auto">
              <a:xfrm>
                <a:off x="120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2" name="Text Box 106"/>
              <p:cNvSpPr txBox="1">
                <a:spLocks noChangeArrowheads="1"/>
              </p:cNvSpPr>
              <p:nvPr/>
            </p:nvSpPr>
            <p:spPr bwMode="auto">
              <a:xfrm>
                <a:off x="393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3" name="Text Box 107"/>
              <p:cNvSpPr txBox="1">
                <a:spLocks noChangeArrowheads="1"/>
              </p:cNvSpPr>
              <p:nvPr/>
            </p:nvSpPr>
            <p:spPr bwMode="auto">
              <a:xfrm>
                <a:off x="43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4" name="Text Box 108"/>
              <p:cNvSpPr txBox="1">
                <a:spLocks noChangeArrowheads="1"/>
              </p:cNvSpPr>
              <p:nvPr/>
            </p:nvSpPr>
            <p:spPr bwMode="auto">
              <a:xfrm>
                <a:off x="244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5" name="Text Box 109"/>
              <p:cNvSpPr txBox="1">
                <a:spLocks noChangeArrowheads="1"/>
              </p:cNvSpPr>
              <p:nvPr/>
            </p:nvSpPr>
            <p:spPr bwMode="auto">
              <a:xfrm>
                <a:off x="368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6" name="Text Box 110"/>
              <p:cNvSpPr txBox="1">
                <a:spLocks noChangeArrowheads="1"/>
              </p:cNvSpPr>
              <p:nvPr/>
            </p:nvSpPr>
            <p:spPr bwMode="auto">
              <a:xfrm>
                <a:off x="21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7" name="Text Box 111"/>
              <p:cNvSpPr txBox="1">
                <a:spLocks noChangeArrowheads="1"/>
              </p:cNvSpPr>
              <p:nvPr/>
            </p:nvSpPr>
            <p:spPr bwMode="auto">
              <a:xfrm>
                <a:off x="120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8" name="Text Box 112"/>
              <p:cNvSpPr txBox="1">
                <a:spLocks noChangeArrowheads="1"/>
              </p:cNvSpPr>
              <p:nvPr/>
            </p:nvSpPr>
            <p:spPr bwMode="auto">
              <a:xfrm>
                <a:off x="393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9" name="Text Box 113"/>
              <p:cNvSpPr txBox="1">
                <a:spLocks noChangeArrowheads="1"/>
              </p:cNvSpPr>
              <p:nvPr/>
            </p:nvSpPr>
            <p:spPr bwMode="auto">
              <a:xfrm>
                <a:off x="43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80" name="Text Box 114"/>
              <p:cNvSpPr txBox="1">
                <a:spLocks noChangeArrowheads="1"/>
              </p:cNvSpPr>
              <p:nvPr/>
            </p:nvSpPr>
            <p:spPr bwMode="auto">
              <a:xfrm>
                <a:off x="244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81" name="Text Box 115"/>
              <p:cNvSpPr txBox="1">
                <a:spLocks noChangeArrowheads="1"/>
              </p:cNvSpPr>
              <p:nvPr/>
            </p:nvSpPr>
            <p:spPr bwMode="auto">
              <a:xfrm>
                <a:off x="368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82" name="Text Box 116"/>
              <p:cNvSpPr txBox="1">
                <a:spLocks noChangeArrowheads="1"/>
              </p:cNvSpPr>
              <p:nvPr/>
            </p:nvSpPr>
            <p:spPr bwMode="auto">
              <a:xfrm>
                <a:off x="210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522" name="Group 117"/>
            <p:cNvGrpSpPr>
              <a:grpSpLocks/>
            </p:cNvGrpSpPr>
            <p:nvPr/>
          </p:nvGrpSpPr>
          <p:grpSpPr bwMode="auto">
            <a:xfrm>
              <a:off x="1392" y="1865"/>
              <a:ext cx="2884" cy="759"/>
              <a:chOff x="1392" y="1865"/>
              <a:chExt cx="2884" cy="759"/>
            </a:xfrm>
          </p:grpSpPr>
          <p:sp>
            <p:nvSpPr>
              <p:cNvPr id="523" name="Text Box 118"/>
              <p:cNvSpPr txBox="1">
                <a:spLocks noChangeArrowheads="1"/>
              </p:cNvSpPr>
              <p:nvPr/>
            </p:nvSpPr>
            <p:spPr bwMode="auto">
              <a:xfrm>
                <a:off x="225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4" name="Text Box 119"/>
              <p:cNvSpPr txBox="1">
                <a:spLocks noChangeArrowheads="1"/>
              </p:cNvSpPr>
              <p:nvPr/>
            </p:nvSpPr>
            <p:spPr bwMode="auto">
              <a:xfrm>
                <a:off x="340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5" name="Text Box 120"/>
              <p:cNvSpPr txBox="1">
                <a:spLocks noChangeArrowheads="1"/>
              </p:cNvSpPr>
              <p:nvPr/>
            </p:nvSpPr>
            <p:spPr bwMode="auto">
              <a:xfrm>
                <a:off x="325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6" name="Text Box 121"/>
              <p:cNvSpPr txBox="1">
                <a:spLocks noChangeArrowheads="1"/>
              </p:cNvSpPr>
              <p:nvPr/>
            </p:nvSpPr>
            <p:spPr bwMode="auto">
              <a:xfrm>
                <a:off x="139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27" name="Text Box 122"/>
              <p:cNvSpPr txBox="1">
                <a:spLocks noChangeArrowheads="1"/>
              </p:cNvSpPr>
              <p:nvPr/>
            </p:nvSpPr>
            <p:spPr bwMode="auto">
              <a:xfrm>
                <a:off x="273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28" name="Text Box 123"/>
              <p:cNvSpPr txBox="1">
                <a:spLocks noChangeArrowheads="1"/>
              </p:cNvSpPr>
              <p:nvPr/>
            </p:nvSpPr>
            <p:spPr bwMode="auto">
              <a:xfrm>
                <a:off x="408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29" name="Text Box 124"/>
              <p:cNvSpPr txBox="1">
                <a:spLocks noChangeArrowheads="1"/>
              </p:cNvSpPr>
              <p:nvPr/>
            </p:nvSpPr>
            <p:spPr bwMode="auto">
              <a:xfrm>
                <a:off x="172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30" name="Text Box 125"/>
              <p:cNvSpPr txBox="1">
                <a:spLocks noChangeArrowheads="1"/>
              </p:cNvSpPr>
              <p:nvPr/>
            </p:nvSpPr>
            <p:spPr bwMode="auto">
              <a:xfrm>
                <a:off x="19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31" name="Text Box 126"/>
              <p:cNvSpPr txBox="1">
                <a:spLocks noChangeArrowheads="1"/>
              </p:cNvSpPr>
              <p:nvPr/>
            </p:nvSpPr>
            <p:spPr bwMode="auto">
              <a:xfrm>
                <a:off x="301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32" name="Text Box 127"/>
              <p:cNvSpPr txBox="1">
                <a:spLocks noChangeArrowheads="1"/>
              </p:cNvSpPr>
              <p:nvPr/>
            </p:nvSpPr>
            <p:spPr bwMode="auto">
              <a:xfrm>
                <a:off x="225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3" name="Text Box 128"/>
              <p:cNvSpPr txBox="1">
                <a:spLocks noChangeArrowheads="1"/>
              </p:cNvSpPr>
              <p:nvPr/>
            </p:nvSpPr>
            <p:spPr bwMode="auto">
              <a:xfrm>
                <a:off x="340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4" name="Text Box 129"/>
              <p:cNvSpPr txBox="1">
                <a:spLocks noChangeArrowheads="1"/>
              </p:cNvSpPr>
              <p:nvPr/>
            </p:nvSpPr>
            <p:spPr bwMode="auto">
              <a:xfrm>
                <a:off x="325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5" name="Text Box 130"/>
              <p:cNvSpPr txBox="1">
                <a:spLocks noChangeArrowheads="1"/>
              </p:cNvSpPr>
              <p:nvPr/>
            </p:nvSpPr>
            <p:spPr bwMode="auto">
              <a:xfrm>
                <a:off x="139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6" name="Text Box 131"/>
              <p:cNvSpPr txBox="1">
                <a:spLocks noChangeArrowheads="1"/>
              </p:cNvSpPr>
              <p:nvPr/>
            </p:nvSpPr>
            <p:spPr bwMode="auto">
              <a:xfrm>
                <a:off x="273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37" name="Text Box 132"/>
              <p:cNvSpPr txBox="1">
                <a:spLocks noChangeArrowheads="1"/>
              </p:cNvSpPr>
              <p:nvPr/>
            </p:nvSpPr>
            <p:spPr bwMode="auto">
              <a:xfrm>
                <a:off x="408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8" name="Text Box 133"/>
              <p:cNvSpPr txBox="1">
                <a:spLocks noChangeArrowheads="1"/>
              </p:cNvSpPr>
              <p:nvPr/>
            </p:nvSpPr>
            <p:spPr bwMode="auto">
              <a:xfrm>
                <a:off x="172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9" name="Text Box 134"/>
              <p:cNvSpPr txBox="1">
                <a:spLocks noChangeArrowheads="1"/>
              </p:cNvSpPr>
              <p:nvPr/>
            </p:nvSpPr>
            <p:spPr bwMode="auto">
              <a:xfrm>
                <a:off x="19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0" name="Text Box 135"/>
              <p:cNvSpPr txBox="1">
                <a:spLocks noChangeArrowheads="1"/>
              </p:cNvSpPr>
              <p:nvPr/>
            </p:nvSpPr>
            <p:spPr bwMode="auto">
              <a:xfrm>
                <a:off x="301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41" name="Text Box 136"/>
              <p:cNvSpPr txBox="1">
                <a:spLocks noChangeArrowheads="1"/>
              </p:cNvSpPr>
              <p:nvPr/>
            </p:nvSpPr>
            <p:spPr bwMode="auto">
              <a:xfrm>
                <a:off x="225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2" name="Text Box 137"/>
              <p:cNvSpPr txBox="1">
                <a:spLocks noChangeArrowheads="1"/>
              </p:cNvSpPr>
              <p:nvPr/>
            </p:nvSpPr>
            <p:spPr bwMode="auto">
              <a:xfrm>
                <a:off x="340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3" name="Text Box 138"/>
              <p:cNvSpPr txBox="1">
                <a:spLocks noChangeArrowheads="1"/>
              </p:cNvSpPr>
              <p:nvPr/>
            </p:nvSpPr>
            <p:spPr bwMode="auto">
              <a:xfrm>
                <a:off x="32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4" name="Text Box 139"/>
              <p:cNvSpPr txBox="1">
                <a:spLocks noChangeArrowheads="1"/>
              </p:cNvSpPr>
              <p:nvPr/>
            </p:nvSpPr>
            <p:spPr bwMode="auto">
              <a:xfrm>
                <a:off x="13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5" name="Text Box 140"/>
              <p:cNvSpPr txBox="1">
                <a:spLocks noChangeArrowheads="1"/>
              </p:cNvSpPr>
              <p:nvPr/>
            </p:nvSpPr>
            <p:spPr bwMode="auto">
              <a:xfrm>
                <a:off x="273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46" name="Text Box 141"/>
              <p:cNvSpPr txBox="1">
                <a:spLocks noChangeArrowheads="1"/>
              </p:cNvSpPr>
              <p:nvPr/>
            </p:nvSpPr>
            <p:spPr bwMode="auto">
              <a:xfrm>
                <a:off x="408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7" name="Text Box 142"/>
              <p:cNvSpPr txBox="1">
                <a:spLocks noChangeArrowheads="1"/>
              </p:cNvSpPr>
              <p:nvPr/>
            </p:nvSpPr>
            <p:spPr bwMode="auto">
              <a:xfrm>
                <a:off x="172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8" name="Text Box 143"/>
              <p:cNvSpPr txBox="1">
                <a:spLocks noChangeArrowheads="1"/>
              </p:cNvSpPr>
              <p:nvPr/>
            </p:nvSpPr>
            <p:spPr bwMode="auto">
              <a:xfrm>
                <a:off x="19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9" name="Text Box 144"/>
              <p:cNvSpPr txBox="1">
                <a:spLocks noChangeArrowheads="1"/>
              </p:cNvSpPr>
              <p:nvPr/>
            </p:nvSpPr>
            <p:spPr bwMode="auto">
              <a:xfrm>
                <a:off x="301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50" name="Text Box 145"/>
              <p:cNvSpPr txBox="1">
                <a:spLocks noChangeArrowheads="1"/>
              </p:cNvSpPr>
              <p:nvPr/>
            </p:nvSpPr>
            <p:spPr bwMode="auto">
              <a:xfrm>
                <a:off x="225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1" name="Text Box 146"/>
              <p:cNvSpPr txBox="1">
                <a:spLocks noChangeArrowheads="1"/>
              </p:cNvSpPr>
              <p:nvPr/>
            </p:nvSpPr>
            <p:spPr bwMode="auto">
              <a:xfrm>
                <a:off x="340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2" name="Text Box 147"/>
              <p:cNvSpPr txBox="1">
                <a:spLocks noChangeArrowheads="1"/>
              </p:cNvSpPr>
              <p:nvPr/>
            </p:nvSpPr>
            <p:spPr bwMode="auto">
              <a:xfrm>
                <a:off x="325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3" name="Text Box 148"/>
              <p:cNvSpPr txBox="1">
                <a:spLocks noChangeArrowheads="1"/>
              </p:cNvSpPr>
              <p:nvPr/>
            </p:nvSpPr>
            <p:spPr bwMode="auto">
              <a:xfrm>
                <a:off x="139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4" name="Text Box 149"/>
              <p:cNvSpPr txBox="1">
                <a:spLocks noChangeArrowheads="1"/>
              </p:cNvSpPr>
              <p:nvPr/>
            </p:nvSpPr>
            <p:spPr bwMode="auto">
              <a:xfrm>
                <a:off x="273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55" name="Text Box 150"/>
              <p:cNvSpPr txBox="1">
                <a:spLocks noChangeArrowheads="1"/>
              </p:cNvSpPr>
              <p:nvPr/>
            </p:nvSpPr>
            <p:spPr bwMode="auto">
              <a:xfrm>
                <a:off x="408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56" name="Text Box 151"/>
              <p:cNvSpPr txBox="1">
                <a:spLocks noChangeArrowheads="1"/>
              </p:cNvSpPr>
              <p:nvPr/>
            </p:nvSpPr>
            <p:spPr bwMode="auto">
              <a:xfrm>
                <a:off x="172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7" name="Text Box 152"/>
              <p:cNvSpPr txBox="1">
                <a:spLocks noChangeArrowheads="1"/>
              </p:cNvSpPr>
              <p:nvPr/>
            </p:nvSpPr>
            <p:spPr bwMode="auto">
              <a:xfrm>
                <a:off x="19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8" name="Text Box 153"/>
              <p:cNvSpPr txBox="1">
                <a:spLocks noChangeArrowheads="1"/>
              </p:cNvSpPr>
              <p:nvPr/>
            </p:nvSpPr>
            <p:spPr bwMode="auto">
              <a:xfrm>
                <a:off x="301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grpSp>
      </p:grpSp>
      <p:grpSp>
        <p:nvGrpSpPr>
          <p:cNvPr id="583" name="Group 154"/>
          <p:cNvGrpSpPr>
            <a:grpSpLocks/>
          </p:cNvGrpSpPr>
          <p:nvPr/>
        </p:nvGrpSpPr>
        <p:grpSpPr bwMode="auto">
          <a:xfrm>
            <a:off x="1905000" y="4216400"/>
            <a:ext cx="5334000" cy="1204913"/>
            <a:chOff x="1200" y="2656"/>
            <a:chExt cx="3360" cy="759"/>
          </a:xfrm>
        </p:grpSpPr>
        <p:grpSp>
          <p:nvGrpSpPr>
            <p:cNvPr id="584" name="Group 155"/>
            <p:cNvGrpSpPr>
              <a:grpSpLocks/>
            </p:cNvGrpSpPr>
            <p:nvPr/>
          </p:nvGrpSpPr>
          <p:grpSpPr bwMode="auto">
            <a:xfrm>
              <a:off x="1200" y="2656"/>
              <a:ext cx="3360" cy="759"/>
              <a:chOff x="1200" y="2656"/>
              <a:chExt cx="3360" cy="759"/>
            </a:xfrm>
          </p:grpSpPr>
          <p:sp>
            <p:nvSpPr>
              <p:cNvPr id="622" name="Text Box 156"/>
              <p:cNvSpPr txBox="1">
                <a:spLocks noChangeArrowheads="1"/>
              </p:cNvSpPr>
              <p:nvPr/>
            </p:nvSpPr>
            <p:spPr bwMode="auto">
              <a:xfrm>
                <a:off x="1200"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23" name="Text Box 157"/>
              <p:cNvSpPr txBox="1">
                <a:spLocks noChangeArrowheads="1"/>
              </p:cNvSpPr>
              <p:nvPr/>
            </p:nvSpPr>
            <p:spPr bwMode="auto">
              <a:xfrm>
                <a:off x="393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4" name="Text Box 158"/>
              <p:cNvSpPr txBox="1">
                <a:spLocks noChangeArrowheads="1"/>
              </p:cNvSpPr>
              <p:nvPr/>
            </p:nvSpPr>
            <p:spPr bwMode="auto">
              <a:xfrm>
                <a:off x="436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5" name="Text Box 159"/>
              <p:cNvSpPr txBox="1">
                <a:spLocks noChangeArrowheads="1"/>
              </p:cNvSpPr>
              <p:nvPr/>
            </p:nvSpPr>
            <p:spPr bwMode="auto">
              <a:xfrm>
                <a:off x="244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6" name="Text Box 160"/>
              <p:cNvSpPr txBox="1">
                <a:spLocks noChangeArrowheads="1"/>
              </p:cNvSpPr>
              <p:nvPr/>
            </p:nvSpPr>
            <p:spPr bwMode="auto">
              <a:xfrm>
                <a:off x="368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7" name="Text Box 161"/>
              <p:cNvSpPr txBox="1">
                <a:spLocks noChangeArrowheads="1"/>
              </p:cNvSpPr>
              <p:nvPr/>
            </p:nvSpPr>
            <p:spPr bwMode="auto">
              <a:xfrm>
                <a:off x="210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28" name="Text Box 162"/>
              <p:cNvSpPr txBox="1">
                <a:spLocks noChangeArrowheads="1"/>
              </p:cNvSpPr>
              <p:nvPr/>
            </p:nvSpPr>
            <p:spPr bwMode="auto">
              <a:xfrm>
                <a:off x="1200"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29" name="Text Box 163"/>
              <p:cNvSpPr txBox="1">
                <a:spLocks noChangeArrowheads="1"/>
              </p:cNvSpPr>
              <p:nvPr/>
            </p:nvSpPr>
            <p:spPr bwMode="auto">
              <a:xfrm>
                <a:off x="393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0" name="Text Box 164"/>
              <p:cNvSpPr txBox="1">
                <a:spLocks noChangeArrowheads="1"/>
              </p:cNvSpPr>
              <p:nvPr/>
            </p:nvSpPr>
            <p:spPr bwMode="auto">
              <a:xfrm>
                <a:off x="436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1" name="Text Box 165"/>
              <p:cNvSpPr txBox="1">
                <a:spLocks noChangeArrowheads="1"/>
              </p:cNvSpPr>
              <p:nvPr/>
            </p:nvSpPr>
            <p:spPr bwMode="auto">
              <a:xfrm>
                <a:off x="244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2" name="Text Box 166"/>
              <p:cNvSpPr txBox="1">
                <a:spLocks noChangeArrowheads="1"/>
              </p:cNvSpPr>
              <p:nvPr/>
            </p:nvSpPr>
            <p:spPr bwMode="auto">
              <a:xfrm>
                <a:off x="368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3" name="Text Box 167"/>
              <p:cNvSpPr txBox="1">
                <a:spLocks noChangeArrowheads="1"/>
              </p:cNvSpPr>
              <p:nvPr/>
            </p:nvSpPr>
            <p:spPr bwMode="auto">
              <a:xfrm>
                <a:off x="210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4" name="Text Box 168"/>
              <p:cNvSpPr txBox="1">
                <a:spLocks noChangeArrowheads="1"/>
              </p:cNvSpPr>
              <p:nvPr/>
            </p:nvSpPr>
            <p:spPr bwMode="auto">
              <a:xfrm>
                <a:off x="1200"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5" name="Text Box 169"/>
              <p:cNvSpPr txBox="1">
                <a:spLocks noChangeArrowheads="1"/>
              </p:cNvSpPr>
              <p:nvPr/>
            </p:nvSpPr>
            <p:spPr bwMode="auto">
              <a:xfrm>
                <a:off x="393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6" name="Text Box 170"/>
              <p:cNvSpPr txBox="1">
                <a:spLocks noChangeArrowheads="1"/>
              </p:cNvSpPr>
              <p:nvPr/>
            </p:nvSpPr>
            <p:spPr bwMode="auto">
              <a:xfrm>
                <a:off x="436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7" name="Text Box 171"/>
              <p:cNvSpPr txBox="1">
                <a:spLocks noChangeArrowheads="1"/>
              </p:cNvSpPr>
              <p:nvPr/>
            </p:nvSpPr>
            <p:spPr bwMode="auto">
              <a:xfrm>
                <a:off x="244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8" name="Text Box 172"/>
              <p:cNvSpPr txBox="1">
                <a:spLocks noChangeArrowheads="1"/>
              </p:cNvSpPr>
              <p:nvPr/>
            </p:nvSpPr>
            <p:spPr bwMode="auto">
              <a:xfrm>
                <a:off x="368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9" name="Text Box 173"/>
              <p:cNvSpPr txBox="1">
                <a:spLocks noChangeArrowheads="1"/>
              </p:cNvSpPr>
              <p:nvPr/>
            </p:nvSpPr>
            <p:spPr bwMode="auto">
              <a:xfrm>
                <a:off x="210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40" name="Text Box 174"/>
              <p:cNvSpPr txBox="1">
                <a:spLocks noChangeArrowheads="1"/>
              </p:cNvSpPr>
              <p:nvPr/>
            </p:nvSpPr>
            <p:spPr bwMode="auto">
              <a:xfrm>
                <a:off x="1200"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1" name="Text Box 175"/>
              <p:cNvSpPr txBox="1">
                <a:spLocks noChangeArrowheads="1"/>
              </p:cNvSpPr>
              <p:nvPr/>
            </p:nvSpPr>
            <p:spPr bwMode="auto">
              <a:xfrm>
                <a:off x="393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2" name="Text Box 176"/>
              <p:cNvSpPr txBox="1">
                <a:spLocks noChangeArrowheads="1"/>
              </p:cNvSpPr>
              <p:nvPr/>
            </p:nvSpPr>
            <p:spPr bwMode="auto">
              <a:xfrm>
                <a:off x="436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43" name="Text Box 177"/>
              <p:cNvSpPr txBox="1">
                <a:spLocks noChangeArrowheads="1"/>
              </p:cNvSpPr>
              <p:nvPr/>
            </p:nvSpPr>
            <p:spPr bwMode="auto">
              <a:xfrm>
                <a:off x="244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4" name="Text Box 178"/>
              <p:cNvSpPr txBox="1">
                <a:spLocks noChangeArrowheads="1"/>
              </p:cNvSpPr>
              <p:nvPr/>
            </p:nvSpPr>
            <p:spPr bwMode="auto">
              <a:xfrm>
                <a:off x="368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5" name="Text Box 179"/>
              <p:cNvSpPr txBox="1">
                <a:spLocks noChangeArrowheads="1"/>
              </p:cNvSpPr>
              <p:nvPr/>
            </p:nvSpPr>
            <p:spPr bwMode="auto">
              <a:xfrm>
                <a:off x="210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585" name="Group 180"/>
            <p:cNvGrpSpPr>
              <a:grpSpLocks/>
            </p:cNvGrpSpPr>
            <p:nvPr/>
          </p:nvGrpSpPr>
          <p:grpSpPr bwMode="auto">
            <a:xfrm>
              <a:off x="1392" y="2656"/>
              <a:ext cx="2884" cy="759"/>
              <a:chOff x="1392" y="2656"/>
              <a:chExt cx="2884" cy="759"/>
            </a:xfrm>
          </p:grpSpPr>
          <p:sp>
            <p:nvSpPr>
              <p:cNvPr id="586" name="Text Box 181"/>
              <p:cNvSpPr txBox="1">
                <a:spLocks noChangeArrowheads="1"/>
              </p:cNvSpPr>
              <p:nvPr/>
            </p:nvSpPr>
            <p:spPr bwMode="auto">
              <a:xfrm>
                <a:off x="225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87" name="Text Box 182"/>
              <p:cNvSpPr txBox="1">
                <a:spLocks noChangeArrowheads="1"/>
              </p:cNvSpPr>
              <p:nvPr/>
            </p:nvSpPr>
            <p:spPr bwMode="auto">
              <a:xfrm>
                <a:off x="340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88" name="Text Box 183"/>
              <p:cNvSpPr txBox="1">
                <a:spLocks noChangeArrowheads="1"/>
              </p:cNvSpPr>
              <p:nvPr/>
            </p:nvSpPr>
            <p:spPr bwMode="auto">
              <a:xfrm>
                <a:off x="325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89" name="Text Box 184"/>
              <p:cNvSpPr txBox="1">
                <a:spLocks noChangeArrowheads="1"/>
              </p:cNvSpPr>
              <p:nvPr/>
            </p:nvSpPr>
            <p:spPr bwMode="auto">
              <a:xfrm>
                <a:off x="139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0" name="Text Box 185"/>
              <p:cNvSpPr txBox="1">
                <a:spLocks noChangeArrowheads="1"/>
              </p:cNvSpPr>
              <p:nvPr/>
            </p:nvSpPr>
            <p:spPr bwMode="auto">
              <a:xfrm>
                <a:off x="273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91" name="Text Box 186"/>
              <p:cNvSpPr txBox="1">
                <a:spLocks noChangeArrowheads="1"/>
              </p:cNvSpPr>
              <p:nvPr/>
            </p:nvSpPr>
            <p:spPr bwMode="auto">
              <a:xfrm>
                <a:off x="4080"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92" name="Text Box 187"/>
              <p:cNvSpPr txBox="1">
                <a:spLocks noChangeArrowheads="1"/>
              </p:cNvSpPr>
              <p:nvPr/>
            </p:nvSpPr>
            <p:spPr bwMode="auto">
              <a:xfrm>
                <a:off x="172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3" name="Text Box 188"/>
              <p:cNvSpPr txBox="1">
                <a:spLocks noChangeArrowheads="1"/>
              </p:cNvSpPr>
              <p:nvPr/>
            </p:nvSpPr>
            <p:spPr bwMode="auto">
              <a:xfrm>
                <a:off x="196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4" name="Text Box 189"/>
              <p:cNvSpPr txBox="1">
                <a:spLocks noChangeArrowheads="1"/>
              </p:cNvSpPr>
              <p:nvPr/>
            </p:nvSpPr>
            <p:spPr bwMode="auto">
              <a:xfrm>
                <a:off x="301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5" name="Text Box 190"/>
              <p:cNvSpPr txBox="1">
                <a:spLocks noChangeArrowheads="1"/>
              </p:cNvSpPr>
              <p:nvPr/>
            </p:nvSpPr>
            <p:spPr bwMode="auto">
              <a:xfrm>
                <a:off x="225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6" name="Text Box 191"/>
              <p:cNvSpPr txBox="1">
                <a:spLocks noChangeArrowheads="1"/>
              </p:cNvSpPr>
              <p:nvPr/>
            </p:nvSpPr>
            <p:spPr bwMode="auto">
              <a:xfrm>
                <a:off x="340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7" name="Text Box 192"/>
              <p:cNvSpPr txBox="1">
                <a:spLocks noChangeArrowheads="1"/>
              </p:cNvSpPr>
              <p:nvPr/>
            </p:nvSpPr>
            <p:spPr bwMode="auto">
              <a:xfrm>
                <a:off x="325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8" name="Text Box 193"/>
              <p:cNvSpPr txBox="1">
                <a:spLocks noChangeArrowheads="1"/>
              </p:cNvSpPr>
              <p:nvPr/>
            </p:nvSpPr>
            <p:spPr bwMode="auto">
              <a:xfrm>
                <a:off x="139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9" name="Text Box 194"/>
              <p:cNvSpPr txBox="1">
                <a:spLocks noChangeArrowheads="1"/>
              </p:cNvSpPr>
              <p:nvPr/>
            </p:nvSpPr>
            <p:spPr bwMode="auto">
              <a:xfrm>
                <a:off x="273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0" name="Text Box 195"/>
              <p:cNvSpPr txBox="1">
                <a:spLocks noChangeArrowheads="1"/>
              </p:cNvSpPr>
              <p:nvPr/>
            </p:nvSpPr>
            <p:spPr bwMode="auto">
              <a:xfrm>
                <a:off x="4080"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1" name="Text Box 196"/>
              <p:cNvSpPr txBox="1">
                <a:spLocks noChangeArrowheads="1"/>
              </p:cNvSpPr>
              <p:nvPr/>
            </p:nvSpPr>
            <p:spPr bwMode="auto">
              <a:xfrm>
                <a:off x="172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2" name="Text Box 197"/>
              <p:cNvSpPr txBox="1">
                <a:spLocks noChangeArrowheads="1"/>
              </p:cNvSpPr>
              <p:nvPr/>
            </p:nvSpPr>
            <p:spPr bwMode="auto">
              <a:xfrm>
                <a:off x="196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3" name="Text Box 198"/>
              <p:cNvSpPr txBox="1">
                <a:spLocks noChangeArrowheads="1"/>
              </p:cNvSpPr>
              <p:nvPr/>
            </p:nvSpPr>
            <p:spPr bwMode="auto">
              <a:xfrm>
                <a:off x="301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4" name="Text Box 199"/>
              <p:cNvSpPr txBox="1">
                <a:spLocks noChangeArrowheads="1"/>
              </p:cNvSpPr>
              <p:nvPr/>
            </p:nvSpPr>
            <p:spPr bwMode="auto">
              <a:xfrm>
                <a:off x="225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5" name="Text Box 200"/>
              <p:cNvSpPr txBox="1">
                <a:spLocks noChangeArrowheads="1"/>
              </p:cNvSpPr>
              <p:nvPr/>
            </p:nvSpPr>
            <p:spPr bwMode="auto">
              <a:xfrm>
                <a:off x="340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6" name="Text Box 201"/>
              <p:cNvSpPr txBox="1">
                <a:spLocks noChangeArrowheads="1"/>
              </p:cNvSpPr>
              <p:nvPr/>
            </p:nvSpPr>
            <p:spPr bwMode="auto">
              <a:xfrm>
                <a:off x="325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7" name="Text Box 202"/>
              <p:cNvSpPr txBox="1">
                <a:spLocks noChangeArrowheads="1"/>
              </p:cNvSpPr>
              <p:nvPr/>
            </p:nvSpPr>
            <p:spPr bwMode="auto">
              <a:xfrm>
                <a:off x="139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8" name="Text Box 203"/>
              <p:cNvSpPr txBox="1">
                <a:spLocks noChangeArrowheads="1"/>
              </p:cNvSpPr>
              <p:nvPr/>
            </p:nvSpPr>
            <p:spPr bwMode="auto">
              <a:xfrm>
                <a:off x="273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9" name="Text Box 204"/>
              <p:cNvSpPr txBox="1">
                <a:spLocks noChangeArrowheads="1"/>
              </p:cNvSpPr>
              <p:nvPr/>
            </p:nvSpPr>
            <p:spPr bwMode="auto">
              <a:xfrm>
                <a:off x="4080"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0" name="Text Box 205"/>
              <p:cNvSpPr txBox="1">
                <a:spLocks noChangeArrowheads="1"/>
              </p:cNvSpPr>
              <p:nvPr/>
            </p:nvSpPr>
            <p:spPr bwMode="auto">
              <a:xfrm>
                <a:off x="172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1" name="Text Box 206"/>
              <p:cNvSpPr txBox="1">
                <a:spLocks noChangeArrowheads="1"/>
              </p:cNvSpPr>
              <p:nvPr/>
            </p:nvSpPr>
            <p:spPr bwMode="auto">
              <a:xfrm>
                <a:off x="196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2" name="Text Box 207"/>
              <p:cNvSpPr txBox="1">
                <a:spLocks noChangeArrowheads="1"/>
              </p:cNvSpPr>
              <p:nvPr/>
            </p:nvSpPr>
            <p:spPr bwMode="auto">
              <a:xfrm>
                <a:off x="301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3" name="Text Box 208"/>
              <p:cNvSpPr txBox="1">
                <a:spLocks noChangeArrowheads="1"/>
              </p:cNvSpPr>
              <p:nvPr/>
            </p:nvSpPr>
            <p:spPr bwMode="auto">
              <a:xfrm>
                <a:off x="225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4" name="Text Box 209"/>
              <p:cNvSpPr txBox="1">
                <a:spLocks noChangeArrowheads="1"/>
              </p:cNvSpPr>
              <p:nvPr/>
            </p:nvSpPr>
            <p:spPr bwMode="auto">
              <a:xfrm>
                <a:off x="340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5" name="Text Box 210"/>
              <p:cNvSpPr txBox="1">
                <a:spLocks noChangeArrowheads="1"/>
              </p:cNvSpPr>
              <p:nvPr/>
            </p:nvSpPr>
            <p:spPr bwMode="auto">
              <a:xfrm>
                <a:off x="325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6" name="Text Box 211"/>
              <p:cNvSpPr txBox="1">
                <a:spLocks noChangeArrowheads="1"/>
              </p:cNvSpPr>
              <p:nvPr/>
            </p:nvSpPr>
            <p:spPr bwMode="auto">
              <a:xfrm>
                <a:off x="139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7" name="Text Box 212"/>
              <p:cNvSpPr txBox="1">
                <a:spLocks noChangeArrowheads="1"/>
              </p:cNvSpPr>
              <p:nvPr/>
            </p:nvSpPr>
            <p:spPr bwMode="auto">
              <a:xfrm>
                <a:off x="273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8" name="Text Box 213"/>
              <p:cNvSpPr txBox="1">
                <a:spLocks noChangeArrowheads="1"/>
              </p:cNvSpPr>
              <p:nvPr/>
            </p:nvSpPr>
            <p:spPr bwMode="auto">
              <a:xfrm>
                <a:off x="4080"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9" name="Text Box 214"/>
              <p:cNvSpPr txBox="1">
                <a:spLocks noChangeArrowheads="1"/>
              </p:cNvSpPr>
              <p:nvPr/>
            </p:nvSpPr>
            <p:spPr bwMode="auto">
              <a:xfrm>
                <a:off x="172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20" name="Text Box 215"/>
              <p:cNvSpPr txBox="1">
                <a:spLocks noChangeArrowheads="1"/>
              </p:cNvSpPr>
              <p:nvPr/>
            </p:nvSpPr>
            <p:spPr bwMode="auto">
              <a:xfrm>
                <a:off x="196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21" name="Text Box 216"/>
              <p:cNvSpPr txBox="1">
                <a:spLocks noChangeArrowheads="1"/>
              </p:cNvSpPr>
              <p:nvPr/>
            </p:nvSpPr>
            <p:spPr bwMode="auto">
              <a:xfrm>
                <a:off x="301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grpSp>
        <p:nvGrpSpPr>
          <p:cNvPr id="646" name="Group 230"/>
          <p:cNvGrpSpPr>
            <a:grpSpLocks/>
          </p:cNvGrpSpPr>
          <p:nvPr/>
        </p:nvGrpSpPr>
        <p:grpSpPr bwMode="auto">
          <a:xfrm>
            <a:off x="1905000" y="1471613"/>
            <a:ext cx="5334000" cy="1136650"/>
            <a:chOff x="672" y="934"/>
            <a:chExt cx="1104" cy="716"/>
          </a:xfrm>
        </p:grpSpPr>
        <p:sp>
          <p:nvSpPr>
            <p:cNvPr id="647" name="Rectangle 231"/>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48" name="Rectangle 232"/>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49" name="Rectangle 233"/>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50" name="Rectangle 234"/>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651" name="Text Box 229"/>
          <p:cNvSpPr txBox="1">
            <a:spLocks noChangeArrowheads="1"/>
          </p:cNvSpPr>
          <p:nvPr/>
        </p:nvSpPr>
        <p:spPr bwMode="auto">
          <a:xfrm>
            <a:off x="0" y="61864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dirty="0">
                <a:solidFill>
                  <a:srgbClr val="FF0000"/>
                </a:solidFill>
              </a:rPr>
              <a:t>The goal of imputation is to estimate the missing </a:t>
            </a:r>
            <a:r>
              <a:rPr lang="en-US" altLang="x-none" sz="1800" dirty="0" smtClean="0">
                <a:solidFill>
                  <a:srgbClr val="FF0000"/>
                </a:solidFill>
              </a:rPr>
              <a:t>genotypes at these variants</a:t>
            </a:r>
            <a:endParaRPr lang="en-US" altLang="x-none" sz="1800" dirty="0">
              <a:solidFill>
                <a:srgbClr val="FF0000"/>
              </a:solidFill>
            </a:endParaRPr>
          </a:p>
        </p:txBody>
      </p:sp>
    </p:spTree>
    <p:extLst>
      <p:ext uri="{BB962C8B-B14F-4D97-AF65-F5344CB8AC3E}">
        <p14:creationId xmlns:p14="http://schemas.microsoft.com/office/powerpoint/2010/main" val="218012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normAutofit/>
          </a:bodyPr>
          <a:lstStyle/>
          <a:p>
            <a:r>
              <a:rPr lang="en-US" dirty="0"/>
              <a:t>Solution: Imputation</a:t>
            </a:r>
            <a:endParaRPr lang="fr-FR" dirty="0"/>
          </a:p>
        </p:txBody>
      </p:sp>
      <p:grpSp>
        <p:nvGrpSpPr>
          <p:cNvPr id="455" name="Group 194"/>
          <p:cNvGrpSpPr>
            <a:grpSpLocks/>
          </p:cNvGrpSpPr>
          <p:nvPr/>
        </p:nvGrpSpPr>
        <p:grpSpPr bwMode="auto">
          <a:xfrm>
            <a:off x="1328738" y="2724150"/>
            <a:ext cx="6519862" cy="160338"/>
            <a:chOff x="693" y="4021"/>
            <a:chExt cx="4107" cy="101"/>
          </a:xfrm>
        </p:grpSpPr>
        <p:sp>
          <p:nvSpPr>
            <p:cNvPr id="456" name="Line 195"/>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57" name="Line 196"/>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8" name="Line 197"/>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9" name="Line 198"/>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0" name="Line 199"/>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1" name="Line 200"/>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2" name="Line 201"/>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3" name="Line 202"/>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4" name="Line 203"/>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5" name="Line 204"/>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6" name="Line 205"/>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7" name="Line 206"/>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8" name="Line 207"/>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69" name="Line 208"/>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0" name="Line 209"/>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1" name="Line 210"/>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473" name="Group 212"/>
          <p:cNvGrpSpPr>
            <a:grpSpLocks/>
          </p:cNvGrpSpPr>
          <p:nvPr/>
        </p:nvGrpSpPr>
        <p:grpSpPr bwMode="auto">
          <a:xfrm>
            <a:off x="7475538" y="1522413"/>
            <a:ext cx="449262" cy="1050925"/>
            <a:chOff x="4660" y="959"/>
            <a:chExt cx="283" cy="662"/>
          </a:xfrm>
        </p:grpSpPr>
        <p:sp>
          <p:nvSpPr>
            <p:cNvPr id="474" name="Line 213"/>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5" name="Line 214"/>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6" name="Line 215"/>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77" name="Line 216"/>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496" name="Text Box 149"/>
          <p:cNvSpPr txBox="1">
            <a:spLocks noChangeArrowheads="1"/>
          </p:cNvSpPr>
          <p:nvPr/>
        </p:nvSpPr>
        <p:spPr bwMode="auto">
          <a:xfrm>
            <a:off x="8008324" y="3922163"/>
            <a:ext cx="978514"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Study</a:t>
            </a:r>
          </a:p>
          <a:p>
            <a:pPr algn="ctr">
              <a:lnSpc>
                <a:spcPct val="100000"/>
              </a:lnSpc>
              <a:spcBef>
                <a:spcPct val="0"/>
              </a:spcBef>
              <a:buClr>
                <a:srgbClr val="FFFFFF"/>
              </a:buClr>
              <a:buSzPct val="100000"/>
              <a:buFont typeface="Arial" pitchFamily="34" charset="0"/>
              <a:buNone/>
            </a:pPr>
            <a:r>
              <a:rPr lang="en-GB" altLang="x-none" sz="1600" dirty="0" smtClean="0">
                <a:solidFill>
                  <a:schemeClr val="tx1"/>
                </a:solidFill>
              </a:rPr>
              <a:t>Samples</a:t>
            </a:r>
            <a:endParaRPr lang="en-GB" altLang="x-none" sz="1600" dirty="0">
              <a:solidFill>
                <a:schemeClr val="tx1"/>
              </a:solidFill>
            </a:endParaRPr>
          </a:p>
        </p:txBody>
      </p:sp>
      <p:grpSp>
        <p:nvGrpSpPr>
          <p:cNvPr id="497" name="Group 150"/>
          <p:cNvGrpSpPr>
            <a:grpSpLocks/>
          </p:cNvGrpSpPr>
          <p:nvPr/>
        </p:nvGrpSpPr>
        <p:grpSpPr bwMode="auto">
          <a:xfrm>
            <a:off x="7475538" y="3046413"/>
            <a:ext cx="449262" cy="2374900"/>
            <a:chOff x="4660" y="959"/>
            <a:chExt cx="283" cy="662"/>
          </a:xfrm>
        </p:grpSpPr>
        <p:sp>
          <p:nvSpPr>
            <p:cNvPr id="498" name="Line 151"/>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99" name="Line 152"/>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0" name="Line 153"/>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01" name="Line 154"/>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229"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grpSp>
        <p:nvGrpSpPr>
          <p:cNvPr id="230" name="Group 3"/>
          <p:cNvGrpSpPr>
            <a:grpSpLocks/>
          </p:cNvGrpSpPr>
          <p:nvPr/>
        </p:nvGrpSpPr>
        <p:grpSpPr bwMode="auto">
          <a:xfrm>
            <a:off x="1905000" y="1436688"/>
            <a:ext cx="5334000" cy="1204912"/>
            <a:chOff x="1056" y="384"/>
            <a:chExt cx="3360" cy="759"/>
          </a:xfrm>
        </p:grpSpPr>
        <p:grpSp>
          <p:nvGrpSpPr>
            <p:cNvPr id="231" name="Group 4"/>
            <p:cNvGrpSpPr>
              <a:grpSpLocks/>
            </p:cNvGrpSpPr>
            <p:nvPr/>
          </p:nvGrpSpPr>
          <p:grpSpPr bwMode="auto">
            <a:xfrm>
              <a:off x="1056" y="384"/>
              <a:ext cx="3360" cy="231"/>
              <a:chOff x="1056" y="960"/>
              <a:chExt cx="3360" cy="231"/>
            </a:xfrm>
          </p:grpSpPr>
          <p:sp>
            <p:nvSpPr>
              <p:cNvPr id="505"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6"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7"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8"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9"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0"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1"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2"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3"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4"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5"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6"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7"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8"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19"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32" name="Group 20"/>
            <p:cNvGrpSpPr>
              <a:grpSpLocks/>
            </p:cNvGrpSpPr>
            <p:nvPr/>
          </p:nvGrpSpPr>
          <p:grpSpPr bwMode="auto">
            <a:xfrm>
              <a:off x="1056" y="560"/>
              <a:ext cx="3360" cy="231"/>
              <a:chOff x="1056" y="1152"/>
              <a:chExt cx="3360" cy="231"/>
            </a:xfrm>
          </p:grpSpPr>
          <p:sp>
            <p:nvSpPr>
              <p:cNvPr id="478"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9"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0"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1"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2"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3"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4"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5"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6"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7"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8"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89"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2"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3"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04"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233" name="Group 36"/>
            <p:cNvGrpSpPr>
              <a:grpSpLocks/>
            </p:cNvGrpSpPr>
            <p:nvPr/>
          </p:nvGrpSpPr>
          <p:grpSpPr bwMode="auto">
            <a:xfrm>
              <a:off x="1056" y="736"/>
              <a:ext cx="3360" cy="231"/>
              <a:chOff x="1056" y="1353"/>
              <a:chExt cx="3360" cy="231"/>
            </a:xfrm>
          </p:grpSpPr>
          <p:sp>
            <p:nvSpPr>
              <p:cNvPr id="263"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4"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5"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6"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7"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8"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9"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0"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1"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2"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3"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4"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75"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6"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2"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234" name="Group 52"/>
            <p:cNvGrpSpPr>
              <a:grpSpLocks/>
            </p:cNvGrpSpPr>
            <p:nvPr/>
          </p:nvGrpSpPr>
          <p:grpSpPr bwMode="auto">
            <a:xfrm>
              <a:off x="1056" y="912"/>
              <a:ext cx="3360" cy="231"/>
              <a:chOff x="1056" y="1545"/>
              <a:chExt cx="3360" cy="231"/>
            </a:xfrm>
          </p:grpSpPr>
          <p:sp>
            <p:nvSpPr>
              <p:cNvPr id="235"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36"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7"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8"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9"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0"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1"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2"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3"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44"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58"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59"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0"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1"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2"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520" name="Group 91"/>
          <p:cNvGrpSpPr>
            <a:grpSpLocks/>
          </p:cNvGrpSpPr>
          <p:nvPr/>
        </p:nvGrpSpPr>
        <p:grpSpPr bwMode="auto">
          <a:xfrm>
            <a:off x="1905000" y="2960688"/>
            <a:ext cx="5334000" cy="1204912"/>
            <a:chOff x="1200" y="1865"/>
            <a:chExt cx="3360" cy="759"/>
          </a:xfrm>
        </p:grpSpPr>
        <p:grpSp>
          <p:nvGrpSpPr>
            <p:cNvPr id="521" name="Group 92"/>
            <p:cNvGrpSpPr>
              <a:grpSpLocks/>
            </p:cNvGrpSpPr>
            <p:nvPr/>
          </p:nvGrpSpPr>
          <p:grpSpPr bwMode="auto">
            <a:xfrm>
              <a:off x="1200" y="1865"/>
              <a:ext cx="3360" cy="759"/>
              <a:chOff x="1200" y="1865"/>
              <a:chExt cx="3360" cy="759"/>
            </a:xfrm>
          </p:grpSpPr>
          <p:sp>
            <p:nvSpPr>
              <p:cNvPr id="559" name="Text Box 93"/>
              <p:cNvSpPr txBox="1">
                <a:spLocks noChangeArrowheads="1"/>
              </p:cNvSpPr>
              <p:nvPr/>
            </p:nvSpPr>
            <p:spPr bwMode="auto">
              <a:xfrm>
                <a:off x="120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0" name="Text Box 94"/>
              <p:cNvSpPr txBox="1">
                <a:spLocks noChangeArrowheads="1"/>
              </p:cNvSpPr>
              <p:nvPr/>
            </p:nvSpPr>
            <p:spPr bwMode="auto">
              <a:xfrm>
                <a:off x="393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1" name="Text Box 95"/>
              <p:cNvSpPr txBox="1">
                <a:spLocks noChangeArrowheads="1"/>
              </p:cNvSpPr>
              <p:nvPr/>
            </p:nvSpPr>
            <p:spPr bwMode="auto">
              <a:xfrm>
                <a:off x="43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2" name="Text Box 96"/>
              <p:cNvSpPr txBox="1">
                <a:spLocks noChangeArrowheads="1"/>
              </p:cNvSpPr>
              <p:nvPr/>
            </p:nvSpPr>
            <p:spPr bwMode="auto">
              <a:xfrm>
                <a:off x="244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3" name="Text Box 97"/>
              <p:cNvSpPr txBox="1">
                <a:spLocks noChangeArrowheads="1"/>
              </p:cNvSpPr>
              <p:nvPr/>
            </p:nvSpPr>
            <p:spPr bwMode="auto">
              <a:xfrm>
                <a:off x="368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4" name="Text Box 98"/>
              <p:cNvSpPr txBox="1">
                <a:spLocks noChangeArrowheads="1"/>
              </p:cNvSpPr>
              <p:nvPr/>
            </p:nvSpPr>
            <p:spPr bwMode="auto">
              <a:xfrm>
                <a:off x="210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565" name="Text Box 99"/>
              <p:cNvSpPr txBox="1">
                <a:spLocks noChangeArrowheads="1"/>
              </p:cNvSpPr>
              <p:nvPr/>
            </p:nvSpPr>
            <p:spPr bwMode="auto">
              <a:xfrm>
                <a:off x="120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66" name="Text Box 100"/>
              <p:cNvSpPr txBox="1">
                <a:spLocks noChangeArrowheads="1"/>
              </p:cNvSpPr>
              <p:nvPr/>
            </p:nvSpPr>
            <p:spPr bwMode="auto">
              <a:xfrm>
                <a:off x="393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7" name="Text Box 101"/>
              <p:cNvSpPr txBox="1">
                <a:spLocks noChangeArrowheads="1"/>
              </p:cNvSpPr>
              <p:nvPr/>
            </p:nvSpPr>
            <p:spPr bwMode="auto">
              <a:xfrm>
                <a:off x="43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8" name="Text Box 102"/>
              <p:cNvSpPr txBox="1">
                <a:spLocks noChangeArrowheads="1"/>
              </p:cNvSpPr>
              <p:nvPr/>
            </p:nvSpPr>
            <p:spPr bwMode="auto">
              <a:xfrm>
                <a:off x="244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9" name="Text Box 103"/>
              <p:cNvSpPr txBox="1">
                <a:spLocks noChangeArrowheads="1"/>
              </p:cNvSpPr>
              <p:nvPr/>
            </p:nvSpPr>
            <p:spPr bwMode="auto">
              <a:xfrm>
                <a:off x="368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0" name="Text Box 104"/>
              <p:cNvSpPr txBox="1">
                <a:spLocks noChangeArrowheads="1"/>
              </p:cNvSpPr>
              <p:nvPr/>
            </p:nvSpPr>
            <p:spPr bwMode="auto">
              <a:xfrm>
                <a:off x="210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1" name="Text Box 105"/>
              <p:cNvSpPr txBox="1">
                <a:spLocks noChangeArrowheads="1"/>
              </p:cNvSpPr>
              <p:nvPr/>
            </p:nvSpPr>
            <p:spPr bwMode="auto">
              <a:xfrm>
                <a:off x="120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2" name="Text Box 106"/>
              <p:cNvSpPr txBox="1">
                <a:spLocks noChangeArrowheads="1"/>
              </p:cNvSpPr>
              <p:nvPr/>
            </p:nvSpPr>
            <p:spPr bwMode="auto">
              <a:xfrm>
                <a:off x="393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3" name="Text Box 107"/>
              <p:cNvSpPr txBox="1">
                <a:spLocks noChangeArrowheads="1"/>
              </p:cNvSpPr>
              <p:nvPr/>
            </p:nvSpPr>
            <p:spPr bwMode="auto">
              <a:xfrm>
                <a:off x="43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4" name="Text Box 108"/>
              <p:cNvSpPr txBox="1">
                <a:spLocks noChangeArrowheads="1"/>
              </p:cNvSpPr>
              <p:nvPr/>
            </p:nvSpPr>
            <p:spPr bwMode="auto">
              <a:xfrm>
                <a:off x="244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5" name="Text Box 109"/>
              <p:cNvSpPr txBox="1">
                <a:spLocks noChangeArrowheads="1"/>
              </p:cNvSpPr>
              <p:nvPr/>
            </p:nvSpPr>
            <p:spPr bwMode="auto">
              <a:xfrm>
                <a:off x="368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6" name="Text Box 110"/>
              <p:cNvSpPr txBox="1">
                <a:spLocks noChangeArrowheads="1"/>
              </p:cNvSpPr>
              <p:nvPr/>
            </p:nvSpPr>
            <p:spPr bwMode="auto">
              <a:xfrm>
                <a:off x="21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7" name="Text Box 111"/>
              <p:cNvSpPr txBox="1">
                <a:spLocks noChangeArrowheads="1"/>
              </p:cNvSpPr>
              <p:nvPr/>
            </p:nvSpPr>
            <p:spPr bwMode="auto">
              <a:xfrm>
                <a:off x="120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8" name="Text Box 112"/>
              <p:cNvSpPr txBox="1">
                <a:spLocks noChangeArrowheads="1"/>
              </p:cNvSpPr>
              <p:nvPr/>
            </p:nvSpPr>
            <p:spPr bwMode="auto">
              <a:xfrm>
                <a:off x="393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79" name="Text Box 113"/>
              <p:cNvSpPr txBox="1">
                <a:spLocks noChangeArrowheads="1"/>
              </p:cNvSpPr>
              <p:nvPr/>
            </p:nvSpPr>
            <p:spPr bwMode="auto">
              <a:xfrm>
                <a:off x="43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80" name="Text Box 114"/>
              <p:cNvSpPr txBox="1">
                <a:spLocks noChangeArrowheads="1"/>
              </p:cNvSpPr>
              <p:nvPr/>
            </p:nvSpPr>
            <p:spPr bwMode="auto">
              <a:xfrm>
                <a:off x="244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81" name="Text Box 115"/>
              <p:cNvSpPr txBox="1">
                <a:spLocks noChangeArrowheads="1"/>
              </p:cNvSpPr>
              <p:nvPr/>
            </p:nvSpPr>
            <p:spPr bwMode="auto">
              <a:xfrm>
                <a:off x="368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82" name="Text Box 116"/>
              <p:cNvSpPr txBox="1">
                <a:spLocks noChangeArrowheads="1"/>
              </p:cNvSpPr>
              <p:nvPr/>
            </p:nvSpPr>
            <p:spPr bwMode="auto">
              <a:xfrm>
                <a:off x="210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522" name="Group 117"/>
            <p:cNvGrpSpPr>
              <a:grpSpLocks/>
            </p:cNvGrpSpPr>
            <p:nvPr/>
          </p:nvGrpSpPr>
          <p:grpSpPr bwMode="auto">
            <a:xfrm>
              <a:off x="1392" y="1865"/>
              <a:ext cx="2884" cy="759"/>
              <a:chOff x="1392" y="1865"/>
              <a:chExt cx="2884" cy="759"/>
            </a:xfrm>
          </p:grpSpPr>
          <p:sp>
            <p:nvSpPr>
              <p:cNvPr id="523" name="Text Box 118"/>
              <p:cNvSpPr txBox="1">
                <a:spLocks noChangeArrowheads="1"/>
              </p:cNvSpPr>
              <p:nvPr/>
            </p:nvSpPr>
            <p:spPr bwMode="auto">
              <a:xfrm>
                <a:off x="225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4" name="Text Box 119"/>
              <p:cNvSpPr txBox="1">
                <a:spLocks noChangeArrowheads="1"/>
              </p:cNvSpPr>
              <p:nvPr/>
            </p:nvSpPr>
            <p:spPr bwMode="auto">
              <a:xfrm>
                <a:off x="340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5" name="Text Box 120"/>
              <p:cNvSpPr txBox="1">
                <a:spLocks noChangeArrowheads="1"/>
              </p:cNvSpPr>
              <p:nvPr/>
            </p:nvSpPr>
            <p:spPr bwMode="auto">
              <a:xfrm>
                <a:off x="325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6" name="Text Box 121"/>
              <p:cNvSpPr txBox="1">
                <a:spLocks noChangeArrowheads="1"/>
              </p:cNvSpPr>
              <p:nvPr/>
            </p:nvSpPr>
            <p:spPr bwMode="auto">
              <a:xfrm>
                <a:off x="139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27" name="Text Box 122"/>
              <p:cNvSpPr txBox="1">
                <a:spLocks noChangeArrowheads="1"/>
              </p:cNvSpPr>
              <p:nvPr/>
            </p:nvSpPr>
            <p:spPr bwMode="auto">
              <a:xfrm>
                <a:off x="273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28" name="Text Box 123"/>
              <p:cNvSpPr txBox="1">
                <a:spLocks noChangeArrowheads="1"/>
              </p:cNvSpPr>
              <p:nvPr/>
            </p:nvSpPr>
            <p:spPr bwMode="auto">
              <a:xfrm>
                <a:off x="408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29" name="Text Box 124"/>
              <p:cNvSpPr txBox="1">
                <a:spLocks noChangeArrowheads="1"/>
              </p:cNvSpPr>
              <p:nvPr/>
            </p:nvSpPr>
            <p:spPr bwMode="auto">
              <a:xfrm>
                <a:off x="172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30" name="Text Box 125"/>
              <p:cNvSpPr txBox="1">
                <a:spLocks noChangeArrowheads="1"/>
              </p:cNvSpPr>
              <p:nvPr/>
            </p:nvSpPr>
            <p:spPr bwMode="auto">
              <a:xfrm>
                <a:off x="19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31" name="Text Box 126"/>
              <p:cNvSpPr txBox="1">
                <a:spLocks noChangeArrowheads="1"/>
              </p:cNvSpPr>
              <p:nvPr/>
            </p:nvSpPr>
            <p:spPr bwMode="auto">
              <a:xfrm>
                <a:off x="301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32" name="Text Box 127"/>
              <p:cNvSpPr txBox="1">
                <a:spLocks noChangeArrowheads="1"/>
              </p:cNvSpPr>
              <p:nvPr/>
            </p:nvSpPr>
            <p:spPr bwMode="auto">
              <a:xfrm>
                <a:off x="225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3" name="Text Box 128"/>
              <p:cNvSpPr txBox="1">
                <a:spLocks noChangeArrowheads="1"/>
              </p:cNvSpPr>
              <p:nvPr/>
            </p:nvSpPr>
            <p:spPr bwMode="auto">
              <a:xfrm>
                <a:off x="340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4" name="Text Box 129"/>
              <p:cNvSpPr txBox="1">
                <a:spLocks noChangeArrowheads="1"/>
              </p:cNvSpPr>
              <p:nvPr/>
            </p:nvSpPr>
            <p:spPr bwMode="auto">
              <a:xfrm>
                <a:off x="325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5" name="Text Box 130"/>
              <p:cNvSpPr txBox="1">
                <a:spLocks noChangeArrowheads="1"/>
              </p:cNvSpPr>
              <p:nvPr/>
            </p:nvSpPr>
            <p:spPr bwMode="auto">
              <a:xfrm>
                <a:off x="139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6" name="Text Box 131"/>
              <p:cNvSpPr txBox="1">
                <a:spLocks noChangeArrowheads="1"/>
              </p:cNvSpPr>
              <p:nvPr/>
            </p:nvSpPr>
            <p:spPr bwMode="auto">
              <a:xfrm>
                <a:off x="273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37" name="Text Box 132"/>
              <p:cNvSpPr txBox="1">
                <a:spLocks noChangeArrowheads="1"/>
              </p:cNvSpPr>
              <p:nvPr/>
            </p:nvSpPr>
            <p:spPr bwMode="auto">
              <a:xfrm>
                <a:off x="408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38" name="Text Box 133"/>
              <p:cNvSpPr txBox="1">
                <a:spLocks noChangeArrowheads="1"/>
              </p:cNvSpPr>
              <p:nvPr/>
            </p:nvSpPr>
            <p:spPr bwMode="auto">
              <a:xfrm>
                <a:off x="172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39" name="Text Box 134"/>
              <p:cNvSpPr txBox="1">
                <a:spLocks noChangeArrowheads="1"/>
              </p:cNvSpPr>
              <p:nvPr/>
            </p:nvSpPr>
            <p:spPr bwMode="auto">
              <a:xfrm>
                <a:off x="19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0" name="Text Box 135"/>
              <p:cNvSpPr txBox="1">
                <a:spLocks noChangeArrowheads="1"/>
              </p:cNvSpPr>
              <p:nvPr/>
            </p:nvSpPr>
            <p:spPr bwMode="auto">
              <a:xfrm>
                <a:off x="301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41" name="Text Box 136"/>
              <p:cNvSpPr txBox="1">
                <a:spLocks noChangeArrowheads="1"/>
              </p:cNvSpPr>
              <p:nvPr/>
            </p:nvSpPr>
            <p:spPr bwMode="auto">
              <a:xfrm>
                <a:off x="225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2" name="Text Box 137"/>
              <p:cNvSpPr txBox="1">
                <a:spLocks noChangeArrowheads="1"/>
              </p:cNvSpPr>
              <p:nvPr/>
            </p:nvSpPr>
            <p:spPr bwMode="auto">
              <a:xfrm>
                <a:off x="340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3" name="Text Box 138"/>
              <p:cNvSpPr txBox="1">
                <a:spLocks noChangeArrowheads="1"/>
              </p:cNvSpPr>
              <p:nvPr/>
            </p:nvSpPr>
            <p:spPr bwMode="auto">
              <a:xfrm>
                <a:off x="32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4" name="Text Box 139"/>
              <p:cNvSpPr txBox="1">
                <a:spLocks noChangeArrowheads="1"/>
              </p:cNvSpPr>
              <p:nvPr/>
            </p:nvSpPr>
            <p:spPr bwMode="auto">
              <a:xfrm>
                <a:off x="13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5" name="Text Box 140"/>
              <p:cNvSpPr txBox="1">
                <a:spLocks noChangeArrowheads="1"/>
              </p:cNvSpPr>
              <p:nvPr/>
            </p:nvSpPr>
            <p:spPr bwMode="auto">
              <a:xfrm>
                <a:off x="273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546" name="Text Box 141"/>
              <p:cNvSpPr txBox="1">
                <a:spLocks noChangeArrowheads="1"/>
              </p:cNvSpPr>
              <p:nvPr/>
            </p:nvSpPr>
            <p:spPr bwMode="auto">
              <a:xfrm>
                <a:off x="408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47" name="Text Box 142"/>
              <p:cNvSpPr txBox="1">
                <a:spLocks noChangeArrowheads="1"/>
              </p:cNvSpPr>
              <p:nvPr/>
            </p:nvSpPr>
            <p:spPr bwMode="auto">
              <a:xfrm>
                <a:off x="172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8" name="Text Box 143"/>
              <p:cNvSpPr txBox="1">
                <a:spLocks noChangeArrowheads="1"/>
              </p:cNvSpPr>
              <p:nvPr/>
            </p:nvSpPr>
            <p:spPr bwMode="auto">
              <a:xfrm>
                <a:off x="19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49" name="Text Box 144"/>
              <p:cNvSpPr txBox="1">
                <a:spLocks noChangeArrowheads="1"/>
              </p:cNvSpPr>
              <p:nvPr/>
            </p:nvSpPr>
            <p:spPr bwMode="auto">
              <a:xfrm>
                <a:off x="301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50" name="Text Box 145"/>
              <p:cNvSpPr txBox="1">
                <a:spLocks noChangeArrowheads="1"/>
              </p:cNvSpPr>
              <p:nvPr/>
            </p:nvSpPr>
            <p:spPr bwMode="auto">
              <a:xfrm>
                <a:off x="225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1" name="Text Box 146"/>
              <p:cNvSpPr txBox="1">
                <a:spLocks noChangeArrowheads="1"/>
              </p:cNvSpPr>
              <p:nvPr/>
            </p:nvSpPr>
            <p:spPr bwMode="auto">
              <a:xfrm>
                <a:off x="340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2" name="Text Box 147"/>
              <p:cNvSpPr txBox="1">
                <a:spLocks noChangeArrowheads="1"/>
              </p:cNvSpPr>
              <p:nvPr/>
            </p:nvSpPr>
            <p:spPr bwMode="auto">
              <a:xfrm>
                <a:off x="325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53" name="Text Box 148"/>
              <p:cNvSpPr txBox="1">
                <a:spLocks noChangeArrowheads="1"/>
              </p:cNvSpPr>
              <p:nvPr/>
            </p:nvSpPr>
            <p:spPr bwMode="auto">
              <a:xfrm>
                <a:off x="139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4" name="Text Box 149"/>
              <p:cNvSpPr txBox="1">
                <a:spLocks noChangeArrowheads="1"/>
              </p:cNvSpPr>
              <p:nvPr/>
            </p:nvSpPr>
            <p:spPr bwMode="auto">
              <a:xfrm>
                <a:off x="273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555" name="Text Box 150"/>
              <p:cNvSpPr txBox="1">
                <a:spLocks noChangeArrowheads="1"/>
              </p:cNvSpPr>
              <p:nvPr/>
            </p:nvSpPr>
            <p:spPr bwMode="auto">
              <a:xfrm>
                <a:off x="408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56" name="Text Box 151"/>
              <p:cNvSpPr txBox="1">
                <a:spLocks noChangeArrowheads="1"/>
              </p:cNvSpPr>
              <p:nvPr/>
            </p:nvSpPr>
            <p:spPr bwMode="auto">
              <a:xfrm>
                <a:off x="172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7" name="Text Box 152"/>
              <p:cNvSpPr txBox="1">
                <a:spLocks noChangeArrowheads="1"/>
              </p:cNvSpPr>
              <p:nvPr/>
            </p:nvSpPr>
            <p:spPr bwMode="auto">
              <a:xfrm>
                <a:off x="19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58" name="Text Box 153"/>
              <p:cNvSpPr txBox="1">
                <a:spLocks noChangeArrowheads="1"/>
              </p:cNvSpPr>
              <p:nvPr/>
            </p:nvSpPr>
            <p:spPr bwMode="auto">
              <a:xfrm>
                <a:off x="301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grpSp>
      </p:grpSp>
      <p:grpSp>
        <p:nvGrpSpPr>
          <p:cNvPr id="583" name="Group 154"/>
          <p:cNvGrpSpPr>
            <a:grpSpLocks/>
          </p:cNvGrpSpPr>
          <p:nvPr/>
        </p:nvGrpSpPr>
        <p:grpSpPr bwMode="auto">
          <a:xfrm>
            <a:off x="1905000" y="4216400"/>
            <a:ext cx="5334000" cy="1204913"/>
            <a:chOff x="1200" y="2656"/>
            <a:chExt cx="3360" cy="759"/>
          </a:xfrm>
        </p:grpSpPr>
        <p:grpSp>
          <p:nvGrpSpPr>
            <p:cNvPr id="584" name="Group 155"/>
            <p:cNvGrpSpPr>
              <a:grpSpLocks/>
            </p:cNvGrpSpPr>
            <p:nvPr/>
          </p:nvGrpSpPr>
          <p:grpSpPr bwMode="auto">
            <a:xfrm>
              <a:off x="1200" y="2656"/>
              <a:ext cx="3360" cy="759"/>
              <a:chOff x="1200" y="2656"/>
              <a:chExt cx="3360" cy="759"/>
            </a:xfrm>
          </p:grpSpPr>
          <p:sp>
            <p:nvSpPr>
              <p:cNvPr id="622" name="Text Box 156"/>
              <p:cNvSpPr txBox="1">
                <a:spLocks noChangeArrowheads="1"/>
              </p:cNvSpPr>
              <p:nvPr/>
            </p:nvSpPr>
            <p:spPr bwMode="auto">
              <a:xfrm>
                <a:off x="1200"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23" name="Text Box 157"/>
              <p:cNvSpPr txBox="1">
                <a:spLocks noChangeArrowheads="1"/>
              </p:cNvSpPr>
              <p:nvPr/>
            </p:nvSpPr>
            <p:spPr bwMode="auto">
              <a:xfrm>
                <a:off x="393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4" name="Text Box 158"/>
              <p:cNvSpPr txBox="1">
                <a:spLocks noChangeArrowheads="1"/>
              </p:cNvSpPr>
              <p:nvPr/>
            </p:nvSpPr>
            <p:spPr bwMode="auto">
              <a:xfrm>
                <a:off x="436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5" name="Text Box 159"/>
              <p:cNvSpPr txBox="1">
                <a:spLocks noChangeArrowheads="1"/>
              </p:cNvSpPr>
              <p:nvPr/>
            </p:nvSpPr>
            <p:spPr bwMode="auto">
              <a:xfrm>
                <a:off x="244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6" name="Text Box 160"/>
              <p:cNvSpPr txBox="1">
                <a:spLocks noChangeArrowheads="1"/>
              </p:cNvSpPr>
              <p:nvPr/>
            </p:nvSpPr>
            <p:spPr bwMode="auto">
              <a:xfrm>
                <a:off x="368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27" name="Text Box 161"/>
              <p:cNvSpPr txBox="1">
                <a:spLocks noChangeArrowheads="1"/>
              </p:cNvSpPr>
              <p:nvPr/>
            </p:nvSpPr>
            <p:spPr bwMode="auto">
              <a:xfrm>
                <a:off x="210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28" name="Text Box 162"/>
              <p:cNvSpPr txBox="1">
                <a:spLocks noChangeArrowheads="1"/>
              </p:cNvSpPr>
              <p:nvPr/>
            </p:nvSpPr>
            <p:spPr bwMode="auto">
              <a:xfrm>
                <a:off x="1200"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29" name="Text Box 163"/>
              <p:cNvSpPr txBox="1">
                <a:spLocks noChangeArrowheads="1"/>
              </p:cNvSpPr>
              <p:nvPr/>
            </p:nvSpPr>
            <p:spPr bwMode="auto">
              <a:xfrm>
                <a:off x="393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0" name="Text Box 164"/>
              <p:cNvSpPr txBox="1">
                <a:spLocks noChangeArrowheads="1"/>
              </p:cNvSpPr>
              <p:nvPr/>
            </p:nvSpPr>
            <p:spPr bwMode="auto">
              <a:xfrm>
                <a:off x="436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1" name="Text Box 165"/>
              <p:cNvSpPr txBox="1">
                <a:spLocks noChangeArrowheads="1"/>
              </p:cNvSpPr>
              <p:nvPr/>
            </p:nvSpPr>
            <p:spPr bwMode="auto">
              <a:xfrm>
                <a:off x="244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2" name="Text Box 166"/>
              <p:cNvSpPr txBox="1">
                <a:spLocks noChangeArrowheads="1"/>
              </p:cNvSpPr>
              <p:nvPr/>
            </p:nvSpPr>
            <p:spPr bwMode="auto">
              <a:xfrm>
                <a:off x="368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3" name="Text Box 167"/>
              <p:cNvSpPr txBox="1">
                <a:spLocks noChangeArrowheads="1"/>
              </p:cNvSpPr>
              <p:nvPr/>
            </p:nvSpPr>
            <p:spPr bwMode="auto">
              <a:xfrm>
                <a:off x="210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4" name="Text Box 168"/>
              <p:cNvSpPr txBox="1">
                <a:spLocks noChangeArrowheads="1"/>
              </p:cNvSpPr>
              <p:nvPr/>
            </p:nvSpPr>
            <p:spPr bwMode="auto">
              <a:xfrm>
                <a:off x="1200"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5" name="Text Box 169"/>
              <p:cNvSpPr txBox="1">
                <a:spLocks noChangeArrowheads="1"/>
              </p:cNvSpPr>
              <p:nvPr/>
            </p:nvSpPr>
            <p:spPr bwMode="auto">
              <a:xfrm>
                <a:off x="393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6" name="Text Box 170"/>
              <p:cNvSpPr txBox="1">
                <a:spLocks noChangeArrowheads="1"/>
              </p:cNvSpPr>
              <p:nvPr/>
            </p:nvSpPr>
            <p:spPr bwMode="auto">
              <a:xfrm>
                <a:off x="436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7" name="Text Box 171"/>
              <p:cNvSpPr txBox="1">
                <a:spLocks noChangeArrowheads="1"/>
              </p:cNvSpPr>
              <p:nvPr/>
            </p:nvSpPr>
            <p:spPr bwMode="auto">
              <a:xfrm>
                <a:off x="244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8" name="Text Box 172"/>
              <p:cNvSpPr txBox="1">
                <a:spLocks noChangeArrowheads="1"/>
              </p:cNvSpPr>
              <p:nvPr/>
            </p:nvSpPr>
            <p:spPr bwMode="auto">
              <a:xfrm>
                <a:off x="368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39" name="Text Box 173"/>
              <p:cNvSpPr txBox="1">
                <a:spLocks noChangeArrowheads="1"/>
              </p:cNvSpPr>
              <p:nvPr/>
            </p:nvSpPr>
            <p:spPr bwMode="auto">
              <a:xfrm>
                <a:off x="210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40" name="Text Box 174"/>
              <p:cNvSpPr txBox="1">
                <a:spLocks noChangeArrowheads="1"/>
              </p:cNvSpPr>
              <p:nvPr/>
            </p:nvSpPr>
            <p:spPr bwMode="auto">
              <a:xfrm>
                <a:off x="1200"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1" name="Text Box 175"/>
              <p:cNvSpPr txBox="1">
                <a:spLocks noChangeArrowheads="1"/>
              </p:cNvSpPr>
              <p:nvPr/>
            </p:nvSpPr>
            <p:spPr bwMode="auto">
              <a:xfrm>
                <a:off x="393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2" name="Text Box 176"/>
              <p:cNvSpPr txBox="1">
                <a:spLocks noChangeArrowheads="1"/>
              </p:cNvSpPr>
              <p:nvPr/>
            </p:nvSpPr>
            <p:spPr bwMode="auto">
              <a:xfrm>
                <a:off x="436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643" name="Text Box 177"/>
              <p:cNvSpPr txBox="1">
                <a:spLocks noChangeArrowheads="1"/>
              </p:cNvSpPr>
              <p:nvPr/>
            </p:nvSpPr>
            <p:spPr bwMode="auto">
              <a:xfrm>
                <a:off x="244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4" name="Text Box 178"/>
              <p:cNvSpPr txBox="1">
                <a:spLocks noChangeArrowheads="1"/>
              </p:cNvSpPr>
              <p:nvPr/>
            </p:nvSpPr>
            <p:spPr bwMode="auto">
              <a:xfrm>
                <a:off x="368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5" name="Text Box 179"/>
              <p:cNvSpPr txBox="1">
                <a:spLocks noChangeArrowheads="1"/>
              </p:cNvSpPr>
              <p:nvPr/>
            </p:nvSpPr>
            <p:spPr bwMode="auto">
              <a:xfrm>
                <a:off x="210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585" name="Group 180"/>
            <p:cNvGrpSpPr>
              <a:grpSpLocks/>
            </p:cNvGrpSpPr>
            <p:nvPr/>
          </p:nvGrpSpPr>
          <p:grpSpPr bwMode="auto">
            <a:xfrm>
              <a:off x="1392" y="2656"/>
              <a:ext cx="2884" cy="759"/>
              <a:chOff x="1392" y="2656"/>
              <a:chExt cx="2884" cy="759"/>
            </a:xfrm>
          </p:grpSpPr>
          <p:sp>
            <p:nvSpPr>
              <p:cNvPr id="586" name="Text Box 181"/>
              <p:cNvSpPr txBox="1">
                <a:spLocks noChangeArrowheads="1"/>
              </p:cNvSpPr>
              <p:nvPr/>
            </p:nvSpPr>
            <p:spPr bwMode="auto">
              <a:xfrm>
                <a:off x="225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87" name="Text Box 182"/>
              <p:cNvSpPr txBox="1">
                <a:spLocks noChangeArrowheads="1"/>
              </p:cNvSpPr>
              <p:nvPr/>
            </p:nvSpPr>
            <p:spPr bwMode="auto">
              <a:xfrm>
                <a:off x="340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88" name="Text Box 183"/>
              <p:cNvSpPr txBox="1">
                <a:spLocks noChangeArrowheads="1"/>
              </p:cNvSpPr>
              <p:nvPr/>
            </p:nvSpPr>
            <p:spPr bwMode="auto">
              <a:xfrm>
                <a:off x="325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89" name="Text Box 184"/>
              <p:cNvSpPr txBox="1">
                <a:spLocks noChangeArrowheads="1"/>
              </p:cNvSpPr>
              <p:nvPr/>
            </p:nvSpPr>
            <p:spPr bwMode="auto">
              <a:xfrm>
                <a:off x="139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0" name="Text Box 185"/>
              <p:cNvSpPr txBox="1">
                <a:spLocks noChangeArrowheads="1"/>
              </p:cNvSpPr>
              <p:nvPr/>
            </p:nvSpPr>
            <p:spPr bwMode="auto">
              <a:xfrm>
                <a:off x="2732"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91" name="Text Box 186"/>
              <p:cNvSpPr txBox="1">
                <a:spLocks noChangeArrowheads="1"/>
              </p:cNvSpPr>
              <p:nvPr/>
            </p:nvSpPr>
            <p:spPr bwMode="auto">
              <a:xfrm>
                <a:off x="4080"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92" name="Text Box 187"/>
              <p:cNvSpPr txBox="1">
                <a:spLocks noChangeArrowheads="1"/>
              </p:cNvSpPr>
              <p:nvPr/>
            </p:nvSpPr>
            <p:spPr bwMode="auto">
              <a:xfrm>
                <a:off x="1728"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3" name="Text Box 188"/>
              <p:cNvSpPr txBox="1">
                <a:spLocks noChangeArrowheads="1"/>
              </p:cNvSpPr>
              <p:nvPr/>
            </p:nvSpPr>
            <p:spPr bwMode="auto">
              <a:xfrm>
                <a:off x="1964"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4" name="Text Box 189"/>
              <p:cNvSpPr txBox="1">
                <a:spLocks noChangeArrowheads="1"/>
              </p:cNvSpPr>
              <p:nvPr/>
            </p:nvSpPr>
            <p:spPr bwMode="auto">
              <a:xfrm>
                <a:off x="3016" y="26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595" name="Text Box 190"/>
              <p:cNvSpPr txBox="1">
                <a:spLocks noChangeArrowheads="1"/>
              </p:cNvSpPr>
              <p:nvPr/>
            </p:nvSpPr>
            <p:spPr bwMode="auto">
              <a:xfrm>
                <a:off x="225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6" name="Text Box 191"/>
              <p:cNvSpPr txBox="1">
                <a:spLocks noChangeArrowheads="1"/>
              </p:cNvSpPr>
              <p:nvPr/>
            </p:nvSpPr>
            <p:spPr bwMode="auto">
              <a:xfrm>
                <a:off x="340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7" name="Text Box 192"/>
              <p:cNvSpPr txBox="1">
                <a:spLocks noChangeArrowheads="1"/>
              </p:cNvSpPr>
              <p:nvPr/>
            </p:nvSpPr>
            <p:spPr bwMode="auto">
              <a:xfrm>
                <a:off x="325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8" name="Text Box 193"/>
              <p:cNvSpPr txBox="1">
                <a:spLocks noChangeArrowheads="1"/>
              </p:cNvSpPr>
              <p:nvPr/>
            </p:nvSpPr>
            <p:spPr bwMode="auto">
              <a:xfrm>
                <a:off x="139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99" name="Text Box 194"/>
              <p:cNvSpPr txBox="1">
                <a:spLocks noChangeArrowheads="1"/>
              </p:cNvSpPr>
              <p:nvPr/>
            </p:nvSpPr>
            <p:spPr bwMode="auto">
              <a:xfrm>
                <a:off x="2732"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0" name="Text Box 195"/>
              <p:cNvSpPr txBox="1">
                <a:spLocks noChangeArrowheads="1"/>
              </p:cNvSpPr>
              <p:nvPr/>
            </p:nvSpPr>
            <p:spPr bwMode="auto">
              <a:xfrm>
                <a:off x="4080"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1" name="Text Box 196"/>
              <p:cNvSpPr txBox="1">
                <a:spLocks noChangeArrowheads="1"/>
              </p:cNvSpPr>
              <p:nvPr/>
            </p:nvSpPr>
            <p:spPr bwMode="auto">
              <a:xfrm>
                <a:off x="1728"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2" name="Text Box 197"/>
              <p:cNvSpPr txBox="1">
                <a:spLocks noChangeArrowheads="1"/>
              </p:cNvSpPr>
              <p:nvPr/>
            </p:nvSpPr>
            <p:spPr bwMode="auto">
              <a:xfrm>
                <a:off x="1964"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3" name="Text Box 198"/>
              <p:cNvSpPr txBox="1">
                <a:spLocks noChangeArrowheads="1"/>
              </p:cNvSpPr>
              <p:nvPr/>
            </p:nvSpPr>
            <p:spPr bwMode="auto">
              <a:xfrm>
                <a:off x="3016" y="28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04" name="Text Box 199"/>
              <p:cNvSpPr txBox="1">
                <a:spLocks noChangeArrowheads="1"/>
              </p:cNvSpPr>
              <p:nvPr/>
            </p:nvSpPr>
            <p:spPr bwMode="auto">
              <a:xfrm>
                <a:off x="225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5" name="Text Box 200"/>
              <p:cNvSpPr txBox="1">
                <a:spLocks noChangeArrowheads="1"/>
              </p:cNvSpPr>
              <p:nvPr/>
            </p:nvSpPr>
            <p:spPr bwMode="auto">
              <a:xfrm>
                <a:off x="340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6" name="Text Box 201"/>
              <p:cNvSpPr txBox="1">
                <a:spLocks noChangeArrowheads="1"/>
              </p:cNvSpPr>
              <p:nvPr/>
            </p:nvSpPr>
            <p:spPr bwMode="auto">
              <a:xfrm>
                <a:off x="325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7" name="Text Box 202"/>
              <p:cNvSpPr txBox="1">
                <a:spLocks noChangeArrowheads="1"/>
              </p:cNvSpPr>
              <p:nvPr/>
            </p:nvSpPr>
            <p:spPr bwMode="auto">
              <a:xfrm>
                <a:off x="139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608" name="Text Box 203"/>
              <p:cNvSpPr txBox="1">
                <a:spLocks noChangeArrowheads="1"/>
              </p:cNvSpPr>
              <p:nvPr/>
            </p:nvSpPr>
            <p:spPr bwMode="auto">
              <a:xfrm>
                <a:off x="2732"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09" name="Text Box 204"/>
              <p:cNvSpPr txBox="1">
                <a:spLocks noChangeArrowheads="1"/>
              </p:cNvSpPr>
              <p:nvPr/>
            </p:nvSpPr>
            <p:spPr bwMode="auto">
              <a:xfrm>
                <a:off x="4080"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0" name="Text Box 205"/>
              <p:cNvSpPr txBox="1">
                <a:spLocks noChangeArrowheads="1"/>
              </p:cNvSpPr>
              <p:nvPr/>
            </p:nvSpPr>
            <p:spPr bwMode="auto">
              <a:xfrm>
                <a:off x="1728"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1" name="Text Box 206"/>
              <p:cNvSpPr txBox="1">
                <a:spLocks noChangeArrowheads="1"/>
              </p:cNvSpPr>
              <p:nvPr/>
            </p:nvSpPr>
            <p:spPr bwMode="auto">
              <a:xfrm>
                <a:off x="1964"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2" name="Text Box 207"/>
              <p:cNvSpPr txBox="1">
                <a:spLocks noChangeArrowheads="1"/>
              </p:cNvSpPr>
              <p:nvPr/>
            </p:nvSpPr>
            <p:spPr bwMode="auto">
              <a:xfrm>
                <a:off x="3016" y="30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613" name="Text Box 208"/>
              <p:cNvSpPr txBox="1">
                <a:spLocks noChangeArrowheads="1"/>
              </p:cNvSpPr>
              <p:nvPr/>
            </p:nvSpPr>
            <p:spPr bwMode="auto">
              <a:xfrm>
                <a:off x="225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4" name="Text Box 209"/>
              <p:cNvSpPr txBox="1">
                <a:spLocks noChangeArrowheads="1"/>
              </p:cNvSpPr>
              <p:nvPr/>
            </p:nvSpPr>
            <p:spPr bwMode="auto">
              <a:xfrm>
                <a:off x="340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5" name="Text Box 210"/>
              <p:cNvSpPr txBox="1">
                <a:spLocks noChangeArrowheads="1"/>
              </p:cNvSpPr>
              <p:nvPr/>
            </p:nvSpPr>
            <p:spPr bwMode="auto">
              <a:xfrm>
                <a:off x="325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6" name="Text Box 211"/>
              <p:cNvSpPr txBox="1">
                <a:spLocks noChangeArrowheads="1"/>
              </p:cNvSpPr>
              <p:nvPr/>
            </p:nvSpPr>
            <p:spPr bwMode="auto">
              <a:xfrm>
                <a:off x="139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7" name="Text Box 212"/>
              <p:cNvSpPr txBox="1">
                <a:spLocks noChangeArrowheads="1"/>
              </p:cNvSpPr>
              <p:nvPr/>
            </p:nvSpPr>
            <p:spPr bwMode="auto">
              <a:xfrm>
                <a:off x="2732"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8" name="Text Box 213"/>
              <p:cNvSpPr txBox="1">
                <a:spLocks noChangeArrowheads="1"/>
              </p:cNvSpPr>
              <p:nvPr/>
            </p:nvSpPr>
            <p:spPr bwMode="auto">
              <a:xfrm>
                <a:off x="4080"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19" name="Text Box 214"/>
              <p:cNvSpPr txBox="1">
                <a:spLocks noChangeArrowheads="1"/>
              </p:cNvSpPr>
              <p:nvPr/>
            </p:nvSpPr>
            <p:spPr bwMode="auto">
              <a:xfrm>
                <a:off x="1728"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20" name="Text Box 215"/>
              <p:cNvSpPr txBox="1">
                <a:spLocks noChangeArrowheads="1"/>
              </p:cNvSpPr>
              <p:nvPr/>
            </p:nvSpPr>
            <p:spPr bwMode="auto">
              <a:xfrm>
                <a:off x="1964"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621" name="Text Box 216"/>
              <p:cNvSpPr txBox="1">
                <a:spLocks noChangeArrowheads="1"/>
              </p:cNvSpPr>
              <p:nvPr/>
            </p:nvSpPr>
            <p:spPr bwMode="auto">
              <a:xfrm>
                <a:off x="3016" y="31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grpSp>
        <p:nvGrpSpPr>
          <p:cNvPr id="646" name="Group 230"/>
          <p:cNvGrpSpPr>
            <a:grpSpLocks/>
          </p:cNvGrpSpPr>
          <p:nvPr/>
        </p:nvGrpSpPr>
        <p:grpSpPr bwMode="auto">
          <a:xfrm>
            <a:off x="1905000" y="1471613"/>
            <a:ext cx="5334000" cy="1136650"/>
            <a:chOff x="672" y="934"/>
            <a:chExt cx="1104" cy="716"/>
          </a:xfrm>
        </p:grpSpPr>
        <p:sp>
          <p:nvSpPr>
            <p:cNvPr id="647" name="Rectangle 231"/>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48" name="Rectangle 232"/>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49" name="Rectangle 233"/>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650" name="Rectangle 234"/>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246" name="Group 230"/>
          <p:cNvGrpSpPr>
            <a:grpSpLocks/>
          </p:cNvGrpSpPr>
          <p:nvPr/>
        </p:nvGrpSpPr>
        <p:grpSpPr bwMode="auto">
          <a:xfrm>
            <a:off x="1328738" y="5334000"/>
            <a:ext cx="6519863" cy="1295400"/>
            <a:chOff x="837" y="3360"/>
            <a:chExt cx="4107" cy="816"/>
          </a:xfrm>
        </p:grpSpPr>
        <p:grpSp>
          <p:nvGrpSpPr>
            <p:cNvPr id="248" name="Group 231"/>
            <p:cNvGrpSpPr>
              <a:grpSpLocks/>
            </p:cNvGrpSpPr>
            <p:nvPr/>
          </p:nvGrpSpPr>
          <p:grpSpPr bwMode="auto">
            <a:xfrm>
              <a:off x="837" y="3360"/>
              <a:ext cx="4107" cy="816"/>
              <a:chOff x="837" y="3360"/>
              <a:chExt cx="4107" cy="816"/>
            </a:xfrm>
          </p:grpSpPr>
          <p:sp>
            <p:nvSpPr>
              <p:cNvPr id="284" name="Line 232"/>
              <p:cNvSpPr>
                <a:spLocks noChangeShapeType="1"/>
              </p:cNvSpPr>
              <p:nvPr/>
            </p:nvSpPr>
            <p:spPr bwMode="auto">
              <a:xfrm flipV="1">
                <a:off x="1008" y="3360"/>
                <a:ext cx="0"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285" name="Group 233"/>
              <p:cNvGrpSpPr>
                <a:grpSpLocks/>
              </p:cNvGrpSpPr>
              <p:nvPr/>
            </p:nvGrpSpPr>
            <p:grpSpPr bwMode="auto">
              <a:xfrm>
                <a:off x="837" y="3931"/>
                <a:ext cx="4107" cy="101"/>
                <a:chOff x="693" y="4021"/>
                <a:chExt cx="4107" cy="101"/>
              </a:xfrm>
            </p:grpSpPr>
            <p:sp>
              <p:nvSpPr>
                <p:cNvPr id="286" name="Line 234"/>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 name="Line 235"/>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88" name="Line 236"/>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89" name="Line 237"/>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0" name="Line 238"/>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1" name="Line 239"/>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2" name="Line 240"/>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3" name="Line 241"/>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4" name="Line 242"/>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5" name="Line 243"/>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6" name="Line 244"/>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7" name="Line 245"/>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8" name="Line 246"/>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99" name="Line 247"/>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300" name="Line 248"/>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301" name="Line 249"/>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grpSp>
          <p:nvGrpSpPr>
            <p:cNvPr id="249" name="Group 250"/>
            <p:cNvGrpSpPr>
              <a:grpSpLocks/>
            </p:cNvGrpSpPr>
            <p:nvPr/>
          </p:nvGrpSpPr>
          <p:grpSpPr bwMode="auto">
            <a:xfrm>
              <a:off x="1261" y="3504"/>
              <a:ext cx="3236" cy="406"/>
              <a:chOff x="1261" y="3504"/>
              <a:chExt cx="3236" cy="406"/>
            </a:xfrm>
          </p:grpSpPr>
          <p:sp>
            <p:nvSpPr>
              <p:cNvPr id="250" name="Oval 251"/>
              <p:cNvSpPr>
                <a:spLocks noChangeArrowheads="1"/>
              </p:cNvSpPr>
              <p:nvPr/>
            </p:nvSpPr>
            <p:spPr bwMode="auto">
              <a:xfrm>
                <a:off x="1261" y="380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1" name="Oval 252"/>
              <p:cNvSpPr>
                <a:spLocks noChangeArrowheads="1"/>
              </p:cNvSpPr>
              <p:nvPr/>
            </p:nvSpPr>
            <p:spPr bwMode="auto">
              <a:xfrm>
                <a:off x="1462" y="380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2" name="Oval 253"/>
              <p:cNvSpPr>
                <a:spLocks noChangeArrowheads="1"/>
              </p:cNvSpPr>
              <p:nvPr/>
            </p:nvSpPr>
            <p:spPr bwMode="auto">
              <a:xfrm>
                <a:off x="1790" y="3744"/>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3" name="Oval 254"/>
              <p:cNvSpPr>
                <a:spLocks noChangeArrowheads="1"/>
              </p:cNvSpPr>
              <p:nvPr/>
            </p:nvSpPr>
            <p:spPr bwMode="auto">
              <a:xfrm>
                <a:off x="2032"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4" name="Oval 255"/>
              <p:cNvSpPr>
                <a:spLocks noChangeArrowheads="1"/>
              </p:cNvSpPr>
              <p:nvPr/>
            </p:nvSpPr>
            <p:spPr bwMode="auto">
              <a:xfrm>
                <a:off x="2176" y="3792"/>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5" name="Oval 256"/>
              <p:cNvSpPr>
                <a:spLocks noChangeArrowheads="1"/>
              </p:cNvSpPr>
              <p:nvPr/>
            </p:nvSpPr>
            <p:spPr bwMode="auto">
              <a:xfrm>
                <a:off x="2320"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6" name="Oval 257"/>
              <p:cNvSpPr>
                <a:spLocks noChangeArrowheads="1"/>
              </p:cNvSpPr>
              <p:nvPr/>
            </p:nvSpPr>
            <p:spPr bwMode="auto">
              <a:xfrm>
                <a:off x="2510" y="377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57" name="Oval 258"/>
              <p:cNvSpPr>
                <a:spLocks noChangeArrowheads="1"/>
              </p:cNvSpPr>
              <p:nvPr/>
            </p:nvSpPr>
            <p:spPr bwMode="auto">
              <a:xfrm>
                <a:off x="2798"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77" name="Oval 259"/>
              <p:cNvSpPr>
                <a:spLocks noChangeArrowheads="1"/>
              </p:cNvSpPr>
              <p:nvPr/>
            </p:nvSpPr>
            <p:spPr bwMode="auto">
              <a:xfrm>
                <a:off x="3086" y="3722"/>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78" name="Oval 260"/>
              <p:cNvSpPr>
                <a:spLocks noChangeArrowheads="1"/>
              </p:cNvSpPr>
              <p:nvPr/>
            </p:nvSpPr>
            <p:spPr bwMode="auto">
              <a:xfrm>
                <a:off x="3328" y="3504"/>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79" name="Oval 261"/>
              <p:cNvSpPr>
                <a:spLocks noChangeArrowheads="1"/>
              </p:cNvSpPr>
              <p:nvPr/>
            </p:nvSpPr>
            <p:spPr bwMode="auto">
              <a:xfrm>
                <a:off x="3472" y="364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0" name="Oval 262"/>
              <p:cNvSpPr>
                <a:spLocks noChangeArrowheads="1"/>
              </p:cNvSpPr>
              <p:nvPr/>
            </p:nvSpPr>
            <p:spPr bwMode="auto">
              <a:xfrm>
                <a:off x="3760"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1" name="Oval 263"/>
              <p:cNvSpPr>
                <a:spLocks noChangeArrowheads="1"/>
              </p:cNvSpPr>
              <p:nvPr/>
            </p:nvSpPr>
            <p:spPr bwMode="auto">
              <a:xfrm>
                <a:off x="4007"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2" name="Oval 264"/>
              <p:cNvSpPr>
                <a:spLocks noChangeArrowheads="1"/>
              </p:cNvSpPr>
              <p:nvPr/>
            </p:nvSpPr>
            <p:spPr bwMode="auto">
              <a:xfrm>
                <a:off x="4145" y="3792"/>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283" name="Oval 265"/>
              <p:cNvSpPr>
                <a:spLocks noChangeArrowheads="1"/>
              </p:cNvSpPr>
              <p:nvPr/>
            </p:nvSpPr>
            <p:spPr bwMode="auto">
              <a:xfrm>
                <a:off x="4433" y="381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grpSp>
      </p:grpSp>
      <p:sp>
        <p:nvSpPr>
          <p:cNvPr id="302" name="Text Box 266"/>
          <p:cNvSpPr txBox="1">
            <a:spLocks noChangeArrowheads="1"/>
          </p:cNvSpPr>
          <p:nvPr/>
        </p:nvSpPr>
        <p:spPr bwMode="auto">
          <a:xfrm>
            <a:off x="35496" y="5301208"/>
            <a:ext cx="12747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u="sng" dirty="0" smtClean="0">
                <a:solidFill>
                  <a:srgbClr val="FF0000"/>
                </a:solidFill>
              </a:rPr>
              <a:t>High</a:t>
            </a:r>
          </a:p>
          <a:p>
            <a:pPr algn="ctr" eaLnBrk="1" hangingPunct="1">
              <a:lnSpc>
                <a:spcPct val="100000"/>
              </a:lnSpc>
              <a:spcBef>
                <a:spcPct val="0"/>
              </a:spcBef>
            </a:pPr>
            <a:r>
              <a:rPr lang="en-US" altLang="x-none" sz="1800" dirty="0" smtClean="0">
                <a:solidFill>
                  <a:srgbClr val="FF0000"/>
                </a:solidFill>
              </a:rPr>
              <a:t>Signal</a:t>
            </a:r>
          </a:p>
          <a:p>
            <a:pPr algn="ctr" eaLnBrk="1" hangingPunct="1">
              <a:lnSpc>
                <a:spcPct val="100000"/>
              </a:lnSpc>
              <a:spcBef>
                <a:spcPct val="0"/>
              </a:spcBef>
            </a:pPr>
            <a:r>
              <a:rPr lang="en-US" altLang="x-none" sz="1800" dirty="0" smtClean="0">
                <a:solidFill>
                  <a:srgbClr val="FF0000"/>
                </a:solidFill>
              </a:rPr>
              <a:t>Resolution</a:t>
            </a:r>
            <a:endParaRPr lang="en-US" altLang="x-none" sz="1800" dirty="0">
              <a:solidFill>
                <a:srgbClr val="FF0000"/>
              </a:solidFill>
            </a:endParaRPr>
          </a:p>
        </p:txBody>
      </p:sp>
    </p:spTree>
    <p:extLst>
      <p:ext uri="{BB962C8B-B14F-4D97-AF65-F5344CB8AC3E}">
        <p14:creationId xmlns:p14="http://schemas.microsoft.com/office/powerpoint/2010/main" val="161889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fr-FR" dirty="0"/>
          </a:p>
        </p:txBody>
      </p:sp>
      <p:sp>
        <p:nvSpPr>
          <p:cNvPr id="3" name="Content Placeholder 2"/>
          <p:cNvSpPr>
            <a:spLocks noGrp="1"/>
          </p:cNvSpPr>
          <p:nvPr>
            <p:ph idx="1"/>
          </p:nvPr>
        </p:nvSpPr>
        <p:spPr/>
        <p:txBody>
          <a:bodyPr/>
          <a:lstStyle/>
          <a:p>
            <a:r>
              <a:rPr lang="en-US" dirty="0" smtClean="0"/>
              <a:t>Haplotype estimation</a:t>
            </a:r>
          </a:p>
          <a:p>
            <a:endParaRPr lang="en-US" dirty="0"/>
          </a:p>
          <a:p>
            <a:r>
              <a:rPr lang="en-US" dirty="0" smtClean="0"/>
              <a:t>Genotype imputation</a:t>
            </a:r>
          </a:p>
          <a:p>
            <a:endParaRPr lang="en-US" dirty="0"/>
          </a:p>
          <a:p>
            <a:r>
              <a:rPr lang="en-US" dirty="0" smtClean="0"/>
              <a:t>Reference panels</a:t>
            </a:r>
          </a:p>
          <a:p>
            <a:endParaRPr lang="en-US" dirty="0"/>
          </a:p>
          <a:p>
            <a:r>
              <a:rPr lang="en-US" dirty="0" smtClean="0"/>
              <a:t>Imputation performance</a:t>
            </a:r>
            <a:endParaRPr lang="fr-FR" dirty="0"/>
          </a:p>
        </p:txBody>
      </p:sp>
    </p:spTree>
    <p:extLst>
      <p:ext uri="{BB962C8B-B14F-4D97-AF65-F5344CB8AC3E}">
        <p14:creationId xmlns:p14="http://schemas.microsoft.com/office/powerpoint/2010/main" val="1934508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1" name="Group 3"/>
          <p:cNvGrpSpPr>
            <a:grpSpLocks/>
          </p:cNvGrpSpPr>
          <p:nvPr/>
        </p:nvGrpSpPr>
        <p:grpSpPr bwMode="auto">
          <a:xfrm>
            <a:off x="1905000" y="1436688"/>
            <a:ext cx="5334000" cy="1204912"/>
            <a:chOff x="1056" y="384"/>
            <a:chExt cx="3360" cy="759"/>
          </a:xfrm>
        </p:grpSpPr>
        <p:grpSp>
          <p:nvGrpSpPr>
            <p:cNvPr id="92260" name="Group 4"/>
            <p:cNvGrpSpPr>
              <a:grpSpLocks/>
            </p:cNvGrpSpPr>
            <p:nvPr/>
          </p:nvGrpSpPr>
          <p:grpSpPr bwMode="auto">
            <a:xfrm>
              <a:off x="1056" y="384"/>
              <a:ext cx="3360" cy="231"/>
              <a:chOff x="1056" y="960"/>
              <a:chExt cx="3360" cy="231"/>
            </a:xfrm>
          </p:grpSpPr>
          <p:sp>
            <p:nvSpPr>
              <p:cNvPr id="92309"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0"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1"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2"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3"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4"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5"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16"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17"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18"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19"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20"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21"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22"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23"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2261" name="Group 20"/>
            <p:cNvGrpSpPr>
              <a:grpSpLocks/>
            </p:cNvGrpSpPr>
            <p:nvPr/>
          </p:nvGrpSpPr>
          <p:grpSpPr bwMode="auto">
            <a:xfrm>
              <a:off x="1056" y="560"/>
              <a:ext cx="3360" cy="231"/>
              <a:chOff x="1056" y="1152"/>
              <a:chExt cx="3360" cy="231"/>
            </a:xfrm>
          </p:grpSpPr>
          <p:sp>
            <p:nvSpPr>
              <p:cNvPr id="92294"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95"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96"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97"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98"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99"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00"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01"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2"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3"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4"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305"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6"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7"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308"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2262" name="Group 36"/>
            <p:cNvGrpSpPr>
              <a:grpSpLocks/>
            </p:cNvGrpSpPr>
            <p:nvPr/>
          </p:nvGrpSpPr>
          <p:grpSpPr bwMode="auto">
            <a:xfrm>
              <a:off x="1056" y="736"/>
              <a:ext cx="3360" cy="231"/>
              <a:chOff x="1056" y="1353"/>
              <a:chExt cx="3360" cy="231"/>
            </a:xfrm>
          </p:grpSpPr>
          <p:sp>
            <p:nvSpPr>
              <p:cNvPr id="92279"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80"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81"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82"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83"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84"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85"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86"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87"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88"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89"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90"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91"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92"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93"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2263" name="Group 52"/>
            <p:cNvGrpSpPr>
              <a:grpSpLocks/>
            </p:cNvGrpSpPr>
            <p:nvPr/>
          </p:nvGrpSpPr>
          <p:grpSpPr bwMode="auto">
            <a:xfrm>
              <a:off x="1056" y="912"/>
              <a:ext cx="3360" cy="231"/>
              <a:chOff x="1056" y="1545"/>
              <a:chExt cx="3360" cy="231"/>
            </a:xfrm>
          </p:grpSpPr>
          <p:sp>
            <p:nvSpPr>
              <p:cNvPr id="92264"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65"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66"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67"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68"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69"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0"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1"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2"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3"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74"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5"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76"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77"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78"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92162" name="Group 68"/>
          <p:cNvGrpSpPr>
            <a:grpSpLocks/>
          </p:cNvGrpSpPr>
          <p:nvPr/>
        </p:nvGrpSpPr>
        <p:grpSpPr bwMode="auto">
          <a:xfrm>
            <a:off x="1328738" y="2724150"/>
            <a:ext cx="6519862" cy="160338"/>
            <a:chOff x="693" y="4021"/>
            <a:chExt cx="4107" cy="101"/>
          </a:xfrm>
        </p:grpSpPr>
        <p:sp>
          <p:nvSpPr>
            <p:cNvPr id="92244"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2245"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6"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7"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8"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9"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0"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1"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2"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3"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4"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5"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6"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7"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8"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59"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2163"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a:solidFill>
                  <a:schemeClr val="tx1"/>
                </a:solidFill>
              </a:rPr>
              <a:t>Genomes</a:t>
            </a:r>
          </a:p>
        </p:txBody>
      </p:sp>
      <p:grpSp>
        <p:nvGrpSpPr>
          <p:cNvPr id="92164" name="Group 86"/>
          <p:cNvGrpSpPr>
            <a:grpSpLocks/>
          </p:cNvGrpSpPr>
          <p:nvPr/>
        </p:nvGrpSpPr>
        <p:grpSpPr bwMode="auto">
          <a:xfrm>
            <a:off x="7475538" y="1522413"/>
            <a:ext cx="449262" cy="1050925"/>
            <a:chOff x="4660" y="959"/>
            <a:chExt cx="283" cy="662"/>
          </a:xfrm>
        </p:grpSpPr>
        <p:sp>
          <p:nvSpPr>
            <p:cNvPr id="92240" name="Line 87"/>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1" name="Line 88"/>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2" name="Line 89"/>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243" name="Line 90"/>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92165" name="Group 91"/>
          <p:cNvGrpSpPr>
            <a:grpSpLocks/>
          </p:cNvGrpSpPr>
          <p:nvPr/>
        </p:nvGrpSpPr>
        <p:grpSpPr bwMode="auto">
          <a:xfrm>
            <a:off x="2743200" y="4216400"/>
            <a:ext cx="4044950" cy="366713"/>
            <a:chOff x="1728" y="2688"/>
            <a:chExt cx="2548" cy="231"/>
          </a:xfrm>
        </p:grpSpPr>
        <p:sp>
          <p:nvSpPr>
            <p:cNvPr id="92234" name="Text Box 92"/>
            <p:cNvSpPr txBox="1">
              <a:spLocks noChangeArrowheads="1"/>
            </p:cNvSpPr>
            <p:nvPr/>
          </p:nvSpPr>
          <p:spPr bwMode="auto">
            <a:xfrm>
              <a:off x="244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35" name="Text Box 93"/>
            <p:cNvSpPr txBox="1">
              <a:spLocks noChangeArrowheads="1"/>
            </p:cNvSpPr>
            <p:nvPr/>
          </p:nvSpPr>
          <p:spPr bwMode="auto">
            <a:xfrm>
              <a:off x="3256"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36" name="Text Box 94"/>
            <p:cNvSpPr txBox="1">
              <a:spLocks noChangeArrowheads="1"/>
            </p:cNvSpPr>
            <p:nvPr/>
          </p:nvSpPr>
          <p:spPr bwMode="auto">
            <a:xfrm>
              <a:off x="4080"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37" name="Text Box 95"/>
            <p:cNvSpPr txBox="1">
              <a:spLocks noChangeArrowheads="1"/>
            </p:cNvSpPr>
            <p:nvPr/>
          </p:nvSpPr>
          <p:spPr bwMode="auto">
            <a:xfrm>
              <a:off x="172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38" name="Text Box 96"/>
            <p:cNvSpPr txBox="1">
              <a:spLocks noChangeArrowheads="1"/>
            </p:cNvSpPr>
            <p:nvPr/>
          </p:nvSpPr>
          <p:spPr bwMode="auto">
            <a:xfrm>
              <a:off x="1964"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39" name="Text Box 97"/>
            <p:cNvSpPr txBox="1">
              <a:spLocks noChangeArrowheads="1"/>
            </p:cNvSpPr>
            <p:nvPr/>
          </p:nvSpPr>
          <p:spPr bwMode="auto">
            <a:xfrm>
              <a:off x="3016"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2166" name="Group 98"/>
          <p:cNvGrpSpPr>
            <a:grpSpLocks/>
          </p:cNvGrpSpPr>
          <p:nvPr/>
        </p:nvGrpSpPr>
        <p:grpSpPr bwMode="auto">
          <a:xfrm>
            <a:off x="2743200" y="4495800"/>
            <a:ext cx="4044950" cy="366713"/>
            <a:chOff x="1728" y="2883"/>
            <a:chExt cx="2548" cy="231"/>
          </a:xfrm>
        </p:grpSpPr>
        <p:sp>
          <p:nvSpPr>
            <p:cNvPr id="92228" name="Text Box 99"/>
            <p:cNvSpPr txBox="1">
              <a:spLocks noChangeArrowheads="1"/>
            </p:cNvSpPr>
            <p:nvPr/>
          </p:nvSpPr>
          <p:spPr bwMode="auto">
            <a:xfrm>
              <a:off x="244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29" name="Text Box 100"/>
            <p:cNvSpPr txBox="1">
              <a:spLocks noChangeArrowheads="1"/>
            </p:cNvSpPr>
            <p:nvPr/>
          </p:nvSpPr>
          <p:spPr bwMode="auto">
            <a:xfrm>
              <a:off x="3256"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2230" name="Text Box 101"/>
            <p:cNvSpPr txBox="1">
              <a:spLocks noChangeArrowheads="1"/>
            </p:cNvSpPr>
            <p:nvPr/>
          </p:nvSpPr>
          <p:spPr bwMode="auto">
            <a:xfrm>
              <a:off x="4080"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31" name="Text Box 102"/>
            <p:cNvSpPr txBox="1">
              <a:spLocks noChangeArrowheads="1"/>
            </p:cNvSpPr>
            <p:nvPr/>
          </p:nvSpPr>
          <p:spPr bwMode="auto">
            <a:xfrm>
              <a:off x="172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32" name="Text Box 103"/>
            <p:cNvSpPr txBox="1">
              <a:spLocks noChangeArrowheads="1"/>
            </p:cNvSpPr>
            <p:nvPr/>
          </p:nvSpPr>
          <p:spPr bwMode="auto">
            <a:xfrm>
              <a:off x="1964"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33" name="Text Box 104"/>
            <p:cNvSpPr txBox="1">
              <a:spLocks noChangeArrowheads="1"/>
            </p:cNvSpPr>
            <p:nvPr/>
          </p:nvSpPr>
          <p:spPr bwMode="auto">
            <a:xfrm>
              <a:off x="3016"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2167" name="Group 105"/>
          <p:cNvGrpSpPr>
            <a:grpSpLocks/>
          </p:cNvGrpSpPr>
          <p:nvPr/>
        </p:nvGrpSpPr>
        <p:grpSpPr bwMode="auto">
          <a:xfrm>
            <a:off x="2743200" y="4775200"/>
            <a:ext cx="4044950" cy="366713"/>
            <a:chOff x="1728" y="3078"/>
            <a:chExt cx="2548" cy="231"/>
          </a:xfrm>
        </p:grpSpPr>
        <p:sp>
          <p:nvSpPr>
            <p:cNvPr id="92222" name="Text Box 106"/>
            <p:cNvSpPr txBox="1">
              <a:spLocks noChangeArrowheads="1"/>
            </p:cNvSpPr>
            <p:nvPr/>
          </p:nvSpPr>
          <p:spPr bwMode="auto">
            <a:xfrm>
              <a:off x="244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23" name="Text Box 107"/>
            <p:cNvSpPr txBox="1">
              <a:spLocks noChangeArrowheads="1"/>
            </p:cNvSpPr>
            <p:nvPr/>
          </p:nvSpPr>
          <p:spPr bwMode="auto">
            <a:xfrm>
              <a:off x="3256"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24" name="Text Box 108"/>
            <p:cNvSpPr txBox="1">
              <a:spLocks noChangeArrowheads="1"/>
            </p:cNvSpPr>
            <p:nvPr/>
          </p:nvSpPr>
          <p:spPr bwMode="auto">
            <a:xfrm>
              <a:off x="4080"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25" name="Text Box 109"/>
            <p:cNvSpPr txBox="1">
              <a:spLocks noChangeArrowheads="1"/>
            </p:cNvSpPr>
            <p:nvPr/>
          </p:nvSpPr>
          <p:spPr bwMode="auto">
            <a:xfrm>
              <a:off x="172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2226" name="Text Box 110"/>
            <p:cNvSpPr txBox="1">
              <a:spLocks noChangeArrowheads="1"/>
            </p:cNvSpPr>
            <p:nvPr/>
          </p:nvSpPr>
          <p:spPr bwMode="auto">
            <a:xfrm>
              <a:off x="1964"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2227" name="Text Box 111"/>
            <p:cNvSpPr txBox="1">
              <a:spLocks noChangeArrowheads="1"/>
            </p:cNvSpPr>
            <p:nvPr/>
          </p:nvSpPr>
          <p:spPr bwMode="auto">
            <a:xfrm>
              <a:off x="3016"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2168" name="Group 112"/>
          <p:cNvGrpSpPr>
            <a:grpSpLocks/>
          </p:cNvGrpSpPr>
          <p:nvPr/>
        </p:nvGrpSpPr>
        <p:grpSpPr bwMode="auto">
          <a:xfrm>
            <a:off x="2743200" y="5054600"/>
            <a:ext cx="4044950" cy="366713"/>
            <a:chOff x="1728" y="3273"/>
            <a:chExt cx="2548" cy="231"/>
          </a:xfrm>
        </p:grpSpPr>
        <p:sp>
          <p:nvSpPr>
            <p:cNvPr id="92216" name="Text Box 113"/>
            <p:cNvSpPr txBox="1">
              <a:spLocks noChangeArrowheads="1"/>
            </p:cNvSpPr>
            <p:nvPr/>
          </p:nvSpPr>
          <p:spPr bwMode="auto">
            <a:xfrm>
              <a:off x="244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17" name="Text Box 114"/>
            <p:cNvSpPr txBox="1">
              <a:spLocks noChangeArrowheads="1"/>
            </p:cNvSpPr>
            <p:nvPr/>
          </p:nvSpPr>
          <p:spPr bwMode="auto">
            <a:xfrm>
              <a:off x="3256"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18" name="Text Box 115"/>
            <p:cNvSpPr txBox="1">
              <a:spLocks noChangeArrowheads="1"/>
            </p:cNvSpPr>
            <p:nvPr/>
          </p:nvSpPr>
          <p:spPr bwMode="auto">
            <a:xfrm>
              <a:off x="4080"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19" name="Text Box 116"/>
            <p:cNvSpPr txBox="1">
              <a:spLocks noChangeArrowheads="1"/>
            </p:cNvSpPr>
            <p:nvPr/>
          </p:nvSpPr>
          <p:spPr bwMode="auto">
            <a:xfrm>
              <a:off x="172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20" name="Text Box 117"/>
            <p:cNvSpPr txBox="1">
              <a:spLocks noChangeArrowheads="1"/>
            </p:cNvSpPr>
            <p:nvPr/>
          </p:nvSpPr>
          <p:spPr bwMode="auto">
            <a:xfrm>
              <a:off x="1964"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21" name="Text Box 118"/>
            <p:cNvSpPr txBox="1">
              <a:spLocks noChangeArrowheads="1"/>
            </p:cNvSpPr>
            <p:nvPr/>
          </p:nvSpPr>
          <p:spPr bwMode="auto">
            <a:xfrm>
              <a:off x="3016"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2169" name="Group 119"/>
          <p:cNvGrpSpPr>
            <a:grpSpLocks/>
          </p:cNvGrpSpPr>
          <p:nvPr/>
        </p:nvGrpSpPr>
        <p:grpSpPr bwMode="auto">
          <a:xfrm>
            <a:off x="1905000" y="2960688"/>
            <a:ext cx="5334000" cy="1204912"/>
            <a:chOff x="1200" y="1865"/>
            <a:chExt cx="3360" cy="759"/>
          </a:xfrm>
        </p:grpSpPr>
        <p:grpSp>
          <p:nvGrpSpPr>
            <p:cNvPr id="92188" name="Group 120"/>
            <p:cNvGrpSpPr>
              <a:grpSpLocks/>
            </p:cNvGrpSpPr>
            <p:nvPr/>
          </p:nvGrpSpPr>
          <p:grpSpPr bwMode="auto">
            <a:xfrm>
              <a:off x="1200" y="1865"/>
              <a:ext cx="3360" cy="231"/>
              <a:chOff x="1056" y="1920"/>
              <a:chExt cx="3360" cy="231"/>
            </a:xfrm>
          </p:grpSpPr>
          <p:sp>
            <p:nvSpPr>
              <p:cNvPr id="92210" name="Text Box 121"/>
              <p:cNvSpPr txBox="1">
                <a:spLocks noChangeArrowheads="1"/>
              </p:cNvSpPr>
              <p:nvPr/>
            </p:nvSpPr>
            <p:spPr bwMode="auto">
              <a:xfrm>
                <a:off x="1056"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11" name="Text Box 122"/>
              <p:cNvSpPr txBox="1">
                <a:spLocks noChangeArrowheads="1"/>
              </p:cNvSpPr>
              <p:nvPr/>
            </p:nvSpPr>
            <p:spPr bwMode="auto">
              <a:xfrm>
                <a:off x="3792"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12" name="Text Box 123"/>
              <p:cNvSpPr txBox="1">
                <a:spLocks noChangeArrowheads="1"/>
              </p:cNvSpPr>
              <p:nvPr/>
            </p:nvSpPr>
            <p:spPr bwMode="auto">
              <a:xfrm>
                <a:off x="422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13" name="Text Box 124"/>
              <p:cNvSpPr txBox="1">
                <a:spLocks noChangeArrowheads="1"/>
              </p:cNvSpPr>
              <p:nvPr/>
            </p:nvSpPr>
            <p:spPr bwMode="auto">
              <a:xfrm>
                <a:off x="230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14" name="Text Box 125"/>
              <p:cNvSpPr txBox="1">
                <a:spLocks noChangeArrowheads="1"/>
              </p:cNvSpPr>
              <p:nvPr/>
            </p:nvSpPr>
            <p:spPr bwMode="auto">
              <a:xfrm>
                <a:off x="3544"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15" name="Text Box 126"/>
              <p:cNvSpPr txBox="1">
                <a:spLocks noChangeArrowheads="1"/>
              </p:cNvSpPr>
              <p:nvPr/>
            </p:nvSpPr>
            <p:spPr bwMode="auto">
              <a:xfrm>
                <a:off x="1960" y="19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92189" name="Group 127"/>
            <p:cNvGrpSpPr>
              <a:grpSpLocks/>
            </p:cNvGrpSpPr>
            <p:nvPr/>
          </p:nvGrpSpPr>
          <p:grpSpPr bwMode="auto">
            <a:xfrm>
              <a:off x="1200" y="2041"/>
              <a:ext cx="3360" cy="231"/>
              <a:chOff x="1056" y="2073"/>
              <a:chExt cx="3360" cy="231"/>
            </a:xfrm>
          </p:grpSpPr>
          <p:sp>
            <p:nvSpPr>
              <p:cNvPr id="92204" name="Text Box 128"/>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05" name="Text Box 129"/>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06" name="Text Box 130"/>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07" name="Text Box 131"/>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08" name="Text Box 132"/>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09" name="Text Box 133"/>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2190" name="Group 134"/>
            <p:cNvGrpSpPr>
              <a:grpSpLocks/>
            </p:cNvGrpSpPr>
            <p:nvPr/>
          </p:nvGrpSpPr>
          <p:grpSpPr bwMode="auto">
            <a:xfrm>
              <a:off x="1200" y="2217"/>
              <a:ext cx="3360" cy="231"/>
              <a:chOff x="1056" y="2217"/>
              <a:chExt cx="3360" cy="231"/>
            </a:xfrm>
          </p:grpSpPr>
          <p:sp>
            <p:nvSpPr>
              <p:cNvPr id="92198" name="Text Box 135"/>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199" name="Text Box 136"/>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200" name="Text Box 137"/>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01" name="Text Box 138"/>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02" name="Text Box 139"/>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203" name="Text Box 140"/>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2191" name="Group 141"/>
            <p:cNvGrpSpPr>
              <a:grpSpLocks/>
            </p:cNvGrpSpPr>
            <p:nvPr/>
          </p:nvGrpSpPr>
          <p:grpSpPr bwMode="auto">
            <a:xfrm>
              <a:off x="1200" y="2393"/>
              <a:ext cx="3360" cy="231"/>
              <a:chOff x="1056" y="2361"/>
              <a:chExt cx="3360" cy="231"/>
            </a:xfrm>
          </p:grpSpPr>
          <p:sp>
            <p:nvSpPr>
              <p:cNvPr id="92192" name="Text Box 142"/>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193" name="Text Box 143"/>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194" name="Text Box 144"/>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2195" name="Text Box 145"/>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196" name="Text Box 146"/>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2197" name="Text Box 147"/>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sp>
        <p:nvSpPr>
          <p:cNvPr id="92170" name="Text Box 148"/>
          <p:cNvSpPr txBox="1">
            <a:spLocks noChangeArrowheads="1"/>
          </p:cNvSpPr>
          <p:nvPr/>
        </p:nvSpPr>
        <p:spPr bwMode="auto">
          <a:xfrm>
            <a:off x="8034338" y="3408363"/>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l">
              <a:lnSpc>
                <a:spcPct val="100000"/>
              </a:lnSpc>
              <a:spcBef>
                <a:spcPct val="0"/>
              </a:spcBef>
              <a:buClr>
                <a:srgbClr val="FFFFFF"/>
              </a:buClr>
              <a:buSzPct val="100000"/>
              <a:buFont typeface="Arial" pitchFamily="34" charset="0"/>
              <a:buNone/>
            </a:pPr>
            <a:r>
              <a:rPr lang="en-GB" altLang="x-none" sz="1600">
                <a:solidFill>
                  <a:schemeClr val="tx1"/>
                </a:solidFill>
              </a:rPr>
              <a:t>Study 1</a:t>
            </a:r>
          </a:p>
        </p:txBody>
      </p:sp>
      <p:grpSp>
        <p:nvGrpSpPr>
          <p:cNvPr id="92171" name="Group 149"/>
          <p:cNvGrpSpPr>
            <a:grpSpLocks/>
          </p:cNvGrpSpPr>
          <p:nvPr/>
        </p:nvGrpSpPr>
        <p:grpSpPr bwMode="auto">
          <a:xfrm>
            <a:off x="7475538" y="3046413"/>
            <a:ext cx="449262" cy="1050925"/>
            <a:chOff x="4660" y="959"/>
            <a:chExt cx="283" cy="662"/>
          </a:xfrm>
        </p:grpSpPr>
        <p:sp>
          <p:nvSpPr>
            <p:cNvPr id="92184" name="Line 150"/>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5" name="Line 151"/>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6" name="Line 152"/>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7" name="Line 153"/>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2172" name="Text Box 154"/>
          <p:cNvSpPr txBox="1">
            <a:spLocks noChangeArrowheads="1"/>
          </p:cNvSpPr>
          <p:nvPr/>
        </p:nvSpPr>
        <p:spPr bwMode="auto">
          <a:xfrm>
            <a:off x="8034338" y="4660900"/>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l">
              <a:lnSpc>
                <a:spcPct val="100000"/>
              </a:lnSpc>
              <a:spcBef>
                <a:spcPct val="0"/>
              </a:spcBef>
              <a:buClr>
                <a:srgbClr val="FFFFFF"/>
              </a:buClr>
              <a:buSzPct val="100000"/>
              <a:buFont typeface="Arial" pitchFamily="34" charset="0"/>
              <a:buNone/>
            </a:pPr>
            <a:r>
              <a:rPr lang="en-GB" altLang="x-none" sz="1600">
                <a:solidFill>
                  <a:schemeClr val="tx1"/>
                </a:solidFill>
              </a:rPr>
              <a:t>Study 2</a:t>
            </a:r>
          </a:p>
        </p:txBody>
      </p:sp>
      <p:grpSp>
        <p:nvGrpSpPr>
          <p:cNvPr id="92173" name="Group 155"/>
          <p:cNvGrpSpPr>
            <a:grpSpLocks/>
          </p:cNvGrpSpPr>
          <p:nvPr/>
        </p:nvGrpSpPr>
        <p:grpSpPr bwMode="auto">
          <a:xfrm>
            <a:off x="7475538" y="4302125"/>
            <a:ext cx="449262" cy="1050925"/>
            <a:chOff x="4660" y="959"/>
            <a:chExt cx="283" cy="662"/>
          </a:xfrm>
        </p:grpSpPr>
        <p:sp>
          <p:nvSpPr>
            <p:cNvPr id="92180" name="Line 156"/>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1" name="Line 157"/>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2" name="Line 158"/>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183" name="Line 159"/>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92174" name="Group 160"/>
          <p:cNvGrpSpPr>
            <a:grpSpLocks/>
          </p:cNvGrpSpPr>
          <p:nvPr/>
        </p:nvGrpSpPr>
        <p:grpSpPr bwMode="auto">
          <a:xfrm>
            <a:off x="1905000" y="1471613"/>
            <a:ext cx="5334000" cy="1136650"/>
            <a:chOff x="672" y="934"/>
            <a:chExt cx="1104" cy="716"/>
          </a:xfrm>
        </p:grpSpPr>
        <p:sp>
          <p:nvSpPr>
            <p:cNvPr id="92176" name="Rectangle 161"/>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2177" name="Rectangle 162"/>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2178" name="Rectangle 163"/>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2179" name="Rectangle 164"/>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165" name="Title 1"/>
          <p:cNvSpPr>
            <a:spLocks noGrp="1"/>
          </p:cNvSpPr>
          <p:nvPr>
            <p:ph type="title"/>
          </p:nvPr>
        </p:nvSpPr>
        <p:spPr>
          <a:xfrm>
            <a:off x="457200" y="44624"/>
            <a:ext cx="8229600" cy="1143000"/>
          </a:xfrm>
        </p:spPr>
        <p:txBody>
          <a:bodyPr/>
          <a:lstStyle/>
          <a:p>
            <a:r>
              <a:rPr lang="en-US" dirty="0" smtClean="0"/>
              <a:t>Combining genotype data sets</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09" name="Group 3"/>
          <p:cNvGrpSpPr>
            <a:grpSpLocks/>
          </p:cNvGrpSpPr>
          <p:nvPr/>
        </p:nvGrpSpPr>
        <p:grpSpPr bwMode="auto">
          <a:xfrm>
            <a:off x="1905000" y="1436688"/>
            <a:ext cx="5334000" cy="1204912"/>
            <a:chOff x="1056" y="384"/>
            <a:chExt cx="3360" cy="759"/>
          </a:xfrm>
        </p:grpSpPr>
        <p:grpSp>
          <p:nvGrpSpPr>
            <p:cNvPr id="94417" name="Group 4"/>
            <p:cNvGrpSpPr>
              <a:grpSpLocks/>
            </p:cNvGrpSpPr>
            <p:nvPr/>
          </p:nvGrpSpPr>
          <p:grpSpPr bwMode="auto">
            <a:xfrm>
              <a:off x="1056" y="384"/>
              <a:ext cx="3360" cy="231"/>
              <a:chOff x="1056" y="960"/>
              <a:chExt cx="3360" cy="231"/>
            </a:xfrm>
          </p:grpSpPr>
          <p:sp>
            <p:nvSpPr>
              <p:cNvPr id="94466"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7"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8"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9"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70"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71"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72"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73"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4"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5"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6"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7"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8"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79"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80"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4418" name="Group 20"/>
            <p:cNvGrpSpPr>
              <a:grpSpLocks/>
            </p:cNvGrpSpPr>
            <p:nvPr/>
          </p:nvGrpSpPr>
          <p:grpSpPr bwMode="auto">
            <a:xfrm>
              <a:off x="1056" y="560"/>
              <a:ext cx="3360" cy="231"/>
              <a:chOff x="1056" y="1152"/>
              <a:chExt cx="3360" cy="231"/>
            </a:xfrm>
          </p:grpSpPr>
          <p:sp>
            <p:nvSpPr>
              <p:cNvPr id="94451"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52"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53"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54"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55"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56"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57"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58"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59"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0"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1"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62"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3"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4"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65"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94419" name="Group 36"/>
            <p:cNvGrpSpPr>
              <a:grpSpLocks/>
            </p:cNvGrpSpPr>
            <p:nvPr/>
          </p:nvGrpSpPr>
          <p:grpSpPr bwMode="auto">
            <a:xfrm>
              <a:off x="1056" y="736"/>
              <a:ext cx="3360" cy="231"/>
              <a:chOff x="1056" y="1353"/>
              <a:chExt cx="3360" cy="231"/>
            </a:xfrm>
          </p:grpSpPr>
          <p:sp>
            <p:nvSpPr>
              <p:cNvPr id="94436"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37"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38"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39"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0"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1"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2"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3"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44"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45"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46"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7"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48"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49"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50"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4420" name="Group 52"/>
            <p:cNvGrpSpPr>
              <a:grpSpLocks/>
            </p:cNvGrpSpPr>
            <p:nvPr/>
          </p:nvGrpSpPr>
          <p:grpSpPr bwMode="auto">
            <a:xfrm>
              <a:off x="1056" y="912"/>
              <a:ext cx="3360" cy="231"/>
              <a:chOff x="1056" y="1545"/>
              <a:chExt cx="3360" cy="231"/>
            </a:xfrm>
          </p:grpSpPr>
          <p:sp>
            <p:nvSpPr>
              <p:cNvPr id="94421"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22"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23"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24"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25"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26"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27"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28"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29"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30"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31"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32"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433"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34"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435"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94210" name="Group 68"/>
          <p:cNvGrpSpPr>
            <a:grpSpLocks/>
          </p:cNvGrpSpPr>
          <p:nvPr/>
        </p:nvGrpSpPr>
        <p:grpSpPr bwMode="auto">
          <a:xfrm>
            <a:off x="1328738" y="2724150"/>
            <a:ext cx="6519862" cy="160338"/>
            <a:chOff x="693" y="4021"/>
            <a:chExt cx="4107" cy="101"/>
          </a:xfrm>
        </p:grpSpPr>
        <p:sp>
          <p:nvSpPr>
            <p:cNvPr id="94401"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4402"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3"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4"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5"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6"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7"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8"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9"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0"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1"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2"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3"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4"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5"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16"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4211" name="Text Box 85"/>
          <p:cNvSpPr txBox="1">
            <a:spLocks noChangeArrowheads="1"/>
          </p:cNvSpPr>
          <p:nvPr/>
        </p:nvSpPr>
        <p:spPr bwMode="auto">
          <a:xfrm>
            <a:off x="7996238" y="1754188"/>
            <a:ext cx="10714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a:solidFill>
                  <a:schemeClr val="tx1"/>
                </a:solidFill>
              </a:rPr>
              <a:t>Genomes</a:t>
            </a:r>
          </a:p>
        </p:txBody>
      </p:sp>
      <p:grpSp>
        <p:nvGrpSpPr>
          <p:cNvPr id="94212" name="Group 86"/>
          <p:cNvGrpSpPr>
            <a:grpSpLocks/>
          </p:cNvGrpSpPr>
          <p:nvPr/>
        </p:nvGrpSpPr>
        <p:grpSpPr bwMode="auto">
          <a:xfrm>
            <a:off x="7475538" y="1522413"/>
            <a:ext cx="449262" cy="1050925"/>
            <a:chOff x="4660" y="959"/>
            <a:chExt cx="283" cy="662"/>
          </a:xfrm>
        </p:grpSpPr>
        <p:sp>
          <p:nvSpPr>
            <p:cNvPr id="94397" name="Line 87"/>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8" name="Line 88"/>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9" name="Line 89"/>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400" name="Line 90"/>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4213" name="Text Box 91"/>
          <p:cNvSpPr txBox="1">
            <a:spLocks noChangeArrowheads="1"/>
          </p:cNvSpPr>
          <p:nvPr/>
        </p:nvSpPr>
        <p:spPr bwMode="auto">
          <a:xfrm>
            <a:off x="8034338" y="3408363"/>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l">
              <a:lnSpc>
                <a:spcPct val="100000"/>
              </a:lnSpc>
              <a:spcBef>
                <a:spcPct val="0"/>
              </a:spcBef>
              <a:buClr>
                <a:srgbClr val="FFFFFF"/>
              </a:buClr>
              <a:buSzPct val="100000"/>
              <a:buFont typeface="Arial" pitchFamily="34" charset="0"/>
              <a:buNone/>
            </a:pPr>
            <a:r>
              <a:rPr lang="en-GB" altLang="x-none" sz="1600">
                <a:solidFill>
                  <a:schemeClr val="tx1"/>
                </a:solidFill>
              </a:rPr>
              <a:t>Study 1</a:t>
            </a:r>
          </a:p>
        </p:txBody>
      </p:sp>
      <p:grpSp>
        <p:nvGrpSpPr>
          <p:cNvPr id="94214" name="Group 92"/>
          <p:cNvGrpSpPr>
            <a:grpSpLocks/>
          </p:cNvGrpSpPr>
          <p:nvPr/>
        </p:nvGrpSpPr>
        <p:grpSpPr bwMode="auto">
          <a:xfrm>
            <a:off x="7475538" y="3046413"/>
            <a:ext cx="449262" cy="1050925"/>
            <a:chOff x="4660" y="959"/>
            <a:chExt cx="283" cy="662"/>
          </a:xfrm>
        </p:grpSpPr>
        <p:sp>
          <p:nvSpPr>
            <p:cNvPr id="94393" name="Line 93"/>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4" name="Line 94"/>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5" name="Line 95"/>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6" name="Line 96"/>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94215" name="Text Box 97"/>
          <p:cNvSpPr txBox="1">
            <a:spLocks noChangeArrowheads="1"/>
          </p:cNvSpPr>
          <p:nvPr/>
        </p:nvSpPr>
        <p:spPr bwMode="auto">
          <a:xfrm>
            <a:off x="8034338" y="4660900"/>
            <a:ext cx="869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gn="l">
              <a:lnSpc>
                <a:spcPct val="100000"/>
              </a:lnSpc>
              <a:spcBef>
                <a:spcPct val="0"/>
              </a:spcBef>
              <a:buClr>
                <a:srgbClr val="FFFFFF"/>
              </a:buClr>
              <a:buSzPct val="100000"/>
              <a:buFont typeface="Arial" pitchFamily="34" charset="0"/>
              <a:buNone/>
            </a:pPr>
            <a:r>
              <a:rPr lang="en-GB" altLang="x-none" sz="1600">
                <a:solidFill>
                  <a:schemeClr val="tx1"/>
                </a:solidFill>
              </a:rPr>
              <a:t>Study 2</a:t>
            </a:r>
          </a:p>
        </p:txBody>
      </p:sp>
      <p:grpSp>
        <p:nvGrpSpPr>
          <p:cNvPr id="94216" name="Group 98"/>
          <p:cNvGrpSpPr>
            <a:grpSpLocks/>
          </p:cNvGrpSpPr>
          <p:nvPr/>
        </p:nvGrpSpPr>
        <p:grpSpPr bwMode="auto">
          <a:xfrm>
            <a:off x="7475538" y="4302125"/>
            <a:ext cx="449262" cy="1050925"/>
            <a:chOff x="4660" y="959"/>
            <a:chExt cx="283" cy="662"/>
          </a:xfrm>
        </p:grpSpPr>
        <p:sp>
          <p:nvSpPr>
            <p:cNvPr id="94389" name="Line 99"/>
            <p:cNvSpPr>
              <a:spLocks noChangeShapeType="1"/>
            </p:cNvSpPr>
            <p:nvPr/>
          </p:nvSpPr>
          <p:spPr bwMode="auto">
            <a:xfrm>
              <a:off x="4660" y="959"/>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0" name="Line 100"/>
            <p:cNvSpPr>
              <a:spLocks noChangeShapeType="1"/>
            </p:cNvSpPr>
            <p:nvPr/>
          </p:nvSpPr>
          <p:spPr bwMode="auto">
            <a:xfrm>
              <a:off x="4660" y="1618"/>
              <a:ext cx="1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1" name="Line 101"/>
            <p:cNvSpPr>
              <a:spLocks noChangeShapeType="1"/>
            </p:cNvSpPr>
            <p:nvPr/>
          </p:nvSpPr>
          <p:spPr bwMode="auto">
            <a:xfrm>
              <a:off x="4803" y="959"/>
              <a:ext cx="1" cy="6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392" name="Line 102"/>
            <p:cNvSpPr>
              <a:spLocks noChangeShapeType="1"/>
            </p:cNvSpPr>
            <p:nvPr/>
          </p:nvSpPr>
          <p:spPr bwMode="auto">
            <a:xfrm>
              <a:off x="4803" y="1288"/>
              <a:ext cx="140"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94217" name="Group 103"/>
          <p:cNvGrpSpPr>
            <a:grpSpLocks/>
          </p:cNvGrpSpPr>
          <p:nvPr/>
        </p:nvGrpSpPr>
        <p:grpSpPr bwMode="auto">
          <a:xfrm>
            <a:off x="1905000" y="2960688"/>
            <a:ext cx="5334000" cy="1204912"/>
            <a:chOff x="1200" y="1865"/>
            <a:chExt cx="3360" cy="759"/>
          </a:xfrm>
        </p:grpSpPr>
        <p:grpSp>
          <p:nvGrpSpPr>
            <p:cNvPr id="94327" name="Group 104"/>
            <p:cNvGrpSpPr>
              <a:grpSpLocks/>
            </p:cNvGrpSpPr>
            <p:nvPr/>
          </p:nvGrpSpPr>
          <p:grpSpPr bwMode="auto">
            <a:xfrm>
              <a:off x="1200" y="1865"/>
              <a:ext cx="3360" cy="759"/>
              <a:chOff x="1200" y="1865"/>
              <a:chExt cx="3360" cy="759"/>
            </a:xfrm>
          </p:grpSpPr>
          <p:sp>
            <p:nvSpPr>
              <p:cNvPr id="94365" name="Text Box 105"/>
              <p:cNvSpPr txBox="1">
                <a:spLocks noChangeArrowheads="1"/>
              </p:cNvSpPr>
              <p:nvPr/>
            </p:nvSpPr>
            <p:spPr bwMode="auto">
              <a:xfrm>
                <a:off x="120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66" name="Text Box 106"/>
              <p:cNvSpPr txBox="1">
                <a:spLocks noChangeArrowheads="1"/>
              </p:cNvSpPr>
              <p:nvPr/>
            </p:nvSpPr>
            <p:spPr bwMode="auto">
              <a:xfrm>
                <a:off x="393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67" name="Text Box 107"/>
              <p:cNvSpPr txBox="1">
                <a:spLocks noChangeArrowheads="1"/>
              </p:cNvSpPr>
              <p:nvPr/>
            </p:nvSpPr>
            <p:spPr bwMode="auto">
              <a:xfrm>
                <a:off x="43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68" name="Text Box 108"/>
              <p:cNvSpPr txBox="1">
                <a:spLocks noChangeArrowheads="1"/>
              </p:cNvSpPr>
              <p:nvPr/>
            </p:nvSpPr>
            <p:spPr bwMode="auto">
              <a:xfrm>
                <a:off x="244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69" name="Text Box 109"/>
              <p:cNvSpPr txBox="1">
                <a:spLocks noChangeArrowheads="1"/>
              </p:cNvSpPr>
              <p:nvPr/>
            </p:nvSpPr>
            <p:spPr bwMode="auto">
              <a:xfrm>
                <a:off x="368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0" name="Text Box 110"/>
              <p:cNvSpPr txBox="1">
                <a:spLocks noChangeArrowheads="1"/>
              </p:cNvSpPr>
              <p:nvPr/>
            </p:nvSpPr>
            <p:spPr bwMode="auto">
              <a:xfrm>
                <a:off x="210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4371" name="Text Box 111"/>
              <p:cNvSpPr txBox="1">
                <a:spLocks noChangeArrowheads="1"/>
              </p:cNvSpPr>
              <p:nvPr/>
            </p:nvSpPr>
            <p:spPr bwMode="auto">
              <a:xfrm>
                <a:off x="120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72" name="Text Box 112"/>
              <p:cNvSpPr txBox="1">
                <a:spLocks noChangeArrowheads="1"/>
              </p:cNvSpPr>
              <p:nvPr/>
            </p:nvSpPr>
            <p:spPr bwMode="auto">
              <a:xfrm>
                <a:off x="393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3" name="Text Box 113"/>
              <p:cNvSpPr txBox="1">
                <a:spLocks noChangeArrowheads="1"/>
              </p:cNvSpPr>
              <p:nvPr/>
            </p:nvSpPr>
            <p:spPr bwMode="auto">
              <a:xfrm>
                <a:off x="43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4" name="Text Box 114"/>
              <p:cNvSpPr txBox="1">
                <a:spLocks noChangeArrowheads="1"/>
              </p:cNvSpPr>
              <p:nvPr/>
            </p:nvSpPr>
            <p:spPr bwMode="auto">
              <a:xfrm>
                <a:off x="244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5" name="Text Box 115"/>
              <p:cNvSpPr txBox="1">
                <a:spLocks noChangeArrowheads="1"/>
              </p:cNvSpPr>
              <p:nvPr/>
            </p:nvSpPr>
            <p:spPr bwMode="auto">
              <a:xfrm>
                <a:off x="368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6" name="Text Box 116"/>
              <p:cNvSpPr txBox="1">
                <a:spLocks noChangeArrowheads="1"/>
              </p:cNvSpPr>
              <p:nvPr/>
            </p:nvSpPr>
            <p:spPr bwMode="auto">
              <a:xfrm>
                <a:off x="210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77" name="Text Box 117"/>
              <p:cNvSpPr txBox="1">
                <a:spLocks noChangeArrowheads="1"/>
              </p:cNvSpPr>
              <p:nvPr/>
            </p:nvSpPr>
            <p:spPr bwMode="auto">
              <a:xfrm>
                <a:off x="120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8" name="Text Box 118"/>
              <p:cNvSpPr txBox="1">
                <a:spLocks noChangeArrowheads="1"/>
              </p:cNvSpPr>
              <p:nvPr/>
            </p:nvSpPr>
            <p:spPr bwMode="auto">
              <a:xfrm>
                <a:off x="393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79" name="Text Box 119"/>
              <p:cNvSpPr txBox="1">
                <a:spLocks noChangeArrowheads="1"/>
              </p:cNvSpPr>
              <p:nvPr/>
            </p:nvSpPr>
            <p:spPr bwMode="auto">
              <a:xfrm>
                <a:off x="43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0" name="Text Box 120"/>
              <p:cNvSpPr txBox="1">
                <a:spLocks noChangeArrowheads="1"/>
              </p:cNvSpPr>
              <p:nvPr/>
            </p:nvSpPr>
            <p:spPr bwMode="auto">
              <a:xfrm>
                <a:off x="244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1" name="Text Box 121"/>
              <p:cNvSpPr txBox="1">
                <a:spLocks noChangeArrowheads="1"/>
              </p:cNvSpPr>
              <p:nvPr/>
            </p:nvSpPr>
            <p:spPr bwMode="auto">
              <a:xfrm>
                <a:off x="368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2" name="Text Box 122"/>
              <p:cNvSpPr txBox="1">
                <a:spLocks noChangeArrowheads="1"/>
              </p:cNvSpPr>
              <p:nvPr/>
            </p:nvSpPr>
            <p:spPr bwMode="auto">
              <a:xfrm>
                <a:off x="21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3" name="Text Box 123"/>
              <p:cNvSpPr txBox="1">
                <a:spLocks noChangeArrowheads="1"/>
              </p:cNvSpPr>
              <p:nvPr/>
            </p:nvSpPr>
            <p:spPr bwMode="auto">
              <a:xfrm>
                <a:off x="120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4" name="Text Box 124"/>
              <p:cNvSpPr txBox="1">
                <a:spLocks noChangeArrowheads="1"/>
              </p:cNvSpPr>
              <p:nvPr/>
            </p:nvSpPr>
            <p:spPr bwMode="auto">
              <a:xfrm>
                <a:off x="393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5" name="Text Box 125"/>
              <p:cNvSpPr txBox="1">
                <a:spLocks noChangeArrowheads="1"/>
              </p:cNvSpPr>
              <p:nvPr/>
            </p:nvSpPr>
            <p:spPr bwMode="auto">
              <a:xfrm>
                <a:off x="43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86" name="Text Box 126"/>
              <p:cNvSpPr txBox="1">
                <a:spLocks noChangeArrowheads="1"/>
              </p:cNvSpPr>
              <p:nvPr/>
            </p:nvSpPr>
            <p:spPr bwMode="auto">
              <a:xfrm>
                <a:off x="244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87" name="Text Box 127"/>
              <p:cNvSpPr txBox="1">
                <a:spLocks noChangeArrowheads="1"/>
              </p:cNvSpPr>
              <p:nvPr/>
            </p:nvSpPr>
            <p:spPr bwMode="auto">
              <a:xfrm>
                <a:off x="368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88" name="Text Box 128"/>
              <p:cNvSpPr txBox="1">
                <a:spLocks noChangeArrowheads="1"/>
              </p:cNvSpPr>
              <p:nvPr/>
            </p:nvSpPr>
            <p:spPr bwMode="auto">
              <a:xfrm>
                <a:off x="210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grpSp>
        <p:grpSp>
          <p:nvGrpSpPr>
            <p:cNvPr id="94328" name="Group 129"/>
            <p:cNvGrpSpPr>
              <a:grpSpLocks/>
            </p:cNvGrpSpPr>
            <p:nvPr/>
          </p:nvGrpSpPr>
          <p:grpSpPr bwMode="auto">
            <a:xfrm>
              <a:off x="1392" y="1865"/>
              <a:ext cx="2884" cy="759"/>
              <a:chOff x="1392" y="1865"/>
              <a:chExt cx="2884" cy="759"/>
            </a:xfrm>
          </p:grpSpPr>
          <p:sp>
            <p:nvSpPr>
              <p:cNvPr id="94329" name="Text Box 130"/>
              <p:cNvSpPr txBox="1">
                <a:spLocks noChangeArrowheads="1"/>
              </p:cNvSpPr>
              <p:nvPr/>
            </p:nvSpPr>
            <p:spPr bwMode="auto">
              <a:xfrm>
                <a:off x="225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30" name="Text Box 131"/>
              <p:cNvSpPr txBox="1">
                <a:spLocks noChangeArrowheads="1"/>
              </p:cNvSpPr>
              <p:nvPr/>
            </p:nvSpPr>
            <p:spPr bwMode="auto">
              <a:xfrm>
                <a:off x="340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31" name="Text Box 132"/>
              <p:cNvSpPr txBox="1">
                <a:spLocks noChangeArrowheads="1"/>
              </p:cNvSpPr>
              <p:nvPr/>
            </p:nvSpPr>
            <p:spPr bwMode="auto">
              <a:xfrm>
                <a:off x="325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32" name="Text Box 133"/>
              <p:cNvSpPr txBox="1">
                <a:spLocks noChangeArrowheads="1"/>
              </p:cNvSpPr>
              <p:nvPr/>
            </p:nvSpPr>
            <p:spPr bwMode="auto">
              <a:xfrm>
                <a:off x="139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33" name="Text Box 134"/>
              <p:cNvSpPr txBox="1">
                <a:spLocks noChangeArrowheads="1"/>
              </p:cNvSpPr>
              <p:nvPr/>
            </p:nvSpPr>
            <p:spPr bwMode="auto">
              <a:xfrm>
                <a:off x="2732"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94334" name="Text Box 135"/>
              <p:cNvSpPr txBox="1">
                <a:spLocks noChangeArrowheads="1"/>
              </p:cNvSpPr>
              <p:nvPr/>
            </p:nvSpPr>
            <p:spPr bwMode="auto">
              <a:xfrm>
                <a:off x="4080"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35" name="Text Box 136"/>
              <p:cNvSpPr txBox="1">
                <a:spLocks noChangeArrowheads="1"/>
              </p:cNvSpPr>
              <p:nvPr/>
            </p:nvSpPr>
            <p:spPr bwMode="auto">
              <a:xfrm>
                <a:off x="1728"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36" name="Text Box 137"/>
              <p:cNvSpPr txBox="1">
                <a:spLocks noChangeArrowheads="1"/>
              </p:cNvSpPr>
              <p:nvPr/>
            </p:nvSpPr>
            <p:spPr bwMode="auto">
              <a:xfrm>
                <a:off x="1964"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37" name="Text Box 138"/>
              <p:cNvSpPr txBox="1">
                <a:spLocks noChangeArrowheads="1"/>
              </p:cNvSpPr>
              <p:nvPr/>
            </p:nvSpPr>
            <p:spPr bwMode="auto">
              <a:xfrm>
                <a:off x="3016" y="18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94338" name="Text Box 139"/>
              <p:cNvSpPr txBox="1">
                <a:spLocks noChangeArrowheads="1"/>
              </p:cNvSpPr>
              <p:nvPr/>
            </p:nvSpPr>
            <p:spPr bwMode="auto">
              <a:xfrm>
                <a:off x="225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39" name="Text Box 140"/>
              <p:cNvSpPr txBox="1">
                <a:spLocks noChangeArrowheads="1"/>
              </p:cNvSpPr>
              <p:nvPr/>
            </p:nvSpPr>
            <p:spPr bwMode="auto">
              <a:xfrm>
                <a:off x="340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40" name="Text Box 141"/>
              <p:cNvSpPr txBox="1">
                <a:spLocks noChangeArrowheads="1"/>
              </p:cNvSpPr>
              <p:nvPr/>
            </p:nvSpPr>
            <p:spPr bwMode="auto">
              <a:xfrm>
                <a:off x="325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1" name="Text Box 142"/>
              <p:cNvSpPr txBox="1">
                <a:spLocks noChangeArrowheads="1"/>
              </p:cNvSpPr>
              <p:nvPr/>
            </p:nvSpPr>
            <p:spPr bwMode="auto">
              <a:xfrm>
                <a:off x="139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2" name="Text Box 143"/>
              <p:cNvSpPr txBox="1">
                <a:spLocks noChangeArrowheads="1"/>
              </p:cNvSpPr>
              <p:nvPr/>
            </p:nvSpPr>
            <p:spPr bwMode="auto">
              <a:xfrm>
                <a:off x="2732"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94343" name="Text Box 144"/>
              <p:cNvSpPr txBox="1">
                <a:spLocks noChangeArrowheads="1"/>
              </p:cNvSpPr>
              <p:nvPr/>
            </p:nvSpPr>
            <p:spPr bwMode="auto">
              <a:xfrm>
                <a:off x="4080"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44" name="Text Box 145"/>
              <p:cNvSpPr txBox="1">
                <a:spLocks noChangeArrowheads="1"/>
              </p:cNvSpPr>
              <p:nvPr/>
            </p:nvSpPr>
            <p:spPr bwMode="auto">
              <a:xfrm>
                <a:off x="1728"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5" name="Text Box 146"/>
              <p:cNvSpPr txBox="1">
                <a:spLocks noChangeArrowheads="1"/>
              </p:cNvSpPr>
              <p:nvPr/>
            </p:nvSpPr>
            <p:spPr bwMode="auto">
              <a:xfrm>
                <a:off x="1964"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6" name="Text Box 147"/>
              <p:cNvSpPr txBox="1">
                <a:spLocks noChangeArrowheads="1"/>
              </p:cNvSpPr>
              <p:nvPr/>
            </p:nvSpPr>
            <p:spPr bwMode="auto">
              <a:xfrm>
                <a:off x="3016" y="20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0</a:t>
                </a:r>
              </a:p>
            </p:txBody>
          </p:sp>
          <p:sp>
            <p:nvSpPr>
              <p:cNvPr id="94347" name="Text Box 148"/>
              <p:cNvSpPr txBox="1">
                <a:spLocks noChangeArrowheads="1"/>
              </p:cNvSpPr>
              <p:nvPr/>
            </p:nvSpPr>
            <p:spPr bwMode="auto">
              <a:xfrm>
                <a:off x="225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8" name="Text Box 149"/>
              <p:cNvSpPr txBox="1">
                <a:spLocks noChangeArrowheads="1"/>
              </p:cNvSpPr>
              <p:nvPr/>
            </p:nvSpPr>
            <p:spPr bwMode="auto">
              <a:xfrm>
                <a:off x="340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49" name="Text Box 150"/>
              <p:cNvSpPr txBox="1">
                <a:spLocks noChangeArrowheads="1"/>
              </p:cNvSpPr>
              <p:nvPr/>
            </p:nvSpPr>
            <p:spPr bwMode="auto">
              <a:xfrm>
                <a:off x="32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50" name="Text Box 151"/>
              <p:cNvSpPr txBox="1">
                <a:spLocks noChangeArrowheads="1"/>
              </p:cNvSpPr>
              <p:nvPr/>
            </p:nvSpPr>
            <p:spPr bwMode="auto">
              <a:xfrm>
                <a:off x="13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51" name="Text Box 152"/>
              <p:cNvSpPr txBox="1">
                <a:spLocks noChangeArrowheads="1"/>
              </p:cNvSpPr>
              <p:nvPr/>
            </p:nvSpPr>
            <p:spPr bwMode="auto">
              <a:xfrm>
                <a:off x="273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sp>
            <p:nvSpPr>
              <p:cNvPr id="94352" name="Text Box 153"/>
              <p:cNvSpPr txBox="1">
                <a:spLocks noChangeArrowheads="1"/>
              </p:cNvSpPr>
              <p:nvPr/>
            </p:nvSpPr>
            <p:spPr bwMode="auto">
              <a:xfrm>
                <a:off x="408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53" name="Text Box 154"/>
              <p:cNvSpPr txBox="1">
                <a:spLocks noChangeArrowheads="1"/>
              </p:cNvSpPr>
              <p:nvPr/>
            </p:nvSpPr>
            <p:spPr bwMode="auto">
              <a:xfrm>
                <a:off x="1728"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54" name="Text Box 155"/>
              <p:cNvSpPr txBox="1">
                <a:spLocks noChangeArrowheads="1"/>
              </p:cNvSpPr>
              <p:nvPr/>
            </p:nvSpPr>
            <p:spPr bwMode="auto">
              <a:xfrm>
                <a:off x="196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55" name="Text Box 156"/>
              <p:cNvSpPr txBox="1">
                <a:spLocks noChangeArrowheads="1"/>
              </p:cNvSpPr>
              <p:nvPr/>
            </p:nvSpPr>
            <p:spPr bwMode="auto">
              <a:xfrm>
                <a:off x="301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94356" name="Text Box 157"/>
              <p:cNvSpPr txBox="1">
                <a:spLocks noChangeArrowheads="1"/>
              </p:cNvSpPr>
              <p:nvPr/>
            </p:nvSpPr>
            <p:spPr bwMode="auto">
              <a:xfrm>
                <a:off x="225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57" name="Text Box 158"/>
              <p:cNvSpPr txBox="1">
                <a:spLocks noChangeArrowheads="1"/>
              </p:cNvSpPr>
              <p:nvPr/>
            </p:nvSpPr>
            <p:spPr bwMode="auto">
              <a:xfrm>
                <a:off x="340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58" name="Text Box 159"/>
              <p:cNvSpPr txBox="1">
                <a:spLocks noChangeArrowheads="1"/>
              </p:cNvSpPr>
              <p:nvPr/>
            </p:nvSpPr>
            <p:spPr bwMode="auto">
              <a:xfrm>
                <a:off x="325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59" name="Text Box 160"/>
              <p:cNvSpPr txBox="1">
                <a:spLocks noChangeArrowheads="1"/>
              </p:cNvSpPr>
              <p:nvPr/>
            </p:nvSpPr>
            <p:spPr bwMode="auto">
              <a:xfrm>
                <a:off x="139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60" name="Text Box 161"/>
              <p:cNvSpPr txBox="1">
                <a:spLocks noChangeArrowheads="1"/>
              </p:cNvSpPr>
              <p:nvPr/>
            </p:nvSpPr>
            <p:spPr bwMode="auto">
              <a:xfrm>
                <a:off x="2732"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94361" name="Text Box 162"/>
              <p:cNvSpPr txBox="1">
                <a:spLocks noChangeArrowheads="1"/>
              </p:cNvSpPr>
              <p:nvPr/>
            </p:nvSpPr>
            <p:spPr bwMode="auto">
              <a:xfrm>
                <a:off x="4080"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62" name="Text Box 163"/>
              <p:cNvSpPr txBox="1">
                <a:spLocks noChangeArrowheads="1"/>
              </p:cNvSpPr>
              <p:nvPr/>
            </p:nvSpPr>
            <p:spPr bwMode="auto">
              <a:xfrm>
                <a:off x="1728"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63" name="Text Box 164"/>
              <p:cNvSpPr txBox="1">
                <a:spLocks noChangeArrowheads="1"/>
              </p:cNvSpPr>
              <p:nvPr/>
            </p:nvSpPr>
            <p:spPr bwMode="auto">
              <a:xfrm>
                <a:off x="1964"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64" name="Text Box 165"/>
              <p:cNvSpPr txBox="1">
                <a:spLocks noChangeArrowheads="1"/>
              </p:cNvSpPr>
              <p:nvPr/>
            </p:nvSpPr>
            <p:spPr bwMode="auto">
              <a:xfrm>
                <a:off x="3016" y="23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0</a:t>
                </a:r>
              </a:p>
            </p:txBody>
          </p:sp>
        </p:grpSp>
      </p:grpSp>
      <p:grpSp>
        <p:nvGrpSpPr>
          <p:cNvPr id="94218" name="Group 166"/>
          <p:cNvGrpSpPr>
            <a:grpSpLocks/>
          </p:cNvGrpSpPr>
          <p:nvPr/>
        </p:nvGrpSpPr>
        <p:grpSpPr bwMode="auto">
          <a:xfrm>
            <a:off x="1905000" y="4216400"/>
            <a:ext cx="5334000" cy="1204913"/>
            <a:chOff x="1200" y="2656"/>
            <a:chExt cx="3360" cy="759"/>
          </a:xfrm>
        </p:grpSpPr>
        <p:grpSp>
          <p:nvGrpSpPr>
            <p:cNvPr id="94263" name="Group 167"/>
            <p:cNvGrpSpPr>
              <a:grpSpLocks/>
            </p:cNvGrpSpPr>
            <p:nvPr/>
          </p:nvGrpSpPr>
          <p:grpSpPr bwMode="auto">
            <a:xfrm>
              <a:off x="1200" y="2656"/>
              <a:ext cx="3360" cy="231"/>
              <a:chOff x="1200" y="2688"/>
              <a:chExt cx="3360" cy="231"/>
            </a:xfrm>
          </p:grpSpPr>
          <p:sp>
            <p:nvSpPr>
              <p:cNvPr id="94312" name="Text Box 168"/>
              <p:cNvSpPr txBox="1">
                <a:spLocks noChangeArrowheads="1"/>
              </p:cNvSpPr>
              <p:nvPr/>
            </p:nvSpPr>
            <p:spPr bwMode="auto">
              <a:xfrm>
                <a:off x="1200"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13" name="Text Box 169"/>
              <p:cNvSpPr txBox="1">
                <a:spLocks noChangeArrowheads="1"/>
              </p:cNvSpPr>
              <p:nvPr/>
            </p:nvSpPr>
            <p:spPr bwMode="auto">
              <a:xfrm>
                <a:off x="3936"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14" name="Text Box 170"/>
              <p:cNvSpPr txBox="1">
                <a:spLocks noChangeArrowheads="1"/>
              </p:cNvSpPr>
              <p:nvPr/>
            </p:nvSpPr>
            <p:spPr bwMode="auto">
              <a:xfrm>
                <a:off x="4364"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15" name="Text Box 171"/>
              <p:cNvSpPr txBox="1">
                <a:spLocks noChangeArrowheads="1"/>
              </p:cNvSpPr>
              <p:nvPr/>
            </p:nvSpPr>
            <p:spPr bwMode="auto">
              <a:xfrm>
                <a:off x="368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16" name="Text Box 172"/>
              <p:cNvSpPr txBox="1">
                <a:spLocks noChangeArrowheads="1"/>
              </p:cNvSpPr>
              <p:nvPr/>
            </p:nvSpPr>
            <p:spPr bwMode="auto">
              <a:xfrm>
                <a:off x="2104"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17" name="Text Box 173"/>
              <p:cNvSpPr txBox="1">
                <a:spLocks noChangeArrowheads="1"/>
              </p:cNvSpPr>
              <p:nvPr/>
            </p:nvSpPr>
            <p:spPr bwMode="auto">
              <a:xfrm>
                <a:off x="340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18" name="Text Box 174"/>
              <p:cNvSpPr txBox="1">
                <a:spLocks noChangeArrowheads="1"/>
              </p:cNvSpPr>
              <p:nvPr/>
            </p:nvSpPr>
            <p:spPr bwMode="auto">
              <a:xfrm>
                <a:off x="1392"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19" name="Text Box 175"/>
              <p:cNvSpPr txBox="1">
                <a:spLocks noChangeArrowheads="1"/>
              </p:cNvSpPr>
              <p:nvPr/>
            </p:nvSpPr>
            <p:spPr bwMode="auto">
              <a:xfrm>
                <a:off x="2732"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20" name="Text Box 176"/>
              <p:cNvSpPr txBox="1">
                <a:spLocks noChangeArrowheads="1"/>
              </p:cNvSpPr>
              <p:nvPr/>
            </p:nvSpPr>
            <p:spPr bwMode="auto">
              <a:xfrm>
                <a:off x="2252"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21" name="Text Box 177"/>
              <p:cNvSpPr txBox="1">
                <a:spLocks noChangeArrowheads="1"/>
              </p:cNvSpPr>
              <p:nvPr/>
            </p:nvSpPr>
            <p:spPr bwMode="auto">
              <a:xfrm>
                <a:off x="244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22" name="Text Box 178"/>
              <p:cNvSpPr txBox="1">
                <a:spLocks noChangeArrowheads="1"/>
              </p:cNvSpPr>
              <p:nvPr/>
            </p:nvSpPr>
            <p:spPr bwMode="auto">
              <a:xfrm>
                <a:off x="3256"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23" name="Text Box 179"/>
              <p:cNvSpPr txBox="1">
                <a:spLocks noChangeArrowheads="1"/>
              </p:cNvSpPr>
              <p:nvPr/>
            </p:nvSpPr>
            <p:spPr bwMode="auto">
              <a:xfrm>
                <a:off x="4080"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24" name="Text Box 180"/>
              <p:cNvSpPr txBox="1">
                <a:spLocks noChangeArrowheads="1"/>
              </p:cNvSpPr>
              <p:nvPr/>
            </p:nvSpPr>
            <p:spPr bwMode="auto">
              <a:xfrm>
                <a:off x="1728"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25" name="Text Box 181"/>
              <p:cNvSpPr txBox="1">
                <a:spLocks noChangeArrowheads="1"/>
              </p:cNvSpPr>
              <p:nvPr/>
            </p:nvSpPr>
            <p:spPr bwMode="auto">
              <a:xfrm>
                <a:off x="1964"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26" name="Text Box 182"/>
              <p:cNvSpPr txBox="1">
                <a:spLocks noChangeArrowheads="1"/>
              </p:cNvSpPr>
              <p:nvPr/>
            </p:nvSpPr>
            <p:spPr bwMode="auto">
              <a:xfrm>
                <a:off x="3016" y="26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4264" name="Group 183"/>
            <p:cNvGrpSpPr>
              <a:grpSpLocks/>
            </p:cNvGrpSpPr>
            <p:nvPr/>
          </p:nvGrpSpPr>
          <p:grpSpPr bwMode="auto">
            <a:xfrm>
              <a:off x="1200" y="2832"/>
              <a:ext cx="3360" cy="231"/>
              <a:chOff x="1200" y="2883"/>
              <a:chExt cx="3360" cy="231"/>
            </a:xfrm>
          </p:grpSpPr>
          <p:sp>
            <p:nvSpPr>
              <p:cNvPr id="94297" name="Text Box 184"/>
              <p:cNvSpPr txBox="1">
                <a:spLocks noChangeArrowheads="1"/>
              </p:cNvSpPr>
              <p:nvPr/>
            </p:nvSpPr>
            <p:spPr bwMode="auto">
              <a:xfrm>
                <a:off x="1200"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98" name="Text Box 185"/>
              <p:cNvSpPr txBox="1">
                <a:spLocks noChangeArrowheads="1"/>
              </p:cNvSpPr>
              <p:nvPr/>
            </p:nvSpPr>
            <p:spPr bwMode="auto">
              <a:xfrm>
                <a:off x="3936"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99" name="Text Box 186"/>
              <p:cNvSpPr txBox="1">
                <a:spLocks noChangeArrowheads="1"/>
              </p:cNvSpPr>
              <p:nvPr/>
            </p:nvSpPr>
            <p:spPr bwMode="auto">
              <a:xfrm>
                <a:off x="4364"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00" name="Text Box 187"/>
              <p:cNvSpPr txBox="1">
                <a:spLocks noChangeArrowheads="1"/>
              </p:cNvSpPr>
              <p:nvPr/>
            </p:nvSpPr>
            <p:spPr bwMode="auto">
              <a:xfrm>
                <a:off x="368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01" name="Text Box 188"/>
              <p:cNvSpPr txBox="1">
                <a:spLocks noChangeArrowheads="1"/>
              </p:cNvSpPr>
              <p:nvPr/>
            </p:nvSpPr>
            <p:spPr bwMode="auto">
              <a:xfrm>
                <a:off x="2104"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02" name="Text Box 189"/>
              <p:cNvSpPr txBox="1">
                <a:spLocks noChangeArrowheads="1"/>
              </p:cNvSpPr>
              <p:nvPr/>
            </p:nvSpPr>
            <p:spPr bwMode="auto">
              <a:xfrm>
                <a:off x="340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03" name="Text Box 190"/>
              <p:cNvSpPr txBox="1">
                <a:spLocks noChangeArrowheads="1"/>
              </p:cNvSpPr>
              <p:nvPr/>
            </p:nvSpPr>
            <p:spPr bwMode="auto">
              <a:xfrm>
                <a:off x="1392"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304" name="Text Box 191"/>
              <p:cNvSpPr txBox="1">
                <a:spLocks noChangeArrowheads="1"/>
              </p:cNvSpPr>
              <p:nvPr/>
            </p:nvSpPr>
            <p:spPr bwMode="auto">
              <a:xfrm>
                <a:off x="2732"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305" name="Text Box 192"/>
              <p:cNvSpPr txBox="1">
                <a:spLocks noChangeArrowheads="1"/>
              </p:cNvSpPr>
              <p:nvPr/>
            </p:nvSpPr>
            <p:spPr bwMode="auto">
              <a:xfrm>
                <a:off x="2252"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306" name="Text Box 193"/>
              <p:cNvSpPr txBox="1">
                <a:spLocks noChangeArrowheads="1"/>
              </p:cNvSpPr>
              <p:nvPr/>
            </p:nvSpPr>
            <p:spPr bwMode="auto">
              <a:xfrm>
                <a:off x="244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307" name="Text Box 194"/>
              <p:cNvSpPr txBox="1">
                <a:spLocks noChangeArrowheads="1"/>
              </p:cNvSpPr>
              <p:nvPr/>
            </p:nvSpPr>
            <p:spPr bwMode="auto">
              <a:xfrm>
                <a:off x="3256"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4308" name="Text Box 195"/>
              <p:cNvSpPr txBox="1">
                <a:spLocks noChangeArrowheads="1"/>
              </p:cNvSpPr>
              <p:nvPr/>
            </p:nvSpPr>
            <p:spPr bwMode="auto">
              <a:xfrm>
                <a:off x="4080"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09" name="Text Box 196"/>
              <p:cNvSpPr txBox="1">
                <a:spLocks noChangeArrowheads="1"/>
              </p:cNvSpPr>
              <p:nvPr/>
            </p:nvSpPr>
            <p:spPr bwMode="auto">
              <a:xfrm>
                <a:off x="1728"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10" name="Text Box 197"/>
              <p:cNvSpPr txBox="1">
                <a:spLocks noChangeArrowheads="1"/>
              </p:cNvSpPr>
              <p:nvPr/>
            </p:nvSpPr>
            <p:spPr bwMode="auto">
              <a:xfrm>
                <a:off x="1964"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311" name="Text Box 198"/>
              <p:cNvSpPr txBox="1">
                <a:spLocks noChangeArrowheads="1"/>
              </p:cNvSpPr>
              <p:nvPr/>
            </p:nvSpPr>
            <p:spPr bwMode="auto">
              <a:xfrm>
                <a:off x="3016" y="28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4265" name="Group 199"/>
            <p:cNvGrpSpPr>
              <a:grpSpLocks/>
            </p:cNvGrpSpPr>
            <p:nvPr/>
          </p:nvGrpSpPr>
          <p:grpSpPr bwMode="auto">
            <a:xfrm>
              <a:off x="1200" y="3008"/>
              <a:ext cx="3360" cy="231"/>
              <a:chOff x="1200" y="3078"/>
              <a:chExt cx="3360" cy="231"/>
            </a:xfrm>
          </p:grpSpPr>
          <p:sp>
            <p:nvSpPr>
              <p:cNvPr id="94282" name="Text Box 200"/>
              <p:cNvSpPr txBox="1">
                <a:spLocks noChangeArrowheads="1"/>
              </p:cNvSpPr>
              <p:nvPr/>
            </p:nvSpPr>
            <p:spPr bwMode="auto">
              <a:xfrm>
                <a:off x="1200"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3" name="Text Box 201"/>
              <p:cNvSpPr txBox="1">
                <a:spLocks noChangeArrowheads="1"/>
              </p:cNvSpPr>
              <p:nvPr/>
            </p:nvSpPr>
            <p:spPr bwMode="auto">
              <a:xfrm>
                <a:off x="3936"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84" name="Text Box 202"/>
              <p:cNvSpPr txBox="1">
                <a:spLocks noChangeArrowheads="1"/>
              </p:cNvSpPr>
              <p:nvPr/>
            </p:nvSpPr>
            <p:spPr bwMode="auto">
              <a:xfrm>
                <a:off x="4364"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5" name="Text Box 203"/>
              <p:cNvSpPr txBox="1">
                <a:spLocks noChangeArrowheads="1"/>
              </p:cNvSpPr>
              <p:nvPr/>
            </p:nvSpPr>
            <p:spPr bwMode="auto">
              <a:xfrm>
                <a:off x="368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6" name="Text Box 204"/>
              <p:cNvSpPr txBox="1">
                <a:spLocks noChangeArrowheads="1"/>
              </p:cNvSpPr>
              <p:nvPr/>
            </p:nvSpPr>
            <p:spPr bwMode="auto">
              <a:xfrm>
                <a:off x="2104"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7" name="Text Box 205"/>
              <p:cNvSpPr txBox="1">
                <a:spLocks noChangeArrowheads="1"/>
              </p:cNvSpPr>
              <p:nvPr/>
            </p:nvSpPr>
            <p:spPr bwMode="auto">
              <a:xfrm>
                <a:off x="340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8" name="Text Box 206"/>
              <p:cNvSpPr txBox="1">
                <a:spLocks noChangeArrowheads="1"/>
              </p:cNvSpPr>
              <p:nvPr/>
            </p:nvSpPr>
            <p:spPr bwMode="auto">
              <a:xfrm>
                <a:off x="1392"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89" name="Text Box 207"/>
              <p:cNvSpPr txBox="1">
                <a:spLocks noChangeArrowheads="1"/>
              </p:cNvSpPr>
              <p:nvPr/>
            </p:nvSpPr>
            <p:spPr bwMode="auto">
              <a:xfrm>
                <a:off x="2732"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90" name="Text Box 208"/>
              <p:cNvSpPr txBox="1">
                <a:spLocks noChangeArrowheads="1"/>
              </p:cNvSpPr>
              <p:nvPr/>
            </p:nvSpPr>
            <p:spPr bwMode="auto">
              <a:xfrm>
                <a:off x="2252"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91" name="Text Box 209"/>
              <p:cNvSpPr txBox="1">
                <a:spLocks noChangeArrowheads="1"/>
              </p:cNvSpPr>
              <p:nvPr/>
            </p:nvSpPr>
            <p:spPr bwMode="auto">
              <a:xfrm>
                <a:off x="244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292" name="Text Box 210"/>
              <p:cNvSpPr txBox="1">
                <a:spLocks noChangeArrowheads="1"/>
              </p:cNvSpPr>
              <p:nvPr/>
            </p:nvSpPr>
            <p:spPr bwMode="auto">
              <a:xfrm>
                <a:off x="3256"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293" name="Text Box 211"/>
              <p:cNvSpPr txBox="1">
                <a:spLocks noChangeArrowheads="1"/>
              </p:cNvSpPr>
              <p:nvPr/>
            </p:nvSpPr>
            <p:spPr bwMode="auto">
              <a:xfrm>
                <a:off x="4080"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294" name="Text Box 212"/>
              <p:cNvSpPr txBox="1">
                <a:spLocks noChangeArrowheads="1"/>
              </p:cNvSpPr>
              <p:nvPr/>
            </p:nvSpPr>
            <p:spPr bwMode="auto">
              <a:xfrm>
                <a:off x="1728"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4295" name="Text Box 213"/>
              <p:cNvSpPr txBox="1">
                <a:spLocks noChangeArrowheads="1"/>
              </p:cNvSpPr>
              <p:nvPr/>
            </p:nvSpPr>
            <p:spPr bwMode="auto">
              <a:xfrm>
                <a:off x="1964"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94296" name="Text Box 214"/>
              <p:cNvSpPr txBox="1">
                <a:spLocks noChangeArrowheads="1"/>
              </p:cNvSpPr>
              <p:nvPr/>
            </p:nvSpPr>
            <p:spPr bwMode="auto">
              <a:xfrm>
                <a:off x="3016" y="3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94266" name="Group 215"/>
            <p:cNvGrpSpPr>
              <a:grpSpLocks/>
            </p:cNvGrpSpPr>
            <p:nvPr/>
          </p:nvGrpSpPr>
          <p:grpSpPr bwMode="auto">
            <a:xfrm>
              <a:off x="1200" y="3184"/>
              <a:ext cx="3360" cy="231"/>
              <a:chOff x="1200" y="3273"/>
              <a:chExt cx="3360" cy="231"/>
            </a:xfrm>
          </p:grpSpPr>
          <p:sp>
            <p:nvSpPr>
              <p:cNvPr id="94267" name="Text Box 216"/>
              <p:cNvSpPr txBox="1">
                <a:spLocks noChangeArrowheads="1"/>
              </p:cNvSpPr>
              <p:nvPr/>
            </p:nvSpPr>
            <p:spPr bwMode="auto">
              <a:xfrm>
                <a:off x="1200"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68" name="Text Box 217"/>
              <p:cNvSpPr txBox="1">
                <a:spLocks noChangeArrowheads="1"/>
              </p:cNvSpPr>
              <p:nvPr/>
            </p:nvSpPr>
            <p:spPr bwMode="auto">
              <a:xfrm>
                <a:off x="3936"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69" name="Text Box 218"/>
              <p:cNvSpPr txBox="1">
                <a:spLocks noChangeArrowheads="1"/>
              </p:cNvSpPr>
              <p:nvPr/>
            </p:nvSpPr>
            <p:spPr bwMode="auto">
              <a:xfrm>
                <a:off x="4364"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70" name="Text Box 219"/>
              <p:cNvSpPr txBox="1">
                <a:spLocks noChangeArrowheads="1"/>
              </p:cNvSpPr>
              <p:nvPr/>
            </p:nvSpPr>
            <p:spPr bwMode="auto">
              <a:xfrm>
                <a:off x="368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71" name="Text Box 220"/>
              <p:cNvSpPr txBox="1">
                <a:spLocks noChangeArrowheads="1"/>
              </p:cNvSpPr>
              <p:nvPr/>
            </p:nvSpPr>
            <p:spPr bwMode="auto">
              <a:xfrm>
                <a:off x="2104"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94272" name="Text Box 221"/>
              <p:cNvSpPr txBox="1">
                <a:spLocks noChangeArrowheads="1"/>
              </p:cNvSpPr>
              <p:nvPr/>
            </p:nvSpPr>
            <p:spPr bwMode="auto">
              <a:xfrm>
                <a:off x="340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73" name="Text Box 222"/>
              <p:cNvSpPr txBox="1">
                <a:spLocks noChangeArrowheads="1"/>
              </p:cNvSpPr>
              <p:nvPr/>
            </p:nvSpPr>
            <p:spPr bwMode="auto">
              <a:xfrm>
                <a:off x="1392"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74" name="Text Box 223"/>
              <p:cNvSpPr txBox="1">
                <a:spLocks noChangeArrowheads="1"/>
              </p:cNvSpPr>
              <p:nvPr/>
            </p:nvSpPr>
            <p:spPr bwMode="auto">
              <a:xfrm>
                <a:off x="2732"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94275" name="Text Box 224"/>
              <p:cNvSpPr txBox="1">
                <a:spLocks noChangeArrowheads="1"/>
              </p:cNvSpPr>
              <p:nvPr/>
            </p:nvSpPr>
            <p:spPr bwMode="auto">
              <a:xfrm>
                <a:off x="2252"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94276" name="Text Box 225"/>
              <p:cNvSpPr txBox="1">
                <a:spLocks noChangeArrowheads="1"/>
              </p:cNvSpPr>
              <p:nvPr/>
            </p:nvSpPr>
            <p:spPr bwMode="auto">
              <a:xfrm>
                <a:off x="244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4277" name="Text Box 226"/>
              <p:cNvSpPr txBox="1">
                <a:spLocks noChangeArrowheads="1"/>
              </p:cNvSpPr>
              <p:nvPr/>
            </p:nvSpPr>
            <p:spPr bwMode="auto">
              <a:xfrm>
                <a:off x="3256"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278" name="Text Box 227"/>
              <p:cNvSpPr txBox="1">
                <a:spLocks noChangeArrowheads="1"/>
              </p:cNvSpPr>
              <p:nvPr/>
            </p:nvSpPr>
            <p:spPr bwMode="auto">
              <a:xfrm>
                <a:off x="4080"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279" name="Text Box 228"/>
              <p:cNvSpPr txBox="1">
                <a:spLocks noChangeArrowheads="1"/>
              </p:cNvSpPr>
              <p:nvPr/>
            </p:nvSpPr>
            <p:spPr bwMode="auto">
              <a:xfrm>
                <a:off x="1728"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280" name="Text Box 229"/>
              <p:cNvSpPr txBox="1">
                <a:spLocks noChangeArrowheads="1"/>
              </p:cNvSpPr>
              <p:nvPr/>
            </p:nvSpPr>
            <p:spPr bwMode="auto">
              <a:xfrm>
                <a:off x="1964"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4281" name="Text Box 230"/>
              <p:cNvSpPr txBox="1">
                <a:spLocks noChangeArrowheads="1"/>
              </p:cNvSpPr>
              <p:nvPr/>
            </p:nvSpPr>
            <p:spPr bwMode="auto">
              <a:xfrm>
                <a:off x="3016" y="32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94226" name="Group 232"/>
          <p:cNvGrpSpPr>
            <a:grpSpLocks/>
          </p:cNvGrpSpPr>
          <p:nvPr/>
        </p:nvGrpSpPr>
        <p:grpSpPr bwMode="auto">
          <a:xfrm>
            <a:off x="1328738" y="5334000"/>
            <a:ext cx="6519863" cy="1295400"/>
            <a:chOff x="837" y="3360"/>
            <a:chExt cx="4107" cy="816"/>
          </a:xfrm>
        </p:grpSpPr>
        <p:grpSp>
          <p:nvGrpSpPr>
            <p:cNvPr id="94228" name="Group 233"/>
            <p:cNvGrpSpPr>
              <a:grpSpLocks/>
            </p:cNvGrpSpPr>
            <p:nvPr/>
          </p:nvGrpSpPr>
          <p:grpSpPr bwMode="auto">
            <a:xfrm>
              <a:off x="837" y="3360"/>
              <a:ext cx="4107" cy="816"/>
              <a:chOff x="837" y="3360"/>
              <a:chExt cx="4107" cy="816"/>
            </a:xfrm>
          </p:grpSpPr>
          <p:sp>
            <p:nvSpPr>
              <p:cNvPr id="94245" name="Line 234"/>
              <p:cNvSpPr>
                <a:spLocks noChangeShapeType="1"/>
              </p:cNvSpPr>
              <p:nvPr/>
            </p:nvSpPr>
            <p:spPr bwMode="auto">
              <a:xfrm flipV="1">
                <a:off x="1008" y="3360"/>
                <a:ext cx="0"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94246" name="Group 235"/>
              <p:cNvGrpSpPr>
                <a:grpSpLocks/>
              </p:cNvGrpSpPr>
              <p:nvPr/>
            </p:nvGrpSpPr>
            <p:grpSpPr bwMode="auto">
              <a:xfrm>
                <a:off x="837" y="3931"/>
                <a:ext cx="4107" cy="101"/>
                <a:chOff x="693" y="4021"/>
                <a:chExt cx="4107" cy="101"/>
              </a:xfrm>
            </p:grpSpPr>
            <p:sp>
              <p:nvSpPr>
                <p:cNvPr id="94247" name="Line 236"/>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4248" name="Line 237"/>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49" name="Line 238"/>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0" name="Line 239"/>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1" name="Line 240"/>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2" name="Line 241"/>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3" name="Line 242"/>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4" name="Line 243"/>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5" name="Line 244"/>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6" name="Line 245"/>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7" name="Line 246"/>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8" name="Line 247"/>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59" name="Line 248"/>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60" name="Line 249"/>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61" name="Line 250"/>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262" name="Line 251"/>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grpSp>
          <p:nvGrpSpPr>
            <p:cNvPr id="94229" name="Group 252"/>
            <p:cNvGrpSpPr>
              <a:grpSpLocks/>
            </p:cNvGrpSpPr>
            <p:nvPr/>
          </p:nvGrpSpPr>
          <p:grpSpPr bwMode="auto">
            <a:xfrm>
              <a:off x="1261" y="3456"/>
              <a:ext cx="3236" cy="454"/>
              <a:chOff x="1261" y="3456"/>
              <a:chExt cx="3236" cy="454"/>
            </a:xfrm>
          </p:grpSpPr>
          <p:sp>
            <p:nvSpPr>
              <p:cNvPr id="94230" name="Oval 253"/>
              <p:cNvSpPr>
                <a:spLocks noChangeArrowheads="1"/>
              </p:cNvSpPr>
              <p:nvPr/>
            </p:nvSpPr>
            <p:spPr bwMode="auto">
              <a:xfrm>
                <a:off x="1261" y="380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1" name="Oval 254"/>
              <p:cNvSpPr>
                <a:spLocks noChangeArrowheads="1"/>
              </p:cNvSpPr>
              <p:nvPr/>
            </p:nvSpPr>
            <p:spPr bwMode="auto">
              <a:xfrm>
                <a:off x="1462" y="380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2" name="Oval 255"/>
              <p:cNvSpPr>
                <a:spLocks noChangeArrowheads="1"/>
              </p:cNvSpPr>
              <p:nvPr/>
            </p:nvSpPr>
            <p:spPr bwMode="auto">
              <a:xfrm>
                <a:off x="1790" y="3744"/>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3" name="Oval 256"/>
              <p:cNvSpPr>
                <a:spLocks noChangeArrowheads="1"/>
              </p:cNvSpPr>
              <p:nvPr/>
            </p:nvSpPr>
            <p:spPr bwMode="auto">
              <a:xfrm>
                <a:off x="2032"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4" name="Oval 257"/>
              <p:cNvSpPr>
                <a:spLocks noChangeArrowheads="1"/>
              </p:cNvSpPr>
              <p:nvPr/>
            </p:nvSpPr>
            <p:spPr bwMode="auto">
              <a:xfrm>
                <a:off x="2176" y="3792"/>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5" name="Oval 258"/>
              <p:cNvSpPr>
                <a:spLocks noChangeArrowheads="1"/>
              </p:cNvSpPr>
              <p:nvPr/>
            </p:nvSpPr>
            <p:spPr bwMode="auto">
              <a:xfrm>
                <a:off x="2320"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6" name="Oval 259"/>
              <p:cNvSpPr>
                <a:spLocks noChangeArrowheads="1"/>
              </p:cNvSpPr>
              <p:nvPr/>
            </p:nvSpPr>
            <p:spPr bwMode="auto">
              <a:xfrm>
                <a:off x="2510" y="377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7" name="Oval 260"/>
              <p:cNvSpPr>
                <a:spLocks noChangeArrowheads="1"/>
              </p:cNvSpPr>
              <p:nvPr/>
            </p:nvSpPr>
            <p:spPr bwMode="auto">
              <a:xfrm>
                <a:off x="2798" y="3696"/>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8" name="Oval 261"/>
              <p:cNvSpPr>
                <a:spLocks noChangeArrowheads="1"/>
              </p:cNvSpPr>
              <p:nvPr/>
            </p:nvSpPr>
            <p:spPr bwMode="auto">
              <a:xfrm>
                <a:off x="3086" y="3456"/>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39" name="Oval 262"/>
              <p:cNvSpPr>
                <a:spLocks noChangeArrowheads="1"/>
              </p:cNvSpPr>
              <p:nvPr/>
            </p:nvSpPr>
            <p:spPr bwMode="auto">
              <a:xfrm>
                <a:off x="3328" y="357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40" name="Oval 263"/>
              <p:cNvSpPr>
                <a:spLocks noChangeArrowheads="1"/>
              </p:cNvSpPr>
              <p:nvPr/>
            </p:nvSpPr>
            <p:spPr bwMode="auto">
              <a:xfrm>
                <a:off x="3472" y="377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41" name="Oval 264"/>
              <p:cNvSpPr>
                <a:spLocks noChangeArrowheads="1"/>
              </p:cNvSpPr>
              <p:nvPr/>
            </p:nvSpPr>
            <p:spPr bwMode="auto">
              <a:xfrm>
                <a:off x="3760"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42" name="Oval 265"/>
              <p:cNvSpPr>
                <a:spLocks noChangeArrowheads="1"/>
              </p:cNvSpPr>
              <p:nvPr/>
            </p:nvSpPr>
            <p:spPr bwMode="auto">
              <a:xfrm>
                <a:off x="4007" y="3840"/>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43" name="Oval 266"/>
              <p:cNvSpPr>
                <a:spLocks noChangeArrowheads="1"/>
              </p:cNvSpPr>
              <p:nvPr/>
            </p:nvSpPr>
            <p:spPr bwMode="auto">
              <a:xfrm>
                <a:off x="4145" y="3792"/>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sp>
            <p:nvSpPr>
              <p:cNvPr id="94244" name="Oval 267"/>
              <p:cNvSpPr>
                <a:spLocks noChangeArrowheads="1"/>
              </p:cNvSpPr>
              <p:nvPr/>
            </p:nvSpPr>
            <p:spPr bwMode="auto">
              <a:xfrm>
                <a:off x="4433" y="3818"/>
                <a:ext cx="64" cy="70"/>
              </a:xfrm>
              <a:prstGeom prst="ellipse">
                <a:avLst/>
              </a:prstGeom>
              <a:solidFill>
                <a:srgbClr val="FF0000"/>
              </a:solidFill>
              <a:ln w="12573">
                <a:solidFill>
                  <a:schemeClr val="tx1"/>
                </a:solidFill>
                <a:miter lim="800000"/>
                <a:headEnd/>
                <a:tailEnd/>
              </a:ln>
            </p:spPr>
            <p:txBody>
              <a:bodyPr wrap="none" anchor="ctr"/>
              <a:lstStyle/>
              <a:p>
                <a:endParaRPr lang="x-none" altLang="x-none"/>
              </a:p>
            </p:txBody>
          </p:sp>
        </p:grpSp>
      </p:grpSp>
      <p:grpSp>
        <p:nvGrpSpPr>
          <p:cNvPr id="94220" name="Group 269"/>
          <p:cNvGrpSpPr>
            <a:grpSpLocks/>
          </p:cNvGrpSpPr>
          <p:nvPr/>
        </p:nvGrpSpPr>
        <p:grpSpPr bwMode="auto">
          <a:xfrm>
            <a:off x="1905000" y="1471613"/>
            <a:ext cx="5334000" cy="1136650"/>
            <a:chOff x="672" y="934"/>
            <a:chExt cx="1104" cy="716"/>
          </a:xfrm>
        </p:grpSpPr>
        <p:sp>
          <p:nvSpPr>
            <p:cNvPr id="94222" name="Rectangle 270"/>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4223" name="Rectangle 271"/>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4224" name="Rectangle 272"/>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94225" name="Rectangle 273"/>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
        <p:nvSpPr>
          <p:cNvPr id="274" name="Title 1"/>
          <p:cNvSpPr>
            <a:spLocks noGrp="1"/>
          </p:cNvSpPr>
          <p:nvPr>
            <p:ph type="title"/>
          </p:nvPr>
        </p:nvSpPr>
        <p:spPr>
          <a:xfrm>
            <a:off x="457200" y="44624"/>
            <a:ext cx="8229600" cy="1143000"/>
          </a:xfrm>
        </p:spPr>
        <p:txBody>
          <a:bodyPr/>
          <a:lstStyle/>
          <a:p>
            <a:r>
              <a:rPr lang="en-US" dirty="0" smtClean="0"/>
              <a:t>Combining genotype data sets</a:t>
            </a:r>
            <a:endParaRPr lang="fr-FR" dirty="0"/>
          </a:p>
        </p:txBody>
      </p:sp>
      <p:sp>
        <p:nvSpPr>
          <p:cNvPr id="275" name="Text Box 266"/>
          <p:cNvSpPr txBox="1">
            <a:spLocks noChangeArrowheads="1"/>
          </p:cNvSpPr>
          <p:nvPr/>
        </p:nvSpPr>
        <p:spPr bwMode="auto">
          <a:xfrm>
            <a:off x="35496" y="5301208"/>
            <a:ext cx="12747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eaLnBrk="1" hangingPunct="1">
              <a:lnSpc>
                <a:spcPct val="100000"/>
              </a:lnSpc>
              <a:spcBef>
                <a:spcPct val="0"/>
              </a:spcBef>
            </a:pPr>
            <a:r>
              <a:rPr lang="en-US" altLang="x-none" sz="1800" u="sng" dirty="0" smtClean="0">
                <a:solidFill>
                  <a:srgbClr val="FF0000"/>
                </a:solidFill>
              </a:rPr>
              <a:t>High</a:t>
            </a:r>
          </a:p>
          <a:p>
            <a:pPr algn="ctr" eaLnBrk="1" hangingPunct="1">
              <a:lnSpc>
                <a:spcPct val="100000"/>
              </a:lnSpc>
              <a:spcBef>
                <a:spcPct val="0"/>
              </a:spcBef>
            </a:pPr>
            <a:r>
              <a:rPr lang="en-US" altLang="x-none" sz="1800" dirty="0" smtClean="0">
                <a:solidFill>
                  <a:srgbClr val="FF0000"/>
                </a:solidFill>
              </a:rPr>
              <a:t>Signal</a:t>
            </a:r>
          </a:p>
          <a:p>
            <a:pPr algn="ctr" eaLnBrk="1" hangingPunct="1">
              <a:lnSpc>
                <a:spcPct val="100000"/>
              </a:lnSpc>
              <a:spcBef>
                <a:spcPct val="0"/>
              </a:spcBef>
            </a:pPr>
            <a:r>
              <a:rPr lang="en-US" altLang="x-none" sz="1800" dirty="0" smtClean="0">
                <a:solidFill>
                  <a:srgbClr val="FF0000"/>
                </a:solidFill>
              </a:rPr>
              <a:t>Resolution</a:t>
            </a:r>
            <a:endParaRPr lang="en-US" altLang="x-none" sz="18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grpSp>
        <p:nvGrpSpPr>
          <p:cNvPr id="4" name="Group 3"/>
          <p:cNvGrpSpPr>
            <a:grpSpLocks/>
          </p:cNvGrpSpPr>
          <p:nvPr/>
        </p:nvGrpSpPr>
        <p:grpSpPr bwMode="auto">
          <a:xfrm>
            <a:off x="1905000" y="1436688"/>
            <a:ext cx="5334000" cy="1204912"/>
            <a:chOff x="1056" y="384"/>
            <a:chExt cx="3360" cy="759"/>
          </a:xfrm>
        </p:grpSpPr>
        <p:grpSp>
          <p:nvGrpSpPr>
            <p:cNvPr id="5" name="Group 4"/>
            <p:cNvGrpSpPr>
              <a:grpSpLocks/>
            </p:cNvGrpSpPr>
            <p:nvPr/>
          </p:nvGrpSpPr>
          <p:grpSpPr bwMode="auto">
            <a:xfrm>
              <a:off x="1056" y="384"/>
              <a:ext cx="3360" cy="231"/>
              <a:chOff x="1056" y="960"/>
              <a:chExt cx="3360" cy="231"/>
            </a:xfrm>
          </p:grpSpPr>
          <p:sp>
            <p:nvSpPr>
              <p:cNvPr id="54"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5"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6"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7"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8"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9"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0"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61"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2"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3"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4"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5"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6"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7"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68"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6" name="Group 20"/>
            <p:cNvGrpSpPr>
              <a:grpSpLocks/>
            </p:cNvGrpSpPr>
            <p:nvPr/>
          </p:nvGrpSpPr>
          <p:grpSpPr bwMode="auto">
            <a:xfrm>
              <a:off x="1056" y="560"/>
              <a:ext cx="3360" cy="231"/>
              <a:chOff x="1056" y="1152"/>
              <a:chExt cx="3360" cy="231"/>
            </a:xfrm>
          </p:grpSpPr>
          <p:sp>
            <p:nvSpPr>
              <p:cNvPr id="39"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4"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6"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8"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9"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0"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1"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2"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3"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7" name="Group 36"/>
            <p:cNvGrpSpPr>
              <a:grpSpLocks/>
            </p:cNvGrpSpPr>
            <p:nvPr/>
          </p:nvGrpSpPr>
          <p:grpSpPr bwMode="auto">
            <a:xfrm>
              <a:off x="1056" y="736"/>
              <a:ext cx="3360" cy="231"/>
              <a:chOff x="1056" y="1353"/>
              <a:chExt cx="3360" cy="231"/>
            </a:xfrm>
          </p:grpSpPr>
          <p:sp>
            <p:nvSpPr>
              <p:cNvPr id="24"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5"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7"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8"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9"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0"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1"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3"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4"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5"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6"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8" name="Group 52"/>
            <p:cNvGrpSpPr>
              <a:grpSpLocks/>
            </p:cNvGrpSpPr>
            <p:nvPr/>
          </p:nvGrpSpPr>
          <p:grpSpPr bwMode="auto">
            <a:xfrm>
              <a:off x="1056" y="912"/>
              <a:ext cx="3360" cy="231"/>
              <a:chOff x="1056" y="1545"/>
              <a:chExt cx="3360" cy="231"/>
            </a:xfrm>
          </p:grpSpPr>
          <p:sp>
            <p:nvSpPr>
              <p:cNvPr id="9"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0"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1"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2"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3"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4"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5"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6"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8"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3"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69" name="Group 68"/>
          <p:cNvGrpSpPr>
            <a:grpSpLocks/>
          </p:cNvGrpSpPr>
          <p:nvPr/>
        </p:nvGrpSpPr>
        <p:grpSpPr bwMode="auto">
          <a:xfrm>
            <a:off x="1328738" y="2724150"/>
            <a:ext cx="6519862" cy="160338"/>
            <a:chOff x="693" y="4021"/>
            <a:chExt cx="4107" cy="101"/>
          </a:xfrm>
        </p:grpSpPr>
        <p:sp>
          <p:nvSpPr>
            <p:cNvPr id="70"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3"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4"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5"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6"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7"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8"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9"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0"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1"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2"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3"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4"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5"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grpSp>
        <p:nvGrpSpPr>
          <p:cNvPr id="86" name="Group 85"/>
          <p:cNvGrpSpPr>
            <a:grpSpLocks/>
          </p:cNvGrpSpPr>
          <p:nvPr/>
        </p:nvGrpSpPr>
        <p:grpSpPr bwMode="auto">
          <a:xfrm>
            <a:off x="1905000" y="2960688"/>
            <a:ext cx="5334000" cy="2322512"/>
            <a:chOff x="1200" y="1865"/>
            <a:chExt cx="3360" cy="1463"/>
          </a:xfrm>
        </p:grpSpPr>
        <p:grpSp>
          <p:nvGrpSpPr>
            <p:cNvPr id="87" name="Group 86"/>
            <p:cNvGrpSpPr>
              <a:grpSpLocks/>
            </p:cNvGrpSpPr>
            <p:nvPr/>
          </p:nvGrpSpPr>
          <p:grpSpPr bwMode="auto">
            <a:xfrm>
              <a:off x="1200" y="2041"/>
              <a:ext cx="3360" cy="231"/>
              <a:chOff x="1056" y="2073"/>
              <a:chExt cx="3360" cy="231"/>
            </a:xfrm>
          </p:grpSpPr>
          <p:sp>
            <p:nvSpPr>
              <p:cNvPr id="146" name="Text Box 87"/>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47" name="Text Box 88"/>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48" name="Text Box 89"/>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49" name="Text Box 90"/>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50" name="Text Box 91"/>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51" name="Text Box 92"/>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88" name="Group 93"/>
            <p:cNvGrpSpPr>
              <a:grpSpLocks/>
            </p:cNvGrpSpPr>
            <p:nvPr/>
          </p:nvGrpSpPr>
          <p:grpSpPr bwMode="auto">
            <a:xfrm>
              <a:off x="1200" y="2217"/>
              <a:ext cx="3360" cy="231"/>
              <a:chOff x="1056" y="2217"/>
              <a:chExt cx="3360" cy="231"/>
            </a:xfrm>
          </p:grpSpPr>
          <p:sp>
            <p:nvSpPr>
              <p:cNvPr id="140" name="Text Box 94"/>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41" name="Text Box 95"/>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42" name="Text Box 96"/>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43" name="Text Box 97"/>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44" name="Text Box 98"/>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45" name="Text Box 99"/>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89" name="Group 100"/>
            <p:cNvGrpSpPr>
              <a:grpSpLocks/>
            </p:cNvGrpSpPr>
            <p:nvPr/>
          </p:nvGrpSpPr>
          <p:grpSpPr bwMode="auto">
            <a:xfrm>
              <a:off x="1200" y="2393"/>
              <a:ext cx="3360" cy="231"/>
              <a:chOff x="1056" y="2361"/>
              <a:chExt cx="3360" cy="231"/>
            </a:xfrm>
          </p:grpSpPr>
          <p:sp>
            <p:nvSpPr>
              <p:cNvPr id="134" name="Text Box 101"/>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35" name="Text Box 102"/>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36" name="Text Box 103"/>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37" name="Text Box 104"/>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8" name="Text Box 105"/>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9" name="Text Box 106"/>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90" name="Group 107"/>
            <p:cNvGrpSpPr>
              <a:grpSpLocks/>
            </p:cNvGrpSpPr>
            <p:nvPr/>
          </p:nvGrpSpPr>
          <p:grpSpPr bwMode="auto">
            <a:xfrm>
              <a:off x="1200" y="2569"/>
              <a:ext cx="3360" cy="231"/>
              <a:chOff x="1056" y="2640"/>
              <a:chExt cx="3360" cy="231"/>
            </a:xfrm>
          </p:grpSpPr>
          <p:sp>
            <p:nvSpPr>
              <p:cNvPr id="128" name="Text Box 108"/>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129" name="Text Box 109"/>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0" name="Text Box 110"/>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1" name="Text Box 111"/>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2" name="Text Box 112"/>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33" name="Text Box 113"/>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91" name="Group 114"/>
            <p:cNvGrpSpPr>
              <a:grpSpLocks/>
            </p:cNvGrpSpPr>
            <p:nvPr/>
          </p:nvGrpSpPr>
          <p:grpSpPr bwMode="auto">
            <a:xfrm>
              <a:off x="1200" y="2745"/>
              <a:ext cx="3360" cy="231"/>
              <a:chOff x="1056" y="2793"/>
              <a:chExt cx="3360" cy="231"/>
            </a:xfrm>
          </p:grpSpPr>
          <p:sp>
            <p:nvSpPr>
              <p:cNvPr id="122" name="Text Box 115"/>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23" name="Text Box 116"/>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24" name="Text Box 117"/>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25" name="Text Box 118"/>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26" name="Text Box 119"/>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27" name="Text Box 120"/>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92" name="Group 121"/>
            <p:cNvGrpSpPr>
              <a:grpSpLocks/>
            </p:cNvGrpSpPr>
            <p:nvPr/>
          </p:nvGrpSpPr>
          <p:grpSpPr bwMode="auto">
            <a:xfrm>
              <a:off x="1200" y="2921"/>
              <a:ext cx="3360" cy="231"/>
              <a:chOff x="1056" y="2937"/>
              <a:chExt cx="3360" cy="231"/>
            </a:xfrm>
          </p:grpSpPr>
          <p:sp>
            <p:nvSpPr>
              <p:cNvPr id="116" name="Text Box 122"/>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17" name="Text Box 123"/>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8" name="Text Box 124"/>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9" name="Text Box 125"/>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20" name="Text Box 126"/>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121" name="Text Box 127"/>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93" name="Group 128"/>
            <p:cNvGrpSpPr>
              <a:grpSpLocks/>
            </p:cNvGrpSpPr>
            <p:nvPr/>
          </p:nvGrpSpPr>
          <p:grpSpPr bwMode="auto">
            <a:xfrm>
              <a:off x="1200" y="3097"/>
              <a:ext cx="3360" cy="231"/>
              <a:chOff x="1056" y="3081"/>
              <a:chExt cx="3360" cy="231"/>
            </a:xfrm>
          </p:grpSpPr>
          <p:sp>
            <p:nvSpPr>
              <p:cNvPr id="110" name="Text Box 129"/>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1" name="Text Box 130"/>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2" name="Text Box 131"/>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113" name="Text Box 132"/>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4" name="Text Box 133"/>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115" name="Text Box 134"/>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94" name="Group 135"/>
            <p:cNvGrpSpPr>
              <a:grpSpLocks/>
            </p:cNvGrpSpPr>
            <p:nvPr/>
          </p:nvGrpSpPr>
          <p:grpSpPr bwMode="auto">
            <a:xfrm>
              <a:off x="1200" y="1865"/>
              <a:ext cx="3360" cy="231"/>
              <a:chOff x="1296" y="288"/>
              <a:chExt cx="3360" cy="231"/>
            </a:xfrm>
          </p:grpSpPr>
          <p:sp>
            <p:nvSpPr>
              <p:cNvPr id="95" name="Text Box 136"/>
              <p:cNvSpPr txBox="1">
                <a:spLocks noChangeArrowheads="1"/>
              </p:cNvSpPr>
              <p:nvPr/>
            </p:nvSpPr>
            <p:spPr bwMode="auto">
              <a:xfrm>
                <a:off x="129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6" name="Text Box 137"/>
              <p:cNvSpPr txBox="1">
                <a:spLocks noChangeArrowheads="1"/>
              </p:cNvSpPr>
              <p:nvPr/>
            </p:nvSpPr>
            <p:spPr bwMode="auto">
              <a:xfrm>
                <a:off x="403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7" name="Text Box 138"/>
              <p:cNvSpPr txBox="1">
                <a:spLocks noChangeArrowheads="1"/>
              </p:cNvSpPr>
              <p:nvPr/>
            </p:nvSpPr>
            <p:spPr bwMode="auto">
              <a:xfrm>
                <a:off x="44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98" name="Text Box 139"/>
              <p:cNvSpPr txBox="1">
                <a:spLocks noChangeArrowheads="1"/>
              </p:cNvSpPr>
              <p:nvPr/>
            </p:nvSpPr>
            <p:spPr bwMode="auto">
              <a:xfrm>
                <a:off x="254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99" name="Text Box 140"/>
              <p:cNvSpPr txBox="1">
                <a:spLocks noChangeArrowheads="1"/>
              </p:cNvSpPr>
              <p:nvPr/>
            </p:nvSpPr>
            <p:spPr bwMode="auto">
              <a:xfrm>
                <a:off x="378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00" name="Text Box 141"/>
              <p:cNvSpPr txBox="1">
                <a:spLocks noChangeArrowheads="1"/>
              </p:cNvSpPr>
              <p:nvPr/>
            </p:nvSpPr>
            <p:spPr bwMode="auto">
              <a:xfrm>
                <a:off x="220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101" name="Text Box 142"/>
              <p:cNvSpPr txBox="1">
                <a:spLocks noChangeArrowheads="1"/>
              </p:cNvSpPr>
              <p:nvPr/>
            </p:nvSpPr>
            <p:spPr bwMode="auto">
              <a:xfrm>
                <a:off x="234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2" name="Text Box 143"/>
              <p:cNvSpPr txBox="1">
                <a:spLocks noChangeArrowheads="1"/>
              </p:cNvSpPr>
              <p:nvPr/>
            </p:nvSpPr>
            <p:spPr bwMode="auto">
              <a:xfrm>
                <a:off x="350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3" name="Text Box 144"/>
              <p:cNvSpPr txBox="1">
                <a:spLocks noChangeArrowheads="1"/>
              </p:cNvSpPr>
              <p:nvPr/>
            </p:nvSpPr>
            <p:spPr bwMode="auto">
              <a:xfrm>
                <a:off x="335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4" name="Text Box 145"/>
              <p:cNvSpPr txBox="1">
                <a:spLocks noChangeArrowheads="1"/>
              </p:cNvSpPr>
              <p:nvPr/>
            </p:nvSpPr>
            <p:spPr bwMode="auto">
              <a:xfrm>
                <a:off x="148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5" name="Text Box 146"/>
              <p:cNvSpPr txBox="1">
                <a:spLocks noChangeArrowheads="1"/>
              </p:cNvSpPr>
              <p:nvPr/>
            </p:nvSpPr>
            <p:spPr bwMode="auto">
              <a:xfrm>
                <a:off x="282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106" name="Text Box 147"/>
              <p:cNvSpPr txBox="1">
                <a:spLocks noChangeArrowheads="1"/>
              </p:cNvSpPr>
              <p:nvPr/>
            </p:nvSpPr>
            <p:spPr bwMode="auto">
              <a:xfrm>
                <a:off x="417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7" name="Text Box 148"/>
              <p:cNvSpPr txBox="1">
                <a:spLocks noChangeArrowheads="1"/>
              </p:cNvSpPr>
              <p:nvPr/>
            </p:nvSpPr>
            <p:spPr bwMode="auto">
              <a:xfrm>
                <a:off x="182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8" name="Text Box 149"/>
              <p:cNvSpPr txBox="1">
                <a:spLocks noChangeArrowheads="1"/>
              </p:cNvSpPr>
              <p:nvPr/>
            </p:nvSpPr>
            <p:spPr bwMode="auto">
              <a:xfrm>
                <a:off x="20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109" name="Text Box 150"/>
              <p:cNvSpPr txBox="1">
                <a:spLocks noChangeArrowheads="1"/>
              </p:cNvSpPr>
              <p:nvPr/>
            </p:nvSpPr>
            <p:spPr bwMode="auto">
              <a:xfrm>
                <a:off x="311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grpSp>
      </p:grpSp>
      <p:grpSp>
        <p:nvGrpSpPr>
          <p:cNvPr id="152" name="Group 151"/>
          <p:cNvGrpSpPr>
            <a:grpSpLocks/>
          </p:cNvGrpSpPr>
          <p:nvPr/>
        </p:nvGrpSpPr>
        <p:grpSpPr bwMode="auto">
          <a:xfrm>
            <a:off x="1905000" y="1471613"/>
            <a:ext cx="5334000" cy="1136650"/>
            <a:chOff x="672" y="934"/>
            <a:chExt cx="1104" cy="716"/>
          </a:xfrm>
        </p:grpSpPr>
        <p:sp>
          <p:nvSpPr>
            <p:cNvPr id="153" name="Rectangle 152"/>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154" name="Rectangle 153"/>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155" name="Rectangle 154"/>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156" name="Rectangle 155"/>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157" name="Group 156"/>
          <p:cNvGrpSpPr>
            <a:grpSpLocks/>
          </p:cNvGrpSpPr>
          <p:nvPr/>
        </p:nvGrpSpPr>
        <p:grpSpPr bwMode="auto">
          <a:xfrm>
            <a:off x="1905000" y="2997200"/>
            <a:ext cx="5334000" cy="284163"/>
            <a:chOff x="1200" y="1888"/>
            <a:chExt cx="3360" cy="179"/>
          </a:xfrm>
        </p:grpSpPr>
        <p:grpSp>
          <p:nvGrpSpPr>
            <p:cNvPr id="158" name="Group 157"/>
            <p:cNvGrpSpPr>
              <a:grpSpLocks/>
            </p:cNvGrpSpPr>
            <p:nvPr/>
          </p:nvGrpSpPr>
          <p:grpSpPr bwMode="auto">
            <a:xfrm>
              <a:off x="1200" y="1888"/>
              <a:ext cx="3360" cy="176"/>
              <a:chOff x="1200" y="912"/>
              <a:chExt cx="3360" cy="2448"/>
            </a:xfrm>
          </p:grpSpPr>
          <p:sp>
            <p:nvSpPr>
              <p:cNvPr id="160" name="Rectangle 158"/>
              <p:cNvSpPr>
                <a:spLocks noChangeArrowheads="1"/>
              </p:cNvSpPr>
              <p:nvPr/>
            </p:nvSpPr>
            <p:spPr bwMode="auto">
              <a:xfrm>
                <a:off x="1200"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161" name="Rectangle 159"/>
              <p:cNvSpPr>
                <a:spLocks noChangeArrowheads="1"/>
              </p:cNvSpPr>
              <p:nvPr/>
            </p:nvSpPr>
            <p:spPr bwMode="auto">
              <a:xfrm>
                <a:off x="213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162" name="Rectangle 160"/>
              <p:cNvSpPr>
                <a:spLocks noChangeArrowheads="1"/>
              </p:cNvSpPr>
              <p:nvPr/>
            </p:nvSpPr>
            <p:spPr bwMode="auto">
              <a:xfrm>
                <a:off x="247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163" name="Rectangle 161"/>
              <p:cNvSpPr>
                <a:spLocks noChangeArrowheads="1"/>
              </p:cNvSpPr>
              <p:nvPr/>
            </p:nvSpPr>
            <p:spPr bwMode="auto">
              <a:xfrm>
                <a:off x="3708" y="912"/>
                <a:ext cx="397"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164" name="Rectangle 162"/>
              <p:cNvSpPr>
                <a:spLocks noChangeArrowheads="1"/>
              </p:cNvSpPr>
              <p:nvPr/>
            </p:nvSpPr>
            <p:spPr bwMode="auto">
              <a:xfrm>
                <a:off x="4368"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grpSp>
        <p:sp>
          <p:nvSpPr>
            <p:cNvPr id="159" name="Rectangle 163"/>
            <p:cNvSpPr>
              <a:spLocks noChangeArrowheads="1"/>
            </p:cNvSpPr>
            <p:nvPr/>
          </p:nvSpPr>
          <p:spPr bwMode="auto">
            <a:xfrm>
              <a:off x="1200" y="1888"/>
              <a:ext cx="3360" cy="179"/>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Tree>
    <p:extLst>
      <p:ext uri="{BB962C8B-B14F-4D97-AF65-F5344CB8AC3E}">
        <p14:creationId xmlns:p14="http://schemas.microsoft.com/office/powerpoint/2010/main" val="314527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grpSp>
        <p:nvGrpSpPr>
          <p:cNvPr id="165" name="Group 3"/>
          <p:cNvGrpSpPr>
            <a:grpSpLocks/>
          </p:cNvGrpSpPr>
          <p:nvPr/>
        </p:nvGrpSpPr>
        <p:grpSpPr bwMode="auto">
          <a:xfrm>
            <a:off x="1905000" y="1436688"/>
            <a:ext cx="5334000" cy="1204912"/>
            <a:chOff x="1056" y="384"/>
            <a:chExt cx="3360" cy="759"/>
          </a:xfrm>
        </p:grpSpPr>
        <p:grpSp>
          <p:nvGrpSpPr>
            <p:cNvPr id="166" name="Group 4"/>
            <p:cNvGrpSpPr>
              <a:grpSpLocks/>
            </p:cNvGrpSpPr>
            <p:nvPr/>
          </p:nvGrpSpPr>
          <p:grpSpPr bwMode="auto">
            <a:xfrm>
              <a:off x="1056" y="384"/>
              <a:ext cx="3360" cy="231"/>
              <a:chOff x="1056" y="960"/>
              <a:chExt cx="3360" cy="231"/>
            </a:xfrm>
          </p:grpSpPr>
          <p:sp>
            <p:nvSpPr>
              <p:cNvPr id="215"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6"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7"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8"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9"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0"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1"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22"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3"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4"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5"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6"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7"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8"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29"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67" name="Group 20"/>
            <p:cNvGrpSpPr>
              <a:grpSpLocks/>
            </p:cNvGrpSpPr>
            <p:nvPr/>
          </p:nvGrpSpPr>
          <p:grpSpPr bwMode="auto">
            <a:xfrm>
              <a:off x="1056" y="560"/>
              <a:ext cx="3360" cy="231"/>
              <a:chOff x="1056" y="1152"/>
              <a:chExt cx="3360" cy="231"/>
            </a:xfrm>
          </p:grpSpPr>
          <p:sp>
            <p:nvSpPr>
              <p:cNvPr id="200"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1"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2"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3"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4"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5"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6"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07"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8"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09"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0"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11"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2"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3"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14"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168" name="Group 36"/>
            <p:cNvGrpSpPr>
              <a:grpSpLocks/>
            </p:cNvGrpSpPr>
            <p:nvPr/>
          </p:nvGrpSpPr>
          <p:grpSpPr bwMode="auto">
            <a:xfrm>
              <a:off x="1056" y="736"/>
              <a:ext cx="3360" cy="231"/>
              <a:chOff x="1056" y="1353"/>
              <a:chExt cx="3360" cy="231"/>
            </a:xfrm>
          </p:grpSpPr>
          <p:sp>
            <p:nvSpPr>
              <p:cNvPr id="185"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86"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87"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88"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89"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0"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1"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2"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3"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4"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5"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6"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97"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8"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99"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169" name="Group 52"/>
            <p:cNvGrpSpPr>
              <a:grpSpLocks/>
            </p:cNvGrpSpPr>
            <p:nvPr/>
          </p:nvGrpSpPr>
          <p:grpSpPr bwMode="auto">
            <a:xfrm>
              <a:off x="1056" y="912"/>
              <a:ext cx="3360" cy="231"/>
              <a:chOff x="1056" y="1545"/>
              <a:chExt cx="3360" cy="231"/>
            </a:xfrm>
          </p:grpSpPr>
          <p:sp>
            <p:nvSpPr>
              <p:cNvPr id="170"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1"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72"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73"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74"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5"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6"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7"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8"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79"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80"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81"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182"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83"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184"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230" name="Group 68"/>
          <p:cNvGrpSpPr>
            <a:grpSpLocks/>
          </p:cNvGrpSpPr>
          <p:nvPr/>
        </p:nvGrpSpPr>
        <p:grpSpPr bwMode="auto">
          <a:xfrm>
            <a:off x="1328738" y="2724150"/>
            <a:ext cx="6519862" cy="160338"/>
            <a:chOff x="693" y="4021"/>
            <a:chExt cx="4107" cy="101"/>
          </a:xfrm>
        </p:grpSpPr>
        <p:sp>
          <p:nvSpPr>
            <p:cNvPr id="231"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32"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3"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4"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5"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6"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7"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8"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39"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0"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1"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2"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3"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4"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5"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46"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247" name="Text Box 85"/>
          <p:cNvSpPr txBox="1">
            <a:spLocks noChangeArrowheads="1"/>
          </p:cNvSpPr>
          <p:nvPr/>
        </p:nvSpPr>
        <p:spPr bwMode="auto">
          <a:xfrm>
            <a:off x="76200" y="4191000"/>
            <a:ext cx="1290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Phase</a:t>
            </a:r>
          </a:p>
          <a:p>
            <a:pPr eaLnBrk="1" hangingPunct="1">
              <a:lnSpc>
                <a:spcPct val="100000"/>
              </a:lnSpc>
              <a:spcBef>
                <a:spcPct val="0"/>
              </a:spcBef>
            </a:pPr>
            <a:r>
              <a:rPr lang="en-US" altLang="x-none" sz="1800">
                <a:solidFill>
                  <a:schemeClr val="tx1"/>
                </a:solidFill>
              </a:rPr>
              <a:t>haplotypes</a:t>
            </a:r>
          </a:p>
        </p:txBody>
      </p:sp>
      <p:grpSp>
        <p:nvGrpSpPr>
          <p:cNvPr id="248" name="Group 86"/>
          <p:cNvGrpSpPr>
            <a:grpSpLocks/>
          </p:cNvGrpSpPr>
          <p:nvPr/>
        </p:nvGrpSpPr>
        <p:grpSpPr bwMode="auto">
          <a:xfrm>
            <a:off x="1905000" y="2960688"/>
            <a:ext cx="5334000" cy="2322512"/>
            <a:chOff x="1200" y="1865"/>
            <a:chExt cx="3360" cy="1463"/>
          </a:xfrm>
        </p:grpSpPr>
        <p:grpSp>
          <p:nvGrpSpPr>
            <p:cNvPr id="249" name="Group 87"/>
            <p:cNvGrpSpPr>
              <a:grpSpLocks/>
            </p:cNvGrpSpPr>
            <p:nvPr/>
          </p:nvGrpSpPr>
          <p:grpSpPr bwMode="auto">
            <a:xfrm>
              <a:off x="1200" y="2041"/>
              <a:ext cx="3360" cy="231"/>
              <a:chOff x="1056" y="2073"/>
              <a:chExt cx="3360" cy="231"/>
            </a:xfrm>
          </p:grpSpPr>
          <p:sp>
            <p:nvSpPr>
              <p:cNvPr id="308" name="Text Box 88"/>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309" name="Text Box 89"/>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10" name="Text Box 90"/>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11" name="Text Box 91"/>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12" name="Text Box 92"/>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13" name="Text Box 93"/>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250" name="Group 94"/>
            <p:cNvGrpSpPr>
              <a:grpSpLocks/>
            </p:cNvGrpSpPr>
            <p:nvPr/>
          </p:nvGrpSpPr>
          <p:grpSpPr bwMode="auto">
            <a:xfrm>
              <a:off x="1200" y="2217"/>
              <a:ext cx="3360" cy="231"/>
              <a:chOff x="1056" y="2217"/>
              <a:chExt cx="3360" cy="231"/>
            </a:xfrm>
          </p:grpSpPr>
          <p:sp>
            <p:nvSpPr>
              <p:cNvPr id="302" name="Text Box 95"/>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03" name="Text Box 96"/>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04" name="Text Box 97"/>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305" name="Text Box 98"/>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306" name="Text Box 99"/>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307" name="Text Box 100"/>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251" name="Group 101"/>
            <p:cNvGrpSpPr>
              <a:grpSpLocks/>
            </p:cNvGrpSpPr>
            <p:nvPr/>
          </p:nvGrpSpPr>
          <p:grpSpPr bwMode="auto">
            <a:xfrm>
              <a:off x="1200" y="2393"/>
              <a:ext cx="3360" cy="231"/>
              <a:chOff x="1056" y="2361"/>
              <a:chExt cx="3360" cy="231"/>
            </a:xfrm>
          </p:grpSpPr>
          <p:sp>
            <p:nvSpPr>
              <p:cNvPr id="296" name="Text Box 102"/>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97" name="Text Box 103"/>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98" name="Text Box 104"/>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99" name="Text Box 105"/>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00" name="Text Box 106"/>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301" name="Text Box 107"/>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252" name="Group 108"/>
            <p:cNvGrpSpPr>
              <a:grpSpLocks/>
            </p:cNvGrpSpPr>
            <p:nvPr/>
          </p:nvGrpSpPr>
          <p:grpSpPr bwMode="auto">
            <a:xfrm>
              <a:off x="1200" y="2569"/>
              <a:ext cx="3360" cy="231"/>
              <a:chOff x="1056" y="2640"/>
              <a:chExt cx="3360" cy="231"/>
            </a:xfrm>
          </p:grpSpPr>
          <p:sp>
            <p:nvSpPr>
              <p:cNvPr id="290" name="Text Box 109"/>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291" name="Text Box 110"/>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92" name="Text Box 111"/>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93" name="Text Box 112"/>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94" name="Text Box 113"/>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95" name="Text Box 114"/>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253" name="Group 115"/>
            <p:cNvGrpSpPr>
              <a:grpSpLocks/>
            </p:cNvGrpSpPr>
            <p:nvPr/>
          </p:nvGrpSpPr>
          <p:grpSpPr bwMode="auto">
            <a:xfrm>
              <a:off x="1200" y="2745"/>
              <a:ext cx="3360" cy="231"/>
              <a:chOff x="1056" y="2793"/>
              <a:chExt cx="3360" cy="231"/>
            </a:xfrm>
          </p:grpSpPr>
          <p:sp>
            <p:nvSpPr>
              <p:cNvPr id="284" name="Text Box 116"/>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5" name="Text Box 117"/>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86" name="Text Box 118"/>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7" name="Text Box 119"/>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8" name="Text Box 120"/>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9" name="Text Box 121"/>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254" name="Group 122"/>
            <p:cNvGrpSpPr>
              <a:grpSpLocks/>
            </p:cNvGrpSpPr>
            <p:nvPr/>
          </p:nvGrpSpPr>
          <p:grpSpPr bwMode="auto">
            <a:xfrm>
              <a:off x="1200" y="2921"/>
              <a:ext cx="3360" cy="231"/>
              <a:chOff x="1056" y="2937"/>
              <a:chExt cx="3360" cy="231"/>
            </a:xfrm>
          </p:grpSpPr>
          <p:sp>
            <p:nvSpPr>
              <p:cNvPr id="278" name="Text Box 123"/>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79" name="Text Box 124"/>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0" name="Text Box 125"/>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81" name="Text Box 126"/>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82" name="Text Box 127"/>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283" name="Text Box 128"/>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255" name="Group 129"/>
            <p:cNvGrpSpPr>
              <a:grpSpLocks/>
            </p:cNvGrpSpPr>
            <p:nvPr/>
          </p:nvGrpSpPr>
          <p:grpSpPr bwMode="auto">
            <a:xfrm>
              <a:off x="1200" y="3097"/>
              <a:ext cx="3360" cy="231"/>
              <a:chOff x="1056" y="3081"/>
              <a:chExt cx="3360" cy="231"/>
            </a:xfrm>
          </p:grpSpPr>
          <p:sp>
            <p:nvSpPr>
              <p:cNvPr id="272" name="Text Box 130"/>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73" name="Text Box 131"/>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74" name="Text Box 132"/>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275" name="Text Box 133"/>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76" name="Text Box 134"/>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277" name="Text Box 135"/>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256" name="Group 136"/>
            <p:cNvGrpSpPr>
              <a:grpSpLocks/>
            </p:cNvGrpSpPr>
            <p:nvPr/>
          </p:nvGrpSpPr>
          <p:grpSpPr bwMode="auto">
            <a:xfrm>
              <a:off x="1200" y="1865"/>
              <a:ext cx="3360" cy="231"/>
              <a:chOff x="1296" y="288"/>
              <a:chExt cx="3360" cy="231"/>
            </a:xfrm>
          </p:grpSpPr>
          <p:sp>
            <p:nvSpPr>
              <p:cNvPr id="257" name="Text Box 137"/>
              <p:cNvSpPr txBox="1">
                <a:spLocks noChangeArrowheads="1"/>
              </p:cNvSpPr>
              <p:nvPr/>
            </p:nvSpPr>
            <p:spPr bwMode="auto">
              <a:xfrm>
                <a:off x="129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58" name="Text Box 138"/>
              <p:cNvSpPr txBox="1">
                <a:spLocks noChangeArrowheads="1"/>
              </p:cNvSpPr>
              <p:nvPr/>
            </p:nvSpPr>
            <p:spPr bwMode="auto">
              <a:xfrm>
                <a:off x="403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59" name="Text Box 139"/>
              <p:cNvSpPr txBox="1">
                <a:spLocks noChangeArrowheads="1"/>
              </p:cNvSpPr>
              <p:nvPr/>
            </p:nvSpPr>
            <p:spPr bwMode="auto">
              <a:xfrm>
                <a:off x="44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260" name="Text Box 140"/>
              <p:cNvSpPr txBox="1">
                <a:spLocks noChangeArrowheads="1"/>
              </p:cNvSpPr>
              <p:nvPr/>
            </p:nvSpPr>
            <p:spPr bwMode="auto">
              <a:xfrm>
                <a:off x="254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1" name="Text Box 141"/>
              <p:cNvSpPr txBox="1">
                <a:spLocks noChangeArrowheads="1"/>
              </p:cNvSpPr>
              <p:nvPr/>
            </p:nvSpPr>
            <p:spPr bwMode="auto">
              <a:xfrm>
                <a:off x="378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262" name="Text Box 142"/>
              <p:cNvSpPr txBox="1">
                <a:spLocks noChangeArrowheads="1"/>
              </p:cNvSpPr>
              <p:nvPr/>
            </p:nvSpPr>
            <p:spPr bwMode="auto">
              <a:xfrm>
                <a:off x="220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263" name="Text Box 143"/>
              <p:cNvSpPr txBox="1">
                <a:spLocks noChangeArrowheads="1"/>
              </p:cNvSpPr>
              <p:nvPr/>
            </p:nvSpPr>
            <p:spPr bwMode="auto">
              <a:xfrm>
                <a:off x="234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64" name="Text Box 144"/>
              <p:cNvSpPr txBox="1">
                <a:spLocks noChangeArrowheads="1"/>
              </p:cNvSpPr>
              <p:nvPr/>
            </p:nvSpPr>
            <p:spPr bwMode="auto">
              <a:xfrm>
                <a:off x="350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65" name="Text Box 145"/>
              <p:cNvSpPr txBox="1">
                <a:spLocks noChangeArrowheads="1"/>
              </p:cNvSpPr>
              <p:nvPr/>
            </p:nvSpPr>
            <p:spPr bwMode="auto">
              <a:xfrm>
                <a:off x="335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66" name="Text Box 146"/>
              <p:cNvSpPr txBox="1">
                <a:spLocks noChangeArrowheads="1"/>
              </p:cNvSpPr>
              <p:nvPr/>
            </p:nvSpPr>
            <p:spPr bwMode="auto">
              <a:xfrm>
                <a:off x="148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67" name="Text Box 147"/>
              <p:cNvSpPr txBox="1">
                <a:spLocks noChangeArrowheads="1"/>
              </p:cNvSpPr>
              <p:nvPr/>
            </p:nvSpPr>
            <p:spPr bwMode="auto">
              <a:xfrm>
                <a:off x="282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268" name="Text Box 148"/>
              <p:cNvSpPr txBox="1">
                <a:spLocks noChangeArrowheads="1"/>
              </p:cNvSpPr>
              <p:nvPr/>
            </p:nvSpPr>
            <p:spPr bwMode="auto">
              <a:xfrm>
                <a:off x="417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69" name="Text Box 149"/>
              <p:cNvSpPr txBox="1">
                <a:spLocks noChangeArrowheads="1"/>
              </p:cNvSpPr>
              <p:nvPr/>
            </p:nvSpPr>
            <p:spPr bwMode="auto">
              <a:xfrm>
                <a:off x="182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70" name="Text Box 150"/>
              <p:cNvSpPr txBox="1">
                <a:spLocks noChangeArrowheads="1"/>
              </p:cNvSpPr>
              <p:nvPr/>
            </p:nvSpPr>
            <p:spPr bwMode="auto">
              <a:xfrm>
                <a:off x="20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271" name="Text Box 151"/>
              <p:cNvSpPr txBox="1">
                <a:spLocks noChangeArrowheads="1"/>
              </p:cNvSpPr>
              <p:nvPr/>
            </p:nvSpPr>
            <p:spPr bwMode="auto">
              <a:xfrm>
                <a:off x="311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grpSp>
      </p:grpSp>
      <p:grpSp>
        <p:nvGrpSpPr>
          <p:cNvPr id="314" name="Group 152"/>
          <p:cNvGrpSpPr>
            <a:grpSpLocks/>
          </p:cNvGrpSpPr>
          <p:nvPr/>
        </p:nvGrpSpPr>
        <p:grpSpPr bwMode="auto">
          <a:xfrm>
            <a:off x="1905000" y="1471613"/>
            <a:ext cx="5334000" cy="1136650"/>
            <a:chOff x="672" y="934"/>
            <a:chExt cx="1104" cy="716"/>
          </a:xfrm>
        </p:grpSpPr>
        <p:sp>
          <p:nvSpPr>
            <p:cNvPr id="315" name="Rectangle 153"/>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16" name="Rectangle 154"/>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17" name="Rectangle 155"/>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18" name="Rectangle 156"/>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cxnSp>
        <p:nvCxnSpPr>
          <p:cNvPr id="319" name="AutoShape 157"/>
          <p:cNvCxnSpPr>
            <a:cxnSpLocks noChangeShapeType="1"/>
          </p:cNvCxnSpPr>
          <p:nvPr/>
        </p:nvCxnSpPr>
        <p:spPr bwMode="auto">
          <a:xfrm rot="10800000" flipH="1" flipV="1">
            <a:off x="1903413" y="3140075"/>
            <a:ext cx="1587" cy="2619375"/>
          </a:xfrm>
          <a:prstGeom prst="curvedConnector3">
            <a:avLst>
              <a:gd name="adj1" fmla="val -252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grpSp>
        <p:nvGrpSpPr>
          <p:cNvPr id="320" name="Group 158"/>
          <p:cNvGrpSpPr>
            <a:grpSpLocks/>
          </p:cNvGrpSpPr>
          <p:nvPr/>
        </p:nvGrpSpPr>
        <p:grpSpPr bwMode="auto">
          <a:xfrm>
            <a:off x="1905000" y="5562600"/>
            <a:ext cx="5334000" cy="366713"/>
            <a:chOff x="1296" y="1001"/>
            <a:chExt cx="3360" cy="231"/>
          </a:xfrm>
        </p:grpSpPr>
        <p:sp>
          <p:nvSpPr>
            <p:cNvPr id="321" name="Text Box 159"/>
            <p:cNvSpPr txBox="1">
              <a:spLocks noChangeArrowheads="1"/>
            </p:cNvSpPr>
            <p:nvPr/>
          </p:nvSpPr>
          <p:spPr bwMode="auto">
            <a:xfrm>
              <a:off x="1296"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22" name="Text Box 160"/>
            <p:cNvSpPr txBox="1">
              <a:spLocks noChangeArrowheads="1"/>
            </p:cNvSpPr>
            <p:nvPr/>
          </p:nvSpPr>
          <p:spPr bwMode="auto">
            <a:xfrm>
              <a:off x="254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23" name="Text Box 161"/>
            <p:cNvSpPr txBox="1">
              <a:spLocks noChangeArrowheads="1"/>
            </p:cNvSpPr>
            <p:nvPr/>
          </p:nvSpPr>
          <p:spPr bwMode="auto">
            <a:xfrm>
              <a:off x="378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24" name="Text Box 162"/>
            <p:cNvSpPr txBox="1">
              <a:spLocks noChangeArrowheads="1"/>
            </p:cNvSpPr>
            <p:nvPr/>
          </p:nvSpPr>
          <p:spPr bwMode="auto">
            <a:xfrm>
              <a:off x="220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5" name="Text Box 163"/>
            <p:cNvSpPr txBox="1">
              <a:spLocks noChangeArrowheads="1"/>
            </p:cNvSpPr>
            <p:nvPr/>
          </p:nvSpPr>
          <p:spPr bwMode="auto">
            <a:xfrm>
              <a:off x="4032"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26" name="Text Box 164"/>
            <p:cNvSpPr txBox="1">
              <a:spLocks noChangeArrowheads="1"/>
            </p:cNvSpPr>
            <p:nvPr/>
          </p:nvSpPr>
          <p:spPr bwMode="auto">
            <a:xfrm>
              <a:off x="446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nvGrpSpPr>
            <p:cNvPr id="327" name="Group 165"/>
            <p:cNvGrpSpPr>
              <a:grpSpLocks/>
            </p:cNvGrpSpPr>
            <p:nvPr/>
          </p:nvGrpSpPr>
          <p:grpSpPr bwMode="auto">
            <a:xfrm>
              <a:off x="1296" y="1023"/>
              <a:ext cx="3360" cy="179"/>
              <a:chOff x="1296" y="1023"/>
              <a:chExt cx="3360" cy="179"/>
            </a:xfrm>
          </p:grpSpPr>
          <p:grpSp>
            <p:nvGrpSpPr>
              <p:cNvPr id="328" name="Group 166"/>
              <p:cNvGrpSpPr>
                <a:grpSpLocks/>
              </p:cNvGrpSpPr>
              <p:nvPr/>
            </p:nvGrpSpPr>
            <p:grpSpPr bwMode="auto">
              <a:xfrm>
                <a:off x="1296" y="1023"/>
                <a:ext cx="3360" cy="177"/>
                <a:chOff x="1200" y="912"/>
                <a:chExt cx="3360" cy="2448"/>
              </a:xfrm>
            </p:grpSpPr>
            <p:sp>
              <p:nvSpPr>
                <p:cNvPr id="330" name="Rectangle 167"/>
                <p:cNvSpPr>
                  <a:spLocks noChangeArrowheads="1"/>
                </p:cNvSpPr>
                <p:nvPr/>
              </p:nvSpPr>
              <p:spPr bwMode="auto">
                <a:xfrm>
                  <a:off x="1200"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331" name="Rectangle 168"/>
                <p:cNvSpPr>
                  <a:spLocks noChangeArrowheads="1"/>
                </p:cNvSpPr>
                <p:nvPr/>
              </p:nvSpPr>
              <p:spPr bwMode="auto">
                <a:xfrm>
                  <a:off x="213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332" name="Rectangle 169"/>
                <p:cNvSpPr>
                  <a:spLocks noChangeArrowheads="1"/>
                </p:cNvSpPr>
                <p:nvPr/>
              </p:nvSpPr>
              <p:spPr bwMode="auto">
                <a:xfrm>
                  <a:off x="247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333" name="Rectangle 170"/>
                <p:cNvSpPr>
                  <a:spLocks noChangeArrowheads="1"/>
                </p:cNvSpPr>
                <p:nvPr/>
              </p:nvSpPr>
              <p:spPr bwMode="auto">
                <a:xfrm>
                  <a:off x="3708" y="912"/>
                  <a:ext cx="397"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334" name="Rectangle 171"/>
                <p:cNvSpPr>
                  <a:spLocks noChangeArrowheads="1"/>
                </p:cNvSpPr>
                <p:nvPr/>
              </p:nvSpPr>
              <p:spPr bwMode="auto">
                <a:xfrm>
                  <a:off x="4368"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grpSp>
          <p:sp>
            <p:nvSpPr>
              <p:cNvPr id="329" name="Rectangle 172"/>
              <p:cNvSpPr>
                <a:spLocks noChangeArrowheads="1"/>
              </p:cNvSpPr>
              <p:nvPr/>
            </p:nvSpPr>
            <p:spPr bwMode="auto">
              <a:xfrm>
                <a:off x="1296" y="1023"/>
                <a:ext cx="3360" cy="17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335" name="Group 173"/>
          <p:cNvGrpSpPr>
            <a:grpSpLocks/>
          </p:cNvGrpSpPr>
          <p:nvPr/>
        </p:nvGrpSpPr>
        <p:grpSpPr bwMode="auto">
          <a:xfrm>
            <a:off x="1905000" y="5943600"/>
            <a:ext cx="5334000" cy="366713"/>
            <a:chOff x="1296" y="1609"/>
            <a:chExt cx="3360" cy="231"/>
          </a:xfrm>
        </p:grpSpPr>
        <p:sp>
          <p:nvSpPr>
            <p:cNvPr id="336" name="Text Box 174"/>
            <p:cNvSpPr txBox="1">
              <a:spLocks noChangeArrowheads="1"/>
            </p:cNvSpPr>
            <p:nvPr/>
          </p:nvSpPr>
          <p:spPr bwMode="auto">
            <a:xfrm>
              <a:off x="1296"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37" name="Text Box 175"/>
            <p:cNvSpPr txBox="1">
              <a:spLocks noChangeArrowheads="1"/>
            </p:cNvSpPr>
            <p:nvPr/>
          </p:nvSpPr>
          <p:spPr bwMode="auto">
            <a:xfrm>
              <a:off x="254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38" name="Text Box 176"/>
            <p:cNvSpPr txBox="1">
              <a:spLocks noChangeArrowheads="1"/>
            </p:cNvSpPr>
            <p:nvPr/>
          </p:nvSpPr>
          <p:spPr bwMode="auto">
            <a:xfrm>
              <a:off x="378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39" name="Text Box 177"/>
            <p:cNvSpPr txBox="1">
              <a:spLocks noChangeArrowheads="1"/>
            </p:cNvSpPr>
            <p:nvPr/>
          </p:nvSpPr>
          <p:spPr bwMode="auto">
            <a:xfrm>
              <a:off x="220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40" name="Text Box 178"/>
            <p:cNvSpPr txBox="1">
              <a:spLocks noChangeArrowheads="1"/>
            </p:cNvSpPr>
            <p:nvPr/>
          </p:nvSpPr>
          <p:spPr bwMode="auto">
            <a:xfrm>
              <a:off x="4032"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41" name="Text Box 179"/>
            <p:cNvSpPr txBox="1">
              <a:spLocks noChangeArrowheads="1"/>
            </p:cNvSpPr>
            <p:nvPr/>
          </p:nvSpPr>
          <p:spPr bwMode="auto">
            <a:xfrm>
              <a:off x="446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nvGrpSpPr>
            <p:cNvPr id="342" name="Group 180"/>
            <p:cNvGrpSpPr>
              <a:grpSpLocks/>
            </p:cNvGrpSpPr>
            <p:nvPr/>
          </p:nvGrpSpPr>
          <p:grpSpPr bwMode="auto">
            <a:xfrm>
              <a:off x="1296" y="1637"/>
              <a:ext cx="3360" cy="181"/>
              <a:chOff x="1296" y="1637"/>
              <a:chExt cx="3360" cy="181"/>
            </a:xfrm>
          </p:grpSpPr>
          <p:grpSp>
            <p:nvGrpSpPr>
              <p:cNvPr id="343" name="Group 181"/>
              <p:cNvGrpSpPr>
                <a:grpSpLocks/>
              </p:cNvGrpSpPr>
              <p:nvPr/>
            </p:nvGrpSpPr>
            <p:grpSpPr bwMode="auto">
              <a:xfrm>
                <a:off x="1296" y="1641"/>
                <a:ext cx="3360" cy="177"/>
                <a:chOff x="1200" y="912"/>
                <a:chExt cx="3360" cy="2448"/>
              </a:xfrm>
            </p:grpSpPr>
            <p:sp>
              <p:nvSpPr>
                <p:cNvPr id="345" name="Rectangle 182"/>
                <p:cNvSpPr>
                  <a:spLocks noChangeArrowheads="1"/>
                </p:cNvSpPr>
                <p:nvPr/>
              </p:nvSpPr>
              <p:spPr bwMode="auto">
                <a:xfrm>
                  <a:off x="1200"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346" name="Rectangle 183"/>
                <p:cNvSpPr>
                  <a:spLocks noChangeArrowheads="1"/>
                </p:cNvSpPr>
                <p:nvPr/>
              </p:nvSpPr>
              <p:spPr bwMode="auto">
                <a:xfrm>
                  <a:off x="213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347" name="Rectangle 184"/>
                <p:cNvSpPr>
                  <a:spLocks noChangeArrowheads="1"/>
                </p:cNvSpPr>
                <p:nvPr/>
              </p:nvSpPr>
              <p:spPr bwMode="auto">
                <a:xfrm>
                  <a:off x="247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348" name="Rectangle 185"/>
                <p:cNvSpPr>
                  <a:spLocks noChangeArrowheads="1"/>
                </p:cNvSpPr>
                <p:nvPr/>
              </p:nvSpPr>
              <p:spPr bwMode="auto">
                <a:xfrm>
                  <a:off x="3708" y="912"/>
                  <a:ext cx="397"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349" name="Rectangle 186"/>
                <p:cNvSpPr>
                  <a:spLocks noChangeArrowheads="1"/>
                </p:cNvSpPr>
                <p:nvPr/>
              </p:nvSpPr>
              <p:spPr bwMode="auto">
                <a:xfrm>
                  <a:off x="4368"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grpSp>
          <p:sp>
            <p:nvSpPr>
              <p:cNvPr id="344" name="Rectangle 187"/>
              <p:cNvSpPr>
                <a:spLocks noChangeArrowheads="1"/>
              </p:cNvSpPr>
              <p:nvPr/>
            </p:nvSpPr>
            <p:spPr bwMode="auto">
              <a:xfrm>
                <a:off x="1296" y="1637"/>
                <a:ext cx="3360" cy="179"/>
              </a:xfrm>
              <a:prstGeom prst="rect">
                <a:avLst/>
              </a:prstGeom>
              <a:noFill/>
              <a:ln w="190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350" name="Group 188"/>
          <p:cNvGrpSpPr>
            <a:grpSpLocks/>
          </p:cNvGrpSpPr>
          <p:nvPr/>
        </p:nvGrpSpPr>
        <p:grpSpPr bwMode="auto">
          <a:xfrm>
            <a:off x="1905000" y="2997200"/>
            <a:ext cx="5334000" cy="284163"/>
            <a:chOff x="1200" y="1888"/>
            <a:chExt cx="3360" cy="179"/>
          </a:xfrm>
        </p:grpSpPr>
        <p:grpSp>
          <p:nvGrpSpPr>
            <p:cNvPr id="351" name="Group 189"/>
            <p:cNvGrpSpPr>
              <a:grpSpLocks/>
            </p:cNvGrpSpPr>
            <p:nvPr/>
          </p:nvGrpSpPr>
          <p:grpSpPr bwMode="auto">
            <a:xfrm>
              <a:off x="1200" y="1888"/>
              <a:ext cx="3360" cy="176"/>
              <a:chOff x="1200" y="912"/>
              <a:chExt cx="3360" cy="2448"/>
            </a:xfrm>
          </p:grpSpPr>
          <p:sp>
            <p:nvSpPr>
              <p:cNvPr id="353" name="Rectangle 190"/>
              <p:cNvSpPr>
                <a:spLocks noChangeArrowheads="1"/>
              </p:cNvSpPr>
              <p:nvPr/>
            </p:nvSpPr>
            <p:spPr bwMode="auto">
              <a:xfrm>
                <a:off x="1200"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354" name="Rectangle 191"/>
              <p:cNvSpPr>
                <a:spLocks noChangeArrowheads="1"/>
              </p:cNvSpPr>
              <p:nvPr/>
            </p:nvSpPr>
            <p:spPr bwMode="auto">
              <a:xfrm>
                <a:off x="213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355" name="Rectangle 192"/>
              <p:cNvSpPr>
                <a:spLocks noChangeArrowheads="1"/>
              </p:cNvSpPr>
              <p:nvPr/>
            </p:nvSpPr>
            <p:spPr bwMode="auto">
              <a:xfrm>
                <a:off x="247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356" name="Rectangle 193"/>
              <p:cNvSpPr>
                <a:spLocks noChangeArrowheads="1"/>
              </p:cNvSpPr>
              <p:nvPr/>
            </p:nvSpPr>
            <p:spPr bwMode="auto">
              <a:xfrm>
                <a:off x="3708" y="912"/>
                <a:ext cx="397"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357" name="Rectangle 194"/>
              <p:cNvSpPr>
                <a:spLocks noChangeArrowheads="1"/>
              </p:cNvSpPr>
              <p:nvPr/>
            </p:nvSpPr>
            <p:spPr bwMode="auto">
              <a:xfrm>
                <a:off x="4368"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grpSp>
        <p:sp>
          <p:nvSpPr>
            <p:cNvPr id="352" name="Rectangle 195"/>
            <p:cNvSpPr>
              <a:spLocks noChangeArrowheads="1"/>
            </p:cNvSpPr>
            <p:nvPr/>
          </p:nvSpPr>
          <p:spPr bwMode="auto">
            <a:xfrm>
              <a:off x="1200" y="1888"/>
              <a:ext cx="3360" cy="179"/>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cxnSp>
        <p:nvCxnSpPr>
          <p:cNvPr id="358" name="AutoShape 196"/>
          <p:cNvCxnSpPr>
            <a:cxnSpLocks noChangeShapeType="1"/>
          </p:cNvCxnSpPr>
          <p:nvPr/>
        </p:nvCxnSpPr>
        <p:spPr bwMode="auto">
          <a:xfrm rot="10800000" flipH="1" flipV="1">
            <a:off x="1903413" y="3144838"/>
            <a:ext cx="1587" cy="2979737"/>
          </a:xfrm>
          <a:prstGeom prst="curvedConnector3">
            <a:avLst>
              <a:gd name="adj1" fmla="val -279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6586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grpSp>
        <p:nvGrpSpPr>
          <p:cNvPr id="359" name="Group 3"/>
          <p:cNvGrpSpPr>
            <a:grpSpLocks/>
          </p:cNvGrpSpPr>
          <p:nvPr/>
        </p:nvGrpSpPr>
        <p:grpSpPr bwMode="auto">
          <a:xfrm>
            <a:off x="1905000" y="1436688"/>
            <a:ext cx="5334000" cy="1204912"/>
            <a:chOff x="1056" y="384"/>
            <a:chExt cx="3360" cy="759"/>
          </a:xfrm>
        </p:grpSpPr>
        <p:grpSp>
          <p:nvGrpSpPr>
            <p:cNvPr id="360" name="Group 4"/>
            <p:cNvGrpSpPr>
              <a:grpSpLocks/>
            </p:cNvGrpSpPr>
            <p:nvPr/>
          </p:nvGrpSpPr>
          <p:grpSpPr bwMode="auto">
            <a:xfrm>
              <a:off x="1056" y="384"/>
              <a:ext cx="3360" cy="231"/>
              <a:chOff x="1056" y="960"/>
              <a:chExt cx="3360" cy="231"/>
            </a:xfrm>
          </p:grpSpPr>
          <p:sp>
            <p:nvSpPr>
              <p:cNvPr id="409" name="Text Box 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0" name="Text Box 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1" name="Text Box 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2" name="Text Box 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3" name="Text Box 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4" name="Text Box 1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5" name="Text Box 1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6" name="Text Box 1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7" name="Text Box 1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8" name="Text Box 1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9" name="Text Box 1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0" name="Text Box 1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1" name="Text Box 1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2" name="Text Box 1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3" name="Text Box 1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61" name="Group 20"/>
            <p:cNvGrpSpPr>
              <a:grpSpLocks/>
            </p:cNvGrpSpPr>
            <p:nvPr/>
          </p:nvGrpSpPr>
          <p:grpSpPr bwMode="auto">
            <a:xfrm>
              <a:off x="1056" y="560"/>
              <a:ext cx="3360" cy="231"/>
              <a:chOff x="1056" y="1152"/>
              <a:chExt cx="3360" cy="231"/>
            </a:xfrm>
          </p:grpSpPr>
          <p:sp>
            <p:nvSpPr>
              <p:cNvPr id="394" name="Text Box 2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5" name="Text Box 2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6" name="Text Box 2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7" name="Text Box 2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8" name="Text Box 2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9" name="Text Box 2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0" name="Text Box 2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1" name="Text Box 2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2" name="Text Box 2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3" name="Text Box 3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4" name="Text Box 3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5" name="Text Box 3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6" name="Text Box 3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7" name="Text Box 3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8" name="Text Box 3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62" name="Group 36"/>
            <p:cNvGrpSpPr>
              <a:grpSpLocks/>
            </p:cNvGrpSpPr>
            <p:nvPr/>
          </p:nvGrpSpPr>
          <p:grpSpPr bwMode="auto">
            <a:xfrm>
              <a:off x="1056" y="736"/>
              <a:ext cx="3360" cy="231"/>
              <a:chOff x="1056" y="1353"/>
              <a:chExt cx="3360" cy="231"/>
            </a:xfrm>
          </p:grpSpPr>
          <p:sp>
            <p:nvSpPr>
              <p:cNvPr id="379" name="Text Box 3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0" name="Text Box 3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1" name="Text Box 3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2" name="Text Box 4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3" name="Text Box 4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4" name="Text Box 4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5" name="Text Box 4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6" name="Text Box 4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7" name="Text Box 4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8" name="Text Box 4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9" name="Text Box 4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0" name="Text Box 4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1" name="Text Box 4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2" name="Text Box 5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3" name="Text Box 5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363" name="Group 52"/>
            <p:cNvGrpSpPr>
              <a:grpSpLocks/>
            </p:cNvGrpSpPr>
            <p:nvPr/>
          </p:nvGrpSpPr>
          <p:grpSpPr bwMode="auto">
            <a:xfrm>
              <a:off x="1056" y="912"/>
              <a:ext cx="3360" cy="231"/>
              <a:chOff x="1056" y="1545"/>
              <a:chExt cx="3360" cy="231"/>
            </a:xfrm>
          </p:grpSpPr>
          <p:sp>
            <p:nvSpPr>
              <p:cNvPr id="364" name="Text Box 5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65" name="Text Box 5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66" name="Text Box 5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67" name="Text Box 5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68" name="Text Box 5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69" name="Text Box 5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0" name="Text Box 5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1" name="Text Box 6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2" name="Text Box 6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3" name="Text Box 6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4" name="Text Box 6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5" name="Text Box 6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6" name="Text Box 6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7" name="Text Box 6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8" name="Text Box 6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424" name="Group 68"/>
          <p:cNvGrpSpPr>
            <a:grpSpLocks/>
          </p:cNvGrpSpPr>
          <p:nvPr/>
        </p:nvGrpSpPr>
        <p:grpSpPr bwMode="auto">
          <a:xfrm>
            <a:off x="1328738" y="2724150"/>
            <a:ext cx="6519862" cy="160338"/>
            <a:chOff x="693" y="4021"/>
            <a:chExt cx="4107" cy="101"/>
          </a:xfrm>
        </p:grpSpPr>
        <p:sp>
          <p:nvSpPr>
            <p:cNvPr id="425" name="Line 6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26" name="Line 7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27" name="Line 7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28" name="Line 7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29" name="Line 7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0" name="Line 7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1" name="Line 7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2" name="Line 7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3" name="Line 7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4" name="Line 7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5" name="Line 7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6" name="Line 8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7" name="Line 8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8" name="Line 8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9" name="Line 8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0" name="Line 8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cxnSp>
        <p:nvCxnSpPr>
          <p:cNvPr id="441" name="AutoShape 85"/>
          <p:cNvCxnSpPr>
            <a:cxnSpLocks noChangeShapeType="1"/>
          </p:cNvCxnSpPr>
          <p:nvPr/>
        </p:nvCxnSpPr>
        <p:spPr bwMode="auto">
          <a:xfrm rot="10800000" flipH="1" flipV="1">
            <a:off x="1903413" y="3140075"/>
            <a:ext cx="1587" cy="2619375"/>
          </a:xfrm>
          <a:prstGeom prst="curvedConnector3">
            <a:avLst>
              <a:gd name="adj1" fmla="val -252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sp>
        <p:nvSpPr>
          <p:cNvPr id="442" name="Text Box 86"/>
          <p:cNvSpPr txBox="1">
            <a:spLocks noChangeArrowheads="1"/>
          </p:cNvSpPr>
          <p:nvPr/>
        </p:nvSpPr>
        <p:spPr bwMode="auto">
          <a:xfrm>
            <a:off x="76200" y="4191000"/>
            <a:ext cx="1290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Phase</a:t>
            </a:r>
          </a:p>
          <a:p>
            <a:pPr eaLnBrk="1" hangingPunct="1">
              <a:lnSpc>
                <a:spcPct val="100000"/>
              </a:lnSpc>
              <a:spcBef>
                <a:spcPct val="0"/>
              </a:spcBef>
            </a:pPr>
            <a:r>
              <a:rPr lang="en-US" altLang="x-none" sz="1800">
                <a:solidFill>
                  <a:schemeClr val="tx1"/>
                </a:solidFill>
              </a:rPr>
              <a:t>haplotypes</a:t>
            </a:r>
          </a:p>
        </p:txBody>
      </p:sp>
      <p:sp>
        <p:nvSpPr>
          <p:cNvPr id="443" name="Text Box 87"/>
          <p:cNvSpPr txBox="1">
            <a:spLocks noChangeArrowheads="1"/>
          </p:cNvSpPr>
          <p:nvPr/>
        </p:nvSpPr>
        <p:spPr bwMode="auto">
          <a:xfrm>
            <a:off x="7848600" y="3352800"/>
            <a:ext cx="933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Match</a:t>
            </a:r>
          </a:p>
          <a:p>
            <a:pPr eaLnBrk="1" hangingPunct="1">
              <a:lnSpc>
                <a:spcPct val="100000"/>
              </a:lnSpc>
              <a:spcBef>
                <a:spcPct val="0"/>
              </a:spcBef>
            </a:pPr>
            <a:r>
              <a:rPr lang="en-US" altLang="x-none" sz="1800">
                <a:solidFill>
                  <a:schemeClr val="tx1"/>
                </a:solidFill>
              </a:rPr>
              <a:t>haps to</a:t>
            </a:r>
          </a:p>
          <a:p>
            <a:pPr eaLnBrk="1" hangingPunct="1">
              <a:lnSpc>
                <a:spcPct val="100000"/>
              </a:lnSpc>
              <a:spcBef>
                <a:spcPct val="0"/>
              </a:spcBef>
            </a:pPr>
            <a:r>
              <a:rPr lang="en-US" altLang="x-none" sz="1800">
                <a:solidFill>
                  <a:schemeClr val="tx1"/>
                </a:solidFill>
              </a:rPr>
              <a:t>panel</a:t>
            </a:r>
          </a:p>
        </p:txBody>
      </p:sp>
      <p:cxnSp>
        <p:nvCxnSpPr>
          <p:cNvPr id="444" name="AutoShape 88"/>
          <p:cNvCxnSpPr>
            <a:cxnSpLocks noChangeShapeType="1"/>
          </p:cNvCxnSpPr>
          <p:nvPr/>
        </p:nvCxnSpPr>
        <p:spPr bwMode="auto">
          <a:xfrm flipV="1">
            <a:off x="7239000" y="1600200"/>
            <a:ext cx="1588" cy="4159250"/>
          </a:xfrm>
          <a:prstGeom prst="curvedConnector3">
            <a:avLst>
              <a:gd name="adj1" fmla="val 30400000"/>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cxnSp>
      <p:grpSp>
        <p:nvGrpSpPr>
          <p:cNvPr id="445" name="Group 89"/>
          <p:cNvGrpSpPr>
            <a:grpSpLocks/>
          </p:cNvGrpSpPr>
          <p:nvPr/>
        </p:nvGrpSpPr>
        <p:grpSpPr bwMode="auto">
          <a:xfrm>
            <a:off x="1905000" y="2960688"/>
            <a:ext cx="5334000" cy="2322512"/>
            <a:chOff x="1200" y="1865"/>
            <a:chExt cx="3360" cy="1463"/>
          </a:xfrm>
        </p:grpSpPr>
        <p:grpSp>
          <p:nvGrpSpPr>
            <p:cNvPr id="446" name="Group 90"/>
            <p:cNvGrpSpPr>
              <a:grpSpLocks/>
            </p:cNvGrpSpPr>
            <p:nvPr/>
          </p:nvGrpSpPr>
          <p:grpSpPr bwMode="auto">
            <a:xfrm>
              <a:off x="1200" y="2041"/>
              <a:ext cx="3360" cy="231"/>
              <a:chOff x="1056" y="2073"/>
              <a:chExt cx="3360" cy="231"/>
            </a:xfrm>
          </p:grpSpPr>
          <p:sp>
            <p:nvSpPr>
              <p:cNvPr id="505" name="Text Box 91"/>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6" name="Text Box 92"/>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7" name="Text Box 93"/>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8" name="Text Box 94"/>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9" name="Text Box 95"/>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10" name="Text Box 96"/>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47" name="Group 97"/>
            <p:cNvGrpSpPr>
              <a:grpSpLocks/>
            </p:cNvGrpSpPr>
            <p:nvPr/>
          </p:nvGrpSpPr>
          <p:grpSpPr bwMode="auto">
            <a:xfrm>
              <a:off x="1200" y="2217"/>
              <a:ext cx="3360" cy="231"/>
              <a:chOff x="1056" y="2217"/>
              <a:chExt cx="3360" cy="231"/>
            </a:xfrm>
          </p:grpSpPr>
          <p:sp>
            <p:nvSpPr>
              <p:cNvPr id="499" name="Text Box 98"/>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0" name="Text Box 99"/>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1" name="Text Box 100"/>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2" name="Text Box 101"/>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3" name="Text Box 102"/>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4" name="Text Box 103"/>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48" name="Group 104"/>
            <p:cNvGrpSpPr>
              <a:grpSpLocks/>
            </p:cNvGrpSpPr>
            <p:nvPr/>
          </p:nvGrpSpPr>
          <p:grpSpPr bwMode="auto">
            <a:xfrm>
              <a:off x="1200" y="2393"/>
              <a:ext cx="3360" cy="231"/>
              <a:chOff x="1056" y="2361"/>
              <a:chExt cx="3360" cy="231"/>
            </a:xfrm>
          </p:grpSpPr>
          <p:sp>
            <p:nvSpPr>
              <p:cNvPr id="493" name="Text Box 105"/>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4" name="Text Box 106"/>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5" name="Text Box 107"/>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6" name="Text Box 108"/>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7" name="Text Box 109"/>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8" name="Text Box 110"/>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49" name="Group 111"/>
            <p:cNvGrpSpPr>
              <a:grpSpLocks/>
            </p:cNvGrpSpPr>
            <p:nvPr/>
          </p:nvGrpSpPr>
          <p:grpSpPr bwMode="auto">
            <a:xfrm>
              <a:off x="1200" y="2569"/>
              <a:ext cx="3360" cy="231"/>
              <a:chOff x="1056" y="2640"/>
              <a:chExt cx="3360" cy="231"/>
            </a:xfrm>
          </p:grpSpPr>
          <p:sp>
            <p:nvSpPr>
              <p:cNvPr id="487" name="Text Box 112"/>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88" name="Text Box 113"/>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89" name="Text Box 114"/>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0" name="Text Box 115"/>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1" name="Text Box 116"/>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2" name="Text Box 117"/>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50" name="Group 118"/>
            <p:cNvGrpSpPr>
              <a:grpSpLocks/>
            </p:cNvGrpSpPr>
            <p:nvPr/>
          </p:nvGrpSpPr>
          <p:grpSpPr bwMode="auto">
            <a:xfrm>
              <a:off x="1200" y="2745"/>
              <a:ext cx="3360" cy="231"/>
              <a:chOff x="1056" y="2793"/>
              <a:chExt cx="3360" cy="231"/>
            </a:xfrm>
          </p:grpSpPr>
          <p:sp>
            <p:nvSpPr>
              <p:cNvPr id="481" name="Text Box 119"/>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2" name="Text Box 120"/>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83" name="Text Box 121"/>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4" name="Text Box 122"/>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5" name="Text Box 123"/>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6" name="Text Box 124"/>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51" name="Group 125"/>
            <p:cNvGrpSpPr>
              <a:grpSpLocks/>
            </p:cNvGrpSpPr>
            <p:nvPr/>
          </p:nvGrpSpPr>
          <p:grpSpPr bwMode="auto">
            <a:xfrm>
              <a:off x="1200" y="2921"/>
              <a:ext cx="3360" cy="231"/>
              <a:chOff x="1056" y="2937"/>
              <a:chExt cx="3360" cy="231"/>
            </a:xfrm>
          </p:grpSpPr>
          <p:sp>
            <p:nvSpPr>
              <p:cNvPr id="475" name="Text Box 126"/>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76" name="Text Box 127"/>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7" name="Text Box 128"/>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8" name="Text Box 129"/>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79" name="Text Box 130"/>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80" name="Text Box 131"/>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52" name="Group 132"/>
            <p:cNvGrpSpPr>
              <a:grpSpLocks/>
            </p:cNvGrpSpPr>
            <p:nvPr/>
          </p:nvGrpSpPr>
          <p:grpSpPr bwMode="auto">
            <a:xfrm>
              <a:off x="1200" y="3097"/>
              <a:ext cx="3360" cy="231"/>
              <a:chOff x="1056" y="3081"/>
              <a:chExt cx="3360" cy="231"/>
            </a:xfrm>
          </p:grpSpPr>
          <p:sp>
            <p:nvSpPr>
              <p:cNvPr id="469" name="Text Box 133"/>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0" name="Text Box 134"/>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1" name="Text Box 135"/>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72" name="Text Box 136"/>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3" name="Text Box 137"/>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4" name="Text Box 138"/>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53" name="Group 139"/>
            <p:cNvGrpSpPr>
              <a:grpSpLocks/>
            </p:cNvGrpSpPr>
            <p:nvPr/>
          </p:nvGrpSpPr>
          <p:grpSpPr bwMode="auto">
            <a:xfrm>
              <a:off x="1200" y="1865"/>
              <a:ext cx="3360" cy="231"/>
              <a:chOff x="1296" y="288"/>
              <a:chExt cx="3360" cy="231"/>
            </a:xfrm>
          </p:grpSpPr>
          <p:sp>
            <p:nvSpPr>
              <p:cNvPr id="454" name="Text Box 140"/>
              <p:cNvSpPr txBox="1">
                <a:spLocks noChangeArrowheads="1"/>
              </p:cNvSpPr>
              <p:nvPr/>
            </p:nvSpPr>
            <p:spPr bwMode="auto">
              <a:xfrm>
                <a:off x="129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5" name="Text Box 141"/>
              <p:cNvSpPr txBox="1">
                <a:spLocks noChangeArrowheads="1"/>
              </p:cNvSpPr>
              <p:nvPr/>
            </p:nvSpPr>
            <p:spPr bwMode="auto">
              <a:xfrm>
                <a:off x="403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6" name="Text Box 142"/>
              <p:cNvSpPr txBox="1">
                <a:spLocks noChangeArrowheads="1"/>
              </p:cNvSpPr>
              <p:nvPr/>
            </p:nvSpPr>
            <p:spPr bwMode="auto">
              <a:xfrm>
                <a:off x="44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57" name="Text Box 143"/>
              <p:cNvSpPr txBox="1">
                <a:spLocks noChangeArrowheads="1"/>
              </p:cNvSpPr>
              <p:nvPr/>
            </p:nvSpPr>
            <p:spPr bwMode="auto">
              <a:xfrm>
                <a:off x="254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58" name="Text Box 144"/>
              <p:cNvSpPr txBox="1">
                <a:spLocks noChangeArrowheads="1"/>
              </p:cNvSpPr>
              <p:nvPr/>
            </p:nvSpPr>
            <p:spPr bwMode="auto">
              <a:xfrm>
                <a:off x="378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59" name="Text Box 145"/>
              <p:cNvSpPr txBox="1">
                <a:spLocks noChangeArrowheads="1"/>
              </p:cNvSpPr>
              <p:nvPr/>
            </p:nvSpPr>
            <p:spPr bwMode="auto">
              <a:xfrm>
                <a:off x="220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460" name="Text Box 146"/>
              <p:cNvSpPr txBox="1">
                <a:spLocks noChangeArrowheads="1"/>
              </p:cNvSpPr>
              <p:nvPr/>
            </p:nvSpPr>
            <p:spPr bwMode="auto">
              <a:xfrm>
                <a:off x="234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1" name="Text Box 147"/>
              <p:cNvSpPr txBox="1">
                <a:spLocks noChangeArrowheads="1"/>
              </p:cNvSpPr>
              <p:nvPr/>
            </p:nvSpPr>
            <p:spPr bwMode="auto">
              <a:xfrm>
                <a:off x="350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2" name="Text Box 148"/>
              <p:cNvSpPr txBox="1">
                <a:spLocks noChangeArrowheads="1"/>
              </p:cNvSpPr>
              <p:nvPr/>
            </p:nvSpPr>
            <p:spPr bwMode="auto">
              <a:xfrm>
                <a:off x="335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3" name="Text Box 149"/>
              <p:cNvSpPr txBox="1">
                <a:spLocks noChangeArrowheads="1"/>
              </p:cNvSpPr>
              <p:nvPr/>
            </p:nvSpPr>
            <p:spPr bwMode="auto">
              <a:xfrm>
                <a:off x="148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4" name="Text Box 150"/>
              <p:cNvSpPr txBox="1">
                <a:spLocks noChangeArrowheads="1"/>
              </p:cNvSpPr>
              <p:nvPr/>
            </p:nvSpPr>
            <p:spPr bwMode="auto">
              <a:xfrm>
                <a:off x="282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sp>
            <p:nvSpPr>
              <p:cNvPr id="465" name="Text Box 151"/>
              <p:cNvSpPr txBox="1">
                <a:spLocks noChangeArrowheads="1"/>
              </p:cNvSpPr>
              <p:nvPr/>
            </p:nvSpPr>
            <p:spPr bwMode="auto">
              <a:xfrm>
                <a:off x="417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6" name="Text Box 152"/>
              <p:cNvSpPr txBox="1">
                <a:spLocks noChangeArrowheads="1"/>
              </p:cNvSpPr>
              <p:nvPr/>
            </p:nvSpPr>
            <p:spPr bwMode="auto">
              <a:xfrm>
                <a:off x="182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7" name="Text Box 153"/>
              <p:cNvSpPr txBox="1">
                <a:spLocks noChangeArrowheads="1"/>
              </p:cNvSpPr>
              <p:nvPr/>
            </p:nvSpPr>
            <p:spPr bwMode="auto">
              <a:xfrm>
                <a:off x="20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a:t>
                </a:r>
              </a:p>
            </p:txBody>
          </p:sp>
          <p:sp>
            <p:nvSpPr>
              <p:cNvPr id="468" name="Text Box 154"/>
              <p:cNvSpPr txBox="1">
                <a:spLocks noChangeArrowheads="1"/>
              </p:cNvSpPr>
              <p:nvPr/>
            </p:nvSpPr>
            <p:spPr bwMode="auto">
              <a:xfrm>
                <a:off x="311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a:t>
                </a:r>
              </a:p>
            </p:txBody>
          </p:sp>
        </p:grpSp>
      </p:grpSp>
      <p:grpSp>
        <p:nvGrpSpPr>
          <p:cNvPr id="511" name="Group 155"/>
          <p:cNvGrpSpPr>
            <a:grpSpLocks/>
          </p:cNvGrpSpPr>
          <p:nvPr/>
        </p:nvGrpSpPr>
        <p:grpSpPr bwMode="auto">
          <a:xfrm>
            <a:off x="1905000" y="1471613"/>
            <a:ext cx="5334000" cy="1136650"/>
            <a:chOff x="672" y="934"/>
            <a:chExt cx="1104" cy="716"/>
          </a:xfrm>
        </p:grpSpPr>
        <p:sp>
          <p:nvSpPr>
            <p:cNvPr id="512" name="Rectangle 156"/>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513" name="Rectangle 157"/>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514" name="Rectangle 158"/>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515" name="Rectangle 159"/>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516" name="Group 160"/>
          <p:cNvGrpSpPr>
            <a:grpSpLocks/>
          </p:cNvGrpSpPr>
          <p:nvPr/>
        </p:nvGrpSpPr>
        <p:grpSpPr bwMode="auto">
          <a:xfrm>
            <a:off x="1905000" y="1471613"/>
            <a:ext cx="5334000" cy="284162"/>
            <a:chOff x="1200" y="927"/>
            <a:chExt cx="3360" cy="179"/>
          </a:xfrm>
        </p:grpSpPr>
        <p:grpSp>
          <p:nvGrpSpPr>
            <p:cNvPr id="517" name="Group 161"/>
            <p:cNvGrpSpPr>
              <a:grpSpLocks/>
            </p:cNvGrpSpPr>
            <p:nvPr/>
          </p:nvGrpSpPr>
          <p:grpSpPr bwMode="auto">
            <a:xfrm>
              <a:off x="1200" y="927"/>
              <a:ext cx="3360" cy="177"/>
              <a:chOff x="1200" y="912"/>
              <a:chExt cx="3360" cy="2448"/>
            </a:xfrm>
          </p:grpSpPr>
          <p:sp>
            <p:nvSpPr>
              <p:cNvPr id="519" name="Rectangle 162"/>
              <p:cNvSpPr>
                <a:spLocks noChangeArrowheads="1"/>
              </p:cNvSpPr>
              <p:nvPr/>
            </p:nvSpPr>
            <p:spPr bwMode="auto">
              <a:xfrm>
                <a:off x="1200"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20" name="Rectangle 163"/>
              <p:cNvSpPr>
                <a:spLocks noChangeArrowheads="1"/>
              </p:cNvSpPr>
              <p:nvPr/>
            </p:nvSpPr>
            <p:spPr bwMode="auto">
              <a:xfrm>
                <a:off x="213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21" name="Rectangle 164"/>
              <p:cNvSpPr>
                <a:spLocks noChangeArrowheads="1"/>
              </p:cNvSpPr>
              <p:nvPr/>
            </p:nvSpPr>
            <p:spPr bwMode="auto">
              <a:xfrm>
                <a:off x="247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22" name="Rectangle 165"/>
              <p:cNvSpPr>
                <a:spLocks noChangeArrowheads="1"/>
              </p:cNvSpPr>
              <p:nvPr/>
            </p:nvSpPr>
            <p:spPr bwMode="auto">
              <a:xfrm>
                <a:off x="3708" y="912"/>
                <a:ext cx="397"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23" name="Rectangle 166"/>
              <p:cNvSpPr>
                <a:spLocks noChangeArrowheads="1"/>
              </p:cNvSpPr>
              <p:nvPr/>
            </p:nvSpPr>
            <p:spPr bwMode="auto">
              <a:xfrm>
                <a:off x="4368"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grpSp>
        <p:sp>
          <p:nvSpPr>
            <p:cNvPr id="518" name="Rectangle 167"/>
            <p:cNvSpPr>
              <a:spLocks noChangeArrowheads="1"/>
            </p:cNvSpPr>
            <p:nvPr/>
          </p:nvSpPr>
          <p:spPr bwMode="auto">
            <a:xfrm>
              <a:off x="1200" y="927"/>
              <a:ext cx="3360" cy="17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524" name="Group 168"/>
          <p:cNvGrpSpPr>
            <a:grpSpLocks/>
          </p:cNvGrpSpPr>
          <p:nvPr/>
        </p:nvGrpSpPr>
        <p:grpSpPr bwMode="auto">
          <a:xfrm>
            <a:off x="1905000" y="2039938"/>
            <a:ext cx="5334000" cy="287337"/>
            <a:chOff x="1200" y="1285"/>
            <a:chExt cx="3360" cy="181"/>
          </a:xfrm>
        </p:grpSpPr>
        <p:grpSp>
          <p:nvGrpSpPr>
            <p:cNvPr id="525" name="Group 169"/>
            <p:cNvGrpSpPr>
              <a:grpSpLocks/>
            </p:cNvGrpSpPr>
            <p:nvPr/>
          </p:nvGrpSpPr>
          <p:grpSpPr bwMode="auto">
            <a:xfrm>
              <a:off x="1200" y="1289"/>
              <a:ext cx="3360" cy="177"/>
              <a:chOff x="1200" y="912"/>
              <a:chExt cx="3360" cy="2448"/>
            </a:xfrm>
          </p:grpSpPr>
          <p:sp>
            <p:nvSpPr>
              <p:cNvPr id="527" name="Rectangle 170"/>
              <p:cNvSpPr>
                <a:spLocks noChangeArrowheads="1"/>
              </p:cNvSpPr>
              <p:nvPr/>
            </p:nvSpPr>
            <p:spPr bwMode="auto">
              <a:xfrm>
                <a:off x="1200"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28" name="Rectangle 171"/>
              <p:cNvSpPr>
                <a:spLocks noChangeArrowheads="1"/>
              </p:cNvSpPr>
              <p:nvPr/>
            </p:nvSpPr>
            <p:spPr bwMode="auto">
              <a:xfrm>
                <a:off x="213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29" name="Rectangle 172"/>
              <p:cNvSpPr>
                <a:spLocks noChangeArrowheads="1"/>
              </p:cNvSpPr>
              <p:nvPr/>
            </p:nvSpPr>
            <p:spPr bwMode="auto">
              <a:xfrm>
                <a:off x="247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30" name="Rectangle 173"/>
              <p:cNvSpPr>
                <a:spLocks noChangeArrowheads="1"/>
              </p:cNvSpPr>
              <p:nvPr/>
            </p:nvSpPr>
            <p:spPr bwMode="auto">
              <a:xfrm>
                <a:off x="3708" y="912"/>
                <a:ext cx="397"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31" name="Rectangle 174"/>
              <p:cNvSpPr>
                <a:spLocks noChangeArrowheads="1"/>
              </p:cNvSpPr>
              <p:nvPr/>
            </p:nvSpPr>
            <p:spPr bwMode="auto">
              <a:xfrm>
                <a:off x="4368"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grpSp>
        <p:sp>
          <p:nvSpPr>
            <p:cNvPr id="526" name="Rectangle 175"/>
            <p:cNvSpPr>
              <a:spLocks noChangeArrowheads="1"/>
            </p:cNvSpPr>
            <p:nvPr/>
          </p:nvSpPr>
          <p:spPr bwMode="auto">
            <a:xfrm>
              <a:off x="1200" y="1285"/>
              <a:ext cx="3360" cy="179"/>
            </a:xfrm>
            <a:prstGeom prst="rect">
              <a:avLst/>
            </a:prstGeom>
            <a:noFill/>
            <a:ln w="190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532" name="Group 176"/>
          <p:cNvGrpSpPr>
            <a:grpSpLocks/>
          </p:cNvGrpSpPr>
          <p:nvPr/>
        </p:nvGrpSpPr>
        <p:grpSpPr bwMode="auto">
          <a:xfrm>
            <a:off x="1905000" y="5562600"/>
            <a:ext cx="5334000" cy="366713"/>
            <a:chOff x="1296" y="1001"/>
            <a:chExt cx="3360" cy="231"/>
          </a:xfrm>
        </p:grpSpPr>
        <p:sp>
          <p:nvSpPr>
            <p:cNvPr id="533" name="Text Box 177"/>
            <p:cNvSpPr txBox="1">
              <a:spLocks noChangeArrowheads="1"/>
            </p:cNvSpPr>
            <p:nvPr/>
          </p:nvSpPr>
          <p:spPr bwMode="auto">
            <a:xfrm>
              <a:off x="1296"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34" name="Text Box 178"/>
            <p:cNvSpPr txBox="1">
              <a:spLocks noChangeArrowheads="1"/>
            </p:cNvSpPr>
            <p:nvPr/>
          </p:nvSpPr>
          <p:spPr bwMode="auto">
            <a:xfrm>
              <a:off x="254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35" name="Text Box 179"/>
            <p:cNvSpPr txBox="1">
              <a:spLocks noChangeArrowheads="1"/>
            </p:cNvSpPr>
            <p:nvPr/>
          </p:nvSpPr>
          <p:spPr bwMode="auto">
            <a:xfrm>
              <a:off x="378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36" name="Text Box 180"/>
            <p:cNvSpPr txBox="1">
              <a:spLocks noChangeArrowheads="1"/>
            </p:cNvSpPr>
            <p:nvPr/>
          </p:nvSpPr>
          <p:spPr bwMode="auto">
            <a:xfrm>
              <a:off x="220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37" name="Text Box 181"/>
            <p:cNvSpPr txBox="1">
              <a:spLocks noChangeArrowheads="1"/>
            </p:cNvSpPr>
            <p:nvPr/>
          </p:nvSpPr>
          <p:spPr bwMode="auto">
            <a:xfrm>
              <a:off x="4032"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38" name="Text Box 182"/>
            <p:cNvSpPr txBox="1">
              <a:spLocks noChangeArrowheads="1"/>
            </p:cNvSpPr>
            <p:nvPr/>
          </p:nvSpPr>
          <p:spPr bwMode="auto">
            <a:xfrm>
              <a:off x="446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nvGrpSpPr>
            <p:cNvPr id="539" name="Group 183"/>
            <p:cNvGrpSpPr>
              <a:grpSpLocks/>
            </p:cNvGrpSpPr>
            <p:nvPr/>
          </p:nvGrpSpPr>
          <p:grpSpPr bwMode="auto">
            <a:xfrm>
              <a:off x="1296" y="1023"/>
              <a:ext cx="3360" cy="179"/>
              <a:chOff x="1296" y="1023"/>
              <a:chExt cx="3360" cy="179"/>
            </a:xfrm>
          </p:grpSpPr>
          <p:grpSp>
            <p:nvGrpSpPr>
              <p:cNvPr id="540" name="Group 184"/>
              <p:cNvGrpSpPr>
                <a:grpSpLocks/>
              </p:cNvGrpSpPr>
              <p:nvPr/>
            </p:nvGrpSpPr>
            <p:grpSpPr bwMode="auto">
              <a:xfrm>
                <a:off x="1296" y="1023"/>
                <a:ext cx="3360" cy="177"/>
                <a:chOff x="1200" y="912"/>
                <a:chExt cx="3360" cy="2448"/>
              </a:xfrm>
            </p:grpSpPr>
            <p:sp>
              <p:nvSpPr>
                <p:cNvPr id="542" name="Rectangle 185"/>
                <p:cNvSpPr>
                  <a:spLocks noChangeArrowheads="1"/>
                </p:cNvSpPr>
                <p:nvPr/>
              </p:nvSpPr>
              <p:spPr bwMode="auto">
                <a:xfrm>
                  <a:off x="1200"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43" name="Rectangle 186"/>
                <p:cNvSpPr>
                  <a:spLocks noChangeArrowheads="1"/>
                </p:cNvSpPr>
                <p:nvPr/>
              </p:nvSpPr>
              <p:spPr bwMode="auto">
                <a:xfrm>
                  <a:off x="213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44" name="Rectangle 187"/>
                <p:cNvSpPr>
                  <a:spLocks noChangeArrowheads="1"/>
                </p:cNvSpPr>
                <p:nvPr/>
              </p:nvSpPr>
              <p:spPr bwMode="auto">
                <a:xfrm>
                  <a:off x="247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45" name="Rectangle 188"/>
                <p:cNvSpPr>
                  <a:spLocks noChangeArrowheads="1"/>
                </p:cNvSpPr>
                <p:nvPr/>
              </p:nvSpPr>
              <p:spPr bwMode="auto">
                <a:xfrm>
                  <a:off x="3708" y="912"/>
                  <a:ext cx="397"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46" name="Rectangle 189"/>
                <p:cNvSpPr>
                  <a:spLocks noChangeArrowheads="1"/>
                </p:cNvSpPr>
                <p:nvPr/>
              </p:nvSpPr>
              <p:spPr bwMode="auto">
                <a:xfrm>
                  <a:off x="4368"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grpSp>
          <p:sp>
            <p:nvSpPr>
              <p:cNvPr id="541" name="Rectangle 190"/>
              <p:cNvSpPr>
                <a:spLocks noChangeArrowheads="1"/>
              </p:cNvSpPr>
              <p:nvPr/>
            </p:nvSpPr>
            <p:spPr bwMode="auto">
              <a:xfrm>
                <a:off x="1296" y="1023"/>
                <a:ext cx="3360" cy="17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547" name="Group 191"/>
          <p:cNvGrpSpPr>
            <a:grpSpLocks/>
          </p:cNvGrpSpPr>
          <p:nvPr/>
        </p:nvGrpSpPr>
        <p:grpSpPr bwMode="auto">
          <a:xfrm>
            <a:off x="1905000" y="5943600"/>
            <a:ext cx="5334000" cy="366713"/>
            <a:chOff x="1296" y="1609"/>
            <a:chExt cx="3360" cy="231"/>
          </a:xfrm>
        </p:grpSpPr>
        <p:sp>
          <p:nvSpPr>
            <p:cNvPr id="548" name="Text Box 192"/>
            <p:cNvSpPr txBox="1">
              <a:spLocks noChangeArrowheads="1"/>
            </p:cNvSpPr>
            <p:nvPr/>
          </p:nvSpPr>
          <p:spPr bwMode="auto">
            <a:xfrm>
              <a:off x="1296"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49" name="Text Box 193"/>
            <p:cNvSpPr txBox="1">
              <a:spLocks noChangeArrowheads="1"/>
            </p:cNvSpPr>
            <p:nvPr/>
          </p:nvSpPr>
          <p:spPr bwMode="auto">
            <a:xfrm>
              <a:off x="254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50" name="Text Box 194"/>
            <p:cNvSpPr txBox="1">
              <a:spLocks noChangeArrowheads="1"/>
            </p:cNvSpPr>
            <p:nvPr/>
          </p:nvSpPr>
          <p:spPr bwMode="auto">
            <a:xfrm>
              <a:off x="378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51" name="Text Box 195"/>
            <p:cNvSpPr txBox="1">
              <a:spLocks noChangeArrowheads="1"/>
            </p:cNvSpPr>
            <p:nvPr/>
          </p:nvSpPr>
          <p:spPr bwMode="auto">
            <a:xfrm>
              <a:off x="220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52" name="Text Box 196"/>
            <p:cNvSpPr txBox="1">
              <a:spLocks noChangeArrowheads="1"/>
            </p:cNvSpPr>
            <p:nvPr/>
          </p:nvSpPr>
          <p:spPr bwMode="auto">
            <a:xfrm>
              <a:off x="4032"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53" name="Text Box 197"/>
            <p:cNvSpPr txBox="1">
              <a:spLocks noChangeArrowheads="1"/>
            </p:cNvSpPr>
            <p:nvPr/>
          </p:nvSpPr>
          <p:spPr bwMode="auto">
            <a:xfrm>
              <a:off x="446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nvGrpSpPr>
            <p:cNvPr id="554" name="Group 198"/>
            <p:cNvGrpSpPr>
              <a:grpSpLocks/>
            </p:cNvGrpSpPr>
            <p:nvPr/>
          </p:nvGrpSpPr>
          <p:grpSpPr bwMode="auto">
            <a:xfrm>
              <a:off x="1296" y="1637"/>
              <a:ext cx="3360" cy="181"/>
              <a:chOff x="1296" y="1637"/>
              <a:chExt cx="3360" cy="181"/>
            </a:xfrm>
          </p:grpSpPr>
          <p:grpSp>
            <p:nvGrpSpPr>
              <p:cNvPr id="555" name="Group 199"/>
              <p:cNvGrpSpPr>
                <a:grpSpLocks/>
              </p:cNvGrpSpPr>
              <p:nvPr/>
            </p:nvGrpSpPr>
            <p:grpSpPr bwMode="auto">
              <a:xfrm>
                <a:off x="1296" y="1641"/>
                <a:ext cx="3360" cy="177"/>
                <a:chOff x="1200" y="912"/>
                <a:chExt cx="3360" cy="2448"/>
              </a:xfrm>
            </p:grpSpPr>
            <p:sp>
              <p:nvSpPr>
                <p:cNvPr id="557" name="Rectangle 200"/>
                <p:cNvSpPr>
                  <a:spLocks noChangeArrowheads="1"/>
                </p:cNvSpPr>
                <p:nvPr/>
              </p:nvSpPr>
              <p:spPr bwMode="auto">
                <a:xfrm>
                  <a:off x="1200"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8" name="Rectangle 201"/>
                <p:cNvSpPr>
                  <a:spLocks noChangeArrowheads="1"/>
                </p:cNvSpPr>
                <p:nvPr/>
              </p:nvSpPr>
              <p:spPr bwMode="auto">
                <a:xfrm>
                  <a:off x="213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9" name="Rectangle 202"/>
                <p:cNvSpPr>
                  <a:spLocks noChangeArrowheads="1"/>
                </p:cNvSpPr>
                <p:nvPr/>
              </p:nvSpPr>
              <p:spPr bwMode="auto">
                <a:xfrm>
                  <a:off x="247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60" name="Rectangle 203"/>
                <p:cNvSpPr>
                  <a:spLocks noChangeArrowheads="1"/>
                </p:cNvSpPr>
                <p:nvPr/>
              </p:nvSpPr>
              <p:spPr bwMode="auto">
                <a:xfrm>
                  <a:off x="3708" y="912"/>
                  <a:ext cx="397"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61" name="Rectangle 204"/>
                <p:cNvSpPr>
                  <a:spLocks noChangeArrowheads="1"/>
                </p:cNvSpPr>
                <p:nvPr/>
              </p:nvSpPr>
              <p:spPr bwMode="auto">
                <a:xfrm>
                  <a:off x="4368"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grpSp>
          <p:sp>
            <p:nvSpPr>
              <p:cNvPr id="556" name="Rectangle 205"/>
              <p:cNvSpPr>
                <a:spLocks noChangeArrowheads="1"/>
              </p:cNvSpPr>
              <p:nvPr/>
            </p:nvSpPr>
            <p:spPr bwMode="auto">
              <a:xfrm>
                <a:off x="1296" y="1637"/>
                <a:ext cx="3360" cy="179"/>
              </a:xfrm>
              <a:prstGeom prst="rect">
                <a:avLst/>
              </a:prstGeom>
              <a:noFill/>
              <a:ln w="190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562" name="Group 206"/>
          <p:cNvGrpSpPr>
            <a:grpSpLocks/>
          </p:cNvGrpSpPr>
          <p:nvPr/>
        </p:nvGrpSpPr>
        <p:grpSpPr bwMode="auto">
          <a:xfrm>
            <a:off x="1905000" y="2997200"/>
            <a:ext cx="5334000" cy="284163"/>
            <a:chOff x="1200" y="1888"/>
            <a:chExt cx="3360" cy="179"/>
          </a:xfrm>
        </p:grpSpPr>
        <p:grpSp>
          <p:nvGrpSpPr>
            <p:cNvPr id="563" name="Group 207"/>
            <p:cNvGrpSpPr>
              <a:grpSpLocks/>
            </p:cNvGrpSpPr>
            <p:nvPr/>
          </p:nvGrpSpPr>
          <p:grpSpPr bwMode="auto">
            <a:xfrm>
              <a:off x="1200" y="1888"/>
              <a:ext cx="3360" cy="176"/>
              <a:chOff x="1200" y="912"/>
              <a:chExt cx="3360" cy="2448"/>
            </a:xfrm>
          </p:grpSpPr>
          <p:sp>
            <p:nvSpPr>
              <p:cNvPr id="565" name="Rectangle 208"/>
              <p:cNvSpPr>
                <a:spLocks noChangeArrowheads="1"/>
              </p:cNvSpPr>
              <p:nvPr/>
            </p:nvSpPr>
            <p:spPr bwMode="auto">
              <a:xfrm>
                <a:off x="1200"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6" name="Rectangle 209"/>
              <p:cNvSpPr>
                <a:spLocks noChangeArrowheads="1"/>
              </p:cNvSpPr>
              <p:nvPr/>
            </p:nvSpPr>
            <p:spPr bwMode="auto">
              <a:xfrm>
                <a:off x="213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7" name="Rectangle 210"/>
              <p:cNvSpPr>
                <a:spLocks noChangeArrowheads="1"/>
              </p:cNvSpPr>
              <p:nvPr/>
            </p:nvSpPr>
            <p:spPr bwMode="auto">
              <a:xfrm>
                <a:off x="247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8" name="Rectangle 211"/>
              <p:cNvSpPr>
                <a:spLocks noChangeArrowheads="1"/>
              </p:cNvSpPr>
              <p:nvPr/>
            </p:nvSpPr>
            <p:spPr bwMode="auto">
              <a:xfrm>
                <a:off x="3708" y="912"/>
                <a:ext cx="397"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9" name="Rectangle 212"/>
              <p:cNvSpPr>
                <a:spLocks noChangeArrowheads="1"/>
              </p:cNvSpPr>
              <p:nvPr/>
            </p:nvSpPr>
            <p:spPr bwMode="auto">
              <a:xfrm>
                <a:off x="4368"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grpSp>
        <p:sp>
          <p:nvSpPr>
            <p:cNvPr id="564" name="Rectangle 213"/>
            <p:cNvSpPr>
              <a:spLocks noChangeArrowheads="1"/>
            </p:cNvSpPr>
            <p:nvPr/>
          </p:nvSpPr>
          <p:spPr bwMode="auto">
            <a:xfrm>
              <a:off x="1200" y="1888"/>
              <a:ext cx="3360" cy="179"/>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cxnSp>
        <p:nvCxnSpPr>
          <p:cNvPr id="570" name="AutoShape 214"/>
          <p:cNvCxnSpPr>
            <a:cxnSpLocks noChangeShapeType="1"/>
          </p:cNvCxnSpPr>
          <p:nvPr/>
        </p:nvCxnSpPr>
        <p:spPr bwMode="auto">
          <a:xfrm rot="10800000" flipH="1" flipV="1">
            <a:off x="1903413" y="3144838"/>
            <a:ext cx="1587" cy="2979737"/>
          </a:xfrm>
          <a:prstGeom prst="curvedConnector3">
            <a:avLst>
              <a:gd name="adj1" fmla="val -279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571" name="AutoShape 215"/>
          <p:cNvCxnSpPr>
            <a:cxnSpLocks noChangeShapeType="1"/>
          </p:cNvCxnSpPr>
          <p:nvPr/>
        </p:nvCxnSpPr>
        <p:spPr bwMode="auto">
          <a:xfrm flipV="1">
            <a:off x="7239000" y="2179638"/>
            <a:ext cx="1588" cy="3948112"/>
          </a:xfrm>
          <a:prstGeom prst="curvedConnector3">
            <a:avLst>
              <a:gd name="adj1" fmla="val 29800000"/>
            </a:avLst>
          </a:prstGeom>
          <a:noFill/>
          <a:ln w="19050">
            <a:solidFill>
              <a:srgbClr val="00CC00"/>
            </a:solidFill>
            <a:round/>
            <a:headEnd/>
            <a:tailEnd type="triangle" w="med"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4643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grpSp>
        <p:nvGrpSpPr>
          <p:cNvPr id="359" name="Group 2"/>
          <p:cNvGrpSpPr>
            <a:grpSpLocks/>
          </p:cNvGrpSpPr>
          <p:nvPr/>
        </p:nvGrpSpPr>
        <p:grpSpPr bwMode="auto">
          <a:xfrm>
            <a:off x="2209800" y="2997200"/>
            <a:ext cx="4724400" cy="280988"/>
            <a:chOff x="1392" y="144"/>
            <a:chExt cx="2976" cy="714"/>
          </a:xfrm>
        </p:grpSpPr>
        <p:sp>
          <p:nvSpPr>
            <p:cNvPr id="360" name="Rectangle 3"/>
            <p:cNvSpPr>
              <a:spLocks noChangeArrowheads="1"/>
            </p:cNvSpPr>
            <p:nvPr/>
          </p:nvSpPr>
          <p:spPr bwMode="auto">
            <a:xfrm>
              <a:off x="1392" y="144"/>
              <a:ext cx="737"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361" name="Rectangle 4"/>
            <p:cNvSpPr>
              <a:spLocks noChangeArrowheads="1"/>
            </p:cNvSpPr>
            <p:nvPr/>
          </p:nvSpPr>
          <p:spPr bwMode="auto">
            <a:xfrm>
              <a:off x="2614" y="144"/>
              <a:ext cx="1094"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362" name="Rectangle 5"/>
            <p:cNvSpPr>
              <a:spLocks noChangeArrowheads="1"/>
            </p:cNvSpPr>
            <p:nvPr/>
          </p:nvSpPr>
          <p:spPr bwMode="auto">
            <a:xfrm>
              <a:off x="4105" y="144"/>
              <a:ext cx="263"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363" name="Rectangle 6"/>
            <p:cNvSpPr>
              <a:spLocks noChangeArrowheads="1"/>
            </p:cNvSpPr>
            <p:nvPr/>
          </p:nvSpPr>
          <p:spPr bwMode="auto">
            <a:xfrm>
              <a:off x="2274" y="144"/>
              <a:ext cx="196"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grpSp>
      <p:grpSp>
        <p:nvGrpSpPr>
          <p:cNvPr id="364" name="Group 7"/>
          <p:cNvGrpSpPr>
            <a:grpSpLocks/>
          </p:cNvGrpSpPr>
          <p:nvPr/>
        </p:nvGrpSpPr>
        <p:grpSpPr bwMode="auto">
          <a:xfrm>
            <a:off x="1905000" y="1471613"/>
            <a:ext cx="5334000" cy="1136650"/>
            <a:chOff x="672" y="934"/>
            <a:chExt cx="1104" cy="716"/>
          </a:xfrm>
        </p:grpSpPr>
        <p:sp>
          <p:nvSpPr>
            <p:cNvPr id="365" name="Rectangle 8"/>
            <p:cNvSpPr>
              <a:spLocks noChangeArrowheads="1"/>
            </p:cNvSpPr>
            <p:nvPr/>
          </p:nvSpPr>
          <p:spPr bwMode="auto">
            <a:xfrm>
              <a:off x="672" y="934"/>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66" name="Rectangle 9"/>
            <p:cNvSpPr>
              <a:spLocks noChangeArrowheads="1"/>
            </p:cNvSpPr>
            <p:nvPr/>
          </p:nvSpPr>
          <p:spPr bwMode="auto">
            <a:xfrm>
              <a:off x="672" y="1113"/>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67" name="Rectangle 10"/>
            <p:cNvSpPr>
              <a:spLocks noChangeArrowheads="1"/>
            </p:cNvSpPr>
            <p:nvPr/>
          </p:nvSpPr>
          <p:spPr bwMode="auto">
            <a:xfrm>
              <a:off x="672" y="1292"/>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sp>
          <p:nvSpPr>
            <p:cNvPr id="368" name="Rectangle 11"/>
            <p:cNvSpPr>
              <a:spLocks noChangeArrowheads="1"/>
            </p:cNvSpPr>
            <p:nvPr/>
          </p:nvSpPr>
          <p:spPr bwMode="auto">
            <a:xfrm>
              <a:off x="672" y="1471"/>
              <a:ext cx="1104"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369" name="Group 13"/>
          <p:cNvGrpSpPr>
            <a:grpSpLocks/>
          </p:cNvGrpSpPr>
          <p:nvPr/>
        </p:nvGrpSpPr>
        <p:grpSpPr bwMode="auto">
          <a:xfrm>
            <a:off x="1905000" y="1436688"/>
            <a:ext cx="5334000" cy="1204912"/>
            <a:chOff x="1056" y="384"/>
            <a:chExt cx="3360" cy="759"/>
          </a:xfrm>
        </p:grpSpPr>
        <p:grpSp>
          <p:nvGrpSpPr>
            <p:cNvPr id="370" name="Group 14"/>
            <p:cNvGrpSpPr>
              <a:grpSpLocks/>
            </p:cNvGrpSpPr>
            <p:nvPr/>
          </p:nvGrpSpPr>
          <p:grpSpPr bwMode="auto">
            <a:xfrm>
              <a:off x="1056" y="384"/>
              <a:ext cx="3360" cy="231"/>
              <a:chOff x="1056" y="960"/>
              <a:chExt cx="3360" cy="231"/>
            </a:xfrm>
          </p:grpSpPr>
          <p:sp>
            <p:nvSpPr>
              <p:cNvPr id="419" name="Text Box 15"/>
              <p:cNvSpPr txBox="1">
                <a:spLocks noChangeArrowheads="1"/>
              </p:cNvSpPr>
              <p:nvPr/>
            </p:nvSpPr>
            <p:spPr bwMode="auto">
              <a:xfrm>
                <a:off x="105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0" name="Text Box 16"/>
              <p:cNvSpPr txBox="1">
                <a:spLocks noChangeArrowheads="1"/>
              </p:cNvSpPr>
              <p:nvPr/>
            </p:nvSpPr>
            <p:spPr bwMode="auto">
              <a:xfrm>
                <a:off x="124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1" name="Text Box 17"/>
              <p:cNvSpPr txBox="1">
                <a:spLocks noChangeArrowheads="1"/>
              </p:cNvSpPr>
              <p:nvPr/>
            </p:nvSpPr>
            <p:spPr bwMode="auto">
              <a:xfrm>
                <a:off x="210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2" name="Text Box 18"/>
              <p:cNvSpPr txBox="1">
                <a:spLocks noChangeArrowheads="1"/>
              </p:cNvSpPr>
              <p:nvPr/>
            </p:nvSpPr>
            <p:spPr bwMode="auto">
              <a:xfrm>
                <a:off x="230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3" name="Text Box 19"/>
              <p:cNvSpPr txBox="1">
                <a:spLocks noChangeArrowheads="1"/>
              </p:cNvSpPr>
              <p:nvPr/>
            </p:nvSpPr>
            <p:spPr bwMode="auto">
              <a:xfrm>
                <a:off x="311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4" name="Text Box 20"/>
              <p:cNvSpPr txBox="1">
                <a:spLocks noChangeArrowheads="1"/>
              </p:cNvSpPr>
              <p:nvPr/>
            </p:nvSpPr>
            <p:spPr bwMode="auto">
              <a:xfrm>
                <a:off x="326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5" name="Text Box 21"/>
              <p:cNvSpPr txBox="1">
                <a:spLocks noChangeArrowheads="1"/>
              </p:cNvSpPr>
              <p:nvPr/>
            </p:nvSpPr>
            <p:spPr bwMode="auto">
              <a:xfrm>
                <a:off x="354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26" name="Text Box 22"/>
              <p:cNvSpPr txBox="1">
                <a:spLocks noChangeArrowheads="1"/>
              </p:cNvSpPr>
              <p:nvPr/>
            </p:nvSpPr>
            <p:spPr bwMode="auto">
              <a:xfrm>
                <a:off x="1584"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7" name="Text Box 23"/>
              <p:cNvSpPr txBox="1">
                <a:spLocks noChangeArrowheads="1"/>
              </p:cNvSpPr>
              <p:nvPr/>
            </p:nvSpPr>
            <p:spPr bwMode="auto">
              <a:xfrm>
                <a:off x="18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8" name="Text Box 24"/>
              <p:cNvSpPr txBox="1">
                <a:spLocks noChangeArrowheads="1"/>
              </p:cNvSpPr>
              <p:nvPr/>
            </p:nvSpPr>
            <p:spPr bwMode="auto">
              <a:xfrm>
                <a:off x="196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29" name="Text Box 25"/>
              <p:cNvSpPr txBox="1">
                <a:spLocks noChangeArrowheads="1"/>
              </p:cNvSpPr>
              <p:nvPr/>
            </p:nvSpPr>
            <p:spPr bwMode="auto">
              <a:xfrm>
                <a:off x="2588"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0" name="Text Box 26"/>
              <p:cNvSpPr txBox="1">
                <a:spLocks noChangeArrowheads="1"/>
              </p:cNvSpPr>
              <p:nvPr/>
            </p:nvSpPr>
            <p:spPr bwMode="auto">
              <a:xfrm>
                <a:off x="287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1" name="Text Box 27"/>
              <p:cNvSpPr txBox="1">
                <a:spLocks noChangeArrowheads="1"/>
              </p:cNvSpPr>
              <p:nvPr/>
            </p:nvSpPr>
            <p:spPr bwMode="auto">
              <a:xfrm>
                <a:off x="3792"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2" name="Text Box 28"/>
              <p:cNvSpPr txBox="1">
                <a:spLocks noChangeArrowheads="1"/>
              </p:cNvSpPr>
              <p:nvPr/>
            </p:nvSpPr>
            <p:spPr bwMode="auto">
              <a:xfrm>
                <a:off x="3936"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33" name="Text Box 29"/>
              <p:cNvSpPr txBox="1">
                <a:spLocks noChangeArrowheads="1"/>
              </p:cNvSpPr>
              <p:nvPr/>
            </p:nvSpPr>
            <p:spPr bwMode="auto">
              <a:xfrm>
                <a:off x="4220" y="9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71" name="Group 30"/>
            <p:cNvGrpSpPr>
              <a:grpSpLocks/>
            </p:cNvGrpSpPr>
            <p:nvPr/>
          </p:nvGrpSpPr>
          <p:grpSpPr bwMode="auto">
            <a:xfrm>
              <a:off x="1056" y="560"/>
              <a:ext cx="3360" cy="231"/>
              <a:chOff x="1056" y="1152"/>
              <a:chExt cx="3360" cy="231"/>
            </a:xfrm>
          </p:grpSpPr>
          <p:sp>
            <p:nvSpPr>
              <p:cNvPr id="404" name="Text Box 31"/>
              <p:cNvSpPr txBox="1">
                <a:spLocks noChangeArrowheads="1"/>
              </p:cNvSpPr>
              <p:nvPr/>
            </p:nvSpPr>
            <p:spPr bwMode="auto">
              <a:xfrm>
                <a:off x="105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5" name="Text Box 32"/>
              <p:cNvSpPr txBox="1">
                <a:spLocks noChangeArrowheads="1"/>
              </p:cNvSpPr>
              <p:nvPr/>
            </p:nvSpPr>
            <p:spPr bwMode="auto">
              <a:xfrm>
                <a:off x="124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6" name="Text Box 33"/>
              <p:cNvSpPr txBox="1">
                <a:spLocks noChangeArrowheads="1"/>
              </p:cNvSpPr>
              <p:nvPr/>
            </p:nvSpPr>
            <p:spPr bwMode="auto">
              <a:xfrm>
                <a:off x="210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7" name="Text Box 34"/>
              <p:cNvSpPr txBox="1">
                <a:spLocks noChangeArrowheads="1"/>
              </p:cNvSpPr>
              <p:nvPr/>
            </p:nvSpPr>
            <p:spPr bwMode="auto">
              <a:xfrm>
                <a:off x="230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8" name="Text Box 35"/>
              <p:cNvSpPr txBox="1">
                <a:spLocks noChangeArrowheads="1"/>
              </p:cNvSpPr>
              <p:nvPr/>
            </p:nvSpPr>
            <p:spPr bwMode="auto">
              <a:xfrm>
                <a:off x="311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9" name="Text Box 36"/>
              <p:cNvSpPr txBox="1">
                <a:spLocks noChangeArrowheads="1"/>
              </p:cNvSpPr>
              <p:nvPr/>
            </p:nvSpPr>
            <p:spPr bwMode="auto">
              <a:xfrm>
                <a:off x="326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0" name="Text Box 37"/>
              <p:cNvSpPr txBox="1">
                <a:spLocks noChangeArrowheads="1"/>
              </p:cNvSpPr>
              <p:nvPr/>
            </p:nvSpPr>
            <p:spPr bwMode="auto">
              <a:xfrm>
                <a:off x="354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1" name="Text Box 38"/>
              <p:cNvSpPr txBox="1">
                <a:spLocks noChangeArrowheads="1"/>
              </p:cNvSpPr>
              <p:nvPr/>
            </p:nvSpPr>
            <p:spPr bwMode="auto">
              <a:xfrm>
                <a:off x="1584"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2" name="Text Box 39"/>
              <p:cNvSpPr txBox="1">
                <a:spLocks noChangeArrowheads="1"/>
              </p:cNvSpPr>
              <p:nvPr/>
            </p:nvSpPr>
            <p:spPr bwMode="auto">
              <a:xfrm>
                <a:off x="18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3" name="Text Box 40"/>
              <p:cNvSpPr txBox="1">
                <a:spLocks noChangeArrowheads="1"/>
              </p:cNvSpPr>
              <p:nvPr/>
            </p:nvSpPr>
            <p:spPr bwMode="auto">
              <a:xfrm>
                <a:off x="196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4" name="Text Box 41"/>
              <p:cNvSpPr txBox="1">
                <a:spLocks noChangeArrowheads="1"/>
              </p:cNvSpPr>
              <p:nvPr/>
            </p:nvSpPr>
            <p:spPr bwMode="auto">
              <a:xfrm>
                <a:off x="2588"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15" name="Text Box 42"/>
              <p:cNvSpPr txBox="1">
                <a:spLocks noChangeArrowheads="1"/>
              </p:cNvSpPr>
              <p:nvPr/>
            </p:nvSpPr>
            <p:spPr bwMode="auto">
              <a:xfrm>
                <a:off x="287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6" name="Text Box 43"/>
              <p:cNvSpPr txBox="1">
                <a:spLocks noChangeArrowheads="1"/>
              </p:cNvSpPr>
              <p:nvPr/>
            </p:nvSpPr>
            <p:spPr bwMode="auto">
              <a:xfrm>
                <a:off x="3792"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7" name="Text Box 44"/>
              <p:cNvSpPr txBox="1">
                <a:spLocks noChangeArrowheads="1"/>
              </p:cNvSpPr>
              <p:nvPr/>
            </p:nvSpPr>
            <p:spPr bwMode="auto">
              <a:xfrm>
                <a:off x="3936"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18" name="Text Box 45"/>
              <p:cNvSpPr txBox="1">
                <a:spLocks noChangeArrowheads="1"/>
              </p:cNvSpPr>
              <p:nvPr/>
            </p:nvSpPr>
            <p:spPr bwMode="auto">
              <a:xfrm>
                <a:off x="4220" y="11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nvGrpSpPr>
            <p:cNvPr id="372" name="Group 46"/>
            <p:cNvGrpSpPr>
              <a:grpSpLocks/>
            </p:cNvGrpSpPr>
            <p:nvPr/>
          </p:nvGrpSpPr>
          <p:grpSpPr bwMode="auto">
            <a:xfrm>
              <a:off x="1056" y="736"/>
              <a:ext cx="3360" cy="231"/>
              <a:chOff x="1056" y="1353"/>
              <a:chExt cx="3360" cy="231"/>
            </a:xfrm>
          </p:grpSpPr>
          <p:sp>
            <p:nvSpPr>
              <p:cNvPr id="389" name="Text Box 47"/>
              <p:cNvSpPr txBox="1">
                <a:spLocks noChangeArrowheads="1"/>
              </p:cNvSpPr>
              <p:nvPr/>
            </p:nvSpPr>
            <p:spPr bwMode="auto">
              <a:xfrm>
                <a:off x="105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0" name="Text Box 48"/>
              <p:cNvSpPr txBox="1">
                <a:spLocks noChangeArrowheads="1"/>
              </p:cNvSpPr>
              <p:nvPr/>
            </p:nvSpPr>
            <p:spPr bwMode="auto">
              <a:xfrm>
                <a:off x="124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1" name="Text Box 49"/>
              <p:cNvSpPr txBox="1">
                <a:spLocks noChangeArrowheads="1"/>
              </p:cNvSpPr>
              <p:nvPr/>
            </p:nvSpPr>
            <p:spPr bwMode="auto">
              <a:xfrm>
                <a:off x="210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2" name="Text Box 50"/>
              <p:cNvSpPr txBox="1">
                <a:spLocks noChangeArrowheads="1"/>
              </p:cNvSpPr>
              <p:nvPr/>
            </p:nvSpPr>
            <p:spPr bwMode="auto">
              <a:xfrm>
                <a:off x="230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3" name="Text Box 51"/>
              <p:cNvSpPr txBox="1">
                <a:spLocks noChangeArrowheads="1"/>
              </p:cNvSpPr>
              <p:nvPr/>
            </p:nvSpPr>
            <p:spPr bwMode="auto">
              <a:xfrm>
                <a:off x="311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4" name="Text Box 52"/>
              <p:cNvSpPr txBox="1">
                <a:spLocks noChangeArrowheads="1"/>
              </p:cNvSpPr>
              <p:nvPr/>
            </p:nvSpPr>
            <p:spPr bwMode="auto">
              <a:xfrm>
                <a:off x="326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5" name="Text Box 53"/>
              <p:cNvSpPr txBox="1">
                <a:spLocks noChangeArrowheads="1"/>
              </p:cNvSpPr>
              <p:nvPr/>
            </p:nvSpPr>
            <p:spPr bwMode="auto">
              <a:xfrm>
                <a:off x="354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96" name="Text Box 54"/>
              <p:cNvSpPr txBox="1">
                <a:spLocks noChangeArrowheads="1"/>
              </p:cNvSpPr>
              <p:nvPr/>
            </p:nvSpPr>
            <p:spPr bwMode="auto">
              <a:xfrm>
                <a:off x="1584"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7" name="Text Box 55"/>
              <p:cNvSpPr txBox="1">
                <a:spLocks noChangeArrowheads="1"/>
              </p:cNvSpPr>
              <p:nvPr/>
            </p:nvSpPr>
            <p:spPr bwMode="auto">
              <a:xfrm>
                <a:off x="18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8" name="Text Box 56"/>
              <p:cNvSpPr txBox="1">
                <a:spLocks noChangeArrowheads="1"/>
              </p:cNvSpPr>
              <p:nvPr/>
            </p:nvSpPr>
            <p:spPr bwMode="auto">
              <a:xfrm>
                <a:off x="196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99" name="Text Box 57"/>
              <p:cNvSpPr txBox="1">
                <a:spLocks noChangeArrowheads="1"/>
              </p:cNvSpPr>
              <p:nvPr/>
            </p:nvSpPr>
            <p:spPr bwMode="auto">
              <a:xfrm>
                <a:off x="2588"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0" name="Text Box 58"/>
              <p:cNvSpPr txBox="1">
                <a:spLocks noChangeArrowheads="1"/>
              </p:cNvSpPr>
              <p:nvPr/>
            </p:nvSpPr>
            <p:spPr bwMode="auto">
              <a:xfrm>
                <a:off x="287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01" name="Text Box 59"/>
              <p:cNvSpPr txBox="1">
                <a:spLocks noChangeArrowheads="1"/>
              </p:cNvSpPr>
              <p:nvPr/>
            </p:nvSpPr>
            <p:spPr bwMode="auto">
              <a:xfrm>
                <a:off x="3792"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2" name="Text Box 60"/>
              <p:cNvSpPr txBox="1">
                <a:spLocks noChangeArrowheads="1"/>
              </p:cNvSpPr>
              <p:nvPr/>
            </p:nvSpPr>
            <p:spPr bwMode="auto">
              <a:xfrm>
                <a:off x="3936"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03" name="Text Box 61"/>
              <p:cNvSpPr txBox="1">
                <a:spLocks noChangeArrowheads="1"/>
              </p:cNvSpPr>
              <p:nvPr/>
            </p:nvSpPr>
            <p:spPr bwMode="auto">
              <a:xfrm>
                <a:off x="4220" y="13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grpSp>
          <p:nvGrpSpPr>
            <p:cNvPr id="373" name="Group 62"/>
            <p:cNvGrpSpPr>
              <a:grpSpLocks/>
            </p:cNvGrpSpPr>
            <p:nvPr/>
          </p:nvGrpSpPr>
          <p:grpSpPr bwMode="auto">
            <a:xfrm>
              <a:off x="1056" y="912"/>
              <a:ext cx="3360" cy="231"/>
              <a:chOff x="1056" y="1545"/>
              <a:chExt cx="3360" cy="231"/>
            </a:xfrm>
          </p:grpSpPr>
          <p:sp>
            <p:nvSpPr>
              <p:cNvPr id="374" name="Text Box 63"/>
              <p:cNvSpPr txBox="1">
                <a:spLocks noChangeArrowheads="1"/>
              </p:cNvSpPr>
              <p:nvPr/>
            </p:nvSpPr>
            <p:spPr bwMode="auto">
              <a:xfrm>
                <a:off x="105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5" name="Text Box 64"/>
              <p:cNvSpPr txBox="1">
                <a:spLocks noChangeArrowheads="1"/>
              </p:cNvSpPr>
              <p:nvPr/>
            </p:nvSpPr>
            <p:spPr bwMode="auto">
              <a:xfrm>
                <a:off x="124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6" name="Text Box 65"/>
              <p:cNvSpPr txBox="1">
                <a:spLocks noChangeArrowheads="1"/>
              </p:cNvSpPr>
              <p:nvPr/>
            </p:nvSpPr>
            <p:spPr bwMode="auto">
              <a:xfrm>
                <a:off x="210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7" name="Text Box 66"/>
              <p:cNvSpPr txBox="1">
                <a:spLocks noChangeArrowheads="1"/>
              </p:cNvSpPr>
              <p:nvPr/>
            </p:nvSpPr>
            <p:spPr bwMode="auto">
              <a:xfrm>
                <a:off x="230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78" name="Text Box 67"/>
              <p:cNvSpPr txBox="1">
                <a:spLocks noChangeArrowheads="1"/>
              </p:cNvSpPr>
              <p:nvPr/>
            </p:nvSpPr>
            <p:spPr bwMode="auto">
              <a:xfrm>
                <a:off x="311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79" name="Text Box 68"/>
              <p:cNvSpPr txBox="1">
                <a:spLocks noChangeArrowheads="1"/>
              </p:cNvSpPr>
              <p:nvPr/>
            </p:nvSpPr>
            <p:spPr bwMode="auto">
              <a:xfrm>
                <a:off x="326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0" name="Text Box 69"/>
              <p:cNvSpPr txBox="1">
                <a:spLocks noChangeArrowheads="1"/>
              </p:cNvSpPr>
              <p:nvPr/>
            </p:nvSpPr>
            <p:spPr bwMode="auto">
              <a:xfrm>
                <a:off x="354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1" name="Text Box 70"/>
              <p:cNvSpPr txBox="1">
                <a:spLocks noChangeArrowheads="1"/>
              </p:cNvSpPr>
              <p:nvPr/>
            </p:nvSpPr>
            <p:spPr bwMode="auto">
              <a:xfrm>
                <a:off x="1584"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2" name="Text Box 71"/>
              <p:cNvSpPr txBox="1">
                <a:spLocks noChangeArrowheads="1"/>
              </p:cNvSpPr>
              <p:nvPr/>
            </p:nvSpPr>
            <p:spPr bwMode="auto">
              <a:xfrm>
                <a:off x="18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3" name="Text Box 72"/>
              <p:cNvSpPr txBox="1">
                <a:spLocks noChangeArrowheads="1"/>
              </p:cNvSpPr>
              <p:nvPr/>
            </p:nvSpPr>
            <p:spPr bwMode="auto">
              <a:xfrm>
                <a:off x="196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4" name="Text Box 73"/>
              <p:cNvSpPr txBox="1">
                <a:spLocks noChangeArrowheads="1"/>
              </p:cNvSpPr>
              <p:nvPr/>
            </p:nvSpPr>
            <p:spPr bwMode="auto">
              <a:xfrm>
                <a:off x="2588"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5" name="Text Box 74"/>
              <p:cNvSpPr txBox="1">
                <a:spLocks noChangeArrowheads="1"/>
              </p:cNvSpPr>
              <p:nvPr/>
            </p:nvSpPr>
            <p:spPr bwMode="auto">
              <a:xfrm>
                <a:off x="287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386" name="Text Box 75"/>
              <p:cNvSpPr txBox="1">
                <a:spLocks noChangeArrowheads="1"/>
              </p:cNvSpPr>
              <p:nvPr/>
            </p:nvSpPr>
            <p:spPr bwMode="auto">
              <a:xfrm>
                <a:off x="3792"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7" name="Text Box 76"/>
              <p:cNvSpPr txBox="1">
                <a:spLocks noChangeArrowheads="1"/>
              </p:cNvSpPr>
              <p:nvPr/>
            </p:nvSpPr>
            <p:spPr bwMode="auto">
              <a:xfrm>
                <a:off x="3936"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388" name="Text Box 77"/>
              <p:cNvSpPr txBox="1">
                <a:spLocks noChangeArrowheads="1"/>
              </p:cNvSpPr>
              <p:nvPr/>
            </p:nvSpPr>
            <p:spPr bwMode="auto">
              <a:xfrm>
                <a:off x="422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grpSp>
      <p:grpSp>
        <p:nvGrpSpPr>
          <p:cNvPr id="434" name="Group 78"/>
          <p:cNvGrpSpPr>
            <a:grpSpLocks/>
          </p:cNvGrpSpPr>
          <p:nvPr/>
        </p:nvGrpSpPr>
        <p:grpSpPr bwMode="auto">
          <a:xfrm>
            <a:off x="1328738" y="2724150"/>
            <a:ext cx="6519862" cy="160338"/>
            <a:chOff x="693" y="4021"/>
            <a:chExt cx="4107" cy="101"/>
          </a:xfrm>
        </p:grpSpPr>
        <p:sp>
          <p:nvSpPr>
            <p:cNvPr id="435" name="Line 79"/>
            <p:cNvSpPr>
              <a:spLocks noChangeShapeType="1"/>
            </p:cNvSpPr>
            <p:nvPr/>
          </p:nvSpPr>
          <p:spPr bwMode="auto">
            <a:xfrm>
              <a:off x="693" y="4071"/>
              <a:ext cx="4107" cy="1"/>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6" name="Line 80"/>
            <p:cNvSpPr>
              <a:spLocks noChangeShapeType="1"/>
            </p:cNvSpPr>
            <p:nvPr/>
          </p:nvSpPr>
          <p:spPr bwMode="auto">
            <a:xfrm>
              <a:off x="134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7" name="Line 81"/>
            <p:cNvSpPr>
              <a:spLocks noChangeShapeType="1"/>
            </p:cNvSpPr>
            <p:nvPr/>
          </p:nvSpPr>
          <p:spPr bwMode="auto">
            <a:xfrm>
              <a:off x="1151"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8" name="Line 82"/>
            <p:cNvSpPr>
              <a:spLocks noChangeShapeType="1"/>
            </p:cNvSpPr>
            <p:nvPr/>
          </p:nvSpPr>
          <p:spPr bwMode="auto">
            <a:xfrm>
              <a:off x="167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39" name="Line 83"/>
            <p:cNvSpPr>
              <a:spLocks noChangeShapeType="1"/>
            </p:cNvSpPr>
            <p:nvPr/>
          </p:nvSpPr>
          <p:spPr bwMode="auto">
            <a:xfrm>
              <a:off x="19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0" name="Line 84"/>
            <p:cNvSpPr>
              <a:spLocks noChangeShapeType="1"/>
            </p:cNvSpPr>
            <p:nvPr/>
          </p:nvSpPr>
          <p:spPr bwMode="auto">
            <a:xfrm>
              <a:off x="2063"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1" name="Line 85"/>
            <p:cNvSpPr>
              <a:spLocks noChangeShapeType="1"/>
            </p:cNvSpPr>
            <p:nvPr/>
          </p:nvSpPr>
          <p:spPr bwMode="auto">
            <a:xfrm>
              <a:off x="220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2" name="Line 86"/>
            <p:cNvSpPr>
              <a:spLocks noChangeShapeType="1"/>
            </p:cNvSpPr>
            <p:nvPr/>
          </p:nvSpPr>
          <p:spPr bwMode="auto">
            <a:xfrm>
              <a:off x="23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3" name="Line 87"/>
            <p:cNvSpPr>
              <a:spLocks noChangeShapeType="1"/>
            </p:cNvSpPr>
            <p:nvPr/>
          </p:nvSpPr>
          <p:spPr bwMode="auto">
            <a:xfrm>
              <a:off x="268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4" name="Line 88"/>
            <p:cNvSpPr>
              <a:spLocks noChangeShapeType="1"/>
            </p:cNvSpPr>
            <p:nvPr/>
          </p:nvSpPr>
          <p:spPr bwMode="auto">
            <a:xfrm>
              <a:off x="297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5" name="Line 89"/>
            <p:cNvSpPr>
              <a:spLocks noChangeShapeType="1"/>
            </p:cNvSpPr>
            <p:nvPr/>
          </p:nvSpPr>
          <p:spPr bwMode="auto">
            <a:xfrm>
              <a:off x="3215"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6" name="Line 90"/>
            <p:cNvSpPr>
              <a:spLocks noChangeShapeType="1"/>
            </p:cNvSpPr>
            <p:nvPr/>
          </p:nvSpPr>
          <p:spPr bwMode="auto">
            <a:xfrm>
              <a:off x="335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7" name="Line 91"/>
            <p:cNvSpPr>
              <a:spLocks noChangeShapeType="1"/>
            </p:cNvSpPr>
            <p:nvPr/>
          </p:nvSpPr>
          <p:spPr bwMode="auto">
            <a:xfrm>
              <a:off x="3647"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8" name="Line 92"/>
            <p:cNvSpPr>
              <a:spLocks noChangeShapeType="1"/>
            </p:cNvSpPr>
            <p:nvPr/>
          </p:nvSpPr>
          <p:spPr bwMode="auto">
            <a:xfrm>
              <a:off x="389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49" name="Line 93"/>
            <p:cNvSpPr>
              <a:spLocks noChangeShapeType="1"/>
            </p:cNvSpPr>
            <p:nvPr/>
          </p:nvSpPr>
          <p:spPr bwMode="auto">
            <a:xfrm>
              <a:off x="4032"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50" name="Line 94"/>
            <p:cNvSpPr>
              <a:spLocks noChangeShapeType="1"/>
            </p:cNvSpPr>
            <p:nvPr/>
          </p:nvSpPr>
          <p:spPr bwMode="auto">
            <a:xfrm>
              <a:off x="4319" y="4021"/>
              <a:ext cx="1" cy="10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grpSp>
      <p:sp>
        <p:nvSpPr>
          <p:cNvPr id="451" name="Text Box 95"/>
          <p:cNvSpPr txBox="1">
            <a:spLocks noChangeArrowheads="1"/>
          </p:cNvSpPr>
          <p:nvPr/>
        </p:nvSpPr>
        <p:spPr bwMode="auto">
          <a:xfrm>
            <a:off x="76200" y="4191000"/>
            <a:ext cx="1290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Phase</a:t>
            </a:r>
          </a:p>
          <a:p>
            <a:pPr eaLnBrk="1" hangingPunct="1">
              <a:lnSpc>
                <a:spcPct val="100000"/>
              </a:lnSpc>
              <a:spcBef>
                <a:spcPct val="0"/>
              </a:spcBef>
            </a:pPr>
            <a:r>
              <a:rPr lang="en-US" altLang="x-none" sz="1800">
                <a:solidFill>
                  <a:schemeClr val="tx1"/>
                </a:solidFill>
              </a:rPr>
              <a:t>haplotypes</a:t>
            </a:r>
          </a:p>
        </p:txBody>
      </p:sp>
      <p:sp>
        <p:nvSpPr>
          <p:cNvPr id="452" name="Text Box 96"/>
          <p:cNvSpPr txBox="1">
            <a:spLocks noChangeArrowheads="1"/>
          </p:cNvSpPr>
          <p:nvPr/>
        </p:nvSpPr>
        <p:spPr bwMode="auto">
          <a:xfrm>
            <a:off x="7848600" y="3352800"/>
            <a:ext cx="933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Match</a:t>
            </a:r>
          </a:p>
          <a:p>
            <a:pPr eaLnBrk="1" hangingPunct="1">
              <a:lnSpc>
                <a:spcPct val="100000"/>
              </a:lnSpc>
              <a:spcBef>
                <a:spcPct val="0"/>
              </a:spcBef>
            </a:pPr>
            <a:r>
              <a:rPr lang="en-US" altLang="x-none" sz="1800">
                <a:solidFill>
                  <a:schemeClr val="tx1"/>
                </a:solidFill>
              </a:rPr>
              <a:t>haps to</a:t>
            </a:r>
          </a:p>
          <a:p>
            <a:pPr eaLnBrk="1" hangingPunct="1">
              <a:lnSpc>
                <a:spcPct val="100000"/>
              </a:lnSpc>
              <a:spcBef>
                <a:spcPct val="0"/>
              </a:spcBef>
            </a:pPr>
            <a:r>
              <a:rPr lang="en-US" altLang="x-none" sz="1800">
                <a:solidFill>
                  <a:schemeClr val="tx1"/>
                </a:solidFill>
              </a:rPr>
              <a:t>panel</a:t>
            </a:r>
          </a:p>
        </p:txBody>
      </p:sp>
      <p:sp>
        <p:nvSpPr>
          <p:cNvPr id="453" name="Text Box 97"/>
          <p:cNvSpPr txBox="1">
            <a:spLocks noChangeArrowheads="1"/>
          </p:cNvSpPr>
          <p:nvPr/>
        </p:nvSpPr>
        <p:spPr bwMode="auto">
          <a:xfrm>
            <a:off x="336550" y="1979613"/>
            <a:ext cx="958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eaLnBrk="1" hangingPunct="1">
              <a:lnSpc>
                <a:spcPct val="100000"/>
              </a:lnSpc>
              <a:spcBef>
                <a:spcPct val="0"/>
              </a:spcBef>
            </a:pPr>
            <a:r>
              <a:rPr lang="en-US" altLang="x-none" sz="1800">
                <a:solidFill>
                  <a:schemeClr val="tx1"/>
                </a:solidFill>
              </a:rPr>
              <a:t>Impute</a:t>
            </a:r>
          </a:p>
          <a:p>
            <a:pPr eaLnBrk="1" hangingPunct="1">
              <a:lnSpc>
                <a:spcPct val="100000"/>
              </a:lnSpc>
              <a:spcBef>
                <a:spcPct val="0"/>
              </a:spcBef>
            </a:pPr>
            <a:r>
              <a:rPr lang="en-US" altLang="x-none" sz="1800">
                <a:solidFill>
                  <a:schemeClr val="tx1"/>
                </a:solidFill>
              </a:rPr>
              <a:t>missing</a:t>
            </a:r>
          </a:p>
          <a:p>
            <a:pPr eaLnBrk="1" hangingPunct="1">
              <a:lnSpc>
                <a:spcPct val="100000"/>
              </a:lnSpc>
              <a:spcBef>
                <a:spcPct val="0"/>
              </a:spcBef>
            </a:pPr>
            <a:r>
              <a:rPr lang="en-US" altLang="x-none" sz="1800">
                <a:solidFill>
                  <a:schemeClr val="tx1"/>
                </a:solidFill>
              </a:rPr>
              <a:t>alleles</a:t>
            </a:r>
          </a:p>
        </p:txBody>
      </p:sp>
      <p:cxnSp>
        <p:nvCxnSpPr>
          <p:cNvPr id="454" name="AutoShape 98"/>
          <p:cNvCxnSpPr>
            <a:cxnSpLocks noChangeShapeType="1"/>
          </p:cNvCxnSpPr>
          <p:nvPr/>
        </p:nvCxnSpPr>
        <p:spPr bwMode="auto">
          <a:xfrm rot="10800000" flipH="1" flipV="1">
            <a:off x="1903413" y="2181225"/>
            <a:ext cx="1587" cy="958850"/>
          </a:xfrm>
          <a:prstGeom prst="curvedConnector3">
            <a:avLst>
              <a:gd name="adj1" fmla="val -13400000"/>
            </a:avLst>
          </a:prstGeom>
          <a:noFill/>
          <a:ln w="19050">
            <a:solidFill>
              <a:srgbClr val="FFCC00"/>
            </a:solidFill>
            <a:round/>
            <a:headEnd/>
            <a:tailEnd/>
          </a:ln>
          <a:extLst>
            <a:ext uri="{909E8E84-426E-40DD-AFC4-6F175D3DCCD1}">
              <a14:hiddenFill xmlns:a14="http://schemas.microsoft.com/office/drawing/2010/main">
                <a:noFill/>
              </a14:hiddenFill>
            </a:ext>
          </a:extLst>
        </p:spPr>
      </p:cxnSp>
      <p:cxnSp>
        <p:nvCxnSpPr>
          <p:cNvPr id="455" name="AutoShape 99"/>
          <p:cNvCxnSpPr>
            <a:cxnSpLocks noChangeShapeType="1"/>
          </p:cNvCxnSpPr>
          <p:nvPr/>
        </p:nvCxnSpPr>
        <p:spPr bwMode="auto">
          <a:xfrm rot="10800000" flipH="1" flipV="1">
            <a:off x="1897063" y="1598613"/>
            <a:ext cx="1587" cy="1544637"/>
          </a:xfrm>
          <a:prstGeom prst="curvedConnector3">
            <a:avLst>
              <a:gd name="adj1" fmla="val -18100000"/>
            </a:avLst>
          </a:prstGeom>
          <a:noFill/>
          <a:ln w="19050">
            <a:solidFill>
              <a:srgbClr val="FFCC00"/>
            </a:solidFill>
            <a:round/>
            <a:headEnd/>
            <a:tailEnd type="triangle" w="lg" len="lg"/>
          </a:ln>
          <a:extLst>
            <a:ext uri="{909E8E84-426E-40DD-AFC4-6F175D3DCCD1}">
              <a14:hiddenFill xmlns:a14="http://schemas.microsoft.com/office/drawing/2010/main">
                <a:noFill/>
              </a14:hiddenFill>
            </a:ext>
          </a:extLst>
        </p:spPr>
      </p:cxnSp>
      <p:grpSp>
        <p:nvGrpSpPr>
          <p:cNvPr id="456" name="Group 100"/>
          <p:cNvGrpSpPr>
            <a:grpSpLocks/>
          </p:cNvGrpSpPr>
          <p:nvPr/>
        </p:nvGrpSpPr>
        <p:grpSpPr bwMode="auto">
          <a:xfrm>
            <a:off x="1905000" y="2960688"/>
            <a:ext cx="5334000" cy="2322512"/>
            <a:chOff x="1200" y="1865"/>
            <a:chExt cx="3360" cy="1463"/>
          </a:xfrm>
        </p:grpSpPr>
        <p:grpSp>
          <p:nvGrpSpPr>
            <p:cNvPr id="457" name="Group 101"/>
            <p:cNvGrpSpPr>
              <a:grpSpLocks/>
            </p:cNvGrpSpPr>
            <p:nvPr/>
          </p:nvGrpSpPr>
          <p:grpSpPr bwMode="auto">
            <a:xfrm>
              <a:off x="1200" y="2041"/>
              <a:ext cx="3360" cy="231"/>
              <a:chOff x="1056" y="2073"/>
              <a:chExt cx="3360" cy="231"/>
            </a:xfrm>
          </p:grpSpPr>
          <p:sp>
            <p:nvSpPr>
              <p:cNvPr id="516" name="Text Box 102"/>
              <p:cNvSpPr txBox="1">
                <a:spLocks noChangeArrowheads="1"/>
              </p:cNvSpPr>
              <p:nvPr/>
            </p:nvSpPr>
            <p:spPr bwMode="auto">
              <a:xfrm>
                <a:off x="1056"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17" name="Text Box 103"/>
              <p:cNvSpPr txBox="1">
                <a:spLocks noChangeArrowheads="1"/>
              </p:cNvSpPr>
              <p:nvPr/>
            </p:nvSpPr>
            <p:spPr bwMode="auto">
              <a:xfrm>
                <a:off x="3792"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18" name="Text Box 104"/>
              <p:cNvSpPr txBox="1">
                <a:spLocks noChangeArrowheads="1"/>
              </p:cNvSpPr>
              <p:nvPr/>
            </p:nvSpPr>
            <p:spPr bwMode="auto">
              <a:xfrm>
                <a:off x="422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19" name="Text Box 105"/>
              <p:cNvSpPr txBox="1">
                <a:spLocks noChangeArrowheads="1"/>
              </p:cNvSpPr>
              <p:nvPr/>
            </p:nvSpPr>
            <p:spPr bwMode="auto">
              <a:xfrm>
                <a:off x="230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0" name="Text Box 106"/>
              <p:cNvSpPr txBox="1">
                <a:spLocks noChangeArrowheads="1"/>
              </p:cNvSpPr>
              <p:nvPr/>
            </p:nvSpPr>
            <p:spPr bwMode="auto">
              <a:xfrm>
                <a:off x="3544"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21" name="Text Box 107"/>
              <p:cNvSpPr txBox="1">
                <a:spLocks noChangeArrowheads="1"/>
              </p:cNvSpPr>
              <p:nvPr/>
            </p:nvSpPr>
            <p:spPr bwMode="auto">
              <a:xfrm>
                <a:off x="1960" y="20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58" name="Group 108"/>
            <p:cNvGrpSpPr>
              <a:grpSpLocks/>
            </p:cNvGrpSpPr>
            <p:nvPr/>
          </p:nvGrpSpPr>
          <p:grpSpPr bwMode="auto">
            <a:xfrm>
              <a:off x="1200" y="2217"/>
              <a:ext cx="3360" cy="231"/>
              <a:chOff x="1056" y="2217"/>
              <a:chExt cx="3360" cy="231"/>
            </a:xfrm>
          </p:grpSpPr>
          <p:sp>
            <p:nvSpPr>
              <p:cNvPr id="510" name="Text Box 109"/>
              <p:cNvSpPr txBox="1">
                <a:spLocks noChangeArrowheads="1"/>
              </p:cNvSpPr>
              <p:nvPr/>
            </p:nvSpPr>
            <p:spPr bwMode="auto">
              <a:xfrm>
                <a:off x="1056"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11" name="Text Box 110"/>
              <p:cNvSpPr txBox="1">
                <a:spLocks noChangeArrowheads="1"/>
              </p:cNvSpPr>
              <p:nvPr/>
            </p:nvSpPr>
            <p:spPr bwMode="auto">
              <a:xfrm>
                <a:off x="3792"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12" name="Text Box 111"/>
              <p:cNvSpPr txBox="1">
                <a:spLocks noChangeArrowheads="1"/>
              </p:cNvSpPr>
              <p:nvPr/>
            </p:nvSpPr>
            <p:spPr bwMode="auto">
              <a:xfrm>
                <a:off x="422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13" name="Text Box 112"/>
              <p:cNvSpPr txBox="1">
                <a:spLocks noChangeArrowheads="1"/>
              </p:cNvSpPr>
              <p:nvPr/>
            </p:nvSpPr>
            <p:spPr bwMode="auto">
              <a:xfrm>
                <a:off x="230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14" name="Text Box 113"/>
              <p:cNvSpPr txBox="1">
                <a:spLocks noChangeArrowheads="1"/>
              </p:cNvSpPr>
              <p:nvPr/>
            </p:nvSpPr>
            <p:spPr bwMode="auto">
              <a:xfrm>
                <a:off x="3544"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15" name="Text Box 114"/>
              <p:cNvSpPr txBox="1">
                <a:spLocks noChangeArrowheads="1"/>
              </p:cNvSpPr>
              <p:nvPr/>
            </p:nvSpPr>
            <p:spPr bwMode="auto">
              <a:xfrm>
                <a:off x="1960" y="22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59" name="Group 115"/>
            <p:cNvGrpSpPr>
              <a:grpSpLocks/>
            </p:cNvGrpSpPr>
            <p:nvPr/>
          </p:nvGrpSpPr>
          <p:grpSpPr bwMode="auto">
            <a:xfrm>
              <a:off x="1200" y="2393"/>
              <a:ext cx="3360" cy="231"/>
              <a:chOff x="1056" y="2361"/>
              <a:chExt cx="3360" cy="231"/>
            </a:xfrm>
          </p:grpSpPr>
          <p:sp>
            <p:nvSpPr>
              <p:cNvPr id="504" name="Text Box 116"/>
              <p:cNvSpPr txBox="1">
                <a:spLocks noChangeArrowheads="1"/>
              </p:cNvSpPr>
              <p:nvPr/>
            </p:nvSpPr>
            <p:spPr bwMode="auto">
              <a:xfrm>
                <a:off x="1056"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5" name="Text Box 117"/>
              <p:cNvSpPr txBox="1">
                <a:spLocks noChangeArrowheads="1"/>
              </p:cNvSpPr>
              <p:nvPr/>
            </p:nvSpPr>
            <p:spPr bwMode="auto">
              <a:xfrm>
                <a:off x="3792"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6" name="Text Box 118"/>
              <p:cNvSpPr txBox="1">
                <a:spLocks noChangeArrowheads="1"/>
              </p:cNvSpPr>
              <p:nvPr/>
            </p:nvSpPr>
            <p:spPr bwMode="auto">
              <a:xfrm>
                <a:off x="422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507" name="Text Box 119"/>
              <p:cNvSpPr txBox="1">
                <a:spLocks noChangeArrowheads="1"/>
              </p:cNvSpPr>
              <p:nvPr/>
            </p:nvSpPr>
            <p:spPr bwMode="auto">
              <a:xfrm>
                <a:off x="230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8" name="Text Box 120"/>
              <p:cNvSpPr txBox="1">
                <a:spLocks noChangeArrowheads="1"/>
              </p:cNvSpPr>
              <p:nvPr/>
            </p:nvSpPr>
            <p:spPr bwMode="auto">
              <a:xfrm>
                <a:off x="3544"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9" name="Text Box 121"/>
              <p:cNvSpPr txBox="1">
                <a:spLocks noChangeArrowheads="1"/>
              </p:cNvSpPr>
              <p:nvPr/>
            </p:nvSpPr>
            <p:spPr bwMode="auto">
              <a:xfrm>
                <a:off x="1960" y="23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60" name="Group 122"/>
            <p:cNvGrpSpPr>
              <a:grpSpLocks/>
            </p:cNvGrpSpPr>
            <p:nvPr/>
          </p:nvGrpSpPr>
          <p:grpSpPr bwMode="auto">
            <a:xfrm>
              <a:off x="1200" y="2569"/>
              <a:ext cx="3360" cy="231"/>
              <a:chOff x="1056" y="2640"/>
              <a:chExt cx="3360" cy="231"/>
            </a:xfrm>
          </p:grpSpPr>
          <p:sp>
            <p:nvSpPr>
              <p:cNvPr id="498" name="Text Box 123"/>
              <p:cNvSpPr txBox="1">
                <a:spLocks noChangeArrowheads="1"/>
              </p:cNvSpPr>
              <p:nvPr/>
            </p:nvSpPr>
            <p:spPr bwMode="auto">
              <a:xfrm>
                <a:off x="1056"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99" name="Text Box 124"/>
              <p:cNvSpPr txBox="1">
                <a:spLocks noChangeArrowheads="1"/>
              </p:cNvSpPr>
              <p:nvPr/>
            </p:nvSpPr>
            <p:spPr bwMode="auto">
              <a:xfrm>
                <a:off x="3792"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0" name="Text Box 125"/>
              <p:cNvSpPr txBox="1">
                <a:spLocks noChangeArrowheads="1"/>
              </p:cNvSpPr>
              <p:nvPr/>
            </p:nvSpPr>
            <p:spPr bwMode="auto">
              <a:xfrm>
                <a:off x="422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1" name="Text Box 126"/>
              <p:cNvSpPr txBox="1">
                <a:spLocks noChangeArrowheads="1"/>
              </p:cNvSpPr>
              <p:nvPr/>
            </p:nvSpPr>
            <p:spPr bwMode="auto">
              <a:xfrm>
                <a:off x="230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2" name="Text Box 127"/>
              <p:cNvSpPr txBox="1">
                <a:spLocks noChangeArrowheads="1"/>
              </p:cNvSpPr>
              <p:nvPr/>
            </p:nvSpPr>
            <p:spPr bwMode="auto">
              <a:xfrm>
                <a:off x="3544"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503" name="Text Box 128"/>
              <p:cNvSpPr txBox="1">
                <a:spLocks noChangeArrowheads="1"/>
              </p:cNvSpPr>
              <p:nvPr/>
            </p:nvSpPr>
            <p:spPr bwMode="auto">
              <a:xfrm>
                <a:off x="1960" y="26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61" name="Group 129"/>
            <p:cNvGrpSpPr>
              <a:grpSpLocks/>
            </p:cNvGrpSpPr>
            <p:nvPr/>
          </p:nvGrpSpPr>
          <p:grpSpPr bwMode="auto">
            <a:xfrm>
              <a:off x="1200" y="2745"/>
              <a:ext cx="3360" cy="231"/>
              <a:chOff x="1056" y="2793"/>
              <a:chExt cx="3360" cy="231"/>
            </a:xfrm>
          </p:grpSpPr>
          <p:sp>
            <p:nvSpPr>
              <p:cNvPr id="492" name="Text Box 130"/>
              <p:cNvSpPr txBox="1">
                <a:spLocks noChangeArrowheads="1"/>
              </p:cNvSpPr>
              <p:nvPr/>
            </p:nvSpPr>
            <p:spPr bwMode="auto">
              <a:xfrm>
                <a:off x="1056"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3" name="Text Box 131"/>
              <p:cNvSpPr txBox="1">
                <a:spLocks noChangeArrowheads="1"/>
              </p:cNvSpPr>
              <p:nvPr/>
            </p:nvSpPr>
            <p:spPr bwMode="auto">
              <a:xfrm>
                <a:off x="3792"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4" name="Text Box 132"/>
              <p:cNvSpPr txBox="1">
                <a:spLocks noChangeArrowheads="1"/>
              </p:cNvSpPr>
              <p:nvPr/>
            </p:nvSpPr>
            <p:spPr bwMode="auto">
              <a:xfrm>
                <a:off x="422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5" name="Text Box 133"/>
              <p:cNvSpPr txBox="1">
                <a:spLocks noChangeArrowheads="1"/>
              </p:cNvSpPr>
              <p:nvPr/>
            </p:nvSpPr>
            <p:spPr bwMode="auto">
              <a:xfrm>
                <a:off x="230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6" name="Text Box 134"/>
              <p:cNvSpPr txBox="1">
                <a:spLocks noChangeArrowheads="1"/>
              </p:cNvSpPr>
              <p:nvPr/>
            </p:nvSpPr>
            <p:spPr bwMode="auto">
              <a:xfrm>
                <a:off x="3544"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97" name="Text Box 135"/>
              <p:cNvSpPr txBox="1">
                <a:spLocks noChangeArrowheads="1"/>
              </p:cNvSpPr>
              <p:nvPr/>
            </p:nvSpPr>
            <p:spPr bwMode="auto">
              <a:xfrm>
                <a:off x="1960" y="27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62" name="Group 136"/>
            <p:cNvGrpSpPr>
              <a:grpSpLocks/>
            </p:cNvGrpSpPr>
            <p:nvPr/>
          </p:nvGrpSpPr>
          <p:grpSpPr bwMode="auto">
            <a:xfrm>
              <a:off x="1200" y="2921"/>
              <a:ext cx="3360" cy="231"/>
              <a:chOff x="1056" y="2937"/>
              <a:chExt cx="3360" cy="231"/>
            </a:xfrm>
          </p:grpSpPr>
          <p:sp>
            <p:nvSpPr>
              <p:cNvPr id="486" name="Text Box 137"/>
              <p:cNvSpPr txBox="1">
                <a:spLocks noChangeArrowheads="1"/>
              </p:cNvSpPr>
              <p:nvPr/>
            </p:nvSpPr>
            <p:spPr bwMode="auto">
              <a:xfrm>
                <a:off x="1056"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87" name="Text Box 138"/>
              <p:cNvSpPr txBox="1">
                <a:spLocks noChangeArrowheads="1"/>
              </p:cNvSpPr>
              <p:nvPr/>
            </p:nvSpPr>
            <p:spPr bwMode="auto">
              <a:xfrm>
                <a:off x="3792"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8" name="Text Box 139"/>
              <p:cNvSpPr txBox="1">
                <a:spLocks noChangeArrowheads="1"/>
              </p:cNvSpPr>
              <p:nvPr/>
            </p:nvSpPr>
            <p:spPr bwMode="auto">
              <a:xfrm>
                <a:off x="422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9" name="Text Box 140"/>
              <p:cNvSpPr txBox="1">
                <a:spLocks noChangeArrowheads="1"/>
              </p:cNvSpPr>
              <p:nvPr/>
            </p:nvSpPr>
            <p:spPr bwMode="auto">
              <a:xfrm>
                <a:off x="230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0" name="Text Box 141"/>
              <p:cNvSpPr txBox="1">
                <a:spLocks noChangeArrowheads="1"/>
              </p:cNvSpPr>
              <p:nvPr/>
            </p:nvSpPr>
            <p:spPr bwMode="auto">
              <a:xfrm>
                <a:off x="3544"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91" name="Text Box 142"/>
              <p:cNvSpPr txBox="1">
                <a:spLocks noChangeArrowheads="1"/>
              </p:cNvSpPr>
              <p:nvPr/>
            </p:nvSpPr>
            <p:spPr bwMode="auto">
              <a:xfrm>
                <a:off x="1960" y="29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grpSp>
        <p:grpSp>
          <p:nvGrpSpPr>
            <p:cNvPr id="463" name="Group 143"/>
            <p:cNvGrpSpPr>
              <a:grpSpLocks/>
            </p:cNvGrpSpPr>
            <p:nvPr/>
          </p:nvGrpSpPr>
          <p:grpSpPr bwMode="auto">
            <a:xfrm>
              <a:off x="1200" y="3097"/>
              <a:ext cx="3360" cy="231"/>
              <a:chOff x="1056" y="3081"/>
              <a:chExt cx="3360" cy="231"/>
            </a:xfrm>
          </p:grpSpPr>
          <p:sp>
            <p:nvSpPr>
              <p:cNvPr id="480" name="Text Box 144"/>
              <p:cNvSpPr txBox="1">
                <a:spLocks noChangeArrowheads="1"/>
              </p:cNvSpPr>
              <p:nvPr/>
            </p:nvSpPr>
            <p:spPr bwMode="auto">
              <a:xfrm>
                <a:off x="1056"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1" name="Text Box 145"/>
              <p:cNvSpPr txBox="1">
                <a:spLocks noChangeArrowheads="1"/>
              </p:cNvSpPr>
              <p:nvPr/>
            </p:nvSpPr>
            <p:spPr bwMode="auto">
              <a:xfrm>
                <a:off x="3792"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2" name="Text Box 146"/>
              <p:cNvSpPr txBox="1">
                <a:spLocks noChangeArrowheads="1"/>
              </p:cNvSpPr>
              <p:nvPr/>
            </p:nvSpPr>
            <p:spPr bwMode="auto">
              <a:xfrm>
                <a:off x="422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83" name="Text Box 147"/>
              <p:cNvSpPr txBox="1">
                <a:spLocks noChangeArrowheads="1"/>
              </p:cNvSpPr>
              <p:nvPr/>
            </p:nvSpPr>
            <p:spPr bwMode="auto">
              <a:xfrm>
                <a:off x="230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4" name="Text Box 148"/>
              <p:cNvSpPr txBox="1">
                <a:spLocks noChangeArrowheads="1"/>
              </p:cNvSpPr>
              <p:nvPr/>
            </p:nvSpPr>
            <p:spPr bwMode="auto">
              <a:xfrm>
                <a:off x="3544"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85" name="Text Box 149"/>
              <p:cNvSpPr txBox="1">
                <a:spLocks noChangeArrowheads="1"/>
              </p:cNvSpPr>
              <p:nvPr/>
            </p:nvSpPr>
            <p:spPr bwMode="auto">
              <a:xfrm>
                <a:off x="1960" y="30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grpSp>
        <p:grpSp>
          <p:nvGrpSpPr>
            <p:cNvPr id="464" name="Group 150"/>
            <p:cNvGrpSpPr>
              <a:grpSpLocks/>
            </p:cNvGrpSpPr>
            <p:nvPr/>
          </p:nvGrpSpPr>
          <p:grpSpPr bwMode="auto">
            <a:xfrm>
              <a:off x="1200" y="1865"/>
              <a:ext cx="3360" cy="231"/>
              <a:chOff x="1296" y="288"/>
              <a:chExt cx="3360" cy="231"/>
            </a:xfrm>
          </p:grpSpPr>
          <p:sp>
            <p:nvSpPr>
              <p:cNvPr id="465" name="Text Box 151"/>
              <p:cNvSpPr txBox="1">
                <a:spLocks noChangeArrowheads="1"/>
              </p:cNvSpPr>
              <p:nvPr/>
            </p:nvSpPr>
            <p:spPr bwMode="auto">
              <a:xfrm>
                <a:off x="129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66" name="Text Box 152"/>
              <p:cNvSpPr txBox="1">
                <a:spLocks noChangeArrowheads="1"/>
              </p:cNvSpPr>
              <p:nvPr/>
            </p:nvSpPr>
            <p:spPr bwMode="auto">
              <a:xfrm>
                <a:off x="403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67" name="Text Box 153"/>
              <p:cNvSpPr txBox="1">
                <a:spLocks noChangeArrowheads="1"/>
              </p:cNvSpPr>
              <p:nvPr/>
            </p:nvSpPr>
            <p:spPr bwMode="auto">
              <a:xfrm>
                <a:off x="44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468" name="Text Box 154"/>
              <p:cNvSpPr txBox="1">
                <a:spLocks noChangeArrowheads="1"/>
              </p:cNvSpPr>
              <p:nvPr/>
            </p:nvSpPr>
            <p:spPr bwMode="auto">
              <a:xfrm>
                <a:off x="254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69" name="Text Box 155"/>
              <p:cNvSpPr txBox="1">
                <a:spLocks noChangeArrowheads="1"/>
              </p:cNvSpPr>
              <p:nvPr/>
            </p:nvSpPr>
            <p:spPr bwMode="auto">
              <a:xfrm>
                <a:off x="378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470" name="Text Box 156"/>
              <p:cNvSpPr txBox="1">
                <a:spLocks noChangeArrowheads="1"/>
              </p:cNvSpPr>
              <p:nvPr/>
            </p:nvSpPr>
            <p:spPr bwMode="auto">
              <a:xfrm>
                <a:off x="220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2</a:t>
                </a:r>
              </a:p>
            </p:txBody>
          </p:sp>
          <p:sp>
            <p:nvSpPr>
              <p:cNvPr id="471" name="Text Box 157"/>
              <p:cNvSpPr txBox="1">
                <a:spLocks noChangeArrowheads="1"/>
              </p:cNvSpPr>
              <p:nvPr/>
            </p:nvSpPr>
            <p:spPr bwMode="auto">
              <a:xfrm>
                <a:off x="234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72" name="Text Box 158"/>
              <p:cNvSpPr txBox="1">
                <a:spLocks noChangeArrowheads="1"/>
              </p:cNvSpPr>
              <p:nvPr/>
            </p:nvSpPr>
            <p:spPr bwMode="auto">
              <a:xfrm>
                <a:off x="350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73" name="Text Box 159"/>
              <p:cNvSpPr txBox="1">
                <a:spLocks noChangeArrowheads="1"/>
              </p:cNvSpPr>
              <p:nvPr/>
            </p:nvSpPr>
            <p:spPr bwMode="auto">
              <a:xfrm>
                <a:off x="335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0</a:t>
                </a:r>
              </a:p>
            </p:txBody>
          </p:sp>
          <p:sp>
            <p:nvSpPr>
              <p:cNvPr id="474" name="Text Box 160"/>
              <p:cNvSpPr txBox="1">
                <a:spLocks noChangeArrowheads="1"/>
              </p:cNvSpPr>
              <p:nvPr/>
            </p:nvSpPr>
            <p:spPr bwMode="auto">
              <a:xfrm>
                <a:off x="148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5" name="Text Box 161"/>
              <p:cNvSpPr txBox="1">
                <a:spLocks noChangeArrowheads="1"/>
              </p:cNvSpPr>
              <p:nvPr/>
            </p:nvSpPr>
            <p:spPr bwMode="auto">
              <a:xfrm>
                <a:off x="2828"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1</a:t>
                </a:r>
              </a:p>
            </p:txBody>
          </p:sp>
          <p:sp>
            <p:nvSpPr>
              <p:cNvPr id="476" name="Text Box 162"/>
              <p:cNvSpPr txBox="1">
                <a:spLocks noChangeArrowheads="1"/>
              </p:cNvSpPr>
              <p:nvPr/>
            </p:nvSpPr>
            <p:spPr bwMode="auto">
              <a:xfrm>
                <a:off x="4176"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1</a:t>
                </a:r>
              </a:p>
            </p:txBody>
          </p:sp>
          <p:sp>
            <p:nvSpPr>
              <p:cNvPr id="477" name="Text Box 163"/>
              <p:cNvSpPr txBox="1">
                <a:spLocks noChangeArrowheads="1"/>
              </p:cNvSpPr>
              <p:nvPr/>
            </p:nvSpPr>
            <p:spPr bwMode="auto">
              <a:xfrm>
                <a:off x="1824"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78" name="Text Box 164"/>
              <p:cNvSpPr txBox="1">
                <a:spLocks noChangeArrowheads="1"/>
              </p:cNvSpPr>
              <p:nvPr/>
            </p:nvSpPr>
            <p:spPr bwMode="auto">
              <a:xfrm>
                <a:off x="2060"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rgbClr val="969696"/>
                    </a:solidFill>
                  </a:rPr>
                  <a:t>2</a:t>
                </a:r>
              </a:p>
            </p:txBody>
          </p:sp>
          <p:sp>
            <p:nvSpPr>
              <p:cNvPr id="479" name="Text Box 165"/>
              <p:cNvSpPr txBox="1">
                <a:spLocks noChangeArrowheads="1"/>
              </p:cNvSpPr>
              <p:nvPr/>
            </p:nvSpPr>
            <p:spPr bwMode="auto">
              <a:xfrm>
                <a:off x="3112" y="2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r" eaLnBrk="1" hangingPunct="1">
                  <a:lnSpc>
                    <a:spcPct val="100000"/>
                  </a:lnSpc>
                  <a:spcBef>
                    <a:spcPct val="0"/>
                  </a:spcBef>
                </a:pPr>
                <a:r>
                  <a:rPr lang="en-US" altLang="x-none" sz="1800">
                    <a:solidFill>
                      <a:srgbClr val="969696"/>
                    </a:solidFill>
                  </a:rPr>
                  <a:t>2</a:t>
                </a:r>
              </a:p>
            </p:txBody>
          </p:sp>
        </p:grpSp>
      </p:grpSp>
      <p:cxnSp>
        <p:nvCxnSpPr>
          <p:cNvPr id="522" name="AutoShape 166"/>
          <p:cNvCxnSpPr>
            <a:cxnSpLocks noChangeShapeType="1"/>
          </p:cNvCxnSpPr>
          <p:nvPr/>
        </p:nvCxnSpPr>
        <p:spPr bwMode="auto">
          <a:xfrm rot="10800000" flipH="1" flipV="1">
            <a:off x="1903413" y="3140075"/>
            <a:ext cx="1587" cy="2619375"/>
          </a:xfrm>
          <a:prstGeom prst="curvedConnector3">
            <a:avLst>
              <a:gd name="adj1" fmla="val -252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523" name="AutoShape 167"/>
          <p:cNvCxnSpPr>
            <a:cxnSpLocks noChangeShapeType="1"/>
          </p:cNvCxnSpPr>
          <p:nvPr/>
        </p:nvCxnSpPr>
        <p:spPr bwMode="auto">
          <a:xfrm flipV="1">
            <a:off x="7239000" y="1600200"/>
            <a:ext cx="1588" cy="4159250"/>
          </a:xfrm>
          <a:prstGeom prst="curvedConnector3">
            <a:avLst>
              <a:gd name="adj1" fmla="val 30400000"/>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cxnSp>
      <p:grpSp>
        <p:nvGrpSpPr>
          <p:cNvPr id="524" name="Group 168"/>
          <p:cNvGrpSpPr>
            <a:grpSpLocks/>
          </p:cNvGrpSpPr>
          <p:nvPr/>
        </p:nvGrpSpPr>
        <p:grpSpPr bwMode="auto">
          <a:xfrm>
            <a:off x="1905000" y="5562600"/>
            <a:ext cx="5334000" cy="366713"/>
            <a:chOff x="1296" y="1001"/>
            <a:chExt cx="3360" cy="231"/>
          </a:xfrm>
        </p:grpSpPr>
        <p:sp>
          <p:nvSpPr>
            <p:cNvPr id="525" name="Text Box 169"/>
            <p:cNvSpPr txBox="1">
              <a:spLocks noChangeArrowheads="1"/>
            </p:cNvSpPr>
            <p:nvPr/>
          </p:nvSpPr>
          <p:spPr bwMode="auto">
            <a:xfrm>
              <a:off x="1296"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26" name="Text Box 170"/>
            <p:cNvSpPr txBox="1">
              <a:spLocks noChangeArrowheads="1"/>
            </p:cNvSpPr>
            <p:nvPr/>
          </p:nvSpPr>
          <p:spPr bwMode="auto">
            <a:xfrm>
              <a:off x="254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27" name="Text Box 171"/>
            <p:cNvSpPr txBox="1">
              <a:spLocks noChangeArrowheads="1"/>
            </p:cNvSpPr>
            <p:nvPr/>
          </p:nvSpPr>
          <p:spPr bwMode="auto">
            <a:xfrm>
              <a:off x="3784"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28" name="Text Box 172"/>
            <p:cNvSpPr txBox="1">
              <a:spLocks noChangeArrowheads="1"/>
            </p:cNvSpPr>
            <p:nvPr/>
          </p:nvSpPr>
          <p:spPr bwMode="auto">
            <a:xfrm>
              <a:off x="220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29" name="Text Box 173"/>
            <p:cNvSpPr txBox="1">
              <a:spLocks noChangeArrowheads="1"/>
            </p:cNvSpPr>
            <p:nvPr/>
          </p:nvSpPr>
          <p:spPr bwMode="auto">
            <a:xfrm>
              <a:off x="4032"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30" name="Text Box 174"/>
            <p:cNvSpPr txBox="1">
              <a:spLocks noChangeArrowheads="1"/>
            </p:cNvSpPr>
            <p:nvPr/>
          </p:nvSpPr>
          <p:spPr bwMode="auto">
            <a:xfrm>
              <a:off x="4460" y="10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grpSp>
          <p:nvGrpSpPr>
            <p:cNvPr id="531" name="Group 175"/>
            <p:cNvGrpSpPr>
              <a:grpSpLocks/>
            </p:cNvGrpSpPr>
            <p:nvPr/>
          </p:nvGrpSpPr>
          <p:grpSpPr bwMode="auto">
            <a:xfrm>
              <a:off x="1296" y="1023"/>
              <a:ext cx="3360" cy="179"/>
              <a:chOff x="1296" y="1023"/>
              <a:chExt cx="3360" cy="179"/>
            </a:xfrm>
          </p:grpSpPr>
          <p:grpSp>
            <p:nvGrpSpPr>
              <p:cNvPr id="532" name="Group 176"/>
              <p:cNvGrpSpPr>
                <a:grpSpLocks/>
              </p:cNvGrpSpPr>
              <p:nvPr/>
            </p:nvGrpSpPr>
            <p:grpSpPr bwMode="auto">
              <a:xfrm>
                <a:off x="1296" y="1023"/>
                <a:ext cx="3360" cy="177"/>
                <a:chOff x="1200" y="912"/>
                <a:chExt cx="3360" cy="2448"/>
              </a:xfrm>
            </p:grpSpPr>
            <p:sp>
              <p:nvSpPr>
                <p:cNvPr id="534" name="Rectangle 177"/>
                <p:cNvSpPr>
                  <a:spLocks noChangeArrowheads="1"/>
                </p:cNvSpPr>
                <p:nvPr/>
              </p:nvSpPr>
              <p:spPr bwMode="auto">
                <a:xfrm>
                  <a:off x="1200"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35" name="Rectangle 178"/>
                <p:cNvSpPr>
                  <a:spLocks noChangeArrowheads="1"/>
                </p:cNvSpPr>
                <p:nvPr/>
              </p:nvSpPr>
              <p:spPr bwMode="auto">
                <a:xfrm>
                  <a:off x="213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36" name="Rectangle 179"/>
                <p:cNvSpPr>
                  <a:spLocks noChangeArrowheads="1"/>
                </p:cNvSpPr>
                <p:nvPr/>
              </p:nvSpPr>
              <p:spPr bwMode="auto">
                <a:xfrm>
                  <a:off x="247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37" name="Rectangle 180"/>
                <p:cNvSpPr>
                  <a:spLocks noChangeArrowheads="1"/>
                </p:cNvSpPr>
                <p:nvPr/>
              </p:nvSpPr>
              <p:spPr bwMode="auto">
                <a:xfrm>
                  <a:off x="3708" y="912"/>
                  <a:ext cx="397"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38" name="Rectangle 181"/>
                <p:cNvSpPr>
                  <a:spLocks noChangeArrowheads="1"/>
                </p:cNvSpPr>
                <p:nvPr/>
              </p:nvSpPr>
              <p:spPr bwMode="auto">
                <a:xfrm>
                  <a:off x="4368"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grpSp>
          <p:sp>
            <p:nvSpPr>
              <p:cNvPr id="533" name="Rectangle 182"/>
              <p:cNvSpPr>
                <a:spLocks noChangeArrowheads="1"/>
              </p:cNvSpPr>
              <p:nvPr/>
            </p:nvSpPr>
            <p:spPr bwMode="auto">
              <a:xfrm>
                <a:off x="1296" y="1023"/>
                <a:ext cx="3360" cy="17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539" name="Group 183"/>
          <p:cNvGrpSpPr>
            <a:grpSpLocks/>
          </p:cNvGrpSpPr>
          <p:nvPr/>
        </p:nvGrpSpPr>
        <p:grpSpPr bwMode="auto">
          <a:xfrm>
            <a:off x="1905000" y="5943600"/>
            <a:ext cx="5334000" cy="366713"/>
            <a:chOff x="1296" y="1609"/>
            <a:chExt cx="3360" cy="231"/>
          </a:xfrm>
        </p:grpSpPr>
        <p:sp>
          <p:nvSpPr>
            <p:cNvPr id="540" name="Text Box 184"/>
            <p:cNvSpPr txBox="1">
              <a:spLocks noChangeArrowheads="1"/>
            </p:cNvSpPr>
            <p:nvPr/>
          </p:nvSpPr>
          <p:spPr bwMode="auto">
            <a:xfrm>
              <a:off x="1296"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41" name="Text Box 185"/>
            <p:cNvSpPr txBox="1">
              <a:spLocks noChangeArrowheads="1"/>
            </p:cNvSpPr>
            <p:nvPr/>
          </p:nvSpPr>
          <p:spPr bwMode="auto">
            <a:xfrm>
              <a:off x="254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42" name="Text Box 186"/>
            <p:cNvSpPr txBox="1">
              <a:spLocks noChangeArrowheads="1"/>
            </p:cNvSpPr>
            <p:nvPr/>
          </p:nvSpPr>
          <p:spPr bwMode="auto">
            <a:xfrm>
              <a:off x="3784"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43" name="Text Box 187"/>
            <p:cNvSpPr txBox="1">
              <a:spLocks noChangeArrowheads="1"/>
            </p:cNvSpPr>
            <p:nvPr/>
          </p:nvSpPr>
          <p:spPr bwMode="auto">
            <a:xfrm>
              <a:off x="220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1</a:t>
              </a:r>
            </a:p>
          </p:txBody>
        </p:sp>
        <p:sp>
          <p:nvSpPr>
            <p:cNvPr id="544" name="Text Box 188"/>
            <p:cNvSpPr txBox="1">
              <a:spLocks noChangeArrowheads="1"/>
            </p:cNvSpPr>
            <p:nvPr/>
          </p:nvSpPr>
          <p:spPr bwMode="auto">
            <a:xfrm>
              <a:off x="4032"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sp>
          <p:nvSpPr>
            <p:cNvPr id="545" name="Text Box 189"/>
            <p:cNvSpPr txBox="1">
              <a:spLocks noChangeArrowheads="1"/>
            </p:cNvSpPr>
            <p:nvPr/>
          </p:nvSpPr>
          <p:spPr bwMode="auto">
            <a:xfrm>
              <a:off x="4460" y="16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lnSpc>
                  <a:spcPct val="100000"/>
                </a:lnSpc>
                <a:spcBef>
                  <a:spcPct val="0"/>
                </a:spcBef>
              </a:pPr>
              <a:r>
                <a:rPr lang="en-US" altLang="x-none" sz="1800">
                  <a:solidFill>
                    <a:schemeClr val="tx1"/>
                  </a:solidFill>
                </a:rPr>
                <a:t>0</a:t>
              </a:r>
            </a:p>
          </p:txBody>
        </p:sp>
        <p:grpSp>
          <p:nvGrpSpPr>
            <p:cNvPr id="546" name="Group 190"/>
            <p:cNvGrpSpPr>
              <a:grpSpLocks/>
            </p:cNvGrpSpPr>
            <p:nvPr/>
          </p:nvGrpSpPr>
          <p:grpSpPr bwMode="auto">
            <a:xfrm>
              <a:off x="1296" y="1637"/>
              <a:ext cx="3360" cy="181"/>
              <a:chOff x="1296" y="1637"/>
              <a:chExt cx="3360" cy="181"/>
            </a:xfrm>
          </p:grpSpPr>
          <p:grpSp>
            <p:nvGrpSpPr>
              <p:cNvPr id="547" name="Group 191"/>
              <p:cNvGrpSpPr>
                <a:grpSpLocks/>
              </p:cNvGrpSpPr>
              <p:nvPr/>
            </p:nvGrpSpPr>
            <p:grpSpPr bwMode="auto">
              <a:xfrm>
                <a:off x="1296" y="1641"/>
                <a:ext cx="3360" cy="177"/>
                <a:chOff x="1200" y="912"/>
                <a:chExt cx="3360" cy="2448"/>
              </a:xfrm>
            </p:grpSpPr>
            <p:sp>
              <p:nvSpPr>
                <p:cNvPr id="549" name="Rectangle 192"/>
                <p:cNvSpPr>
                  <a:spLocks noChangeArrowheads="1"/>
                </p:cNvSpPr>
                <p:nvPr/>
              </p:nvSpPr>
              <p:spPr bwMode="auto">
                <a:xfrm>
                  <a:off x="1200"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0" name="Rectangle 193"/>
                <p:cNvSpPr>
                  <a:spLocks noChangeArrowheads="1"/>
                </p:cNvSpPr>
                <p:nvPr/>
              </p:nvSpPr>
              <p:spPr bwMode="auto">
                <a:xfrm>
                  <a:off x="213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1" name="Rectangle 194"/>
                <p:cNvSpPr>
                  <a:spLocks noChangeArrowheads="1"/>
                </p:cNvSpPr>
                <p:nvPr/>
              </p:nvSpPr>
              <p:spPr bwMode="auto">
                <a:xfrm>
                  <a:off x="247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2" name="Rectangle 195"/>
                <p:cNvSpPr>
                  <a:spLocks noChangeArrowheads="1"/>
                </p:cNvSpPr>
                <p:nvPr/>
              </p:nvSpPr>
              <p:spPr bwMode="auto">
                <a:xfrm>
                  <a:off x="3708" y="912"/>
                  <a:ext cx="397"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53" name="Rectangle 196"/>
                <p:cNvSpPr>
                  <a:spLocks noChangeArrowheads="1"/>
                </p:cNvSpPr>
                <p:nvPr/>
              </p:nvSpPr>
              <p:spPr bwMode="auto">
                <a:xfrm>
                  <a:off x="4368"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grpSp>
          <p:sp>
            <p:nvSpPr>
              <p:cNvPr id="548" name="Rectangle 197"/>
              <p:cNvSpPr>
                <a:spLocks noChangeArrowheads="1"/>
              </p:cNvSpPr>
              <p:nvPr/>
            </p:nvSpPr>
            <p:spPr bwMode="auto">
              <a:xfrm>
                <a:off x="1296" y="1637"/>
                <a:ext cx="3360" cy="179"/>
              </a:xfrm>
              <a:prstGeom prst="rect">
                <a:avLst/>
              </a:prstGeom>
              <a:noFill/>
              <a:ln w="190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grpSp>
        <p:nvGrpSpPr>
          <p:cNvPr id="554" name="Group 198"/>
          <p:cNvGrpSpPr>
            <a:grpSpLocks/>
          </p:cNvGrpSpPr>
          <p:nvPr/>
        </p:nvGrpSpPr>
        <p:grpSpPr bwMode="auto">
          <a:xfrm>
            <a:off x="1905000" y="2997200"/>
            <a:ext cx="5334000" cy="284163"/>
            <a:chOff x="1200" y="1888"/>
            <a:chExt cx="3360" cy="179"/>
          </a:xfrm>
        </p:grpSpPr>
        <p:grpSp>
          <p:nvGrpSpPr>
            <p:cNvPr id="555" name="Group 199"/>
            <p:cNvGrpSpPr>
              <a:grpSpLocks/>
            </p:cNvGrpSpPr>
            <p:nvPr/>
          </p:nvGrpSpPr>
          <p:grpSpPr bwMode="auto">
            <a:xfrm>
              <a:off x="1200" y="1888"/>
              <a:ext cx="3360" cy="176"/>
              <a:chOff x="1200" y="912"/>
              <a:chExt cx="3360" cy="2448"/>
            </a:xfrm>
          </p:grpSpPr>
          <p:sp>
            <p:nvSpPr>
              <p:cNvPr id="557" name="Rectangle 200"/>
              <p:cNvSpPr>
                <a:spLocks noChangeArrowheads="1"/>
              </p:cNvSpPr>
              <p:nvPr/>
            </p:nvSpPr>
            <p:spPr bwMode="auto">
              <a:xfrm>
                <a:off x="1200"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58" name="Rectangle 201"/>
              <p:cNvSpPr>
                <a:spLocks noChangeArrowheads="1"/>
              </p:cNvSpPr>
              <p:nvPr/>
            </p:nvSpPr>
            <p:spPr bwMode="auto">
              <a:xfrm>
                <a:off x="213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59" name="Rectangle 202"/>
              <p:cNvSpPr>
                <a:spLocks noChangeArrowheads="1"/>
              </p:cNvSpPr>
              <p:nvPr/>
            </p:nvSpPr>
            <p:spPr bwMode="auto">
              <a:xfrm>
                <a:off x="2470" y="912"/>
                <a:ext cx="144"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0" name="Rectangle 203"/>
              <p:cNvSpPr>
                <a:spLocks noChangeArrowheads="1"/>
              </p:cNvSpPr>
              <p:nvPr/>
            </p:nvSpPr>
            <p:spPr bwMode="auto">
              <a:xfrm>
                <a:off x="3708" y="912"/>
                <a:ext cx="397"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sp>
            <p:nvSpPr>
              <p:cNvPr id="561" name="Rectangle 204"/>
              <p:cNvSpPr>
                <a:spLocks noChangeArrowheads="1"/>
              </p:cNvSpPr>
              <p:nvPr/>
            </p:nvSpPr>
            <p:spPr bwMode="auto">
              <a:xfrm>
                <a:off x="4368" y="912"/>
                <a:ext cx="192" cy="2448"/>
              </a:xfrm>
              <a:prstGeom prst="rect">
                <a:avLst/>
              </a:prstGeom>
              <a:solidFill>
                <a:srgbClr val="FF0000">
                  <a:alpha val="25098"/>
                </a:srgbClr>
              </a:solidFill>
              <a:ln w="9525">
                <a:solidFill>
                  <a:srgbClr val="969696"/>
                </a:solidFill>
                <a:miter lim="800000"/>
                <a:headEnd/>
                <a:tailEnd/>
              </a:ln>
            </p:spPr>
            <p:txBody>
              <a:bodyPr wrap="none" anchor="ctr"/>
              <a:lstStyle/>
              <a:p>
                <a:endParaRPr lang="x-none" altLang="x-none"/>
              </a:p>
            </p:txBody>
          </p:sp>
        </p:grpSp>
        <p:sp>
          <p:nvSpPr>
            <p:cNvPr id="556" name="Rectangle 205"/>
            <p:cNvSpPr>
              <a:spLocks noChangeArrowheads="1"/>
            </p:cNvSpPr>
            <p:nvPr/>
          </p:nvSpPr>
          <p:spPr bwMode="auto">
            <a:xfrm>
              <a:off x="1200" y="1888"/>
              <a:ext cx="3360" cy="179"/>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cxnSp>
        <p:nvCxnSpPr>
          <p:cNvPr id="562" name="AutoShape 206"/>
          <p:cNvCxnSpPr>
            <a:cxnSpLocks noChangeShapeType="1"/>
          </p:cNvCxnSpPr>
          <p:nvPr/>
        </p:nvCxnSpPr>
        <p:spPr bwMode="auto">
          <a:xfrm rot="10800000" flipH="1" flipV="1">
            <a:off x="1903413" y="3144838"/>
            <a:ext cx="1587" cy="2979737"/>
          </a:xfrm>
          <a:prstGeom prst="curvedConnector3">
            <a:avLst>
              <a:gd name="adj1" fmla="val -27900000"/>
            </a:avLst>
          </a:prstGeom>
          <a:noFill/>
          <a:ln w="19050">
            <a:solidFill>
              <a:srgbClr val="FF0000"/>
            </a:solidFill>
            <a:round/>
            <a:headEnd/>
            <a:tailEnd type="triangle" w="med" len="lg"/>
          </a:ln>
          <a:extLst>
            <a:ext uri="{909E8E84-426E-40DD-AFC4-6F175D3DCCD1}">
              <a14:hiddenFill xmlns:a14="http://schemas.microsoft.com/office/drawing/2010/main">
                <a:noFill/>
              </a14:hiddenFill>
            </a:ext>
          </a:extLst>
        </p:spPr>
      </p:cxnSp>
      <p:cxnSp>
        <p:nvCxnSpPr>
          <p:cNvPr id="563" name="AutoShape 207"/>
          <p:cNvCxnSpPr>
            <a:cxnSpLocks noChangeShapeType="1"/>
          </p:cNvCxnSpPr>
          <p:nvPr/>
        </p:nvCxnSpPr>
        <p:spPr bwMode="auto">
          <a:xfrm flipV="1">
            <a:off x="7239000" y="2179638"/>
            <a:ext cx="1588" cy="3948112"/>
          </a:xfrm>
          <a:prstGeom prst="curvedConnector3">
            <a:avLst>
              <a:gd name="adj1" fmla="val 29800000"/>
            </a:avLst>
          </a:prstGeom>
          <a:noFill/>
          <a:ln w="19050">
            <a:solidFill>
              <a:srgbClr val="00CC00"/>
            </a:solidFill>
            <a:round/>
            <a:headEnd/>
            <a:tailEnd type="triangle" w="med" len="lg"/>
          </a:ln>
          <a:extLst>
            <a:ext uri="{909E8E84-426E-40DD-AFC4-6F175D3DCCD1}">
              <a14:hiddenFill xmlns:a14="http://schemas.microsoft.com/office/drawing/2010/main">
                <a:noFill/>
              </a14:hiddenFill>
            </a:ext>
          </a:extLst>
        </p:spPr>
      </p:cxnSp>
      <p:grpSp>
        <p:nvGrpSpPr>
          <p:cNvPr id="564" name="Group 208"/>
          <p:cNvGrpSpPr>
            <a:grpSpLocks/>
          </p:cNvGrpSpPr>
          <p:nvPr/>
        </p:nvGrpSpPr>
        <p:grpSpPr bwMode="auto">
          <a:xfrm>
            <a:off x="1905000" y="1471613"/>
            <a:ext cx="5334000" cy="284162"/>
            <a:chOff x="1200" y="927"/>
            <a:chExt cx="3360" cy="179"/>
          </a:xfrm>
        </p:grpSpPr>
        <p:grpSp>
          <p:nvGrpSpPr>
            <p:cNvPr id="565" name="Group 209"/>
            <p:cNvGrpSpPr>
              <a:grpSpLocks/>
            </p:cNvGrpSpPr>
            <p:nvPr/>
          </p:nvGrpSpPr>
          <p:grpSpPr bwMode="auto">
            <a:xfrm>
              <a:off x="1392" y="927"/>
              <a:ext cx="2976" cy="177"/>
              <a:chOff x="1392" y="144"/>
              <a:chExt cx="2976" cy="714"/>
            </a:xfrm>
          </p:grpSpPr>
          <p:sp>
            <p:nvSpPr>
              <p:cNvPr id="573" name="Rectangle 210"/>
              <p:cNvSpPr>
                <a:spLocks noChangeArrowheads="1"/>
              </p:cNvSpPr>
              <p:nvPr/>
            </p:nvSpPr>
            <p:spPr bwMode="auto">
              <a:xfrm>
                <a:off x="1392" y="144"/>
                <a:ext cx="737"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74" name="Rectangle 211"/>
              <p:cNvSpPr>
                <a:spLocks noChangeArrowheads="1"/>
              </p:cNvSpPr>
              <p:nvPr/>
            </p:nvSpPr>
            <p:spPr bwMode="auto">
              <a:xfrm>
                <a:off x="2614" y="144"/>
                <a:ext cx="1094"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75" name="Rectangle 212"/>
              <p:cNvSpPr>
                <a:spLocks noChangeArrowheads="1"/>
              </p:cNvSpPr>
              <p:nvPr/>
            </p:nvSpPr>
            <p:spPr bwMode="auto">
              <a:xfrm>
                <a:off x="4105" y="144"/>
                <a:ext cx="263"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76" name="Rectangle 213"/>
              <p:cNvSpPr>
                <a:spLocks noChangeArrowheads="1"/>
              </p:cNvSpPr>
              <p:nvPr/>
            </p:nvSpPr>
            <p:spPr bwMode="auto">
              <a:xfrm>
                <a:off x="2274" y="144"/>
                <a:ext cx="196"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grpSp>
        <p:grpSp>
          <p:nvGrpSpPr>
            <p:cNvPr id="566" name="Group 214"/>
            <p:cNvGrpSpPr>
              <a:grpSpLocks/>
            </p:cNvGrpSpPr>
            <p:nvPr/>
          </p:nvGrpSpPr>
          <p:grpSpPr bwMode="auto">
            <a:xfrm>
              <a:off x="1200" y="927"/>
              <a:ext cx="3360" cy="177"/>
              <a:chOff x="1200" y="912"/>
              <a:chExt cx="3360" cy="2448"/>
            </a:xfrm>
          </p:grpSpPr>
          <p:sp>
            <p:nvSpPr>
              <p:cNvPr id="568" name="Rectangle 215"/>
              <p:cNvSpPr>
                <a:spLocks noChangeArrowheads="1"/>
              </p:cNvSpPr>
              <p:nvPr/>
            </p:nvSpPr>
            <p:spPr bwMode="auto">
              <a:xfrm>
                <a:off x="1200"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69" name="Rectangle 216"/>
              <p:cNvSpPr>
                <a:spLocks noChangeArrowheads="1"/>
              </p:cNvSpPr>
              <p:nvPr/>
            </p:nvSpPr>
            <p:spPr bwMode="auto">
              <a:xfrm>
                <a:off x="213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70" name="Rectangle 217"/>
              <p:cNvSpPr>
                <a:spLocks noChangeArrowheads="1"/>
              </p:cNvSpPr>
              <p:nvPr/>
            </p:nvSpPr>
            <p:spPr bwMode="auto">
              <a:xfrm>
                <a:off x="2470" y="912"/>
                <a:ext cx="144"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71" name="Rectangle 218"/>
              <p:cNvSpPr>
                <a:spLocks noChangeArrowheads="1"/>
              </p:cNvSpPr>
              <p:nvPr/>
            </p:nvSpPr>
            <p:spPr bwMode="auto">
              <a:xfrm>
                <a:off x="3708" y="912"/>
                <a:ext cx="397"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sp>
            <p:nvSpPr>
              <p:cNvPr id="572" name="Rectangle 219"/>
              <p:cNvSpPr>
                <a:spLocks noChangeArrowheads="1"/>
              </p:cNvSpPr>
              <p:nvPr/>
            </p:nvSpPr>
            <p:spPr bwMode="auto">
              <a:xfrm>
                <a:off x="4368" y="912"/>
                <a:ext cx="192" cy="2448"/>
              </a:xfrm>
              <a:prstGeom prst="rect">
                <a:avLst/>
              </a:prstGeom>
              <a:solidFill>
                <a:srgbClr val="0000FF">
                  <a:alpha val="25098"/>
                </a:srgbClr>
              </a:solidFill>
              <a:ln w="9525">
                <a:solidFill>
                  <a:srgbClr val="969696"/>
                </a:solidFill>
                <a:miter lim="800000"/>
                <a:headEnd/>
                <a:tailEnd/>
              </a:ln>
            </p:spPr>
            <p:txBody>
              <a:bodyPr wrap="none" anchor="ctr"/>
              <a:lstStyle/>
              <a:p>
                <a:endParaRPr lang="x-none" altLang="x-none"/>
              </a:p>
            </p:txBody>
          </p:sp>
        </p:grpSp>
        <p:sp>
          <p:nvSpPr>
            <p:cNvPr id="567" name="Rectangle 220"/>
            <p:cNvSpPr>
              <a:spLocks noChangeArrowheads="1"/>
            </p:cNvSpPr>
            <p:nvPr/>
          </p:nvSpPr>
          <p:spPr bwMode="auto">
            <a:xfrm>
              <a:off x="1200" y="927"/>
              <a:ext cx="3360" cy="17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grpSp>
        <p:nvGrpSpPr>
          <p:cNvPr id="577" name="Group 221"/>
          <p:cNvGrpSpPr>
            <a:grpSpLocks/>
          </p:cNvGrpSpPr>
          <p:nvPr/>
        </p:nvGrpSpPr>
        <p:grpSpPr bwMode="auto">
          <a:xfrm>
            <a:off x="1905000" y="2039938"/>
            <a:ext cx="5334000" cy="287337"/>
            <a:chOff x="1200" y="1285"/>
            <a:chExt cx="3360" cy="181"/>
          </a:xfrm>
        </p:grpSpPr>
        <p:grpSp>
          <p:nvGrpSpPr>
            <p:cNvPr id="578" name="Group 222"/>
            <p:cNvGrpSpPr>
              <a:grpSpLocks/>
            </p:cNvGrpSpPr>
            <p:nvPr/>
          </p:nvGrpSpPr>
          <p:grpSpPr bwMode="auto">
            <a:xfrm>
              <a:off x="1392" y="1289"/>
              <a:ext cx="2976" cy="177"/>
              <a:chOff x="1392" y="144"/>
              <a:chExt cx="2976" cy="714"/>
            </a:xfrm>
          </p:grpSpPr>
          <p:sp>
            <p:nvSpPr>
              <p:cNvPr id="586" name="Rectangle 223"/>
              <p:cNvSpPr>
                <a:spLocks noChangeArrowheads="1"/>
              </p:cNvSpPr>
              <p:nvPr/>
            </p:nvSpPr>
            <p:spPr bwMode="auto">
              <a:xfrm>
                <a:off x="1392" y="144"/>
                <a:ext cx="737"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87" name="Rectangle 224"/>
              <p:cNvSpPr>
                <a:spLocks noChangeArrowheads="1"/>
              </p:cNvSpPr>
              <p:nvPr/>
            </p:nvSpPr>
            <p:spPr bwMode="auto">
              <a:xfrm>
                <a:off x="2614" y="144"/>
                <a:ext cx="1094"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88" name="Rectangle 225"/>
              <p:cNvSpPr>
                <a:spLocks noChangeArrowheads="1"/>
              </p:cNvSpPr>
              <p:nvPr/>
            </p:nvSpPr>
            <p:spPr bwMode="auto">
              <a:xfrm>
                <a:off x="4105" y="144"/>
                <a:ext cx="263"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sp>
            <p:nvSpPr>
              <p:cNvPr id="589" name="Rectangle 226"/>
              <p:cNvSpPr>
                <a:spLocks noChangeArrowheads="1"/>
              </p:cNvSpPr>
              <p:nvPr/>
            </p:nvSpPr>
            <p:spPr bwMode="auto">
              <a:xfrm>
                <a:off x="2274" y="144"/>
                <a:ext cx="196" cy="714"/>
              </a:xfrm>
              <a:prstGeom prst="rect">
                <a:avLst/>
              </a:prstGeom>
              <a:solidFill>
                <a:srgbClr val="FFFF00">
                  <a:alpha val="25098"/>
                </a:srgbClr>
              </a:solidFill>
              <a:ln w="9525">
                <a:solidFill>
                  <a:srgbClr val="969696"/>
                </a:solidFill>
                <a:miter lim="800000"/>
                <a:headEnd/>
                <a:tailEnd/>
              </a:ln>
            </p:spPr>
            <p:txBody>
              <a:bodyPr wrap="none" anchor="ctr"/>
              <a:lstStyle/>
              <a:p>
                <a:endParaRPr lang="x-none" altLang="x-none"/>
              </a:p>
            </p:txBody>
          </p:sp>
        </p:grpSp>
        <p:grpSp>
          <p:nvGrpSpPr>
            <p:cNvPr id="579" name="Group 227"/>
            <p:cNvGrpSpPr>
              <a:grpSpLocks/>
            </p:cNvGrpSpPr>
            <p:nvPr/>
          </p:nvGrpSpPr>
          <p:grpSpPr bwMode="auto">
            <a:xfrm>
              <a:off x="1200" y="1289"/>
              <a:ext cx="3360" cy="177"/>
              <a:chOff x="1200" y="912"/>
              <a:chExt cx="3360" cy="2448"/>
            </a:xfrm>
          </p:grpSpPr>
          <p:sp>
            <p:nvSpPr>
              <p:cNvPr id="581" name="Rectangle 228"/>
              <p:cNvSpPr>
                <a:spLocks noChangeArrowheads="1"/>
              </p:cNvSpPr>
              <p:nvPr/>
            </p:nvSpPr>
            <p:spPr bwMode="auto">
              <a:xfrm>
                <a:off x="1200"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82" name="Rectangle 229"/>
              <p:cNvSpPr>
                <a:spLocks noChangeArrowheads="1"/>
              </p:cNvSpPr>
              <p:nvPr/>
            </p:nvSpPr>
            <p:spPr bwMode="auto">
              <a:xfrm>
                <a:off x="213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83" name="Rectangle 230"/>
              <p:cNvSpPr>
                <a:spLocks noChangeArrowheads="1"/>
              </p:cNvSpPr>
              <p:nvPr/>
            </p:nvSpPr>
            <p:spPr bwMode="auto">
              <a:xfrm>
                <a:off x="2470" y="912"/>
                <a:ext cx="144"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84" name="Rectangle 231"/>
              <p:cNvSpPr>
                <a:spLocks noChangeArrowheads="1"/>
              </p:cNvSpPr>
              <p:nvPr/>
            </p:nvSpPr>
            <p:spPr bwMode="auto">
              <a:xfrm>
                <a:off x="3708" y="912"/>
                <a:ext cx="397"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sp>
            <p:nvSpPr>
              <p:cNvPr id="585" name="Rectangle 232"/>
              <p:cNvSpPr>
                <a:spLocks noChangeArrowheads="1"/>
              </p:cNvSpPr>
              <p:nvPr/>
            </p:nvSpPr>
            <p:spPr bwMode="auto">
              <a:xfrm>
                <a:off x="4368" y="912"/>
                <a:ext cx="192" cy="2448"/>
              </a:xfrm>
              <a:prstGeom prst="rect">
                <a:avLst/>
              </a:prstGeom>
              <a:solidFill>
                <a:srgbClr val="00CC00">
                  <a:alpha val="25098"/>
                </a:srgbClr>
              </a:solidFill>
              <a:ln w="9525">
                <a:solidFill>
                  <a:srgbClr val="969696"/>
                </a:solidFill>
                <a:miter lim="800000"/>
                <a:headEnd/>
                <a:tailEnd/>
              </a:ln>
            </p:spPr>
            <p:txBody>
              <a:bodyPr wrap="none" anchor="ctr"/>
              <a:lstStyle/>
              <a:p>
                <a:endParaRPr lang="x-none" altLang="x-none"/>
              </a:p>
            </p:txBody>
          </p:sp>
        </p:grpSp>
        <p:sp>
          <p:nvSpPr>
            <p:cNvPr id="580" name="Rectangle 233"/>
            <p:cNvSpPr>
              <a:spLocks noChangeArrowheads="1"/>
            </p:cNvSpPr>
            <p:nvPr/>
          </p:nvSpPr>
          <p:spPr bwMode="auto">
            <a:xfrm>
              <a:off x="1200" y="1285"/>
              <a:ext cx="3360" cy="179"/>
            </a:xfrm>
            <a:prstGeom prst="rect">
              <a:avLst/>
            </a:prstGeom>
            <a:noFill/>
            <a:ln w="190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x-none" altLang="x-none"/>
            </a:p>
          </p:txBody>
        </p:sp>
      </p:grpSp>
    </p:spTree>
    <p:extLst>
      <p:ext uri="{BB962C8B-B14F-4D97-AF65-F5344CB8AC3E}">
        <p14:creationId xmlns:p14="http://schemas.microsoft.com/office/powerpoint/2010/main" val="3346431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sp>
        <p:nvSpPr>
          <p:cNvPr id="701" name="Text Box 2"/>
          <p:cNvSpPr txBox="1">
            <a:spLocks noChangeArrowheads="1"/>
          </p:cNvSpPr>
          <p:nvPr/>
        </p:nvSpPr>
        <p:spPr bwMode="auto">
          <a:xfrm>
            <a:off x="-468313" y="2535238"/>
            <a:ext cx="887571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4pPr>
            <a:lvl5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5pPr>
            <a:lvl6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6pPr>
            <a:lvl7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7pPr>
            <a:lvl8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8pPr>
            <a:lvl9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9pPr>
          </a:lstStyle>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0 1  0   1     0     1    0  1     0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0   0      1    1 1  1   1     0     0    0  0     1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1 0  0   0     0     0    1  1     1     0 1 ... </a:t>
            </a:r>
          </a:p>
          <a:p>
            <a:pPr algn="l">
              <a:lnSpc>
                <a:spcPct val="100000"/>
              </a:lnSpc>
              <a:spcBef>
                <a:spcPct val="0"/>
              </a:spcBef>
              <a:buClr>
                <a:srgbClr val="FFFFFF"/>
              </a:buClr>
              <a:buSzPct val="100000"/>
              <a:buFont typeface="Arial" pitchFamily="34" charset="0"/>
              <a:buNone/>
            </a:pPr>
            <a:r>
              <a:rPr lang="en-GB" altLang="x-none" sz="1800" dirty="0">
                <a:solidFill>
                  <a:schemeClr val="tx1"/>
                </a:solidFill>
              </a:rPr>
              <a:t>	… 0   0      1    0 1  0   1     1     1    0  0     1     0 1 ... </a:t>
            </a: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a:t>
            </a:r>
            <a:r>
              <a:rPr lang="en-GB" altLang="x-none" sz="1800" dirty="0">
                <a:solidFill>
                  <a:srgbClr val="FF0000"/>
                </a:solidFill>
              </a:rPr>
              <a:t>?</a:t>
            </a:r>
            <a:r>
              <a:rPr lang="en-GB" altLang="x-none" sz="1800" dirty="0">
                <a:solidFill>
                  <a:schemeClr val="tx1"/>
                </a:solidFill>
              </a:rPr>
              <a:t>      2    </a:t>
            </a:r>
            <a:r>
              <a:rPr lang="en-GB" altLang="x-none" sz="1800" dirty="0">
                <a:solidFill>
                  <a:srgbClr val="FF0000"/>
                </a:solidFill>
              </a:rPr>
              <a:t>? ?</a:t>
            </a:r>
            <a:r>
              <a:rPr lang="en-GB" altLang="x-none" sz="1800" dirty="0">
                <a:solidFill>
                  <a:schemeClr val="tx1"/>
                </a:solidFill>
              </a:rPr>
              <a:t>  1   </a:t>
            </a:r>
            <a:r>
              <a:rPr lang="en-GB" altLang="x-none" sz="1800" dirty="0">
                <a:solidFill>
                  <a:srgbClr val="FF0000"/>
                </a:solidFill>
              </a:rPr>
              <a:t>?</a:t>
            </a:r>
            <a:r>
              <a:rPr lang="en-GB" altLang="x-none" sz="1800" dirty="0">
                <a:solidFill>
                  <a:schemeClr val="tx1"/>
                </a:solidFill>
              </a:rPr>
              <a:t>     0     </a:t>
            </a:r>
            <a:r>
              <a:rPr lang="en-GB" altLang="x-none" sz="1800" dirty="0">
                <a:solidFill>
                  <a:srgbClr val="FF0000"/>
                </a:solidFill>
              </a:rPr>
              <a:t>?</a:t>
            </a:r>
            <a:r>
              <a:rPr lang="en-GB" altLang="x-none" sz="1800" dirty="0">
                <a:solidFill>
                  <a:schemeClr val="tx1"/>
                </a:solidFill>
              </a:rPr>
              <a:t>    0  </a:t>
            </a:r>
            <a:r>
              <a:rPr lang="en-GB" altLang="x-none" sz="1800" dirty="0">
                <a:solidFill>
                  <a:srgbClr val="FF0000"/>
                </a:solidFill>
              </a:rPr>
              <a:t>?    ?</a:t>
            </a:r>
            <a:r>
              <a:rPr lang="en-GB" altLang="x-none" sz="1800" dirty="0">
                <a:solidFill>
                  <a:schemeClr val="tx1"/>
                </a:solidFill>
              </a:rPr>
              <a:t>     2 2 …</a:t>
            </a:r>
            <a:endParaRPr lang="en-GB" altLang="x-none" sz="1800" dirty="0">
              <a:solidFill>
                <a:srgbClr val="FFFFFF"/>
              </a:solidFill>
            </a:endParaRPr>
          </a:p>
          <a:p>
            <a:pPr lvl="4" algn="l">
              <a:lnSpc>
                <a:spcPct val="100000"/>
              </a:lnSpc>
              <a:spcBef>
                <a:spcPct val="0"/>
              </a:spcBef>
              <a:buClr>
                <a:srgbClr val="FFFFFF"/>
              </a:buClr>
              <a:buSzPct val="66000"/>
              <a:buFont typeface="Times New Roman" pitchFamily="18" charset="0"/>
              <a:buNone/>
            </a:pPr>
            <a:r>
              <a:rPr lang="en-GB" altLang="x-none" sz="1800" dirty="0">
                <a:solidFill>
                  <a:srgbClr val="FFFFFF"/>
                </a:solidFill>
              </a:rPr>
              <a:t>	 </a:t>
            </a:r>
          </a:p>
          <a:p>
            <a:pPr lvl="4" algn="l">
              <a:lnSpc>
                <a:spcPct val="100000"/>
              </a:lnSpc>
              <a:spcBef>
                <a:spcPct val="0"/>
              </a:spcBef>
              <a:buClr>
                <a:srgbClr val="FFFFFF"/>
              </a:buClr>
              <a:buSzPct val="66000"/>
              <a:buFont typeface="Times New Roman" pitchFamily="18" charset="0"/>
              <a:buNone/>
            </a:pPr>
            <a:endParaRPr lang="en-GB" altLang="x-none" sz="1800" dirty="0">
              <a:solidFill>
                <a:srgbClr val="FFFFFF"/>
              </a:solidFill>
            </a:endParaRPr>
          </a:p>
          <a:p>
            <a:pPr algn="l">
              <a:lnSpc>
                <a:spcPct val="100000"/>
              </a:lnSpc>
              <a:spcBef>
                <a:spcPct val="0"/>
              </a:spcBef>
              <a:buClr>
                <a:srgbClr val="FFFFFF"/>
              </a:buClr>
              <a:buSzPct val="100000"/>
              <a:buFont typeface="Times New Roman" pitchFamily="18" charset="0"/>
              <a:buNone/>
            </a:pPr>
            <a:endParaRPr lang="en-GB" altLang="x-none" sz="1800" dirty="0">
              <a:solidFill>
                <a:srgbClr val="FFFFFF"/>
              </a:solidFill>
            </a:endParaRPr>
          </a:p>
        </p:txBody>
      </p:sp>
      <p:sp>
        <p:nvSpPr>
          <p:cNvPr id="702" name="Line 3"/>
          <p:cNvSpPr>
            <a:spLocks noChangeShapeType="1"/>
          </p:cNvSpPr>
          <p:nvPr/>
        </p:nvSpPr>
        <p:spPr bwMode="auto">
          <a:xfrm>
            <a:off x="6967538" y="3633788"/>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3" name="Line 4"/>
          <p:cNvSpPr>
            <a:spLocks noChangeShapeType="1"/>
          </p:cNvSpPr>
          <p:nvPr/>
        </p:nvSpPr>
        <p:spPr bwMode="auto">
          <a:xfrm>
            <a:off x="1089025" y="3994150"/>
            <a:ext cx="6048375" cy="1588"/>
          </a:xfrm>
          <a:prstGeom prst="line">
            <a:avLst/>
          </a:prstGeom>
          <a:noFill/>
          <a:ln w="126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04" name="Line 5"/>
          <p:cNvSpPr>
            <a:spLocks noChangeShapeType="1"/>
          </p:cNvSpPr>
          <p:nvPr/>
        </p:nvSpPr>
        <p:spPr bwMode="auto">
          <a:xfrm>
            <a:off x="2130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5" name="Line 6"/>
          <p:cNvSpPr>
            <a:spLocks noChangeShapeType="1"/>
          </p:cNvSpPr>
          <p:nvPr/>
        </p:nvSpPr>
        <p:spPr bwMode="auto">
          <a:xfrm>
            <a:off x="1801813" y="389890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6" name="Line 7"/>
          <p:cNvSpPr>
            <a:spLocks noChangeShapeType="1"/>
          </p:cNvSpPr>
          <p:nvPr/>
        </p:nvSpPr>
        <p:spPr bwMode="auto">
          <a:xfrm>
            <a:off x="2641600"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7" name="Line 8"/>
          <p:cNvSpPr>
            <a:spLocks noChangeShapeType="1"/>
          </p:cNvSpPr>
          <p:nvPr/>
        </p:nvSpPr>
        <p:spPr bwMode="auto">
          <a:xfrm>
            <a:off x="3005138" y="3903663"/>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8" name="Line 9"/>
          <p:cNvSpPr>
            <a:spLocks noChangeShapeType="1"/>
          </p:cNvSpPr>
          <p:nvPr/>
        </p:nvSpPr>
        <p:spPr bwMode="auto">
          <a:xfrm>
            <a:off x="3213100" y="3902075"/>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09" name="Line 10"/>
          <p:cNvSpPr>
            <a:spLocks noChangeShapeType="1"/>
          </p:cNvSpPr>
          <p:nvPr/>
        </p:nvSpPr>
        <p:spPr bwMode="auto">
          <a:xfrm>
            <a:off x="3454400" y="390366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0" name="Line 11"/>
          <p:cNvSpPr>
            <a:spLocks noChangeShapeType="1"/>
          </p:cNvSpPr>
          <p:nvPr/>
        </p:nvSpPr>
        <p:spPr bwMode="auto">
          <a:xfrm>
            <a:off x="3768725"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1" name="Line 12"/>
          <p:cNvSpPr>
            <a:spLocks noChangeShapeType="1"/>
          </p:cNvSpPr>
          <p:nvPr/>
        </p:nvSpPr>
        <p:spPr bwMode="auto">
          <a:xfrm>
            <a:off x="4221163"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2" name="Line 13"/>
          <p:cNvSpPr>
            <a:spLocks noChangeShapeType="1"/>
          </p:cNvSpPr>
          <p:nvPr/>
        </p:nvSpPr>
        <p:spPr bwMode="auto">
          <a:xfrm>
            <a:off x="4659313" y="3908425"/>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3" name="Line 14"/>
          <p:cNvSpPr>
            <a:spLocks noChangeShapeType="1"/>
          </p:cNvSpPr>
          <p:nvPr/>
        </p:nvSpPr>
        <p:spPr bwMode="auto">
          <a:xfrm>
            <a:off x="5057775" y="3917950"/>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4" name="Line 15"/>
          <p:cNvSpPr>
            <a:spLocks noChangeShapeType="1"/>
          </p:cNvSpPr>
          <p:nvPr/>
        </p:nvSpPr>
        <p:spPr bwMode="auto">
          <a:xfrm>
            <a:off x="5305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5" name="Line 16"/>
          <p:cNvSpPr>
            <a:spLocks noChangeShapeType="1"/>
          </p:cNvSpPr>
          <p:nvPr/>
        </p:nvSpPr>
        <p:spPr bwMode="auto">
          <a:xfrm>
            <a:off x="5757863" y="391795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6" name="Line 17"/>
          <p:cNvSpPr>
            <a:spLocks noChangeShapeType="1"/>
          </p:cNvSpPr>
          <p:nvPr/>
        </p:nvSpPr>
        <p:spPr bwMode="auto">
          <a:xfrm>
            <a:off x="6178550"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7" name="Line 18"/>
          <p:cNvSpPr>
            <a:spLocks noChangeShapeType="1"/>
          </p:cNvSpPr>
          <p:nvPr/>
        </p:nvSpPr>
        <p:spPr bwMode="auto">
          <a:xfrm>
            <a:off x="6383338"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8" name="Line 19"/>
          <p:cNvSpPr>
            <a:spLocks noChangeShapeType="1"/>
          </p:cNvSpPr>
          <p:nvPr/>
        </p:nvSpPr>
        <p:spPr bwMode="auto">
          <a:xfrm>
            <a:off x="6962775" y="2628900"/>
            <a:ext cx="222250"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19" name="Line 20"/>
          <p:cNvSpPr>
            <a:spLocks noChangeShapeType="1"/>
          </p:cNvSpPr>
          <p:nvPr/>
        </p:nvSpPr>
        <p:spPr bwMode="auto">
          <a:xfrm>
            <a:off x="7197725" y="2630488"/>
            <a:ext cx="1588" cy="1001712"/>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0" name="Text Box 21"/>
          <p:cNvSpPr txBox="1">
            <a:spLocks noChangeArrowheads="1"/>
          </p:cNvSpPr>
          <p:nvPr/>
        </p:nvSpPr>
        <p:spPr bwMode="auto">
          <a:xfrm>
            <a:off x="7577138" y="2817813"/>
            <a:ext cx="1071425" cy="58695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sp>
        <p:nvSpPr>
          <p:cNvPr id="721" name="Line 22"/>
          <p:cNvSpPr>
            <a:spLocks noChangeShapeType="1"/>
          </p:cNvSpPr>
          <p:nvPr/>
        </p:nvSpPr>
        <p:spPr bwMode="auto">
          <a:xfrm>
            <a:off x="1822450" y="2266950"/>
            <a:ext cx="295275"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2" name="Line 23"/>
          <p:cNvSpPr>
            <a:spLocks noChangeShapeType="1"/>
          </p:cNvSpPr>
          <p:nvPr/>
        </p:nvSpPr>
        <p:spPr bwMode="auto">
          <a:xfrm flipV="1">
            <a:off x="2127250" y="1849438"/>
            <a:ext cx="1588" cy="419100"/>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3" name="Line 24"/>
          <p:cNvSpPr>
            <a:spLocks noChangeShapeType="1"/>
          </p:cNvSpPr>
          <p:nvPr/>
        </p:nvSpPr>
        <p:spPr bwMode="auto">
          <a:xfrm>
            <a:off x="2136775" y="1851025"/>
            <a:ext cx="508000"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4" name="Line 25"/>
          <p:cNvSpPr>
            <a:spLocks noChangeShapeType="1"/>
          </p:cNvSpPr>
          <p:nvPr/>
        </p:nvSpPr>
        <p:spPr bwMode="auto">
          <a:xfrm>
            <a:off x="2662238" y="1841500"/>
            <a:ext cx="1587" cy="277813"/>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5" name="Line 26"/>
          <p:cNvSpPr>
            <a:spLocks noChangeShapeType="1"/>
          </p:cNvSpPr>
          <p:nvPr/>
        </p:nvSpPr>
        <p:spPr bwMode="auto">
          <a:xfrm>
            <a:off x="2662238" y="2119313"/>
            <a:ext cx="1552575"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6" name="Line 27"/>
          <p:cNvSpPr>
            <a:spLocks noChangeShapeType="1"/>
          </p:cNvSpPr>
          <p:nvPr/>
        </p:nvSpPr>
        <p:spPr bwMode="auto">
          <a:xfrm flipV="1">
            <a:off x="4214813" y="1701800"/>
            <a:ext cx="1587" cy="419100"/>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7" name="Line 28"/>
          <p:cNvSpPr>
            <a:spLocks noChangeShapeType="1"/>
          </p:cNvSpPr>
          <p:nvPr/>
        </p:nvSpPr>
        <p:spPr bwMode="auto">
          <a:xfrm>
            <a:off x="4214813" y="1703388"/>
            <a:ext cx="452437"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8" name="Line 29"/>
          <p:cNvSpPr>
            <a:spLocks noChangeShapeType="1"/>
          </p:cNvSpPr>
          <p:nvPr/>
        </p:nvSpPr>
        <p:spPr bwMode="auto">
          <a:xfrm>
            <a:off x="4667250" y="1703388"/>
            <a:ext cx="1588" cy="5349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29" name="Line 30"/>
          <p:cNvSpPr>
            <a:spLocks noChangeShapeType="1"/>
          </p:cNvSpPr>
          <p:nvPr/>
        </p:nvSpPr>
        <p:spPr bwMode="auto">
          <a:xfrm>
            <a:off x="4667250" y="2238375"/>
            <a:ext cx="1089025"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30" name="Line 31"/>
          <p:cNvSpPr>
            <a:spLocks noChangeShapeType="1"/>
          </p:cNvSpPr>
          <p:nvPr/>
        </p:nvSpPr>
        <p:spPr bwMode="auto">
          <a:xfrm flipV="1">
            <a:off x="5756275" y="1960563"/>
            <a:ext cx="1588" cy="279400"/>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31" name="Line 32"/>
          <p:cNvSpPr>
            <a:spLocks noChangeShapeType="1"/>
          </p:cNvSpPr>
          <p:nvPr/>
        </p:nvSpPr>
        <p:spPr bwMode="auto">
          <a:xfrm>
            <a:off x="5765800" y="1962150"/>
            <a:ext cx="619125"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32" name="Line 33"/>
          <p:cNvSpPr>
            <a:spLocks noChangeShapeType="1"/>
          </p:cNvSpPr>
          <p:nvPr/>
        </p:nvSpPr>
        <p:spPr bwMode="auto">
          <a:xfrm>
            <a:off x="1628775" y="2368550"/>
            <a:ext cx="5421313"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733" name="Line 34"/>
          <p:cNvSpPr>
            <a:spLocks noChangeShapeType="1"/>
          </p:cNvSpPr>
          <p:nvPr/>
        </p:nvSpPr>
        <p:spPr bwMode="auto">
          <a:xfrm flipH="1">
            <a:off x="6521450" y="1954213"/>
            <a:ext cx="520700" cy="130175"/>
          </a:xfrm>
          <a:prstGeom prst="line">
            <a:avLst/>
          </a:prstGeom>
          <a:noFill/>
          <a:ln w="126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34" name="Text Box 35"/>
          <p:cNvSpPr txBox="1">
            <a:spLocks noChangeArrowheads="1"/>
          </p:cNvSpPr>
          <p:nvPr/>
        </p:nvSpPr>
        <p:spPr bwMode="auto">
          <a:xfrm>
            <a:off x="7104063" y="1470025"/>
            <a:ext cx="1546225"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a:solidFill>
                  <a:schemeClr val="tx1"/>
                </a:solidFill>
              </a:rPr>
              <a:t>Fine-scale</a:t>
            </a:r>
          </a:p>
          <a:p>
            <a:pPr>
              <a:lnSpc>
                <a:spcPct val="100000"/>
              </a:lnSpc>
              <a:spcBef>
                <a:spcPct val="0"/>
              </a:spcBef>
              <a:buClr>
                <a:srgbClr val="FFFFFF"/>
              </a:buClr>
              <a:buSzPct val="100000"/>
              <a:buFont typeface="Arial" pitchFamily="34" charset="0"/>
              <a:buNone/>
            </a:pPr>
            <a:r>
              <a:rPr lang="en-GB" altLang="x-none" sz="1600">
                <a:solidFill>
                  <a:schemeClr val="tx1"/>
                </a:solidFill>
              </a:rPr>
              <a:t>Recombination</a:t>
            </a:r>
          </a:p>
          <a:p>
            <a:pPr>
              <a:lnSpc>
                <a:spcPct val="100000"/>
              </a:lnSpc>
              <a:spcBef>
                <a:spcPct val="0"/>
              </a:spcBef>
              <a:buClr>
                <a:srgbClr val="FFFFFF"/>
              </a:buClr>
              <a:buSzPct val="100000"/>
              <a:buFont typeface="Arial" pitchFamily="34" charset="0"/>
              <a:buNone/>
            </a:pPr>
            <a:r>
              <a:rPr lang="en-GB" altLang="x-none" sz="1600">
                <a:solidFill>
                  <a:schemeClr val="tx1"/>
                </a:solidFill>
              </a:rPr>
              <a:t>Map</a:t>
            </a:r>
          </a:p>
        </p:txBody>
      </p:sp>
      <p:sp>
        <p:nvSpPr>
          <p:cNvPr id="735" name="Line 36"/>
          <p:cNvSpPr>
            <a:spLocks noChangeShapeType="1"/>
          </p:cNvSpPr>
          <p:nvPr/>
        </p:nvSpPr>
        <p:spPr bwMode="auto">
          <a:xfrm>
            <a:off x="7202488" y="3154363"/>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40" name="Rectangle 47"/>
          <p:cNvSpPr>
            <a:spLocks noChangeArrowheads="1"/>
          </p:cNvSpPr>
          <p:nvPr/>
        </p:nvSpPr>
        <p:spPr bwMode="auto">
          <a:xfrm>
            <a:off x="7437438" y="3987800"/>
            <a:ext cx="1639887" cy="66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An individuals</a:t>
            </a:r>
          </a:p>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genotype vector</a:t>
            </a:r>
          </a:p>
        </p:txBody>
      </p:sp>
      <p:sp>
        <p:nvSpPr>
          <p:cNvPr id="41" name="Line 48"/>
          <p:cNvSpPr>
            <a:spLocks noChangeShapeType="1"/>
          </p:cNvSpPr>
          <p:nvPr/>
        </p:nvSpPr>
        <p:spPr bwMode="auto">
          <a:xfrm flipH="1">
            <a:off x="7010400" y="4343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3346431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sp>
        <p:nvSpPr>
          <p:cNvPr id="174" name="Text Box 49"/>
          <p:cNvSpPr txBox="1">
            <a:spLocks noChangeArrowheads="1"/>
          </p:cNvSpPr>
          <p:nvPr/>
        </p:nvSpPr>
        <p:spPr bwMode="auto">
          <a:xfrm>
            <a:off x="-468313" y="2535238"/>
            <a:ext cx="887571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4pPr>
            <a:lvl5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5pPr>
            <a:lvl6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6pPr>
            <a:lvl7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7pPr>
            <a:lvl8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8pPr>
            <a:lvl9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9pPr>
          </a:lstStyle>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0 1  0   1     0     1    0  1     0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0   0      1    1 1  1   1     0     0    0  0     1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1 0  0   0     0     0    1  1     1     0 1 ... </a:t>
            </a:r>
          </a:p>
          <a:p>
            <a:pPr algn="l">
              <a:lnSpc>
                <a:spcPct val="100000"/>
              </a:lnSpc>
              <a:spcBef>
                <a:spcPct val="0"/>
              </a:spcBef>
              <a:buClr>
                <a:srgbClr val="FFFFFF"/>
              </a:buClr>
              <a:buSzPct val="100000"/>
              <a:buFont typeface="Arial" pitchFamily="34" charset="0"/>
              <a:buNone/>
            </a:pPr>
            <a:r>
              <a:rPr lang="en-GB" altLang="x-none" sz="1800" dirty="0">
                <a:solidFill>
                  <a:schemeClr val="tx1"/>
                </a:solidFill>
              </a:rPr>
              <a:t>	… 0   0      1    0 1  0   1     1     1    0  0     1     0 1 ... </a:t>
            </a: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a:t>
            </a:r>
            <a:r>
              <a:rPr lang="en-GB" altLang="x-none" sz="1800" dirty="0">
                <a:solidFill>
                  <a:srgbClr val="FF0000"/>
                </a:solidFill>
              </a:rPr>
              <a:t>?</a:t>
            </a:r>
            <a:r>
              <a:rPr lang="en-GB" altLang="x-none" sz="1800" dirty="0">
                <a:solidFill>
                  <a:schemeClr val="tx1"/>
                </a:solidFill>
              </a:rPr>
              <a:t>      2    </a:t>
            </a:r>
            <a:r>
              <a:rPr lang="en-GB" altLang="x-none" sz="1800" dirty="0">
                <a:solidFill>
                  <a:srgbClr val="FF0000"/>
                </a:solidFill>
              </a:rPr>
              <a:t>? ?</a:t>
            </a:r>
            <a:r>
              <a:rPr lang="en-GB" altLang="x-none" sz="1800" dirty="0">
                <a:solidFill>
                  <a:schemeClr val="tx1"/>
                </a:solidFill>
              </a:rPr>
              <a:t>  1   </a:t>
            </a:r>
            <a:r>
              <a:rPr lang="en-GB" altLang="x-none" sz="1800" dirty="0">
                <a:solidFill>
                  <a:srgbClr val="FF0000"/>
                </a:solidFill>
              </a:rPr>
              <a:t>?</a:t>
            </a:r>
            <a:r>
              <a:rPr lang="en-GB" altLang="x-none" sz="1800" dirty="0">
                <a:solidFill>
                  <a:schemeClr val="tx1"/>
                </a:solidFill>
              </a:rPr>
              <a:t>     0     </a:t>
            </a:r>
            <a:r>
              <a:rPr lang="en-GB" altLang="x-none" sz="1800" dirty="0">
                <a:solidFill>
                  <a:srgbClr val="FF0000"/>
                </a:solidFill>
              </a:rPr>
              <a:t>?</a:t>
            </a:r>
            <a:r>
              <a:rPr lang="en-GB" altLang="x-none" sz="1800" dirty="0">
                <a:solidFill>
                  <a:schemeClr val="tx1"/>
                </a:solidFill>
              </a:rPr>
              <a:t>    0  </a:t>
            </a:r>
            <a:r>
              <a:rPr lang="en-GB" altLang="x-none" sz="1800" dirty="0">
                <a:solidFill>
                  <a:srgbClr val="FF0000"/>
                </a:solidFill>
              </a:rPr>
              <a:t>?</a:t>
            </a:r>
            <a:r>
              <a:rPr lang="en-GB" altLang="x-none" sz="1800" dirty="0">
                <a:solidFill>
                  <a:schemeClr val="tx1"/>
                </a:solidFill>
              </a:rPr>
              <a:t>    </a:t>
            </a:r>
            <a:r>
              <a:rPr lang="en-GB" altLang="x-none" sz="1800" dirty="0">
                <a:solidFill>
                  <a:srgbClr val="FF0000"/>
                </a:solidFill>
              </a:rPr>
              <a:t>?</a:t>
            </a:r>
            <a:r>
              <a:rPr lang="en-GB" altLang="x-none" sz="1800" dirty="0">
                <a:solidFill>
                  <a:schemeClr val="tx1"/>
                </a:solidFill>
              </a:rPr>
              <a:t>     2 2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a:t>
            </a: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algn="l">
              <a:lnSpc>
                <a:spcPct val="100000"/>
              </a:lnSpc>
              <a:spcBef>
                <a:spcPct val="0"/>
              </a:spcBef>
              <a:buClr>
                <a:srgbClr val="FFFFFF"/>
              </a:buClr>
              <a:buSzPct val="100000"/>
              <a:buFont typeface="Times New Roman" pitchFamily="18" charset="0"/>
              <a:buNone/>
            </a:pPr>
            <a:endParaRPr lang="en-GB" altLang="x-none" sz="1800" dirty="0">
              <a:solidFill>
                <a:schemeClr val="tx1"/>
              </a:solidFill>
            </a:endParaRPr>
          </a:p>
        </p:txBody>
      </p:sp>
      <p:sp>
        <p:nvSpPr>
          <p:cNvPr id="175" name="Line 2"/>
          <p:cNvSpPr>
            <a:spLocks noChangeShapeType="1"/>
          </p:cNvSpPr>
          <p:nvPr/>
        </p:nvSpPr>
        <p:spPr bwMode="auto">
          <a:xfrm>
            <a:off x="6967538" y="3633788"/>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0" name="Line 19"/>
          <p:cNvSpPr>
            <a:spLocks noChangeShapeType="1"/>
          </p:cNvSpPr>
          <p:nvPr/>
        </p:nvSpPr>
        <p:spPr bwMode="auto">
          <a:xfrm>
            <a:off x="7197725" y="2630488"/>
            <a:ext cx="1588" cy="1001712"/>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1" name="Text Box 20"/>
          <p:cNvSpPr txBox="1">
            <a:spLocks noChangeArrowheads="1"/>
          </p:cNvSpPr>
          <p:nvPr/>
        </p:nvSpPr>
        <p:spPr bwMode="auto">
          <a:xfrm>
            <a:off x="7577138" y="2817813"/>
            <a:ext cx="1071425" cy="58695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a:solidFill>
                  <a:schemeClr val="tx1"/>
                </a:solidFill>
              </a:rPr>
              <a:t>Genomes</a:t>
            </a:r>
          </a:p>
        </p:txBody>
      </p:sp>
      <p:sp>
        <p:nvSpPr>
          <p:cNvPr id="192" name="Line 21"/>
          <p:cNvSpPr>
            <a:spLocks noChangeShapeType="1"/>
          </p:cNvSpPr>
          <p:nvPr/>
        </p:nvSpPr>
        <p:spPr bwMode="auto">
          <a:xfrm>
            <a:off x="1822450" y="2266950"/>
            <a:ext cx="295275"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3" name="Line 22"/>
          <p:cNvSpPr>
            <a:spLocks noChangeShapeType="1"/>
          </p:cNvSpPr>
          <p:nvPr/>
        </p:nvSpPr>
        <p:spPr bwMode="auto">
          <a:xfrm flipV="1">
            <a:off x="2127250" y="1849438"/>
            <a:ext cx="1588" cy="4191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4" name="Line 23"/>
          <p:cNvSpPr>
            <a:spLocks noChangeShapeType="1"/>
          </p:cNvSpPr>
          <p:nvPr/>
        </p:nvSpPr>
        <p:spPr bwMode="auto">
          <a:xfrm>
            <a:off x="2136775" y="1851025"/>
            <a:ext cx="508000"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5" name="Line 24"/>
          <p:cNvSpPr>
            <a:spLocks noChangeShapeType="1"/>
          </p:cNvSpPr>
          <p:nvPr/>
        </p:nvSpPr>
        <p:spPr bwMode="auto">
          <a:xfrm flipH="1">
            <a:off x="2663825" y="1905000"/>
            <a:ext cx="3175" cy="214313"/>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6" name="Line 25"/>
          <p:cNvSpPr>
            <a:spLocks noChangeShapeType="1"/>
          </p:cNvSpPr>
          <p:nvPr/>
        </p:nvSpPr>
        <p:spPr bwMode="auto">
          <a:xfrm>
            <a:off x="2662238" y="2119313"/>
            <a:ext cx="1552575" cy="15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7" name="Line 26"/>
          <p:cNvSpPr>
            <a:spLocks noChangeShapeType="1"/>
          </p:cNvSpPr>
          <p:nvPr/>
        </p:nvSpPr>
        <p:spPr bwMode="auto">
          <a:xfrm flipV="1">
            <a:off x="4214813" y="1701800"/>
            <a:ext cx="1587" cy="4191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8" name="Line 27"/>
          <p:cNvSpPr>
            <a:spLocks noChangeShapeType="1"/>
          </p:cNvSpPr>
          <p:nvPr/>
        </p:nvSpPr>
        <p:spPr bwMode="auto">
          <a:xfrm>
            <a:off x="4214813" y="1703388"/>
            <a:ext cx="452437" cy="15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9" name="Line 28"/>
          <p:cNvSpPr>
            <a:spLocks noChangeShapeType="1"/>
          </p:cNvSpPr>
          <p:nvPr/>
        </p:nvSpPr>
        <p:spPr bwMode="auto">
          <a:xfrm>
            <a:off x="4667250" y="1703388"/>
            <a:ext cx="1588" cy="5349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0" name="Line 29"/>
          <p:cNvSpPr>
            <a:spLocks noChangeShapeType="1"/>
          </p:cNvSpPr>
          <p:nvPr/>
        </p:nvSpPr>
        <p:spPr bwMode="auto">
          <a:xfrm>
            <a:off x="4667250" y="2238375"/>
            <a:ext cx="1089025"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1" name="Line 30"/>
          <p:cNvSpPr>
            <a:spLocks noChangeShapeType="1"/>
          </p:cNvSpPr>
          <p:nvPr/>
        </p:nvSpPr>
        <p:spPr bwMode="auto">
          <a:xfrm flipV="1">
            <a:off x="5756275" y="1960563"/>
            <a:ext cx="1588" cy="2794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3" name="Line 32"/>
          <p:cNvSpPr>
            <a:spLocks noChangeShapeType="1"/>
          </p:cNvSpPr>
          <p:nvPr/>
        </p:nvSpPr>
        <p:spPr bwMode="auto">
          <a:xfrm>
            <a:off x="1628775" y="2368550"/>
            <a:ext cx="5421313"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4" name="Line 33"/>
          <p:cNvSpPr>
            <a:spLocks noChangeShapeType="1"/>
          </p:cNvSpPr>
          <p:nvPr/>
        </p:nvSpPr>
        <p:spPr bwMode="auto">
          <a:xfrm flipH="1">
            <a:off x="6521450" y="1954213"/>
            <a:ext cx="520700" cy="130175"/>
          </a:xfrm>
          <a:prstGeom prst="line">
            <a:avLst/>
          </a:prstGeom>
          <a:noFill/>
          <a:ln w="12573">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05" name="Text Box 34"/>
          <p:cNvSpPr txBox="1">
            <a:spLocks noChangeArrowheads="1"/>
          </p:cNvSpPr>
          <p:nvPr/>
        </p:nvSpPr>
        <p:spPr bwMode="auto">
          <a:xfrm>
            <a:off x="7104063" y="1470025"/>
            <a:ext cx="1546225"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a:solidFill>
                  <a:schemeClr val="tx1"/>
                </a:solidFill>
              </a:rPr>
              <a:t>Fine-scale</a:t>
            </a:r>
          </a:p>
          <a:p>
            <a:pPr>
              <a:lnSpc>
                <a:spcPct val="100000"/>
              </a:lnSpc>
              <a:spcBef>
                <a:spcPct val="0"/>
              </a:spcBef>
              <a:buClr>
                <a:srgbClr val="FFFFFF"/>
              </a:buClr>
              <a:buSzPct val="100000"/>
              <a:buFont typeface="Arial" pitchFamily="34" charset="0"/>
              <a:buNone/>
            </a:pPr>
            <a:r>
              <a:rPr lang="en-GB" altLang="x-none" sz="1600">
                <a:solidFill>
                  <a:schemeClr val="tx1"/>
                </a:solidFill>
              </a:rPr>
              <a:t>Recombination</a:t>
            </a:r>
          </a:p>
          <a:p>
            <a:pPr>
              <a:lnSpc>
                <a:spcPct val="100000"/>
              </a:lnSpc>
              <a:spcBef>
                <a:spcPct val="0"/>
              </a:spcBef>
              <a:buClr>
                <a:srgbClr val="FFFFFF"/>
              </a:buClr>
              <a:buSzPct val="100000"/>
              <a:buFont typeface="Arial" pitchFamily="34" charset="0"/>
              <a:buNone/>
            </a:pPr>
            <a:r>
              <a:rPr lang="en-GB" altLang="x-none" sz="1600">
                <a:solidFill>
                  <a:schemeClr val="tx1"/>
                </a:solidFill>
              </a:rPr>
              <a:t>Map</a:t>
            </a:r>
          </a:p>
        </p:txBody>
      </p:sp>
      <p:sp>
        <p:nvSpPr>
          <p:cNvPr id="206" name="Line 35"/>
          <p:cNvSpPr>
            <a:spLocks noChangeShapeType="1"/>
          </p:cNvSpPr>
          <p:nvPr/>
        </p:nvSpPr>
        <p:spPr bwMode="auto">
          <a:xfrm>
            <a:off x="7202488" y="3154363"/>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7" name="Text Box 45"/>
          <p:cNvSpPr txBox="1">
            <a:spLocks noChangeArrowheads="1"/>
          </p:cNvSpPr>
          <p:nvPr/>
        </p:nvSpPr>
        <p:spPr bwMode="auto">
          <a:xfrm>
            <a:off x="1384300" y="4986338"/>
            <a:ext cx="184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endParaRPr lang="x-none" altLang="x-none" i="1">
              <a:solidFill>
                <a:schemeClr val="tx1"/>
              </a:solidFill>
              <a:latin typeface="Times New Roman" pitchFamily="18" charset="0"/>
            </a:endParaRPr>
          </a:p>
        </p:txBody>
      </p:sp>
      <p:sp>
        <p:nvSpPr>
          <p:cNvPr id="208" name="Text Box 46"/>
          <p:cNvSpPr txBox="1">
            <a:spLocks noChangeArrowheads="1"/>
          </p:cNvSpPr>
          <p:nvPr/>
        </p:nvSpPr>
        <p:spPr bwMode="auto">
          <a:xfrm>
            <a:off x="304800" y="4876800"/>
            <a:ext cx="85344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US" altLang="x-none" dirty="0">
                <a:solidFill>
                  <a:schemeClr val="tx1"/>
                </a:solidFill>
              </a:rPr>
              <a:t>The model says that an individuals genotype is constructed by copying alleles along two paths through the space of haplotypes. The switch rates of the paths are controlled by the </a:t>
            </a:r>
            <a:r>
              <a:rPr lang="en-US" altLang="x-none" dirty="0" smtClean="0">
                <a:solidFill>
                  <a:schemeClr val="tx1"/>
                </a:solidFill>
              </a:rPr>
              <a:t>recombination </a:t>
            </a:r>
            <a:r>
              <a:rPr lang="en-US" altLang="x-none" dirty="0">
                <a:solidFill>
                  <a:schemeClr val="tx1"/>
                </a:solidFill>
              </a:rPr>
              <a:t>map. Mutation events are also allowed.</a:t>
            </a:r>
            <a:endParaRPr lang="en-US" altLang="x-none" dirty="0">
              <a:solidFill>
                <a:schemeClr val="tx1"/>
              </a:solidFill>
              <a:latin typeface="Times New Roman" pitchFamily="18" charset="0"/>
            </a:endParaRPr>
          </a:p>
        </p:txBody>
      </p:sp>
      <p:sp>
        <p:nvSpPr>
          <p:cNvPr id="209" name="Rectangle 47"/>
          <p:cNvSpPr>
            <a:spLocks noChangeArrowheads="1"/>
          </p:cNvSpPr>
          <p:nvPr/>
        </p:nvSpPr>
        <p:spPr bwMode="auto">
          <a:xfrm>
            <a:off x="7437438" y="3987800"/>
            <a:ext cx="1639887" cy="66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An individuals</a:t>
            </a:r>
          </a:p>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genotype vector</a:t>
            </a:r>
          </a:p>
        </p:txBody>
      </p:sp>
      <p:sp>
        <p:nvSpPr>
          <p:cNvPr id="210" name="Line 48"/>
          <p:cNvSpPr>
            <a:spLocks noChangeShapeType="1"/>
          </p:cNvSpPr>
          <p:nvPr/>
        </p:nvSpPr>
        <p:spPr bwMode="auto">
          <a:xfrm flipH="1">
            <a:off x="7010400" y="4343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12" name="Line 59"/>
          <p:cNvSpPr>
            <a:spLocks noChangeShapeType="1"/>
          </p:cNvSpPr>
          <p:nvPr/>
        </p:nvSpPr>
        <p:spPr bwMode="auto">
          <a:xfrm>
            <a:off x="1727200" y="2686050"/>
            <a:ext cx="647700"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3" name="Line 60"/>
          <p:cNvSpPr>
            <a:spLocks noChangeShapeType="1"/>
          </p:cNvSpPr>
          <p:nvPr/>
        </p:nvSpPr>
        <p:spPr bwMode="auto">
          <a:xfrm>
            <a:off x="2374900" y="2686050"/>
            <a:ext cx="0" cy="576263"/>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4" name="Line 61"/>
          <p:cNvSpPr>
            <a:spLocks noChangeShapeType="1"/>
          </p:cNvSpPr>
          <p:nvPr/>
        </p:nvSpPr>
        <p:spPr bwMode="auto">
          <a:xfrm>
            <a:off x="2374900" y="3262313"/>
            <a:ext cx="2089150"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5" name="Line 62"/>
          <p:cNvSpPr>
            <a:spLocks noChangeShapeType="1"/>
          </p:cNvSpPr>
          <p:nvPr/>
        </p:nvSpPr>
        <p:spPr bwMode="auto">
          <a:xfrm flipV="1">
            <a:off x="4464050" y="2974975"/>
            <a:ext cx="0" cy="28733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6" name="Line 63"/>
          <p:cNvSpPr>
            <a:spLocks noChangeShapeType="1"/>
          </p:cNvSpPr>
          <p:nvPr/>
        </p:nvSpPr>
        <p:spPr bwMode="auto">
          <a:xfrm>
            <a:off x="4464050" y="2974975"/>
            <a:ext cx="2016125"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7" name="Line 64"/>
          <p:cNvSpPr>
            <a:spLocks noChangeShapeType="1"/>
          </p:cNvSpPr>
          <p:nvPr/>
        </p:nvSpPr>
        <p:spPr bwMode="auto">
          <a:xfrm>
            <a:off x="1727200" y="2974975"/>
            <a:ext cx="2663825"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8" name="Line 65"/>
          <p:cNvSpPr>
            <a:spLocks noChangeShapeType="1"/>
          </p:cNvSpPr>
          <p:nvPr/>
        </p:nvSpPr>
        <p:spPr bwMode="auto">
          <a:xfrm>
            <a:off x="4391025" y="2974975"/>
            <a:ext cx="0" cy="576263"/>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9" name="Line 66"/>
          <p:cNvSpPr>
            <a:spLocks noChangeShapeType="1"/>
          </p:cNvSpPr>
          <p:nvPr/>
        </p:nvSpPr>
        <p:spPr bwMode="auto">
          <a:xfrm>
            <a:off x="4391025" y="3551238"/>
            <a:ext cx="208915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 name="Line 4"/>
          <p:cNvSpPr>
            <a:spLocks noChangeShapeType="1"/>
          </p:cNvSpPr>
          <p:nvPr/>
        </p:nvSpPr>
        <p:spPr bwMode="auto">
          <a:xfrm>
            <a:off x="1089025" y="3994150"/>
            <a:ext cx="6048375" cy="1588"/>
          </a:xfrm>
          <a:prstGeom prst="line">
            <a:avLst/>
          </a:prstGeom>
          <a:noFill/>
          <a:ln w="126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2" name="Line 5"/>
          <p:cNvSpPr>
            <a:spLocks noChangeShapeType="1"/>
          </p:cNvSpPr>
          <p:nvPr/>
        </p:nvSpPr>
        <p:spPr bwMode="auto">
          <a:xfrm>
            <a:off x="2130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3" name="Line 6"/>
          <p:cNvSpPr>
            <a:spLocks noChangeShapeType="1"/>
          </p:cNvSpPr>
          <p:nvPr/>
        </p:nvSpPr>
        <p:spPr bwMode="auto">
          <a:xfrm>
            <a:off x="1801813" y="389890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4" name="Line 7"/>
          <p:cNvSpPr>
            <a:spLocks noChangeShapeType="1"/>
          </p:cNvSpPr>
          <p:nvPr/>
        </p:nvSpPr>
        <p:spPr bwMode="auto">
          <a:xfrm>
            <a:off x="2641600"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5" name="Line 8"/>
          <p:cNvSpPr>
            <a:spLocks noChangeShapeType="1"/>
          </p:cNvSpPr>
          <p:nvPr/>
        </p:nvSpPr>
        <p:spPr bwMode="auto">
          <a:xfrm>
            <a:off x="3005138" y="3903663"/>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6" name="Line 9"/>
          <p:cNvSpPr>
            <a:spLocks noChangeShapeType="1"/>
          </p:cNvSpPr>
          <p:nvPr/>
        </p:nvSpPr>
        <p:spPr bwMode="auto">
          <a:xfrm>
            <a:off x="3213100" y="3902075"/>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7" name="Line 10"/>
          <p:cNvSpPr>
            <a:spLocks noChangeShapeType="1"/>
          </p:cNvSpPr>
          <p:nvPr/>
        </p:nvSpPr>
        <p:spPr bwMode="auto">
          <a:xfrm>
            <a:off x="3454400" y="390366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8" name="Line 11"/>
          <p:cNvSpPr>
            <a:spLocks noChangeShapeType="1"/>
          </p:cNvSpPr>
          <p:nvPr/>
        </p:nvSpPr>
        <p:spPr bwMode="auto">
          <a:xfrm>
            <a:off x="3768725"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59" name="Line 12"/>
          <p:cNvSpPr>
            <a:spLocks noChangeShapeType="1"/>
          </p:cNvSpPr>
          <p:nvPr/>
        </p:nvSpPr>
        <p:spPr bwMode="auto">
          <a:xfrm>
            <a:off x="4221163"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0" name="Line 13"/>
          <p:cNvSpPr>
            <a:spLocks noChangeShapeType="1"/>
          </p:cNvSpPr>
          <p:nvPr/>
        </p:nvSpPr>
        <p:spPr bwMode="auto">
          <a:xfrm>
            <a:off x="4659313" y="3908425"/>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1" name="Line 14"/>
          <p:cNvSpPr>
            <a:spLocks noChangeShapeType="1"/>
          </p:cNvSpPr>
          <p:nvPr/>
        </p:nvSpPr>
        <p:spPr bwMode="auto">
          <a:xfrm>
            <a:off x="5057775" y="3917950"/>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2" name="Line 15"/>
          <p:cNvSpPr>
            <a:spLocks noChangeShapeType="1"/>
          </p:cNvSpPr>
          <p:nvPr/>
        </p:nvSpPr>
        <p:spPr bwMode="auto">
          <a:xfrm>
            <a:off x="5305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3" name="Line 16"/>
          <p:cNvSpPr>
            <a:spLocks noChangeShapeType="1"/>
          </p:cNvSpPr>
          <p:nvPr/>
        </p:nvSpPr>
        <p:spPr bwMode="auto">
          <a:xfrm>
            <a:off x="5757863" y="391795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4" name="Line 17"/>
          <p:cNvSpPr>
            <a:spLocks noChangeShapeType="1"/>
          </p:cNvSpPr>
          <p:nvPr/>
        </p:nvSpPr>
        <p:spPr bwMode="auto">
          <a:xfrm>
            <a:off x="6178550"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5" name="Line 18"/>
          <p:cNvSpPr>
            <a:spLocks noChangeShapeType="1"/>
          </p:cNvSpPr>
          <p:nvPr/>
        </p:nvSpPr>
        <p:spPr bwMode="auto">
          <a:xfrm>
            <a:off x="6383338"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6" name="Line 32"/>
          <p:cNvSpPr>
            <a:spLocks noChangeShapeType="1"/>
          </p:cNvSpPr>
          <p:nvPr/>
        </p:nvSpPr>
        <p:spPr bwMode="auto">
          <a:xfrm>
            <a:off x="5765800" y="1962150"/>
            <a:ext cx="619125"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67" name="Line 19"/>
          <p:cNvSpPr>
            <a:spLocks noChangeShapeType="1"/>
          </p:cNvSpPr>
          <p:nvPr/>
        </p:nvSpPr>
        <p:spPr bwMode="auto">
          <a:xfrm>
            <a:off x="6962775" y="2628900"/>
            <a:ext cx="222250" cy="158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Tree>
    <p:extLst>
      <p:ext uri="{BB962C8B-B14F-4D97-AF65-F5344CB8AC3E}">
        <p14:creationId xmlns:p14="http://schemas.microsoft.com/office/powerpoint/2010/main" val="1036683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sp>
        <p:nvSpPr>
          <p:cNvPr id="174" name="Text Box 2"/>
          <p:cNvSpPr txBox="1">
            <a:spLocks noChangeArrowheads="1"/>
          </p:cNvSpPr>
          <p:nvPr/>
        </p:nvSpPr>
        <p:spPr bwMode="auto">
          <a:xfrm>
            <a:off x="-468313" y="2535238"/>
            <a:ext cx="887571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4pPr>
            <a:lvl5pPr defTabSz="449263" eaLnBrk="0" hangingPunct="0">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5pPr>
            <a:lvl6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6pPr>
            <a:lvl7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7pPr>
            <a:lvl8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8pPr>
            <a:lvl9pPr algn="ctr" defTabSz="449263" eaLnBrk="0" fontAlgn="base" hangingPunct="0">
              <a:lnSpc>
                <a:spcPct val="110000"/>
              </a:lnSpc>
              <a:spcBef>
                <a:spcPct val="20000"/>
              </a:spcBef>
              <a:spcAft>
                <a:spcPct val="0"/>
              </a:spcAft>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99"/>
                </a:solidFill>
                <a:latin typeface="Arial" pitchFamily="34" charset="0"/>
                <a:ea typeface="ＭＳ Ｐゴシック" pitchFamily="1" charset="-128"/>
              </a:defRPr>
            </a:lvl9pPr>
          </a:lstStyle>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0 1  0   1     0     1    0  1     0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0   0      1    1 1  1   1     0     0    0  0     1     1 1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1      1    1 0  0   0     0     0    1  1     1     0 1 ... </a:t>
            </a:r>
          </a:p>
          <a:p>
            <a:pPr algn="l">
              <a:lnSpc>
                <a:spcPct val="100000"/>
              </a:lnSpc>
              <a:spcBef>
                <a:spcPct val="0"/>
              </a:spcBef>
              <a:buClr>
                <a:srgbClr val="FFFFFF"/>
              </a:buClr>
              <a:buSzPct val="100000"/>
              <a:buFont typeface="Arial" pitchFamily="34" charset="0"/>
              <a:buNone/>
            </a:pPr>
            <a:r>
              <a:rPr lang="en-GB" altLang="x-none" sz="1800" dirty="0">
                <a:solidFill>
                  <a:schemeClr val="tx1"/>
                </a:solidFill>
              </a:rPr>
              <a:t>	… 0   0      1    0 1  0   1     1     1    0  0     1     0 1 ... </a:t>
            </a: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1   </a:t>
            </a:r>
            <a:r>
              <a:rPr lang="en-GB" altLang="x-none" sz="1800" dirty="0">
                <a:solidFill>
                  <a:srgbClr val="FF0000"/>
                </a:solidFill>
              </a:rPr>
              <a:t>1</a:t>
            </a:r>
            <a:r>
              <a:rPr lang="en-GB" altLang="x-none" sz="1800" dirty="0">
                <a:solidFill>
                  <a:schemeClr val="tx1"/>
                </a:solidFill>
              </a:rPr>
              <a:t>      2    </a:t>
            </a:r>
            <a:r>
              <a:rPr lang="en-GB" altLang="x-none" sz="1800" dirty="0">
                <a:solidFill>
                  <a:srgbClr val="FF0000"/>
                </a:solidFill>
              </a:rPr>
              <a:t>1 1</a:t>
            </a:r>
            <a:r>
              <a:rPr lang="en-GB" altLang="x-none" sz="1800" dirty="0">
                <a:solidFill>
                  <a:schemeClr val="tx1"/>
                </a:solidFill>
              </a:rPr>
              <a:t>  1   </a:t>
            </a:r>
            <a:r>
              <a:rPr lang="en-GB" altLang="x-none" sz="1800" dirty="0">
                <a:solidFill>
                  <a:srgbClr val="FF0000"/>
                </a:solidFill>
              </a:rPr>
              <a:t>1</a:t>
            </a:r>
            <a:r>
              <a:rPr lang="en-GB" altLang="x-none" sz="1800" dirty="0">
                <a:solidFill>
                  <a:schemeClr val="tx1"/>
                </a:solidFill>
              </a:rPr>
              <a:t>     0     </a:t>
            </a:r>
            <a:r>
              <a:rPr lang="en-GB" altLang="x-none" sz="1800" dirty="0">
                <a:solidFill>
                  <a:srgbClr val="FF0000"/>
                </a:solidFill>
              </a:rPr>
              <a:t>1</a:t>
            </a:r>
            <a:r>
              <a:rPr lang="en-GB" altLang="x-none" sz="1800" dirty="0">
                <a:solidFill>
                  <a:schemeClr val="tx1"/>
                </a:solidFill>
              </a:rPr>
              <a:t>    0  </a:t>
            </a:r>
            <a:r>
              <a:rPr lang="en-GB" altLang="x-none" sz="1800" dirty="0">
                <a:solidFill>
                  <a:srgbClr val="FF0000"/>
                </a:solidFill>
              </a:rPr>
              <a:t>0</a:t>
            </a:r>
            <a:r>
              <a:rPr lang="en-GB" altLang="x-none" sz="1800" dirty="0">
                <a:solidFill>
                  <a:schemeClr val="tx1"/>
                </a:solidFill>
              </a:rPr>
              <a:t>    </a:t>
            </a:r>
            <a:r>
              <a:rPr lang="en-GB" altLang="x-none" sz="1800" dirty="0">
                <a:solidFill>
                  <a:srgbClr val="FF0000"/>
                </a:solidFill>
              </a:rPr>
              <a:t>1</a:t>
            </a:r>
            <a:r>
              <a:rPr lang="en-GB" altLang="x-none" sz="1800" dirty="0">
                <a:solidFill>
                  <a:schemeClr val="tx1"/>
                </a:solidFill>
              </a:rPr>
              <a:t>     2 2 …</a:t>
            </a:r>
          </a:p>
          <a:p>
            <a:pPr lvl="4" algn="l">
              <a:lnSpc>
                <a:spcPct val="100000"/>
              </a:lnSpc>
              <a:spcBef>
                <a:spcPct val="0"/>
              </a:spcBef>
              <a:buClr>
                <a:srgbClr val="FFFFFF"/>
              </a:buClr>
              <a:buSzPct val="66000"/>
              <a:buFont typeface="Times New Roman" pitchFamily="18" charset="0"/>
              <a:buNone/>
            </a:pPr>
            <a:r>
              <a:rPr lang="en-GB" altLang="x-none" sz="1800" dirty="0">
                <a:solidFill>
                  <a:schemeClr val="tx1"/>
                </a:solidFill>
              </a:rPr>
              <a:t>	 </a:t>
            </a:r>
          </a:p>
          <a:p>
            <a:pPr lvl="4" algn="l">
              <a:lnSpc>
                <a:spcPct val="100000"/>
              </a:lnSpc>
              <a:spcBef>
                <a:spcPct val="0"/>
              </a:spcBef>
              <a:buClr>
                <a:srgbClr val="FFFFFF"/>
              </a:buClr>
              <a:buSzPct val="66000"/>
              <a:buFont typeface="Times New Roman" pitchFamily="18" charset="0"/>
              <a:buNone/>
            </a:pPr>
            <a:endParaRPr lang="en-GB" altLang="x-none" sz="1800" dirty="0">
              <a:solidFill>
                <a:schemeClr val="tx1"/>
              </a:solidFill>
            </a:endParaRPr>
          </a:p>
          <a:p>
            <a:pPr algn="l">
              <a:lnSpc>
                <a:spcPct val="100000"/>
              </a:lnSpc>
              <a:spcBef>
                <a:spcPct val="0"/>
              </a:spcBef>
              <a:buClr>
                <a:srgbClr val="FFFFFF"/>
              </a:buClr>
              <a:buSzPct val="100000"/>
              <a:buFont typeface="Times New Roman" pitchFamily="18" charset="0"/>
              <a:buNone/>
            </a:pPr>
            <a:endParaRPr lang="en-GB" altLang="x-none" sz="1800" dirty="0">
              <a:solidFill>
                <a:schemeClr val="tx1"/>
              </a:solidFill>
            </a:endParaRPr>
          </a:p>
        </p:txBody>
      </p:sp>
      <p:sp>
        <p:nvSpPr>
          <p:cNvPr id="175" name="Line 3"/>
          <p:cNvSpPr>
            <a:spLocks noChangeShapeType="1"/>
          </p:cNvSpPr>
          <p:nvPr/>
        </p:nvSpPr>
        <p:spPr bwMode="auto">
          <a:xfrm>
            <a:off x="6967538" y="3633788"/>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0" name="Line 18"/>
          <p:cNvSpPr>
            <a:spLocks noChangeShapeType="1"/>
          </p:cNvSpPr>
          <p:nvPr/>
        </p:nvSpPr>
        <p:spPr bwMode="auto">
          <a:xfrm>
            <a:off x="6962775" y="2628900"/>
            <a:ext cx="276225" cy="381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1" name="Line 19"/>
          <p:cNvSpPr>
            <a:spLocks noChangeShapeType="1"/>
          </p:cNvSpPr>
          <p:nvPr/>
        </p:nvSpPr>
        <p:spPr bwMode="auto">
          <a:xfrm>
            <a:off x="7197725" y="2630488"/>
            <a:ext cx="1588" cy="1001712"/>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2" name="Text Box 20"/>
          <p:cNvSpPr txBox="1">
            <a:spLocks noChangeArrowheads="1"/>
          </p:cNvSpPr>
          <p:nvPr/>
        </p:nvSpPr>
        <p:spPr bwMode="auto">
          <a:xfrm>
            <a:off x="7577138" y="2817813"/>
            <a:ext cx="1071425" cy="58695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dirty="0">
                <a:solidFill>
                  <a:schemeClr val="tx1"/>
                </a:solidFill>
              </a:rPr>
              <a:t>1000</a:t>
            </a:r>
          </a:p>
          <a:p>
            <a:pPr>
              <a:lnSpc>
                <a:spcPct val="100000"/>
              </a:lnSpc>
              <a:spcBef>
                <a:spcPct val="0"/>
              </a:spcBef>
              <a:buClr>
                <a:srgbClr val="FFFFFF"/>
              </a:buClr>
              <a:buSzPct val="100000"/>
              <a:buFont typeface="Arial" pitchFamily="34" charset="0"/>
              <a:buNone/>
            </a:pPr>
            <a:r>
              <a:rPr lang="en-GB" altLang="x-none" sz="1600" dirty="0" smtClean="0">
                <a:solidFill>
                  <a:schemeClr val="tx1"/>
                </a:solidFill>
              </a:rPr>
              <a:t>Genomes</a:t>
            </a:r>
            <a:endParaRPr lang="en-GB" altLang="x-none" sz="1600" dirty="0">
              <a:solidFill>
                <a:schemeClr val="tx1"/>
              </a:solidFill>
            </a:endParaRPr>
          </a:p>
        </p:txBody>
      </p:sp>
      <p:sp>
        <p:nvSpPr>
          <p:cNvPr id="193" name="Line 21"/>
          <p:cNvSpPr>
            <a:spLocks noChangeShapeType="1"/>
          </p:cNvSpPr>
          <p:nvPr/>
        </p:nvSpPr>
        <p:spPr bwMode="auto">
          <a:xfrm>
            <a:off x="1822450" y="2266950"/>
            <a:ext cx="295275"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4" name="Line 22"/>
          <p:cNvSpPr>
            <a:spLocks noChangeShapeType="1"/>
          </p:cNvSpPr>
          <p:nvPr/>
        </p:nvSpPr>
        <p:spPr bwMode="auto">
          <a:xfrm flipV="1">
            <a:off x="2127250" y="1849438"/>
            <a:ext cx="1588" cy="4191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5" name="Line 23"/>
          <p:cNvSpPr>
            <a:spLocks noChangeShapeType="1"/>
          </p:cNvSpPr>
          <p:nvPr/>
        </p:nvSpPr>
        <p:spPr bwMode="auto">
          <a:xfrm>
            <a:off x="2136775" y="1851025"/>
            <a:ext cx="508000"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6" name="Line 24"/>
          <p:cNvSpPr>
            <a:spLocks noChangeShapeType="1"/>
          </p:cNvSpPr>
          <p:nvPr/>
        </p:nvSpPr>
        <p:spPr bwMode="auto">
          <a:xfrm flipH="1">
            <a:off x="2663825" y="1905000"/>
            <a:ext cx="3175" cy="214313"/>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7" name="Line 25"/>
          <p:cNvSpPr>
            <a:spLocks noChangeShapeType="1"/>
          </p:cNvSpPr>
          <p:nvPr/>
        </p:nvSpPr>
        <p:spPr bwMode="auto">
          <a:xfrm>
            <a:off x="2662238" y="2119313"/>
            <a:ext cx="1552575" cy="15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8" name="Line 26"/>
          <p:cNvSpPr>
            <a:spLocks noChangeShapeType="1"/>
          </p:cNvSpPr>
          <p:nvPr/>
        </p:nvSpPr>
        <p:spPr bwMode="auto">
          <a:xfrm flipV="1">
            <a:off x="4214813" y="1701800"/>
            <a:ext cx="1587" cy="4191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199" name="Line 27"/>
          <p:cNvSpPr>
            <a:spLocks noChangeShapeType="1"/>
          </p:cNvSpPr>
          <p:nvPr/>
        </p:nvSpPr>
        <p:spPr bwMode="auto">
          <a:xfrm>
            <a:off x="4214813" y="1703388"/>
            <a:ext cx="452437" cy="15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0" name="Line 28"/>
          <p:cNvSpPr>
            <a:spLocks noChangeShapeType="1"/>
          </p:cNvSpPr>
          <p:nvPr/>
        </p:nvSpPr>
        <p:spPr bwMode="auto">
          <a:xfrm>
            <a:off x="4667250" y="1703388"/>
            <a:ext cx="1588" cy="534987"/>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1" name="Line 29"/>
          <p:cNvSpPr>
            <a:spLocks noChangeShapeType="1"/>
          </p:cNvSpPr>
          <p:nvPr/>
        </p:nvSpPr>
        <p:spPr bwMode="auto">
          <a:xfrm>
            <a:off x="4667250" y="2238375"/>
            <a:ext cx="1089025"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2" name="Line 30"/>
          <p:cNvSpPr>
            <a:spLocks noChangeShapeType="1"/>
          </p:cNvSpPr>
          <p:nvPr/>
        </p:nvSpPr>
        <p:spPr bwMode="auto">
          <a:xfrm flipV="1">
            <a:off x="5756275" y="1960563"/>
            <a:ext cx="1588" cy="279400"/>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3" name="Line 31"/>
          <p:cNvSpPr>
            <a:spLocks noChangeShapeType="1"/>
          </p:cNvSpPr>
          <p:nvPr/>
        </p:nvSpPr>
        <p:spPr bwMode="auto">
          <a:xfrm>
            <a:off x="5791200" y="1981200"/>
            <a:ext cx="619125"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4" name="Line 32"/>
          <p:cNvSpPr>
            <a:spLocks noChangeShapeType="1"/>
          </p:cNvSpPr>
          <p:nvPr/>
        </p:nvSpPr>
        <p:spPr bwMode="auto">
          <a:xfrm>
            <a:off x="1628775" y="2368550"/>
            <a:ext cx="5421313" cy="1588"/>
          </a:xfrm>
          <a:prstGeom prst="line">
            <a:avLst/>
          </a:prstGeom>
          <a:noFill/>
          <a:ln w="12573">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5" name="Line 33"/>
          <p:cNvSpPr>
            <a:spLocks noChangeShapeType="1"/>
          </p:cNvSpPr>
          <p:nvPr/>
        </p:nvSpPr>
        <p:spPr bwMode="auto">
          <a:xfrm flipH="1">
            <a:off x="6521450" y="1954213"/>
            <a:ext cx="520700" cy="130175"/>
          </a:xfrm>
          <a:prstGeom prst="line">
            <a:avLst/>
          </a:prstGeom>
          <a:noFill/>
          <a:ln w="12573">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06" name="Text Box 34"/>
          <p:cNvSpPr txBox="1">
            <a:spLocks noChangeArrowheads="1"/>
          </p:cNvSpPr>
          <p:nvPr/>
        </p:nvSpPr>
        <p:spPr bwMode="auto">
          <a:xfrm>
            <a:off x="7104063" y="1470025"/>
            <a:ext cx="1546225" cy="8350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5pPr>
            <a:lvl6pPr marL="25146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6pPr>
            <a:lvl7pPr marL="29718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7pPr>
            <a:lvl8pPr marL="34290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8pPr>
            <a:lvl9pPr marL="3886200" indent="-228600" algn="ctr" defTabSz="449263" eaLnBrk="0" fontAlgn="base" hangingPunct="0">
              <a:lnSpc>
                <a:spcPct val="110000"/>
              </a:lnSpc>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99"/>
                </a:solidFill>
                <a:latin typeface="Arial" pitchFamily="34" charset="0"/>
                <a:ea typeface="ＭＳ Ｐゴシック" pitchFamily="1" charset="-128"/>
              </a:defRPr>
            </a:lvl9pPr>
          </a:lstStyle>
          <a:p>
            <a:pPr>
              <a:lnSpc>
                <a:spcPct val="100000"/>
              </a:lnSpc>
              <a:spcBef>
                <a:spcPct val="0"/>
              </a:spcBef>
              <a:buClr>
                <a:srgbClr val="FFFFFF"/>
              </a:buClr>
              <a:buSzPct val="100000"/>
              <a:buFont typeface="Arial" pitchFamily="34" charset="0"/>
              <a:buNone/>
            </a:pPr>
            <a:r>
              <a:rPr lang="en-GB" altLang="x-none" sz="1600">
                <a:solidFill>
                  <a:schemeClr val="tx1"/>
                </a:solidFill>
              </a:rPr>
              <a:t>Fine-scale</a:t>
            </a:r>
          </a:p>
          <a:p>
            <a:pPr>
              <a:lnSpc>
                <a:spcPct val="100000"/>
              </a:lnSpc>
              <a:spcBef>
                <a:spcPct val="0"/>
              </a:spcBef>
              <a:buClr>
                <a:srgbClr val="FFFFFF"/>
              </a:buClr>
              <a:buSzPct val="100000"/>
              <a:buFont typeface="Arial" pitchFamily="34" charset="0"/>
              <a:buNone/>
            </a:pPr>
            <a:r>
              <a:rPr lang="en-GB" altLang="x-none" sz="1600">
                <a:solidFill>
                  <a:schemeClr val="tx1"/>
                </a:solidFill>
              </a:rPr>
              <a:t>Recombination</a:t>
            </a:r>
          </a:p>
          <a:p>
            <a:pPr>
              <a:lnSpc>
                <a:spcPct val="100000"/>
              </a:lnSpc>
              <a:spcBef>
                <a:spcPct val="0"/>
              </a:spcBef>
              <a:buClr>
                <a:srgbClr val="FFFFFF"/>
              </a:buClr>
              <a:buSzPct val="100000"/>
              <a:buFont typeface="Arial" pitchFamily="34" charset="0"/>
              <a:buNone/>
            </a:pPr>
            <a:r>
              <a:rPr lang="en-GB" altLang="x-none" sz="1600">
                <a:solidFill>
                  <a:schemeClr val="tx1"/>
                </a:solidFill>
              </a:rPr>
              <a:t>Map</a:t>
            </a:r>
          </a:p>
        </p:txBody>
      </p:sp>
      <p:sp>
        <p:nvSpPr>
          <p:cNvPr id="207" name="Line 35"/>
          <p:cNvSpPr>
            <a:spLocks noChangeShapeType="1"/>
          </p:cNvSpPr>
          <p:nvPr/>
        </p:nvSpPr>
        <p:spPr bwMode="auto">
          <a:xfrm>
            <a:off x="7202488" y="3154363"/>
            <a:ext cx="222250" cy="158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208" name="Text Box 37"/>
          <p:cNvSpPr txBox="1">
            <a:spLocks noChangeArrowheads="1"/>
          </p:cNvSpPr>
          <p:nvPr/>
        </p:nvSpPr>
        <p:spPr bwMode="auto">
          <a:xfrm>
            <a:off x="1384300" y="4986338"/>
            <a:ext cx="184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endParaRPr lang="x-none" altLang="x-none" i="1">
              <a:solidFill>
                <a:schemeClr val="tx1"/>
              </a:solidFill>
              <a:latin typeface="Times New Roman" pitchFamily="18" charset="0"/>
            </a:endParaRPr>
          </a:p>
        </p:txBody>
      </p:sp>
      <p:sp>
        <p:nvSpPr>
          <p:cNvPr id="209" name="Rectangle 39"/>
          <p:cNvSpPr>
            <a:spLocks noChangeArrowheads="1"/>
          </p:cNvSpPr>
          <p:nvPr/>
        </p:nvSpPr>
        <p:spPr bwMode="auto">
          <a:xfrm>
            <a:off x="7437438" y="3987800"/>
            <a:ext cx="1639887" cy="66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An individuals</a:t>
            </a:r>
          </a:p>
          <a:p>
            <a:pPr algn="l" eaLnBrk="0" hangingPunct="0">
              <a:lnSpc>
                <a:spcPct val="116000"/>
              </a:lnSpc>
              <a:spcBef>
                <a:spcPct val="0"/>
              </a:spcBef>
              <a:buClr>
                <a:srgbClr val="FFFFFF"/>
              </a:buClr>
              <a:buSzPct val="100000"/>
              <a:buFont typeface="Times New Roman" pitchFamily="18" charset="0"/>
              <a:buNone/>
            </a:pPr>
            <a:r>
              <a:rPr lang="en-US" altLang="x-none" sz="1600">
                <a:solidFill>
                  <a:schemeClr val="tx1"/>
                </a:solidFill>
              </a:rPr>
              <a:t>genotype vector</a:t>
            </a:r>
          </a:p>
        </p:txBody>
      </p:sp>
      <p:sp>
        <p:nvSpPr>
          <p:cNvPr id="210" name="Line 40"/>
          <p:cNvSpPr>
            <a:spLocks noChangeShapeType="1"/>
          </p:cNvSpPr>
          <p:nvPr/>
        </p:nvSpPr>
        <p:spPr bwMode="auto">
          <a:xfrm flipH="1">
            <a:off x="7010400" y="4343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12" name="Line 42"/>
          <p:cNvSpPr>
            <a:spLocks noChangeShapeType="1"/>
          </p:cNvSpPr>
          <p:nvPr/>
        </p:nvSpPr>
        <p:spPr bwMode="auto">
          <a:xfrm>
            <a:off x="1727200" y="2686050"/>
            <a:ext cx="647700"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3" name="Line 43"/>
          <p:cNvSpPr>
            <a:spLocks noChangeShapeType="1"/>
          </p:cNvSpPr>
          <p:nvPr/>
        </p:nvSpPr>
        <p:spPr bwMode="auto">
          <a:xfrm>
            <a:off x="2374900" y="2686050"/>
            <a:ext cx="0" cy="576263"/>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4" name="Line 44"/>
          <p:cNvSpPr>
            <a:spLocks noChangeShapeType="1"/>
          </p:cNvSpPr>
          <p:nvPr/>
        </p:nvSpPr>
        <p:spPr bwMode="auto">
          <a:xfrm>
            <a:off x="2374900" y="3262313"/>
            <a:ext cx="2089150"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5" name="Line 45"/>
          <p:cNvSpPr>
            <a:spLocks noChangeShapeType="1"/>
          </p:cNvSpPr>
          <p:nvPr/>
        </p:nvSpPr>
        <p:spPr bwMode="auto">
          <a:xfrm flipV="1">
            <a:off x="4464050" y="2974975"/>
            <a:ext cx="0" cy="287338"/>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6" name="Line 46"/>
          <p:cNvSpPr>
            <a:spLocks noChangeShapeType="1"/>
          </p:cNvSpPr>
          <p:nvPr/>
        </p:nvSpPr>
        <p:spPr bwMode="auto">
          <a:xfrm>
            <a:off x="4464050" y="2974975"/>
            <a:ext cx="2016125" cy="0"/>
          </a:xfrm>
          <a:prstGeom prst="line">
            <a:avLst/>
          </a:prstGeom>
          <a:noFill/>
          <a:ln w="28575">
            <a:solidFill>
              <a:srgbClr val="FFC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7" name="Line 47"/>
          <p:cNvSpPr>
            <a:spLocks noChangeShapeType="1"/>
          </p:cNvSpPr>
          <p:nvPr/>
        </p:nvSpPr>
        <p:spPr bwMode="auto">
          <a:xfrm>
            <a:off x="1727200" y="2974975"/>
            <a:ext cx="2663825"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8" name="Line 48"/>
          <p:cNvSpPr>
            <a:spLocks noChangeShapeType="1"/>
          </p:cNvSpPr>
          <p:nvPr/>
        </p:nvSpPr>
        <p:spPr bwMode="auto">
          <a:xfrm>
            <a:off x="4391025" y="2974975"/>
            <a:ext cx="0" cy="576263"/>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9" name="Line 49"/>
          <p:cNvSpPr>
            <a:spLocks noChangeShapeType="1"/>
          </p:cNvSpPr>
          <p:nvPr/>
        </p:nvSpPr>
        <p:spPr bwMode="auto">
          <a:xfrm>
            <a:off x="4391025" y="3551238"/>
            <a:ext cx="208915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21" name="Text Box 51"/>
          <p:cNvSpPr txBox="1">
            <a:spLocks noChangeArrowheads="1"/>
          </p:cNvSpPr>
          <p:nvPr/>
        </p:nvSpPr>
        <p:spPr bwMode="auto">
          <a:xfrm>
            <a:off x="2819400" y="3581400"/>
            <a:ext cx="338554" cy="4858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GB" altLang="x-none" b="1" i="1" dirty="0">
                <a:solidFill>
                  <a:srgbClr val="FFC000"/>
                </a:solidFill>
                <a:latin typeface="Times New Roman" pitchFamily="18" charset="0"/>
              </a:rPr>
              <a:t>*</a:t>
            </a:r>
          </a:p>
        </p:txBody>
      </p:sp>
      <p:sp>
        <p:nvSpPr>
          <p:cNvPr id="222" name="Text Box 52"/>
          <p:cNvSpPr txBox="1">
            <a:spLocks noChangeArrowheads="1"/>
          </p:cNvSpPr>
          <p:nvPr/>
        </p:nvSpPr>
        <p:spPr bwMode="auto">
          <a:xfrm>
            <a:off x="6019800" y="3581400"/>
            <a:ext cx="3365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GB" altLang="x-none" i="1">
                <a:solidFill>
                  <a:srgbClr val="FFFF00"/>
                </a:solidFill>
                <a:latin typeface="Times New Roman" pitchFamily="18" charset="0"/>
              </a:rPr>
              <a:t>*</a:t>
            </a:r>
          </a:p>
        </p:txBody>
      </p:sp>
      <p:sp>
        <p:nvSpPr>
          <p:cNvPr id="223" name="Rectangle 54"/>
          <p:cNvSpPr>
            <a:spLocks noChangeArrowheads="1"/>
          </p:cNvSpPr>
          <p:nvPr/>
        </p:nvSpPr>
        <p:spPr bwMode="auto">
          <a:xfrm>
            <a:off x="34036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0.81</a:t>
            </a:r>
          </a:p>
        </p:txBody>
      </p:sp>
      <p:sp>
        <p:nvSpPr>
          <p:cNvPr id="224" name="Rectangle 55"/>
          <p:cNvSpPr>
            <a:spLocks noChangeArrowheads="1"/>
          </p:cNvSpPr>
          <p:nvPr/>
        </p:nvSpPr>
        <p:spPr bwMode="auto">
          <a:xfrm>
            <a:off x="26924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0.18</a:t>
            </a:r>
          </a:p>
        </p:txBody>
      </p:sp>
      <p:sp>
        <p:nvSpPr>
          <p:cNvPr id="225" name="Rectangle 56"/>
          <p:cNvSpPr>
            <a:spLocks noChangeArrowheads="1"/>
          </p:cNvSpPr>
          <p:nvPr/>
        </p:nvSpPr>
        <p:spPr bwMode="auto">
          <a:xfrm>
            <a:off x="19812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0.01</a:t>
            </a:r>
          </a:p>
        </p:txBody>
      </p:sp>
      <p:sp>
        <p:nvSpPr>
          <p:cNvPr id="226" name="Rectangle 57"/>
          <p:cNvSpPr>
            <a:spLocks noChangeArrowheads="1"/>
          </p:cNvSpPr>
          <p:nvPr/>
        </p:nvSpPr>
        <p:spPr bwMode="auto">
          <a:xfrm>
            <a:off x="34036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2</a:t>
            </a:r>
          </a:p>
        </p:txBody>
      </p:sp>
      <p:sp>
        <p:nvSpPr>
          <p:cNvPr id="227" name="Rectangle 58"/>
          <p:cNvSpPr>
            <a:spLocks noChangeArrowheads="1"/>
          </p:cNvSpPr>
          <p:nvPr/>
        </p:nvSpPr>
        <p:spPr bwMode="auto">
          <a:xfrm>
            <a:off x="26924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1</a:t>
            </a:r>
          </a:p>
        </p:txBody>
      </p:sp>
      <p:sp>
        <p:nvSpPr>
          <p:cNvPr id="228" name="Rectangle 59"/>
          <p:cNvSpPr>
            <a:spLocks noChangeArrowheads="1"/>
          </p:cNvSpPr>
          <p:nvPr/>
        </p:nvSpPr>
        <p:spPr bwMode="auto">
          <a:xfrm>
            <a:off x="19812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a:t>
            </a:r>
          </a:p>
        </p:txBody>
      </p:sp>
      <p:sp>
        <p:nvSpPr>
          <p:cNvPr id="229" name="Line 60"/>
          <p:cNvSpPr>
            <a:spLocks noChangeShapeType="1"/>
          </p:cNvSpPr>
          <p:nvPr/>
        </p:nvSpPr>
        <p:spPr bwMode="auto">
          <a:xfrm>
            <a:off x="1981200" y="5334000"/>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0" name="Line 61"/>
          <p:cNvSpPr>
            <a:spLocks noChangeShapeType="1"/>
          </p:cNvSpPr>
          <p:nvPr/>
        </p:nvSpPr>
        <p:spPr bwMode="auto">
          <a:xfrm>
            <a:off x="1981200" y="570230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1" name="Line 62"/>
          <p:cNvSpPr>
            <a:spLocks noChangeShapeType="1"/>
          </p:cNvSpPr>
          <p:nvPr/>
        </p:nvSpPr>
        <p:spPr bwMode="auto">
          <a:xfrm>
            <a:off x="1981200" y="6019800"/>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2" name="Line 63"/>
          <p:cNvSpPr>
            <a:spLocks noChangeShapeType="1"/>
          </p:cNvSpPr>
          <p:nvPr/>
        </p:nvSpPr>
        <p:spPr bwMode="auto">
          <a:xfrm>
            <a:off x="19812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3" name="Line 64"/>
          <p:cNvSpPr>
            <a:spLocks noChangeShapeType="1"/>
          </p:cNvSpPr>
          <p:nvPr/>
        </p:nvSpPr>
        <p:spPr bwMode="auto">
          <a:xfrm>
            <a:off x="2692400" y="53340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4" name="Line 65"/>
          <p:cNvSpPr>
            <a:spLocks noChangeShapeType="1"/>
          </p:cNvSpPr>
          <p:nvPr/>
        </p:nvSpPr>
        <p:spPr bwMode="auto">
          <a:xfrm>
            <a:off x="3403600" y="53340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5" name="Line 66"/>
          <p:cNvSpPr>
            <a:spLocks noChangeShapeType="1"/>
          </p:cNvSpPr>
          <p:nvPr/>
        </p:nvSpPr>
        <p:spPr bwMode="auto">
          <a:xfrm>
            <a:off x="41148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6" name="Rectangle 68"/>
          <p:cNvSpPr>
            <a:spLocks noChangeArrowheads="1"/>
          </p:cNvSpPr>
          <p:nvPr/>
        </p:nvSpPr>
        <p:spPr bwMode="auto">
          <a:xfrm>
            <a:off x="66040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0.15</a:t>
            </a:r>
          </a:p>
        </p:txBody>
      </p:sp>
      <p:sp>
        <p:nvSpPr>
          <p:cNvPr id="237" name="Rectangle 69"/>
          <p:cNvSpPr>
            <a:spLocks noChangeArrowheads="1"/>
          </p:cNvSpPr>
          <p:nvPr/>
        </p:nvSpPr>
        <p:spPr bwMode="auto">
          <a:xfrm>
            <a:off x="58928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0.7</a:t>
            </a:r>
          </a:p>
        </p:txBody>
      </p:sp>
      <p:sp>
        <p:nvSpPr>
          <p:cNvPr id="238" name="Rectangle 70"/>
          <p:cNvSpPr>
            <a:spLocks noChangeArrowheads="1"/>
          </p:cNvSpPr>
          <p:nvPr/>
        </p:nvSpPr>
        <p:spPr bwMode="auto">
          <a:xfrm>
            <a:off x="5181600" y="5702300"/>
            <a:ext cx="711200" cy="31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0.15</a:t>
            </a:r>
          </a:p>
        </p:txBody>
      </p:sp>
      <p:sp>
        <p:nvSpPr>
          <p:cNvPr id="239" name="Rectangle 71"/>
          <p:cNvSpPr>
            <a:spLocks noChangeArrowheads="1"/>
          </p:cNvSpPr>
          <p:nvPr/>
        </p:nvSpPr>
        <p:spPr bwMode="auto">
          <a:xfrm>
            <a:off x="66040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2</a:t>
            </a:r>
          </a:p>
        </p:txBody>
      </p:sp>
      <p:sp>
        <p:nvSpPr>
          <p:cNvPr id="240" name="Rectangle 72"/>
          <p:cNvSpPr>
            <a:spLocks noChangeArrowheads="1"/>
          </p:cNvSpPr>
          <p:nvPr/>
        </p:nvSpPr>
        <p:spPr bwMode="auto">
          <a:xfrm>
            <a:off x="58928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1</a:t>
            </a:r>
          </a:p>
        </p:txBody>
      </p:sp>
      <p:sp>
        <p:nvSpPr>
          <p:cNvPr id="241" name="Rectangle 73"/>
          <p:cNvSpPr>
            <a:spLocks noChangeArrowheads="1"/>
          </p:cNvSpPr>
          <p:nvPr/>
        </p:nvSpPr>
        <p:spPr bwMode="auto">
          <a:xfrm>
            <a:off x="5181600" y="5334000"/>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a:t>
            </a:r>
          </a:p>
        </p:txBody>
      </p:sp>
      <p:sp>
        <p:nvSpPr>
          <p:cNvPr id="242" name="Line 74"/>
          <p:cNvSpPr>
            <a:spLocks noChangeShapeType="1"/>
          </p:cNvSpPr>
          <p:nvPr/>
        </p:nvSpPr>
        <p:spPr bwMode="auto">
          <a:xfrm>
            <a:off x="5181600" y="5334000"/>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3" name="Line 75"/>
          <p:cNvSpPr>
            <a:spLocks noChangeShapeType="1"/>
          </p:cNvSpPr>
          <p:nvPr/>
        </p:nvSpPr>
        <p:spPr bwMode="auto">
          <a:xfrm>
            <a:off x="5181600" y="570230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4" name="Line 76"/>
          <p:cNvSpPr>
            <a:spLocks noChangeShapeType="1"/>
          </p:cNvSpPr>
          <p:nvPr/>
        </p:nvSpPr>
        <p:spPr bwMode="auto">
          <a:xfrm>
            <a:off x="5181600" y="6019800"/>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5" name="Line 77"/>
          <p:cNvSpPr>
            <a:spLocks noChangeShapeType="1"/>
          </p:cNvSpPr>
          <p:nvPr/>
        </p:nvSpPr>
        <p:spPr bwMode="auto">
          <a:xfrm>
            <a:off x="51816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 name="Line 78"/>
          <p:cNvSpPr>
            <a:spLocks noChangeShapeType="1"/>
          </p:cNvSpPr>
          <p:nvPr/>
        </p:nvSpPr>
        <p:spPr bwMode="auto">
          <a:xfrm>
            <a:off x="5892800" y="53340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7" name="Line 79"/>
          <p:cNvSpPr>
            <a:spLocks noChangeShapeType="1"/>
          </p:cNvSpPr>
          <p:nvPr/>
        </p:nvSpPr>
        <p:spPr bwMode="auto">
          <a:xfrm>
            <a:off x="6604000" y="53340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8" name="Line 80"/>
          <p:cNvSpPr>
            <a:spLocks noChangeShapeType="1"/>
          </p:cNvSpPr>
          <p:nvPr/>
        </p:nvSpPr>
        <p:spPr bwMode="auto">
          <a:xfrm>
            <a:off x="73152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9" name="Line 81"/>
          <p:cNvSpPr>
            <a:spLocks noChangeShapeType="1"/>
          </p:cNvSpPr>
          <p:nvPr/>
        </p:nvSpPr>
        <p:spPr bwMode="auto">
          <a:xfrm>
            <a:off x="3048000" y="45720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50" name="Line 82"/>
          <p:cNvSpPr>
            <a:spLocks noChangeShapeType="1"/>
          </p:cNvSpPr>
          <p:nvPr/>
        </p:nvSpPr>
        <p:spPr bwMode="auto">
          <a:xfrm>
            <a:off x="6248400" y="45720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51" name="Text Box 83"/>
          <p:cNvSpPr txBox="1">
            <a:spLocks noChangeArrowheads="1"/>
          </p:cNvSpPr>
          <p:nvPr/>
        </p:nvSpPr>
        <p:spPr bwMode="auto">
          <a:xfrm>
            <a:off x="0" y="6256338"/>
            <a:ext cx="9140825" cy="38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ctr">
              <a:lnSpc>
                <a:spcPct val="116000"/>
              </a:lnSpc>
              <a:spcBef>
                <a:spcPct val="0"/>
              </a:spcBef>
              <a:buClr>
                <a:srgbClr val="FFFFFF"/>
              </a:buClr>
              <a:buSzPct val="100000"/>
              <a:buFont typeface="Times New Roman" pitchFamily="18" charset="0"/>
              <a:buNone/>
            </a:pPr>
            <a:r>
              <a:rPr lang="en-US" altLang="x-none" sz="1800" dirty="0">
                <a:solidFill>
                  <a:schemeClr val="tx1"/>
                </a:solidFill>
              </a:rPr>
              <a:t>We produce estimates of genotype uncertainty at both </a:t>
            </a:r>
            <a:r>
              <a:rPr lang="en-US" altLang="x-none" sz="1800" dirty="0" err="1">
                <a:solidFill>
                  <a:schemeClr val="tx1"/>
                </a:solidFill>
              </a:rPr>
              <a:t>untyped</a:t>
            </a:r>
            <a:r>
              <a:rPr lang="en-US" altLang="x-none" sz="1800" dirty="0">
                <a:solidFill>
                  <a:schemeClr val="tx1"/>
                </a:solidFill>
              </a:rPr>
              <a:t> and typed </a:t>
            </a:r>
            <a:r>
              <a:rPr lang="en-US" altLang="x-none" sz="1800" dirty="0" smtClean="0">
                <a:solidFill>
                  <a:schemeClr val="tx1"/>
                </a:solidFill>
              </a:rPr>
              <a:t>genotypes</a:t>
            </a:r>
            <a:endParaRPr lang="en-US" altLang="x-none" dirty="0">
              <a:solidFill>
                <a:schemeClr val="tx1"/>
              </a:solidFill>
            </a:endParaRPr>
          </a:p>
        </p:txBody>
      </p:sp>
      <p:sp>
        <p:nvSpPr>
          <p:cNvPr id="81" name="Line 4"/>
          <p:cNvSpPr>
            <a:spLocks noChangeShapeType="1"/>
          </p:cNvSpPr>
          <p:nvPr/>
        </p:nvSpPr>
        <p:spPr bwMode="auto">
          <a:xfrm>
            <a:off x="1089025" y="3994150"/>
            <a:ext cx="6048375" cy="1588"/>
          </a:xfrm>
          <a:prstGeom prst="line">
            <a:avLst/>
          </a:prstGeom>
          <a:noFill/>
          <a:ln w="126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82" name="Line 5"/>
          <p:cNvSpPr>
            <a:spLocks noChangeShapeType="1"/>
          </p:cNvSpPr>
          <p:nvPr/>
        </p:nvSpPr>
        <p:spPr bwMode="auto">
          <a:xfrm>
            <a:off x="2130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3" name="Line 6"/>
          <p:cNvSpPr>
            <a:spLocks noChangeShapeType="1"/>
          </p:cNvSpPr>
          <p:nvPr/>
        </p:nvSpPr>
        <p:spPr bwMode="auto">
          <a:xfrm>
            <a:off x="1801813" y="389890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4" name="Line 7"/>
          <p:cNvSpPr>
            <a:spLocks noChangeShapeType="1"/>
          </p:cNvSpPr>
          <p:nvPr/>
        </p:nvSpPr>
        <p:spPr bwMode="auto">
          <a:xfrm>
            <a:off x="2641600"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5" name="Line 8"/>
          <p:cNvSpPr>
            <a:spLocks noChangeShapeType="1"/>
          </p:cNvSpPr>
          <p:nvPr/>
        </p:nvSpPr>
        <p:spPr bwMode="auto">
          <a:xfrm>
            <a:off x="3005138" y="3903663"/>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6" name="Line 9"/>
          <p:cNvSpPr>
            <a:spLocks noChangeShapeType="1"/>
          </p:cNvSpPr>
          <p:nvPr/>
        </p:nvSpPr>
        <p:spPr bwMode="auto">
          <a:xfrm>
            <a:off x="3213100" y="3902075"/>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7" name="Line 10"/>
          <p:cNvSpPr>
            <a:spLocks noChangeShapeType="1"/>
          </p:cNvSpPr>
          <p:nvPr/>
        </p:nvSpPr>
        <p:spPr bwMode="auto">
          <a:xfrm>
            <a:off x="3454400" y="390366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8" name="Line 11"/>
          <p:cNvSpPr>
            <a:spLocks noChangeShapeType="1"/>
          </p:cNvSpPr>
          <p:nvPr/>
        </p:nvSpPr>
        <p:spPr bwMode="auto">
          <a:xfrm>
            <a:off x="3768725"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89" name="Line 12"/>
          <p:cNvSpPr>
            <a:spLocks noChangeShapeType="1"/>
          </p:cNvSpPr>
          <p:nvPr/>
        </p:nvSpPr>
        <p:spPr bwMode="auto">
          <a:xfrm>
            <a:off x="4221163"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0" name="Line 13"/>
          <p:cNvSpPr>
            <a:spLocks noChangeShapeType="1"/>
          </p:cNvSpPr>
          <p:nvPr/>
        </p:nvSpPr>
        <p:spPr bwMode="auto">
          <a:xfrm>
            <a:off x="4659313" y="3908425"/>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1" name="Line 14"/>
          <p:cNvSpPr>
            <a:spLocks noChangeShapeType="1"/>
          </p:cNvSpPr>
          <p:nvPr/>
        </p:nvSpPr>
        <p:spPr bwMode="auto">
          <a:xfrm>
            <a:off x="5057775" y="3917950"/>
            <a:ext cx="1588"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2" name="Line 15"/>
          <p:cNvSpPr>
            <a:spLocks noChangeShapeType="1"/>
          </p:cNvSpPr>
          <p:nvPr/>
        </p:nvSpPr>
        <p:spPr bwMode="auto">
          <a:xfrm>
            <a:off x="5305425" y="3906838"/>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3" name="Line 16"/>
          <p:cNvSpPr>
            <a:spLocks noChangeShapeType="1"/>
          </p:cNvSpPr>
          <p:nvPr/>
        </p:nvSpPr>
        <p:spPr bwMode="auto">
          <a:xfrm>
            <a:off x="5757863" y="3917950"/>
            <a:ext cx="1587" cy="160338"/>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4" name="Line 17"/>
          <p:cNvSpPr>
            <a:spLocks noChangeShapeType="1"/>
          </p:cNvSpPr>
          <p:nvPr/>
        </p:nvSpPr>
        <p:spPr bwMode="auto">
          <a:xfrm>
            <a:off x="6178550" y="3910013"/>
            <a:ext cx="1588"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
        <p:nvSpPr>
          <p:cNvPr id="95" name="Line 18"/>
          <p:cNvSpPr>
            <a:spLocks noChangeShapeType="1"/>
          </p:cNvSpPr>
          <p:nvPr/>
        </p:nvSpPr>
        <p:spPr bwMode="auto">
          <a:xfrm>
            <a:off x="6383338" y="3906838"/>
            <a:ext cx="1587" cy="160337"/>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fr-FR"/>
          </a:p>
        </p:txBody>
      </p:sp>
    </p:spTree>
    <p:extLst>
      <p:ext uri="{BB962C8B-B14F-4D97-AF65-F5344CB8AC3E}">
        <p14:creationId xmlns:p14="http://schemas.microsoft.com/office/powerpoint/2010/main" val="2052288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a:xfrm>
            <a:off x="684213" y="1268413"/>
            <a:ext cx="7545387" cy="5132387"/>
          </a:xfrm>
        </p:spPr>
        <p:txBody>
          <a:bodyPr>
            <a:normAutofit/>
          </a:bodyPr>
          <a:lstStyle/>
          <a:p>
            <a:pPr marL="0" indent="0" defTabSz="449263" eaLnBrk="1" hangingPunct="1">
              <a:buNone/>
            </a:pPr>
            <a:r>
              <a:rPr lang="en-US" altLang="x-none" sz="2400" dirty="0" smtClean="0">
                <a:ea typeface="ＭＳ Ｐゴシック" pitchFamily="1" charset="-128"/>
              </a:rPr>
              <a:t>There are several ways the imputed genotype probabilities can be used.</a:t>
            </a:r>
          </a:p>
          <a:p>
            <a:pPr marL="419100" indent="-419100" defTabSz="449263" eaLnBrk="1" hangingPunct="1"/>
            <a:endParaRPr lang="en-US" altLang="x-none" sz="2400" dirty="0" smtClean="0">
              <a:ea typeface="ＭＳ Ｐゴシック" pitchFamily="1" charset="-128"/>
            </a:endParaRPr>
          </a:p>
          <a:p>
            <a:pPr marL="419100" indent="-419100" defTabSz="449263" eaLnBrk="1" hangingPunct="1">
              <a:buFontTx/>
              <a:buAutoNum type="arabicPeriod"/>
            </a:pPr>
            <a:r>
              <a:rPr lang="en-US" altLang="x-none" sz="2400" dirty="0" smtClean="0">
                <a:ea typeface="ＭＳ Ｐゴシック" pitchFamily="1" charset="-128"/>
              </a:rPr>
              <a:t>Threshold the probability distribution to give genotype calls</a:t>
            </a:r>
          </a:p>
          <a:p>
            <a:pPr marL="419100" indent="-419100" defTabSz="449263" eaLnBrk="1" hangingPunct="1">
              <a:buFontTx/>
              <a:buAutoNum type="arabicPeriod"/>
            </a:pPr>
            <a:r>
              <a:rPr lang="en-US" altLang="x-none" sz="2400" dirty="0" smtClean="0">
                <a:ea typeface="ＭＳ Ｐゴシック" pitchFamily="1" charset="-128"/>
              </a:rPr>
              <a:t>Use the expected allele counts</a:t>
            </a:r>
          </a:p>
          <a:p>
            <a:pPr marL="419100" indent="-419100" defTabSz="449263" eaLnBrk="1" hangingPunct="1">
              <a:buFontTx/>
              <a:buAutoNum type="arabicPeriod"/>
            </a:pPr>
            <a:endParaRPr lang="en-US" altLang="x-none" sz="2400" dirty="0" smtClean="0">
              <a:ea typeface="ＭＳ Ｐゴシック" pitchFamily="1" charset="-128"/>
            </a:endParaRPr>
          </a:p>
          <a:p>
            <a:pPr marL="419100" indent="-419100" defTabSz="449263" eaLnBrk="1" hangingPunct="1">
              <a:buFontTx/>
              <a:buAutoNum type="arabicPeriod"/>
            </a:pPr>
            <a:endParaRPr lang="en-US" altLang="x-none" sz="2400" dirty="0" smtClean="0">
              <a:ea typeface="ＭＳ Ｐゴシック" pitchFamily="1" charset="-128"/>
            </a:endParaRPr>
          </a:p>
          <a:p>
            <a:pPr marL="419100" indent="-419100" defTabSz="449263" eaLnBrk="1" hangingPunct="1">
              <a:buFontTx/>
              <a:buAutoNum type="arabicPeriod"/>
            </a:pPr>
            <a:endParaRPr lang="en-US" altLang="x-none" sz="2400" dirty="0" smtClean="0">
              <a:ea typeface="ＭＳ Ｐゴシック" pitchFamily="1" charset="-128"/>
            </a:endParaRPr>
          </a:p>
          <a:p>
            <a:pPr marL="419100" indent="-419100" defTabSz="449263" eaLnBrk="1" hangingPunct="1">
              <a:buFontTx/>
              <a:buAutoNum type="arabicPeriod"/>
            </a:pPr>
            <a:r>
              <a:rPr lang="en-US" altLang="x-none" sz="2400" dirty="0" smtClean="0">
                <a:ea typeface="ＭＳ Ｐゴシック" pitchFamily="1" charset="-128"/>
              </a:rPr>
              <a:t>Average over </a:t>
            </a:r>
            <a:r>
              <a:rPr lang="en-US" altLang="x-none" sz="2400" dirty="0" smtClean="0">
                <a:ea typeface="ＭＳ Ｐゴシック" pitchFamily="1" charset="-128"/>
              </a:rPr>
              <a:t>uncertainty</a:t>
            </a:r>
            <a:endParaRPr lang="en-US" altLang="x-none" sz="2400" dirty="0" smtClean="0">
              <a:ea typeface="ＭＳ Ｐゴシック" pitchFamily="1" charset="-128"/>
            </a:endParaRPr>
          </a:p>
          <a:p>
            <a:pPr marL="838200" lvl="1" indent="-381000" defTabSz="449263" eaLnBrk="1" hangingPunct="1">
              <a:buFontTx/>
              <a:buChar char="-"/>
            </a:pPr>
            <a:r>
              <a:rPr lang="en-US" altLang="x-none" sz="2000" dirty="0" smtClean="0">
                <a:ea typeface="ＭＳ Ｐゴシック" pitchFamily="1" charset="-128"/>
              </a:rPr>
              <a:t>Can be done in both the </a:t>
            </a:r>
            <a:r>
              <a:rPr lang="en-US" altLang="x-none" sz="2000" dirty="0" err="1" smtClean="0">
                <a:ea typeface="ＭＳ Ｐゴシック" pitchFamily="1" charset="-128"/>
              </a:rPr>
              <a:t>Frequentist</a:t>
            </a:r>
            <a:r>
              <a:rPr lang="en-US" altLang="x-none" sz="2000" dirty="0" smtClean="0">
                <a:ea typeface="ＭＳ Ｐゴシック" pitchFamily="1" charset="-128"/>
              </a:rPr>
              <a:t> and Bayesian frameworks</a:t>
            </a:r>
          </a:p>
          <a:p>
            <a:pPr marL="838200" lvl="1" indent="-381000" defTabSz="449263" eaLnBrk="1" hangingPunct="1">
              <a:buFontTx/>
              <a:buChar char="-"/>
            </a:pPr>
            <a:r>
              <a:rPr lang="en-US" altLang="x-none" sz="2000" dirty="0" smtClean="0">
                <a:ea typeface="ＭＳ Ｐゴシック" pitchFamily="1" charset="-128"/>
              </a:rPr>
              <a:t>Very few implementations (</a:t>
            </a:r>
            <a:r>
              <a:rPr lang="en-US" altLang="x-none" sz="2000" dirty="0" err="1" smtClean="0">
                <a:ea typeface="ＭＳ Ｐゴシック" pitchFamily="1" charset="-128"/>
              </a:rPr>
              <a:t>SNPtest</a:t>
            </a:r>
            <a:r>
              <a:rPr lang="en-US" altLang="x-none" sz="2000" dirty="0" smtClean="0">
                <a:ea typeface="ＭＳ Ｐゴシック" pitchFamily="1" charset="-128"/>
              </a:rPr>
              <a:t>)</a:t>
            </a:r>
          </a:p>
        </p:txBody>
      </p:sp>
      <p:sp>
        <p:nvSpPr>
          <p:cNvPr id="79874" name="Rectangle 4"/>
          <p:cNvSpPr>
            <a:spLocks noChangeArrowheads="1"/>
          </p:cNvSpPr>
          <p:nvPr/>
        </p:nvSpPr>
        <p:spPr bwMode="auto">
          <a:xfrm>
            <a:off x="4108450" y="515938"/>
            <a:ext cx="184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lnSpc>
                <a:spcPct val="116000"/>
              </a:lnSpc>
              <a:spcBef>
                <a:spcPct val="0"/>
              </a:spcBef>
              <a:buClr>
                <a:srgbClr val="FFFFFF"/>
              </a:buClr>
              <a:buSzPct val="100000"/>
              <a:buFont typeface="Times New Roman" pitchFamily="18" charset="0"/>
              <a:buNone/>
            </a:pPr>
            <a:endParaRPr lang="x-none" altLang="x-none" sz="2400" i="1">
              <a:solidFill>
                <a:schemeClr val="bg1"/>
              </a:solidFill>
              <a:latin typeface="Times New Roman" pitchFamily="18" charset="0"/>
            </a:endParaRPr>
          </a:p>
        </p:txBody>
      </p:sp>
      <p:sp>
        <p:nvSpPr>
          <p:cNvPr id="79875" name="Rectangle 6"/>
          <p:cNvSpPr>
            <a:spLocks noChangeArrowheads="1"/>
          </p:cNvSpPr>
          <p:nvPr/>
        </p:nvSpPr>
        <p:spPr bwMode="auto">
          <a:xfrm>
            <a:off x="2827338" y="4353098"/>
            <a:ext cx="711200" cy="30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0.81</a:t>
            </a:r>
          </a:p>
        </p:txBody>
      </p:sp>
      <p:sp>
        <p:nvSpPr>
          <p:cNvPr id="79876" name="Rectangle 7"/>
          <p:cNvSpPr>
            <a:spLocks noChangeArrowheads="1"/>
          </p:cNvSpPr>
          <p:nvPr/>
        </p:nvSpPr>
        <p:spPr bwMode="auto">
          <a:xfrm>
            <a:off x="2116138" y="4353098"/>
            <a:ext cx="711200" cy="30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0.18</a:t>
            </a:r>
          </a:p>
        </p:txBody>
      </p:sp>
      <p:sp>
        <p:nvSpPr>
          <p:cNvPr id="79877" name="Rectangle 8"/>
          <p:cNvSpPr>
            <a:spLocks noChangeArrowheads="1"/>
          </p:cNvSpPr>
          <p:nvPr/>
        </p:nvSpPr>
        <p:spPr bwMode="auto">
          <a:xfrm>
            <a:off x="1404938" y="4353098"/>
            <a:ext cx="711200" cy="30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0.01</a:t>
            </a:r>
          </a:p>
        </p:txBody>
      </p:sp>
      <p:sp>
        <p:nvSpPr>
          <p:cNvPr id="79878" name="Rectangle 9"/>
          <p:cNvSpPr>
            <a:spLocks noChangeArrowheads="1"/>
          </p:cNvSpPr>
          <p:nvPr/>
        </p:nvSpPr>
        <p:spPr bwMode="auto">
          <a:xfrm>
            <a:off x="2827338" y="3984798"/>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BB</a:t>
            </a:r>
          </a:p>
        </p:txBody>
      </p:sp>
      <p:sp>
        <p:nvSpPr>
          <p:cNvPr id="79879" name="Rectangle 10"/>
          <p:cNvSpPr>
            <a:spLocks noChangeArrowheads="1"/>
          </p:cNvSpPr>
          <p:nvPr/>
        </p:nvSpPr>
        <p:spPr bwMode="auto">
          <a:xfrm>
            <a:off x="2116138" y="3984798"/>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AB</a:t>
            </a:r>
          </a:p>
        </p:txBody>
      </p:sp>
      <p:sp>
        <p:nvSpPr>
          <p:cNvPr id="79880" name="Rectangle 11"/>
          <p:cNvSpPr>
            <a:spLocks noChangeArrowheads="1"/>
          </p:cNvSpPr>
          <p:nvPr/>
        </p:nvSpPr>
        <p:spPr bwMode="auto">
          <a:xfrm>
            <a:off x="1404938" y="3984798"/>
            <a:ext cx="71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449263">
              <a:lnSpc>
                <a:spcPct val="115000"/>
              </a:lnSpc>
            </a:pPr>
            <a:r>
              <a:rPr lang="en-US" altLang="x-none" sz="1200">
                <a:solidFill>
                  <a:schemeClr val="tx1"/>
                </a:solidFill>
                <a:latin typeface="Verdana" pitchFamily="34" charset="0"/>
              </a:rPr>
              <a:t>AA</a:t>
            </a:r>
          </a:p>
        </p:txBody>
      </p:sp>
      <p:sp>
        <p:nvSpPr>
          <p:cNvPr id="79881" name="Line 12"/>
          <p:cNvSpPr>
            <a:spLocks noChangeShapeType="1"/>
          </p:cNvSpPr>
          <p:nvPr/>
        </p:nvSpPr>
        <p:spPr bwMode="auto">
          <a:xfrm>
            <a:off x="1404938" y="4002880"/>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2" name="Line 13"/>
          <p:cNvSpPr>
            <a:spLocks noChangeShapeType="1"/>
          </p:cNvSpPr>
          <p:nvPr/>
        </p:nvSpPr>
        <p:spPr bwMode="auto">
          <a:xfrm>
            <a:off x="1404938" y="435309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3" name="Line 14"/>
          <p:cNvSpPr>
            <a:spLocks noChangeShapeType="1"/>
          </p:cNvSpPr>
          <p:nvPr/>
        </p:nvSpPr>
        <p:spPr bwMode="auto">
          <a:xfrm>
            <a:off x="1404938" y="4653136"/>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4" name="Line 15"/>
          <p:cNvSpPr>
            <a:spLocks noChangeShapeType="1"/>
          </p:cNvSpPr>
          <p:nvPr/>
        </p:nvSpPr>
        <p:spPr bwMode="auto">
          <a:xfrm>
            <a:off x="1404938" y="3984798"/>
            <a:ext cx="0" cy="668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5" name="Line 16"/>
          <p:cNvSpPr>
            <a:spLocks noChangeShapeType="1"/>
          </p:cNvSpPr>
          <p:nvPr/>
        </p:nvSpPr>
        <p:spPr bwMode="auto">
          <a:xfrm>
            <a:off x="2116138" y="3984798"/>
            <a:ext cx="0" cy="668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6" name="Line 17"/>
          <p:cNvSpPr>
            <a:spLocks noChangeShapeType="1"/>
          </p:cNvSpPr>
          <p:nvPr/>
        </p:nvSpPr>
        <p:spPr bwMode="auto">
          <a:xfrm>
            <a:off x="2827338" y="3984798"/>
            <a:ext cx="0" cy="668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7" name="Line 18"/>
          <p:cNvSpPr>
            <a:spLocks noChangeShapeType="1"/>
          </p:cNvSpPr>
          <p:nvPr/>
        </p:nvSpPr>
        <p:spPr bwMode="auto">
          <a:xfrm>
            <a:off x="3538538" y="3984798"/>
            <a:ext cx="0" cy="668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9888" name="Text Box 19"/>
          <p:cNvSpPr txBox="1">
            <a:spLocks noChangeArrowheads="1"/>
          </p:cNvSpPr>
          <p:nvPr/>
        </p:nvSpPr>
        <p:spPr bwMode="auto">
          <a:xfrm>
            <a:off x="4437063" y="4096543"/>
            <a:ext cx="4362092" cy="4949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US" altLang="x-none" dirty="0" smtClean="0">
                <a:solidFill>
                  <a:schemeClr val="tx1"/>
                </a:solidFill>
                <a:latin typeface="+mn-lt"/>
              </a:rPr>
              <a:t>0 </a:t>
            </a:r>
            <a:r>
              <a:rPr lang="en-US" altLang="x-none" dirty="0" smtClean="0">
                <a:solidFill>
                  <a:schemeClr val="tx1"/>
                </a:solidFill>
                <a:latin typeface="+mn-lt"/>
                <a:sym typeface="Symbol" pitchFamily="18" charset="2"/>
              </a:rPr>
              <a:t>x 0.01 </a:t>
            </a:r>
            <a:r>
              <a:rPr lang="en-US" altLang="x-none" dirty="0">
                <a:solidFill>
                  <a:schemeClr val="tx1"/>
                </a:solidFill>
                <a:latin typeface="+mn-lt"/>
                <a:sym typeface="Symbol" pitchFamily="18" charset="2"/>
              </a:rPr>
              <a:t>+ </a:t>
            </a:r>
            <a:r>
              <a:rPr lang="en-US" altLang="x-none" dirty="0" smtClean="0">
                <a:solidFill>
                  <a:schemeClr val="tx1"/>
                </a:solidFill>
                <a:latin typeface="+mn-lt"/>
                <a:sym typeface="Symbol" pitchFamily="18" charset="2"/>
              </a:rPr>
              <a:t>1 x 0.18 </a:t>
            </a:r>
            <a:r>
              <a:rPr lang="en-US" altLang="x-none" dirty="0">
                <a:solidFill>
                  <a:schemeClr val="tx1"/>
                </a:solidFill>
                <a:latin typeface="+mn-lt"/>
                <a:sym typeface="Symbol" pitchFamily="18" charset="2"/>
              </a:rPr>
              <a:t>+ </a:t>
            </a:r>
            <a:r>
              <a:rPr lang="en-US" altLang="x-none" dirty="0" smtClean="0">
                <a:solidFill>
                  <a:schemeClr val="tx1"/>
                </a:solidFill>
                <a:latin typeface="+mn-lt"/>
                <a:sym typeface="Symbol" pitchFamily="18" charset="2"/>
              </a:rPr>
              <a:t>2 x 0.81 </a:t>
            </a:r>
            <a:r>
              <a:rPr lang="en-US" altLang="x-none" dirty="0">
                <a:solidFill>
                  <a:schemeClr val="tx1"/>
                </a:solidFill>
                <a:latin typeface="+mn-lt"/>
                <a:sym typeface="Symbol" pitchFamily="18" charset="2"/>
              </a:rPr>
              <a:t>= </a:t>
            </a:r>
            <a:r>
              <a:rPr lang="en-US" altLang="x-none" b="1" dirty="0">
                <a:solidFill>
                  <a:schemeClr val="tx1"/>
                </a:solidFill>
                <a:latin typeface="+mn-lt"/>
                <a:sym typeface="Symbol" pitchFamily="18" charset="2"/>
              </a:rPr>
              <a:t>1.8</a:t>
            </a:r>
          </a:p>
        </p:txBody>
      </p:sp>
      <p:sp>
        <p:nvSpPr>
          <p:cNvPr id="79889" name="Line 20"/>
          <p:cNvSpPr>
            <a:spLocks noChangeShapeType="1"/>
          </p:cNvSpPr>
          <p:nvPr/>
        </p:nvSpPr>
        <p:spPr bwMode="auto">
          <a:xfrm>
            <a:off x="3733800" y="4383880"/>
            <a:ext cx="56673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0" name="Title 1"/>
          <p:cNvSpPr>
            <a:spLocks noGrp="1"/>
          </p:cNvSpPr>
          <p:nvPr>
            <p:ph type="title"/>
          </p:nvPr>
        </p:nvSpPr>
        <p:spPr>
          <a:xfrm>
            <a:off x="457200" y="44624"/>
            <a:ext cx="8229600" cy="1143000"/>
          </a:xfrm>
        </p:spPr>
        <p:txBody>
          <a:bodyPr>
            <a:normAutofit fontScale="90000"/>
          </a:bodyPr>
          <a:lstStyle/>
          <a:p>
            <a:r>
              <a:rPr lang="en-US" dirty="0" smtClean="0"/>
              <a:t>Accounting for genotype uncertainty</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Haplotype estimation</a:t>
            </a:r>
            <a:endParaRPr lang="fr-FR" dirty="0"/>
          </a:p>
        </p:txBody>
      </p:sp>
      <p:sp>
        <p:nvSpPr>
          <p:cNvPr id="4" name="TextBox 3"/>
          <p:cNvSpPr txBox="1"/>
          <p:nvPr/>
        </p:nvSpPr>
        <p:spPr>
          <a:xfrm>
            <a:off x="1043608" y="2020392"/>
            <a:ext cx="7704856" cy="618973"/>
          </a:xfrm>
          <a:prstGeom prst="rect">
            <a:avLst/>
          </a:prstGeom>
          <a:noFill/>
        </p:spPr>
        <p:txBody>
          <a:bodyPr wrap="square" rtlCol="0">
            <a:spAutoFit/>
          </a:bodyPr>
          <a:lstStyle/>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2  </a:t>
            </a:r>
            <a:r>
              <a:rPr lang="en-GB" sz="2200" dirty="0" smtClean="0">
                <a:solidFill>
                  <a:srgbClr val="FF0000"/>
                </a:solidFill>
                <a:latin typeface="MS Reference Sans Serif" pitchFamily="34" charset="0"/>
                <a:ea typeface="Arial Unicode MS" pitchFamily="34" charset="-128"/>
                <a:cs typeface="Arial Unicode MS" pitchFamily="34" charset="-128"/>
              </a:rPr>
              <a:t>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2  2  </a:t>
            </a:r>
            <a:r>
              <a:rPr lang="en-GB" sz="2200" dirty="0" smtClean="0">
                <a:solidFill>
                  <a:srgbClr val="FF0000"/>
                </a:solidFill>
                <a:latin typeface="MS Reference Sans Serif" pitchFamily="34" charset="0"/>
                <a:ea typeface="Arial Unicode MS" pitchFamily="34" charset="-128"/>
                <a:cs typeface="Arial Unicode MS" pitchFamily="34" charset="-128"/>
              </a:rPr>
              <a:t>1  1  1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0  2  </a:t>
            </a:r>
            <a:r>
              <a:rPr lang="en-GB" sz="2200" dirty="0" smtClean="0">
                <a:solidFill>
                  <a:srgbClr val="FF0000"/>
                </a:solidFill>
                <a:latin typeface="MS Reference Sans Serif" pitchFamily="34" charset="0"/>
                <a:ea typeface="Arial Unicode MS" pitchFamily="34" charset="-128"/>
                <a:cs typeface="Arial Unicode MS" pitchFamily="34" charset="-128"/>
              </a:rPr>
              <a:t>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2  2  </a:t>
            </a:r>
            <a:r>
              <a:rPr lang="en-GB" sz="2200" dirty="0" smtClean="0">
                <a:solidFill>
                  <a:srgbClr val="FF0000"/>
                </a:solidFill>
                <a:latin typeface="MS Reference Sans Serif" pitchFamily="34" charset="0"/>
                <a:ea typeface="Arial Unicode MS" pitchFamily="34" charset="-128"/>
                <a:cs typeface="Arial Unicode MS" pitchFamily="34" charset="-128"/>
              </a:rPr>
              <a:t>1  1  1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2  </a:t>
            </a:r>
            <a:r>
              <a:rPr lang="en-GB" sz="2200" dirty="0" smtClean="0">
                <a:solidFill>
                  <a:srgbClr val="FF0000"/>
                </a:solidFill>
                <a:latin typeface="MS Reference Sans Serif" pitchFamily="34" charset="0"/>
                <a:ea typeface="Arial Unicode MS" pitchFamily="34" charset="-128"/>
                <a:cs typeface="Arial Unicode MS" pitchFamily="34" charset="-128"/>
              </a:rPr>
              <a:t>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0      </a:t>
            </a:r>
          </a:p>
          <a:p>
            <a:pP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p:txBody>
      </p:sp>
      <p:sp>
        <p:nvSpPr>
          <p:cNvPr id="5" name="TextBox 4"/>
          <p:cNvSpPr txBox="1"/>
          <p:nvPr/>
        </p:nvSpPr>
        <p:spPr>
          <a:xfrm>
            <a:off x="0" y="1340768"/>
            <a:ext cx="9144000" cy="523220"/>
          </a:xfrm>
          <a:prstGeom prst="rect">
            <a:avLst/>
          </a:prstGeom>
          <a:noFill/>
        </p:spPr>
        <p:txBody>
          <a:bodyPr wrap="square" rtlCol="0">
            <a:spAutoFit/>
          </a:bodyPr>
          <a:lstStyle/>
          <a:p>
            <a:pPr algn="ctr"/>
            <a:r>
              <a:rPr lang="en-US" sz="2800" dirty="0" smtClean="0"/>
              <a:t>We observe genotypes </a:t>
            </a:r>
            <a:r>
              <a:rPr lang="en-US" sz="2800" dirty="0" smtClean="0"/>
              <a:t>for each individual</a:t>
            </a:r>
            <a:endParaRPr lang="en-US" dirty="0"/>
          </a:p>
        </p:txBody>
      </p:sp>
      <p:sp>
        <p:nvSpPr>
          <p:cNvPr id="6" name="TextBox 5"/>
          <p:cNvSpPr txBox="1"/>
          <p:nvPr/>
        </p:nvSpPr>
        <p:spPr>
          <a:xfrm>
            <a:off x="323528" y="1876376"/>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G</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037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2" descr="signal_plot_CD_ch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95250"/>
            <a:ext cx="6213475"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Rectangle 1"/>
          <p:cNvSpPr>
            <a:spLocks noChangeArrowheads="1"/>
          </p:cNvSpPr>
          <p:nvPr/>
        </p:nvSpPr>
        <p:spPr bwMode="auto">
          <a:xfrm>
            <a:off x="209550" y="6362700"/>
            <a:ext cx="89296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x-none" sz="1200"/>
              <a:t>Image from The Wellcome Trust Case Control Consortium (2007) Genomewide association study of 14,000 cases of seven common diseases and 3,000 shared controls. Nature 447;661-78. DOI: 10.1038/nature05911.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3"/>
          <p:cNvSpPr txBox="1">
            <a:spLocks noChangeArrowheads="1"/>
          </p:cNvSpPr>
          <p:nvPr/>
        </p:nvSpPr>
        <p:spPr bwMode="auto">
          <a:xfrm>
            <a:off x="228600" y="1295400"/>
            <a:ext cx="86868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US" altLang="x-none" sz="1800" dirty="0">
                <a:solidFill>
                  <a:schemeClr val="tx1"/>
                </a:solidFill>
              </a:rPr>
              <a:t>The Human Reference Sequence is updated periodically, each version is referred to a </a:t>
            </a:r>
            <a:r>
              <a:rPr lang="en-US" altLang="en-US" sz="1800" dirty="0">
                <a:solidFill>
                  <a:schemeClr val="tx1"/>
                </a:solidFill>
              </a:rPr>
              <a:t>‘</a:t>
            </a:r>
            <a:r>
              <a:rPr lang="en-US" altLang="x-none" sz="1800" dirty="0">
                <a:solidFill>
                  <a:schemeClr val="tx1"/>
                </a:solidFill>
              </a:rPr>
              <a:t>genome build</a:t>
            </a:r>
            <a:r>
              <a:rPr lang="en-US" altLang="en-US" sz="1800" dirty="0">
                <a:solidFill>
                  <a:schemeClr val="tx1"/>
                </a:solidFill>
              </a:rPr>
              <a:t>’</a:t>
            </a:r>
            <a:r>
              <a:rPr lang="en-US" altLang="x-none" sz="1800" dirty="0">
                <a:solidFill>
                  <a:schemeClr val="tx1"/>
                </a:solidFill>
              </a:rPr>
              <a:t>.</a:t>
            </a:r>
          </a:p>
          <a:p>
            <a:pPr algn="l">
              <a:lnSpc>
                <a:spcPct val="116000"/>
              </a:lnSpc>
              <a:spcBef>
                <a:spcPct val="0"/>
              </a:spcBef>
              <a:buClr>
                <a:srgbClr val="FFFFFF"/>
              </a:buClr>
              <a:buSzPct val="100000"/>
              <a:buFont typeface="Times New Roman" pitchFamily="18" charset="0"/>
              <a:buNone/>
            </a:pP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800" dirty="0">
                <a:solidFill>
                  <a:schemeClr val="tx1"/>
                </a:solidFill>
              </a:rPr>
              <a:t>Positions of SNPs can change between builds.</a:t>
            </a:r>
          </a:p>
          <a:p>
            <a:pPr algn="l">
              <a:lnSpc>
                <a:spcPct val="116000"/>
              </a:lnSpc>
              <a:spcBef>
                <a:spcPct val="0"/>
              </a:spcBef>
              <a:buClr>
                <a:srgbClr val="FFFFFF"/>
              </a:buClr>
              <a:buSzPct val="100000"/>
              <a:buFont typeface="Times New Roman" pitchFamily="18" charset="0"/>
              <a:buNone/>
            </a:pP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800" dirty="0">
                <a:solidFill>
                  <a:schemeClr val="tx1"/>
                </a:solidFill>
              </a:rPr>
              <a:t>Almost all imputation programs align SNPs between the reference panels and the GWAS datasets using the position of SNPs.</a:t>
            </a:r>
          </a:p>
          <a:p>
            <a:pPr algn="l">
              <a:lnSpc>
                <a:spcPct val="116000"/>
              </a:lnSpc>
              <a:spcBef>
                <a:spcPct val="0"/>
              </a:spcBef>
              <a:buClr>
                <a:srgbClr val="FFFFFF"/>
              </a:buClr>
              <a:buSzPct val="100000"/>
              <a:buFont typeface="Times New Roman" pitchFamily="18" charset="0"/>
              <a:buNone/>
            </a:pP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800" dirty="0">
                <a:solidFill>
                  <a:schemeClr val="tx1"/>
                </a:solidFill>
              </a:rPr>
              <a:t>So it is very important that the genotypes of your GWAS are mapped to the same genome build as the reference panel you are using.</a:t>
            </a:r>
          </a:p>
          <a:p>
            <a:pPr algn="l">
              <a:lnSpc>
                <a:spcPct val="116000"/>
              </a:lnSpc>
              <a:spcBef>
                <a:spcPct val="0"/>
              </a:spcBef>
              <a:buClr>
                <a:srgbClr val="FFFFFF"/>
              </a:buClr>
              <a:buSzPct val="100000"/>
              <a:buFont typeface="Times New Roman" pitchFamily="18" charset="0"/>
              <a:buNone/>
            </a:pP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800" dirty="0">
                <a:solidFill>
                  <a:schemeClr val="tx1"/>
                </a:solidFill>
              </a:rPr>
              <a:t>Currently, all the most commonly used reference panels use build </a:t>
            </a:r>
            <a:r>
              <a:rPr lang="en-US" altLang="x-none" sz="1800" dirty="0" smtClean="0">
                <a:solidFill>
                  <a:schemeClr val="tx1"/>
                </a:solidFill>
              </a:rPr>
              <a:t>37/38.</a:t>
            </a: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endParaRPr lang="en-US" altLang="x-none" sz="1800" dirty="0">
              <a:solidFill>
                <a:schemeClr val="tx1"/>
              </a:solidFill>
            </a:endParaRPr>
          </a:p>
          <a:p>
            <a:pPr algn="l">
              <a:lnSpc>
                <a:spcPct val="116000"/>
              </a:lnSpc>
              <a:spcBef>
                <a:spcPct val="0"/>
              </a:spcBef>
              <a:buClr>
                <a:srgbClr val="FFFFFF"/>
              </a:buClr>
              <a:buSzPct val="100000"/>
              <a:buFont typeface="Times New Roman" pitchFamily="18" charset="0"/>
              <a:buNone/>
            </a:pPr>
            <a:endParaRPr lang="en-US" altLang="x-none" sz="1600" dirty="0">
              <a:solidFill>
                <a:schemeClr val="bg1"/>
              </a:solidFill>
              <a:latin typeface="Times New Roman" pitchFamily="18" charset="0"/>
            </a:endParaRPr>
          </a:p>
        </p:txBody>
      </p:sp>
      <p:sp>
        <p:nvSpPr>
          <p:cNvPr id="4" name="Title 1"/>
          <p:cNvSpPr>
            <a:spLocks noGrp="1"/>
          </p:cNvSpPr>
          <p:nvPr>
            <p:ph type="title"/>
          </p:nvPr>
        </p:nvSpPr>
        <p:spPr>
          <a:xfrm>
            <a:off x="457200" y="44624"/>
            <a:ext cx="8229600" cy="1143000"/>
          </a:xfrm>
        </p:spPr>
        <p:txBody>
          <a:bodyPr/>
          <a:lstStyle/>
          <a:p>
            <a:r>
              <a:rPr lang="en-US" dirty="0" smtClean="0"/>
              <a:t>Genome build</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1"/>
          <p:cNvSpPr txBox="1">
            <a:spLocks noChangeArrowheads="1"/>
          </p:cNvSpPr>
          <p:nvPr/>
        </p:nvSpPr>
        <p:spPr bwMode="auto">
          <a:xfrm>
            <a:off x="2935288" y="1923901"/>
            <a:ext cx="4106862"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a:latin typeface="Courier" pitchFamily="1" charset="0"/>
              </a:rPr>
              <a:t>AC</a:t>
            </a:r>
            <a:r>
              <a:rPr lang="en-US" altLang="x-none" sz="1800">
                <a:solidFill>
                  <a:srgbClr val="FF0000"/>
                </a:solidFill>
                <a:latin typeface="Courier" pitchFamily="1" charset="0"/>
              </a:rPr>
              <a:t>G</a:t>
            </a:r>
            <a:r>
              <a:rPr lang="en-US" altLang="x-none" sz="1800">
                <a:latin typeface="Courier" pitchFamily="1" charset="0"/>
              </a:rPr>
              <a:t>TAGCTCTCTGA</a:t>
            </a:r>
            <a:r>
              <a:rPr lang="en-US" altLang="x-none" sz="1800">
                <a:solidFill>
                  <a:srgbClr val="FF0000"/>
                </a:solidFill>
                <a:latin typeface="Courier" pitchFamily="1" charset="0"/>
              </a:rPr>
              <a:t>T</a:t>
            </a:r>
            <a:r>
              <a:rPr lang="en-US" altLang="x-none" sz="1800">
                <a:latin typeface="Courier" pitchFamily="1" charset="0"/>
              </a:rPr>
              <a:t>CGAT</a:t>
            </a:r>
            <a:r>
              <a:rPr lang="en-US" altLang="x-none" sz="1800"/>
              <a:t>       + strand</a:t>
            </a:r>
          </a:p>
          <a:p>
            <a:pPr algn="l" eaLnBrk="1" hangingPunct="1"/>
            <a:r>
              <a:rPr lang="en-US" altLang="x-none" sz="1800">
                <a:latin typeface="Courier" pitchFamily="1" charset="0"/>
              </a:rPr>
              <a:t>TG</a:t>
            </a:r>
            <a:r>
              <a:rPr lang="en-US" altLang="x-none" sz="1800">
                <a:solidFill>
                  <a:srgbClr val="FF0000"/>
                </a:solidFill>
                <a:latin typeface="Courier" pitchFamily="1" charset="0"/>
              </a:rPr>
              <a:t>C</a:t>
            </a:r>
            <a:r>
              <a:rPr lang="en-US" altLang="x-none" sz="1800">
                <a:latin typeface="Courier" pitchFamily="1" charset="0"/>
              </a:rPr>
              <a:t>ATCGAGAGACT</a:t>
            </a:r>
            <a:r>
              <a:rPr lang="en-US" altLang="x-none" sz="1800">
                <a:solidFill>
                  <a:srgbClr val="FF0000"/>
                </a:solidFill>
                <a:latin typeface="Courier" pitchFamily="1" charset="0"/>
              </a:rPr>
              <a:t>A</a:t>
            </a:r>
            <a:r>
              <a:rPr lang="en-US" altLang="x-none" sz="1800">
                <a:latin typeface="Courier" pitchFamily="1" charset="0"/>
              </a:rPr>
              <a:t>GCTA</a:t>
            </a:r>
            <a:r>
              <a:rPr lang="en-US" altLang="x-none" sz="1800"/>
              <a:t>       - strand</a:t>
            </a:r>
          </a:p>
          <a:p>
            <a:pPr algn="l" eaLnBrk="1" hangingPunct="1"/>
            <a:endParaRPr lang="en-US" altLang="x-none" sz="1800"/>
          </a:p>
          <a:p>
            <a:pPr algn="l" eaLnBrk="1" hangingPunct="1"/>
            <a:r>
              <a:rPr lang="en-US" altLang="x-none" sz="1800">
                <a:latin typeface="Courier" pitchFamily="1" charset="0"/>
              </a:rPr>
              <a:t>AC</a:t>
            </a:r>
            <a:r>
              <a:rPr lang="en-US" altLang="x-none" sz="1800">
                <a:solidFill>
                  <a:srgbClr val="FF0000"/>
                </a:solidFill>
                <a:latin typeface="Courier" pitchFamily="1" charset="0"/>
              </a:rPr>
              <a:t>A</a:t>
            </a:r>
            <a:r>
              <a:rPr lang="en-US" altLang="x-none" sz="1800">
                <a:latin typeface="Courier" pitchFamily="1" charset="0"/>
              </a:rPr>
              <a:t>TAGCTCTCTGA</a:t>
            </a:r>
            <a:r>
              <a:rPr lang="en-US" altLang="x-none" sz="1800">
                <a:solidFill>
                  <a:srgbClr val="FF0000"/>
                </a:solidFill>
                <a:latin typeface="Courier" pitchFamily="1" charset="0"/>
              </a:rPr>
              <a:t>A</a:t>
            </a:r>
            <a:r>
              <a:rPr lang="en-US" altLang="x-none" sz="1800">
                <a:latin typeface="Courier" pitchFamily="1" charset="0"/>
              </a:rPr>
              <a:t>CGAT</a:t>
            </a:r>
            <a:r>
              <a:rPr lang="en-US" altLang="x-none" sz="1800"/>
              <a:t>       + strand</a:t>
            </a:r>
          </a:p>
          <a:p>
            <a:pPr algn="l" eaLnBrk="1" hangingPunct="1"/>
            <a:r>
              <a:rPr lang="en-US" altLang="x-none" sz="1800">
                <a:latin typeface="Courier" pitchFamily="1" charset="0"/>
              </a:rPr>
              <a:t>TG</a:t>
            </a:r>
            <a:r>
              <a:rPr lang="en-US" altLang="x-none" sz="1800">
                <a:solidFill>
                  <a:srgbClr val="FF0000"/>
                </a:solidFill>
                <a:latin typeface="Courier" pitchFamily="1" charset="0"/>
              </a:rPr>
              <a:t>T</a:t>
            </a:r>
            <a:r>
              <a:rPr lang="en-US" altLang="x-none" sz="1800">
                <a:latin typeface="Courier" pitchFamily="1" charset="0"/>
              </a:rPr>
              <a:t>ATCGAGAGACT</a:t>
            </a:r>
            <a:r>
              <a:rPr lang="en-US" altLang="x-none" sz="1800">
                <a:solidFill>
                  <a:srgbClr val="FF0000"/>
                </a:solidFill>
                <a:latin typeface="Courier" pitchFamily="1" charset="0"/>
              </a:rPr>
              <a:t>T</a:t>
            </a:r>
            <a:r>
              <a:rPr lang="en-US" altLang="x-none" sz="1800">
                <a:latin typeface="Courier" pitchFamily="1" charset="0"/>
              </a:rPr>
              <a:t>GCTA</a:t>
            </a:r>
            <a:r>
              <a:rPr lang="en-US" altLang="x-none" sz="1800"/>
              <a:t>       - strand</a:t>
            </a:r>
          </a:p>
          <a:p>
            <a:pPr algn="l" eaLnBrk="1" hangingPunct="1"/>
            <a:endParaRPr lang="en-US" altLang="x-none" sz="1800"/>
          </a:p>
        </p:txBody>
      </p:sp>
      <p:sp>
        <p:nvSpPr>
          <p:cNvPr id="88067" name="TextBox 2"/>
          <p:cNvSpPr txBox="1">
            <a:spLocks noChangeArrowheads="1"/>
          </p:cNvSpPr>
          <p:nvPr/>
        </p:nvSpPr>
        <p:spPr bwMode="auto">
          <a:xfrm>
            <a:off x="1206500" y="1923901"/>
            <a:ext cx="15192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dirty="0"/>
              <a:t>Maternal</a:t>
            </a:r>
          </a:p>
          <a:p>
            <a:pPr algn="l" eaLnBrk="1" hangingPunct="1"/>
            <a:r>
              <a:rPr lang="en-US" altLang="x-none" sz="1800" dirty="0"/>
              <a:t>chromosome</a:t>
            </a:r>
          </a:p>
        </p:txBody>
      </p:sp>
      <p:sp>
        <p:nvSpPr>
          <p:cNvPr id="88068" name="TextBox 5"/>
          <p:cNvSpPr txBox="1">
            <a:spLocks noChangeArrowheads="1"/>
          </p:cNvSpPr>
          <p:nvPr/>
        </p:nvSpPr>
        <p:spPr bwMode="auto">
          <a:xfrm>
            <a:off x="1200150" y="2780928"/>
            <a:ext cx="15192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dirty="0"/>
              <a:t>Paternal</a:t>
            </a:r>
          </a:p>
          <a:p>
            <a:pPr algn="l" eaLnBrk="1" hangingPunct="1"/>
            <a:r>
              <a:rPr lang="en-US" altLang="x-none" sz="1800" dirty="0"/>
              <a:t>chromosome</a:t>
            </a:r>
          </a:p>
        </p:txBody>
      </p:sp>
      <p:sp>
        <p:nvSpPr>
          <p:cNvPr id="88069" name="TextBox 3"/>
          <p:cNvSpPr txBox="1">
            <a:spLocks noChangeArrowheads="1"/>
          </p:cNvSpPr>
          <p:nvPr/>
        </p:nvSpPr>
        <p:spPr bwMode="auto">
          <a:xfrm>
            <a:off x="395288" y="1052363"/>
            <a:ext cx="84978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dirty="0">
                <a:solidFill>
                  <a:schemeClr val="tx1"/>
                </a:solidFill>
              </a:rPr>
              <a:t>Genotypes from SNP chips are called relative to either the + or – strand of the human reference genome.</a:t>
            </a:r>
          </a:p>
        </p:txBody>
      </p:sp>
      <p:sp>
        <p:nvSpPr>
          <p:cNvPr id="88070" name="TextBox 6"/>
          <p:cNvSpPr txBox="1">
            <a:spLocks noChangeArrowheads="1"/>
          </p:cNvSpPr>
          <p:nvPr/>
        </p:nvSpPr>
        <p:spPr bwMode="auto">
          <a:xfrm>
            <a:off x="2268538" y="4260701"/>
            <a:ext cx="14271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a:t>+ strand GA</a:t>
            </a:r>
          </a:p>
          <a:p>
            <a:pPr algn="l" eaLnBrk="1" hangingPunct="1"/>
            <a:r>
              <a:rPr lang="en-US" altLang="x-none" sz="1800"/>
              <a:t>- strand  CT</a:t>
            </a:r>
          </a:p>
        </p:txBody>
      </p:sp>
      <p:sp>
        <p:nvSpPr>
          <p:cNvPr id="88071" name="TextBox 8"/>
          <p:cNvSpPr txBox="1">
            <a:spLocks noChangeArrowheads="1"/>
          </p:cNvSpPr>
          <p:nvPr/>
        </p:nvSpPr>
        <p:spPr bwMode="auto">
          <a:xfrm>
            <a:off x="4572000" y="4260701"/>
            <a:ext cx="13652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a:t>+ strand TA</a:t>
            </a:r>
          </a:p>
          <a:p>
            <a:pPr algn="l" eaLnBrk="1" hangingPunct="1"/>
            <a:r>
              <a:rPr lang="en-US" altLang="x-none" sz="1800"/>
              <a:t>- strand  AT</a:t>
            </a:r>
          </a:p>
        </p:txBody>
      </p:sp>
      <p:cxnSp>
        <p:nvCxnSpPr>
          <p:cNvPr id="88072" name="Straight Arrow Connector 11"/>
          <p:cNvCxnSpPr>
            <a:cxnSpLocks noChangeShapeType="1"/>
          </p:cNvCxnSpPr>
          <p:nvPr/>
        </p:nvCxnSpPr>
        <p:spPr bwMode="auto">
          <a:xfrm flipH="1">
            <a:off x="3276600" y="3828901"/>
            <a:ext cx="71438" cy="431800"/>
          </a:xfrm>
          <a:prstGeom prst="straightConnector1">
            <a:avLst/>
          </a:prstGeom>
          <a:noFill/>
          <a:ln w="9525">
            <a:solidFill>
              <a:srgbClr val="8064A2"/>
            </a:solidFill>
            <a:round/>
            <a:headEnd/>
            <a:tailEnd type="arrow" w="med" len="med"/>
          </a:ln>
          <a:extLst>
            <a:ext uri="{909E8E84-426E-40DD-AFC4-6F175D3DCCD1}">
              <a14:hiddenFill xmlns:a14="http://schemas.microsoft.com/office/drawing/2010/main">
                <a:noFill/>
              </a14:hiddenFill>
            </a:ext>
          </a:extLst>
        </p:spPr>
      </p:cxnSp>
      <p:cxnSp>
        <p:nvCxnSpPr>
          <p:cNvPr id="88073" name="Straight Arrow Connector 14"/>
          <p:cNvCxnSpPr>
            <a:cxnSpLocks noChangeShapeType="1"/>
          </p:cNvCxnSpPr>
          <p:nvPr/>
        </p:nvCxnSpPr>
        <p:spPr bwMode="auto">
          <a:xfrm>
            <a:off x="5003800" y="3757463"/>
            <a:ext cx="144463" cy="503238"/>
          </a:xfrm>
          <a:prstGeom prst="straightConnector1">
            <a:avLst/>
          </a:prstGeom>
          <a:noFill/>
          <a:ln w="9525">
            <a:solidFill>
              <a:srgbClr val="8064A2"/>
            </a:solidFill>
            <a:round/>
            <a:headEnd/>
            <a:tailEnd type="arrow" w="med" len="med"/>
          </a:ln>
          <a:extLst>
            <a:ext uri="{909E8E84-426E-40DD-AFC4-6F175D3DCCD1}">
              <a14:hiddenFill xmlns:a14="http://schemas.microsoft.com/office/drawing/2010/main">
                <a:noFill/>
              </a14:hiddenFill>
            </a:ext>
          </a:extLst>
        </p:spPr>
      </p:cxnSp>
      <p:sp>
        <p:nvSpPr>
          <p:cNvPr id="88074" name="TextBox 17"/>
          <p:cNvSpPr txBox="1">
            <a:spLocks noChangeArrowheads="1"/>
          </p:cNvSpPr>
          <p:nvPr/>
        </p:nvSpPr>
        <p:spPr bwMode="auto">
          <a:xfrm>
            <a:off x="468313" y="4941888"/>
            <a:ext cx="72058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eaLnBrk="1" hangingPunct="1"/>
            <a:r>
              <a:rPr lang="en-US" altLang="x-none" sz="1800" dirty="0">
                <a:solidFill>
                  <a:schemeClr val="tx1"/>
                </a:solidFill>
              </a:rPr>
              <a:t>Haplotype reference panels have alleles aligned to the + strand.</a:t>
            </a:r>
          </a:p>
          <a:p>
            <a:pPr algn="l" eaLnBrk="1" hangingPunct="1"/>
            <a:r>
              <a:rPr lang="en-US" altLang="x-none" sz="1800" dirty="0">
                <a:solidFill>
                  <a:schemeClr val="tx1"/>
                </a:solidFill>
              </a:rPr>
              <a:t>Genotype chips can have a mixture of genotypes from + and - strand</a:t>
            </a:r>
          </a:p>
          <a:p>
            <a:pPr algn="l" eaLnBrk="1" hangingPunct="1"/>
            <a:r>
              <a:rPr lang="en-US" altLang="x-none" sz="1800" dirty="0">
                <a:solidFill>
                  <a:schemeClr val="tx1"/>
                </a:solidFill>
              </a:rPr>
              <a:t>This needs to be fixed prior to imputation.</a:t>
            </a:r>
          </a:p>
          <a:p>
            <a:pPr algn="l" eaLnBrk="1" hangingPunct="1"/>
            <a:r>
              <a:rPr lang="en-US" altLang="x-none" sz="1800" dirty="0">
                <a:solidFill>
                  <a:schemeClr val="tx1"/>
                </a:solidFill>
              </a:rPr>
              <a:t>The strand info about all chips can be found here </a:t>
            </a:r>
          </a:p>
          <a:p>
            <a:pPr algn="ctr" eaLnBrk="1" hangingPunct="1"/>
            <a:r>
              <a:rPr lang="en-US" altLang="x-none" dirty="0">
                <a:solidFill>
                  <a:srgbClr val="FF0000"/>
                </a:solidFill>
              </a:rPr>
              <a:t>http://www.well.ox.ac.uk/~wrayner/strand/</a:t>
            </a:r>
          </a:p>
        </p:txBody>
      </p:sp>
      <p:sp>
        <p:nvSpPr>
          <p:cNvPr id="12" name="Title 1"/>
          <p:cNvSpPr>
            <a:spLocks noGrp="1"/>
          </p:cNvSpPr>
          <p:nvPr>
            <p:ph type="title"/>
          </p:nvPr>
        </p:nvSpPr>
        <p:spPr>
          <a:xfrm>
            <a:off x="457200" y="44624"/>
            <a:ext cx="8229600" cy="1143000"/>
          </a:xfrm>
        </p:spPr>
        <p:txBody>
          <a:bodyPr/>
          <a:lstStyle/>
          <a:p>
            <a:r>
              <a:rPr lang="en-US" dirty="0" smtClean="0"/>
              <a:t>Strand issue</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3"/>
          <p:cNvSpPr txBox="1">
            <a:spLocks noChangeArrowheads="1"/>
          </p:cNvSpPr>
          <p:nvPr/>
        </p:nvSpPr>
        <p:spPr bwMode="auto">
          <a:xfrm>
            <a:off x="323850" y="908720"/>
            <a:ext cx="8496300" cy="349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99"/>
                </a:solidFill>
                <a:latin typeface="Arial" pitchFamily="34" charset="0"/>
                <a:ea typeface="ＭＳ Ｐゴシック" pitchFamily="1" charset="-128"/>
              </a:defRPr>
            </a:lvl1pPr>
            <a:lvl2pPr marL="742950" indent="-285750" eaLnBrk="0" hangingPunct="0">
              <a:defRPr sz="2400">
                <a:solidFill>
                  <a:srgbClr val="000099"/>
                </a:solidFill>
                <a:latin typeface="Arial" pitchFamily="34" charset="0"/>
                <a:ea typeface="ＭＳ Ｐゴシック" pitchFamily="1" charset="-128"/>
              </a:defRPr>
            </a:lvl2pPr>
            <a:lvl3pPr marL="1143000" indent="-228600" eaLnBrk="0" hangingPunct="0">
              <a:defRPr sz="2400">
                <a:solidFill>
                  <a:srgbClr val="000099"/>
                </a:solidFill>
                <a:latin typeface="Arial" pitchFamily="34" charset="0"/>
                <a:ea typeface="ＭＳ Ｐゴシック" pitchFamily="1" charset="-128"/>
              </a:defRPr>
            </a:lvl3pPr>
            <a:lvl4pPr marL="1600200" indent="-228600" eaLnBrk="0" hangingPunct="0">
              <a:defRPr sz="2400">
                <a:solidFill>
                  <a:srgbClr val="000099"/>
                </a:solidFill>
                <a:latin typeface="Arial" pitchFamily="34" charset="0"/>
                <a:ea typeface="ＭＳ Ｐゴシック" pitchFamily="1" charset="-128"/>
              </a:defRPr>
            </a:lvl4pPr>
            <a:lvl5pPr marL="2057400" indent="-228600" eaLnBrk="0" hangingPunct="0">
              <a:defRPr sz="2400">
                <a:solidFill>
                  <a:srgbClr val="000099"/>
                </a:solidFill>
                <a:latin typeface="Arial" pitchFamily="34" charset="0"/>
                <a:ea typeface="ＭＳ Ｐゴシック" pitchFamily="1" charset="-128"/>
              </a:defRPr>
            </a:lvl5pPr>
            <a:lvl6pPr marL="25146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6pPr>
            <a:lvl7pPr marL="29718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7pPr>
            <a:lvl8pPr marL="34290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8pPr>
            <a:lvl9pPr marL="3886200" indent="-228600" algn="ctr" eaLnBrk="0" fontAlgn="base" hangingPunct="0">
              <a:lnSpc>
                <a:spcPct val="110000"/>
              </a:lnSpc>
              <a:spcBef>
                <a:spcPct val="20000"/>
              </a:spcBef>
              <a:spcAft>
                <a:spcPct val="0"/>
              </a:spcAft>
              <a:defRPr sz="2400">
                <a:solidFill>
                  <a:srgbClr val="000099"/>
                </a:solidFill>
                <a:latin typeface="Arial" pitchFamily="34" charset="0"/>
                <a:ea typeface="ＭＳ Ｐゴシック" pitchFamily="1" charset="-128"/>
              </a:defRPr>
            </a:lvl9pPr>
          </a:lstStyle>
          <a:p>
            <a:pPr algn="l">
              <a:lnSpc>
                <a:spcPct val="116000"/>
              </a:lnSpc>
              <a:spcBef>
                <a:spcPct val="0"/>
              </a:spcBef>
              <a:buClr>
                <a:srgbClr val="FFFFFF"/>
              </a:buClr>
              <a:buSzPct val="100000"/>
              <a:buFont typeface="Times New Roman" pitchFamily="18" charset="0"/>
              <a:buNone/>
            </a:pPr>
            <a:r>
              <a:rPr lang="en-US" altLang="x-none" sz="1600" dirty="0">
                <a:solidFill>
                  <a:schemeClr val="tx1"/>
                </a:solidFill>
              </a:rPr>
              <a:t>Once imputation has been carried </a:t>
            </a:r>
            <a:r>
              <a:rPr lang="en-US" altLang="x-none" sz="1600" dirty="0" smtClean="0">
                <a:solidFill>
                  <a:schemeClr val="tx1"/>
                </a:solidFill>
              </a:rPr>
              <a:t>out, </a:t>
            </a:r>
            <a:r>
              <a:rPr lang="en-US" altLang="x-none" sz="1600" dirty="0">
                <a:solidFill>
                  <a:schemeClr val="tx1"/>
                </a:solidFill>
              </a:rPr>
              <a:t>it is a good idea to try and measure how well imputed the genotypes are at each SNP</a:t>
            </a:r>
            <a:r>
              <a:rPr lang="en-US" altLang="x-none" sz="1600" dirty="0" smtClean="0">
                <a:solidFill>
                  <a:schemeClr val="tx1"/>
                </a:solidFill>
              </a:rPr>
              <a:t>. IMPUTE </a:t>
            </a:r>
            <a:r>
              <a:rPr lang="en-US" altLang="x-none" sz="1600" dirty="0">
                <a:solidFill>
                  <a:schemeClr val="tx1"/>
                </a:solidFill>
              </a:rPr>
              <a:t>produces an information measure for each SNP in the range [0,1</a:t>
            </a:r>
            <a:r>
              <a:rPr lang="en-US" altLang="x-none" sz="1600" dirty="0" smtClean="0">
                <a:solidFill>
                  <a:schemeClr val="tx1"/>
                </a:solidFill>
              </a:rPr>
              <a:t>]:</a:t>
            </a:r>
          </a:p>
          <a:p>
            <a:pPr algn="l">
              <a:lnSpc>
                <a:spcPct val="116000"/>
              </a:lnSpc>
              <a:spcBef>
                <a:spcPct val="0"/>
              </a:spcBef>
              <a:buClr>
                <a:srgbClr val="FFFFFF"/>
              </a:buClr>
              <a:buSzPct val="100000"/>
            </a:pPr>
            <a:r>
              <a:rPr lang="en-US" altLang="x-none" sz="1600" dirty="0">
                <a:solidFill>
                  <a:schemeClr val="tx1"/>
                </a:solidFill>
              </a:rPr>
              <a:t>	</a:t>
            </a:r>
            <a:r>
              <a:rPr lang="en-US" altLang="x-none" sz="1600" dirty="0" smtClean="0">
                <a:solidFill>
                  <a:schemeClr val="tx1"/>
                </a:solidFill>
              </a:rPr>
              <a:t>1 </a:t>
            </a:r>
            <a:r>
              <a:rPr lang="en-US" altLang="x-none" sz="1600" dirty="0">
                <a:solidFill>
                  <a:schemeClr val="tx1"/>
                </a:solidFill>
              </a:rPr>
              <a:t>means there is no uncertainty at all in any of the imputed genotypes.</a:t>
            </a:r>
          </a:p>
          <a:p>
            <a:pPr algn="l">
              <a:lnSpc>
                <a:spcPct val="116000"/>
              </a:lnSpc>
              <a:spcBef>
                <a:spcPct val="0"/>
              </a:spcBef>
              <a:buClr>
                <a:srgbClr val="FFFFFF"/>
              </a:buClr>
              <a:buSzPct val="100000"/>
              <a:buFont typeface="Times New Roman" pitchFamily="18" charset="0"/>
              <a:buNone/>
            </a:pPr>
            <a:r>
              <a:rPr lang="en-US" altLang="x-none" sz="1600" dirty="0" smtClean="0">
                <a:solidFill>
                  <a:schemeClr val="tx1"/>
                </a:solidFill>
              </a:rPr>
              <a:t>	0 </a:t>
            </a:r>
            <a:r>
              <a:rPr lang="en-US" altLang="x-none" sz="1600" dirty="0">
                <a:solidFill>
                  <a:schemeClr val="tx1"/>
                </a:solidFill>
              </a:rPr>
              <a:t>means there is complete uncertainty for all of the genotypes.</a:t>
            </a:r>
          </a:p>
          <a:p>
            <a:pPr algn="l">
              <a:lnSpc>
                <a:spcPct val="116000"/>
              </a:lnSpc>
              <a:spcBef>
                <a:spcPct val="0"/>
              </a:spcBef>
              <a:buClr>
                <a:srgbClr val="FFFFFF"/>
              </a:buClr>
              <a:buSzPct val="100000"/>
              <a:buFont typeface="Times New Roman" pitchFamily="18" charset="0"/>
              <a:buNone/>
            </a:pPr>
            <a:endParaRPr lang="en-US" altLang="x-none" sz="16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600" dirty="0">
                <a:solidFill>
                  <a:schemeClr val="tx1"/>
                </a:solidFill>
              </a:rPr>
              <a:t>Approximately, an information measure of α means the imputed genotypes contain as much information as αN genotypes that are completely certain (where N is the total number of genotypes).</a:t>
            </a:r>
          </a:p>
          <a:p>
            <a:pPr algn="l">
              <a:lnSpc>
                <a:spcPct val="116000"/>
              </a:lnSpc>
              <a:spcBef>
                <a:spcPct val="0"/>
              </a:spcBef>
              <a:buClr>
                <a:srgbClr val="FFFFFF"/>
              </a:buClr>
              <a:buSzPct val="100000"/>
              <a:buFont typeface="Times New Roman" pitchFamily="18" charset="0"/>
              <a:buNone/>
            </a:pPr>
            <a:endParaRPr lang="en-US" altLang="x-none" sz="1600" dirty="0">
              <a:solidFill>
                <a:schemeClr val="tx1"/>
              </a:solidFill>
            </a:endParaRPr>
          </a:p>
          <a:p>
            <a:pPr algn="l">
              <a:lnSpc>
                <a:spcPct val="116000"/>
              </a:lnSpc>
              <a:spcBef>
                <a:spcPct val="0"/>
              </a:spcBef>
              <a:buClr>
                <a:srgbClr val="FFFFFF"/>
              </a:buClr>
              <a:buSzPct val="100000"/>
              <a:buFont typeface="Times New Roman" pitchFamily="18" charset="0"/>
              <a:buNone/>
            </a:pPr>
            <a:r>
              <a:rPr lang="en-US" altLang="x-none" sz="1600" dirty="0">
                <a:solidFill>
                  <a:schemeClr val="tx1"/>
                </a:solidFill>
              </a:rPr>
              <a:t>In recent published studies (especially those that have used imputation for meta-analysis</a:t>
            </a:r>
            <a:r>
              <a:rPr lang="en-US" altLang="x-none" sz="1600" dirty="0" smtClean="0">
                <a:solidFill>
                  <a:schemeClr val="tx1"/>
                </a:solidFill>
              </a:rPr>
              <a:t>), variants </a:t>
            </a:r>
            <a:r>
              <a:rPr lang="en-US" altLang="x-none" sz="1600" dirty="0" smtClean="0">
                <a:solidFill>
                  <a:schemeClr val="tx1"/>
                </a:solidFill>
              </a:rPr>
              <a:t>with info&lt;0.4 </a:t>
            </a:r>
            <a:r>
              <a:rPr lang="en-US" altLang="x-none" sz="1600" dirty="0">
                <a:solidFill>
                  <a:schemeClr val="tx1"/>
                </a:solidFill>
              </a:rPr>
              <a:t>have been excluded from the study</a:t>
            </a:r>
            <a:r>
              <a:rPr lang="en-US" altLang="x-none" sz="1600" dirty="0" smtClean="0">
                <a:solidFill>
                  <a:schemeClr val="tx1"/>
                </a:solidFill>
              </a:rPr>
              <a:t>.</a:t>
            </a:r>
            <a:endParaRPr lang="en-US" altLang="x-none" sz="1600" dirty="0">
              <a:solidFill>
                <a:schemeClr val="tx1"/>
              </a:solidFill>
            </a:endParaRPr>
          </a:p>
        </p:txBody>
      </p:sp>
      <p:pic>
        <p:nvPicPr>
          <p:cNvPr id="90114" name="Picture 1" descr="fig4 copy.pdf"/>
          <p:cNvPicPr>
            <a:picLocks noChangeAspect="1"/>
          </p:cNvPicPr>
          <p:nvPr/>
        </p:nvPicPr>
        <p:blipFill rotWithShape="1">
          <a:blip r:embed="rId3">
            <a:extLst>
              <a:ext uri="{28A0092B-C50C-407E-A947-70E740481C1C}">
                <a14:useLocalDpi xmlns:a14="http://schemas.microsoft.com/office/drawing/2010/main" val="0"/>
              </a:ext>
            </a:extLst>
          </a:blip>
          <a:srcRect t="5315"/>
          <a:stretch/>
        </p:blipFill>
        <p:spPr bwMode="auto">
          <a:xfrm>
            <a:off x="76200" y="4559257"/>
            <a:ext cx="9080500" cy="196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1"/>
          <p:cNvSpPr>
            <a:spLocks noChangeArrowheads="1"/>
          </p:cNvSpPr>
          <p:nvPr/>
        </p:nvSpPr>
        <p:spPr bwMode="auto">
          <a:xfrm>
            <a:off x="261938" y="6362700"/>
            <a:ext cx="8856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x-none" sz="1200"/>
              <a:t>Image from J. Marchini and B. Howie (2010) Genotype imputation for genome-wide association studies. Nature Reviews Genetics doi:10.1038/nrg2796</a:t>
            </a:r>
          </a:p>
        </p:txBody>
      </p:sp>
      <p:sp>
        <p:nvSpPr>
          <p:cNvPr id="7" name="Title 1"/>
          <p:cNvSpPr>
            <a:spLocks noGrp="1"/>
          </p:cNvSpPr>
          <p:nvPr>
            <p:ph type="title"/>
          </p:nvPr>
        </p:nvSpPr>
        <p:spPr>
          <a:xfrm>
            <a:off x="457200" y="44624"/>
            <a:ext cx="8229600" cy="1143000"/>
          </a:xfrm>
        </p:spPr>
        <p:txBody>
          <a:bodyPr/>
          <a:lstStyle/>
          <a:p>
            <a:r>
              <a:rPr lang="en-US" dirty="0" smtClean="0"/>
              <a:t>Information metric</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35497" y="36000"/>
            <a:ext cx="4968551"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1000 Genomes project</a:t>
            </a:r>
            <a:endParaRPr lang="fr-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4609"/>
          <a:stretch/>
        </p:blipFill>
        <p:spPr>
          <a:xfrm>
            <a:off x="1259632" y="1619575"/>
            <a:ext cx="6607810" cy="2673521"/>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031091536"/>
              </p:ext>
            </p:extLst>
          </p:nvPr>
        </p:nvGraphicFramePr>
        <p:xfrm>
          <a:off x="5256408" y="4599560"/>
          <a:ext cx="2988000" cy="1920240"/>
        </p:xfrm>
        <a:graphic>
          <a:graphicData uri="http://schemas.openxmlformats.org/drawingml/2006/table">
            <a:tbl>
              <a:tblPr firstRow="1" bandRow="1">
                <a:tableStyleId>{5C22544A-7EE6-4342-B048-85BDC9FD1C3A}</a:tableStyleId>
              </a:tblPr>
              <a:tblGrid>
                <a:gridCol w="1494000"/>
                <a:gridCol w="1494000"/>
              </a:tblGrid>
              <a:tr h="272571">
                <a:tc>
                  <a:txBody>
                    <a:bodyPr/>
                    <a:lstStyle/>
                    <a:p>
                      <a:r>
                        <a:rPr lang="en-US" sz="1200" dirty="0" smtClean="0"/>
                        <a:t>Type of variants</a:t>
                      </a:r>
                      <a:endParaRPr lang="en-US" sz="1200" dirty="0"/>
                    </a:p>
                  </a:txBody>
                  <a:tcPr/>
                </a:tc>
                <a:tc>
                  <a:txBody>
                    <a:bodyPr/>
                    <a:lstStyle/>
                    <a:p>
                      <a:pPr algn="r"/>
                      <a:r>
                        <a:rPr lang="en-US" sz="1200" dirty="0" smtClean="0"/>
                        <a:t>Number of variants</a:t>
                      </a:r>
                      <a:endParaRPr lang="en-US" sz="1200" dirty="0"/>
                    </a:p>
                  </a:txBody>
                  <a:tcPr/>
                </a:tc>
              </a:tr>
              <a:tr h="272571">
                <a:tc>
                  <a:txBody>
                    <a:bodyPr/>
                    <a:lstStyle/>
                    <a:p>
                      <a:r>
                        <a:rPr lang="en-US" sz="1200" dirty="0" smtClean="0"/>
                        <a:t>Bi-allelic SNPs</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81,102,777</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smtClean="0"/>
                        <a:t>Bi-allelic </a:t>
                      </a:r>
                      <a:r>
                        <a:rPr lang="en-US" sz="1200" dirty="0" err="1" smtClean="0"/>
                        <a:t>Indels</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3,196,364</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smtClean="0"/>
                        <a:t>Multi-allelic SNPs</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274,425</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Multi-allelic </a:t>
                      </a:r>
                      <a:r>
                        <a:rPr lang="en-US" sz="1200" dirty="0" err="1" smtClean="0"/>
                        <a:t>Indels</a:t>
                      </a:r>
                      <a:endParaRPr lang="en-US" sz="1200" dirty="0" smtClean="0"/>
                    </a:p>
                  </a:txBody>
                  <a:tcPr/>
                </a:tc>
                <a:tc>
                  <a:txBody>
                    <a:bodyPr/>
                    <a:lstStyle/>
                    <a:p>
                      <a:pPr algn="r"/>
                      <a:r>
                        <a:rPr lang="en-US" sz="1200" dirty="0" smtClean="0">
                          <a:latin typeface="DejaVu Sans Mono" pitchFamily="49" charset="0"/>
                          <a:ea typeface="DejaVu Sans Mono" pitchFamily="49" charset="0"/>
                          <a:cs typeface="DejaVu Sans Mono" pitchFamily="49" charset="0"/>
                        </a:rPr>
                        <a:t>169,601</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smtClean="0"/>
                        <a:t>Structural</a:t>
                      </a:r>
                      <a:r>
                        <a:rPr lang="en-US" sz="1200" baseline="0" dirty="0" smtClean="0"/>
                        <a:t> variants</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58,713</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b="1" dirty="0" smtClean="0"/>
                        <a:t>Total</a:t>
                      </a:r>
                      <a:endParaRPr lang="en-US" sz="1200" b="1" dirty="0"/>
                    </a:p>
                  </a:txBody>
                  <a:tcPr/>
                </a:tc>
                <a:tc>
                  <a:txBody>
                    <a:bodyPr/>
                    <a:lstStyle/>
                    <a:p>
                      <a:pPr algn="r"/>
                      <a:r>
                        <a:rPr lang="en-US" sz="1200" b="1" dirty="0" smtClean="0">
                          <a:latin typeface="DejaVu Sans Mono" pitchFamily="49" charset="0"/>
                          <a:ea typeface="DejaVu Sans Mono" pitchFamily="49" charset="0"/>
                          <a:cs typeface="DejaVu Sans Mono" pitchFamily="49" charset="0"/>
                        </a:rPr>
                        <a:t>84,801,880</a:t>
                      </a:r>
                      <a:endParaRPr lang="en-US" sz="1200" b="1" dirty="0">
                        <a:latin typeface="DejaVu Sans Mono" pitchFamily="49" charset="0"/>
                        <a:ea typeface="DejaVu Sans Mono" pitchFamily="49" charset="0"/>
                        <a:cs typeface="DejaVu Sans Mono" pitchFamily="49" charset="0"/>
                      </a:endParaRPr>
                    </a:p>
                  </a:txBody>
                  <a:tcPr/>
                </a:tc>
              </a:tr>
            </a:tbl>
          </a:graphicData>
        </a:graphic>
      </p:graphicFrame>
      <p:sp>
        <p:nvSpPr>
          <p:cNvPr id="24" name="Rectangle 23"/>
          <p:cNvSpPr/>
          <p:nvPr/>
        </p:nvSpPr>
        <p:spPr>
          <a:xfrm>
            <a:off x="1331640" y="1700808"/>
            <a:ext cx="28803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3084324007"/>
              </p:ext>
            </p:extLst>
          </p:nvPr>
        </p:nvGraphicFramePr>
        <p:xfrm>
          <a:off x="1043608" y="4597312"/>
          <a:ext cx="2988000" cy="1920240"/>
        </p:xfrm>
        <a:graphic>
          <a:graphicData uri="http://schemas.openxmlformats.org/drawingml/2006/table">
            <a:tbl>
              <a:tblPr firstRow="1" bandRow="1">
                <a:tableStyleId>{5C22544A-7EE6-4342-B048-85BDC9FD1C3A}</a:tableStyleId>
              </a:tblPr>
              <a:tblGrid>
                <a:gridCol w="1494000"/>
                <a:gridCol w="1494000"/>
              </a:tblGrid>
              <a:tr h="272571">
                <a:tc>
                  <a:txBody>
                    <a:bodyPr/>
                    <a:lstStyle/>
                    <a:p>
                      <a:r>
                        <a:rPr lang="en-US" sz="1200" dirty="0" smtClean="0"/>
                        <a:t>Population</a:t>
                      </a:r>
                      <a:endParaRPr lang="en-US" sz="1200" dirty="0"/>
                    </a:p>
                  </a:txBody>
                  <a:tcPr/>
                </a:tc>
                <a:tc>
                  <a:txBody>
                    <a:bodyPr/>
                    <a:lstStyle/>
                    <a:p>
                      <a:pPr algn="r"/>
                      <a:r>
                        <a:rPr lang="en-US" sz="1200" dirty="0" smtClean="0"/>
                        <a:t>Number</a:t>
                      </a:r>
                      <a:r>
                        <a:rPr lang="en-US" sz="1200" baseline="0" dirty="0" smtClean="0"/>
                        <a:t> of samples</a:t>
                      </a:r>
                      <a:endParaRPr lang="en-US" sz="1200" dirty="0"/>
                    </a:p>
                  </a:txBody>
                  <a:tcPr/>
                </a:tc>
              </a:tr>
              <a:tr h="272571">
                <a:tc>
                  <a:txBody>
                    <a:bodyPr/>
                    <a:lstStyle/>
                    <a:p>
                      <a:r>
                        <a:rPr lang="en-US" sz="1200" dirty="0" smtClean="0"/>
                        <a:t>African</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661</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smtClean="0"/>
                        <a:t>Americas</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347</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err="1" smtClean="0"/>
                        <a:t>Est</a:t>
                      </a:r>
                      <a:r>
                        <a:rPr lang="en-US" sz="1200" baseline="0" dirty="0" smtClean="0"/>
                        <a:t> A</a:t>
                      </a:r>
                      <a:r>
                        <a:rPr lang="en-US" sz="1200" dirty="0" smtClean="0"/>
                        <a:t>sian</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504</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European</a:t>
                      </a:r>
                    </a:p>
                  </a:txBody>
                  <a:tcPr/>
                </a:tc>
                <a:tc>
                  <a:txBody>
                    <a:bodyPr/>
                    <a:lstStyle/>
                    <a:p>
                      <a:pPr algn="r"/>
                      <a:r>
                        <a:rPr lang="en-US" sz="1200" dirty="0" smtClean="0">
                          <a:latin typeface="DejaVu Sans Mono" pitchFamily="49" charset="0"/>
                          <a:ea typeface="DejaVu Sans Mono" pitchFamily="49" charset="0"/>
                          <a:cs typeface="DejaVu Sans Mono" pitchFamily="49" charset="0"/>
                        </a:rPr>
                        <a:t>503</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dirty="0" smtClean="0"/>
                        <a:t>South</a:t>
                      </a:r>
                      <a:r>
                        <a:rPr lang="en-US" sz="1200" baseline="0" dirty="0" smtClean="0"/>
                        <a:t> Asian</a:t>
                      </a:r>
                      <a:endParaRPr lang="en-US" sz="1200" dirty="0"/>
                    </a:p>
                  </a:txBody>
                  <a:tcPr/>
                </a:tc>
                <a:tc>
                  <a:txBody>
                    <a:bodyPr/>
                    <a:lstStyle/>
                    <a:p>
                      <a:pPr algn="r"/>
                      <a:r>
                        <a:rPr lang="en-US" sz="1200" dirty="0" smtClean="0">
                          <a:latin typeface="DejaVu Sans Mono" pitchFamily="49" charset="0"/>
                          <a:ea typeface="DejaVu Sans Mono" pitchFamily="49" charset="0"/>
                          <a:cs typeface="DejaVu Sans Mono" pitchFamily="49" charset="0"/>
                        </a:rPr>
                        <a:t>489</a:t>
                      </a:r>
                      <a:endParaRPr lang="en-US" sz="1200" dirty="0">
                        <a:latin typeface="DejaVu Sans Mono" pitchFamily="49" charset="0"/>
                        <a:ea typeface="DejaVu Sans Mono" pitchFamily="49" charset="0"/>
                        <a:cs typeface="DejaVu Sans Mono" pitchFamily="49" charset="0"/>
                      </a:endParaRPr>
                    </a:p>
                  </a:txBody>
                  <a:tcPr/>
                </a:tc>
              </a:tr>
              <a:tr h="272571">
                <a:tc>
                  <a:txBody>
                    <a:bodyPr/>
                    <a:lstStyle/>
                    <a:p>
                      <a:r>
                        <a:rPr lang="en-US" sz="1200" b="1" dirty="0" smtClean="0"/>
                        <a:t>Total</a:t>
                      </a:r>
                      <a:endParaRPr lang="en-US" sz="1200" b="1" dirty="0"/>
                    </a:p>
                  </a:txBody>
                  <a:tcPr/>
                </a:tc>
                <a:tc>
                  <a:txBody>
                    <a:bodyPr/>
                    <a:lstStyle/>
                    <a:p>
                      <a:pPr algn="r"/>
                      <a:r>
                        <a:rPr lang="en-US" sz="1200" b="1" dirty="0" smtClean="0">
                          <a:latin typeface="DejaVu Sans Mono" pitchFamily="49" charset="0"/>
                          <a:ea typeface="DejaVu Sans Mono" pitchFamily="49" charset="0"/>
                          <a:cs typeface="DejaVu Sans Mono" pitchFamily="49" charset="0"/>
                        </a:rPr>
                        <a:t>2,504</a:t>
                      </a:r>
                      <a:endParaRPr lang="en-US" sz="1200" b="1" dirty="0">
                        <a:latin typeface="DejaVu Sans Mono" pitchFamily="49" charset="0"/>
                        <a:ea typeface="DejaVu Sans Mono" pitchFamily="49" charset="0"/>
                        <a:cs typeface="DejaVu Sans Mono" pitchFamily="49" charset="0"/>
                      </a:endParaRPr>
                    </a:p>
                  </a:txBody>
                  <a:tcPr/>
                </a:tc>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0366" y="1"/>
            <a:ext cx="4148138" cy="2010251"/>
          </a:xfrm>
          <a:prstGeom prst="rect">
            <a:avLst/>
          </a:prstGeom>
        </p:spPr>
      </p:pic>
      <p:sp>
        <p:nvSpPr>
          <p:cNvPr id="22" name="TextBox 21"/>
          <p:cNvSpPr txBox="1"/>
          <p:nvPr/>
        </p:nvSpPr>
        <p:spPr>
          <a:xfrm>
            <a:off x="8172400" y="0"/>
            <a:ext cx="899160" cy="461665"/>
          </a:xfrm>
          <a:prstGeom prst="rect">
            <a:avLst/>
          </a:prstGeom>
          <a:noFill/>
        </p:spPr>
        <p:txBody>
          <a:bodyPr wrap="square" rtlCol="0">
            <a:spAutoFit/>
          </a:bodyPr>
          <a:lstStyle/>
          <a:p>
            <a:pPr algn="ctr"/>
            <a:r>
              <a:rPr lang="en-US" sz="2400" b="1" dirty="0" smtClean="0">
                <a:solidFill>
                  <a:schemeClr val="bg1"/>
                </a:solidFill>
              </a:rPr>
              <a:t>2015</a:t>
            </a:r>
            <a:endParaRPr lang="en-US" b="1" dirty="0">
              <a:solidFill>
                <a:schemeClr val="bg1"/>
              </a:solidFill>
            </a:endParaRPr>
          </a:p>
        </p:txBody>
      </p:sp>
    </p:spTree>
    <p:extLst>
      <p:ext uri="{BB962C8B-B14F-4D97-AF65-F5344CB8AC3E}">
        <p14:creationId xmlns:p14="http://schemas.microsoft.com/office/powerpoint/2010/main" val="2378900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ATAR2014-3.png"/>
          <p:cNvPicPr>
            <a:picLocks noChangeAspect="1"/>
          </p:cNvPicPr>
          <p:nvPr/>
        </p:nvPicPr>
        <p:blipFill rotWithShape="1">
          <a:blip r:embed="rId3"/>
          <a:srcRect t="39689"/>
          <a:stretch/>
        </p:blipFill>
        <p:spPr>
          <a:xfrm>
            <a:off x="0" y="2721935"/>
            <a:ext cx="9144000" cy="4136064"/>
          </a:xfrm>
          <a:prstGeom prst="rect">
            <a:avLst/>
          </a:prstGeom>
        </p:spPr>
      </p:pic>
      <p:sp>
        <p:nvSpPr>
          <p:cNvPr id="3" name="Rectangle 2"/>
          <p:cNvSpPr/>
          <p:nvPr/>
        </p:nvSpPr>
        <p:spPr>
          <a:xfrm>
            <a:off x="2041451" y="2721935"/>
            <a:ext cx="5050465" cy="69111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66255" y="3990800"/>
            <a:ext cx="5050465" cy="1421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122958" y="5929471"/>
            <a:ext cx="5050465" cy="76904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79512" y="260648"/>
            <a:ext cx="8856984" cy="584775"/>
          </a:xfrm>
          <a:prstGeom prst="rect">
            <a:avLst/>
          </a:prstGeom>
          <a:noFill/>
        </p:spPr>
        <p:txBody>
          <a:bodyPr wrap="square" rtlCol="0">
            <a:spAutoFit/>
          </a:bodyPr>
          <a:lstStyle/>
          <a:p>
            <a:pPr algn="ctr"/>
            <a:r>
              <a:rPr lang="en-US" sz="3200" dirty="0" smtClean="0"/>
              <a:t>Why did we phase 1000 Genomes?</a:t>
            </a:r>
            <a:endParaRPr lang="fr-FR" sz="3200" dirty="0"/>
          </a:p>
        </p:txBody>
      </p:sp>
      <p:sp>
        <p:nvSpPr>
          <p:cNvPr id="7" name="TextBox 6"/>
          <p:cNvSpPr txBox="1"/>
          <p:nvPr/>
        </p:nvSpPr>
        <p:spPr>
          <a:xfrm>
            <a:off x="971600" y="1556792"/>
            <a:ext cx="7344816" cy="523220"/>
          </a:xfrm>
          <a:prstGeom prst="rect">
            <a:avLst/>
          </a:prstGeom>
          <a:noFill/>
        </p:spPr>
        <p:txBody>
          <a:bodyPr wrap="square" rtlCol="0">
            <a:spAutoFit/>
          </a:bodyPr>
          <a:lstStyle/>
          <a:p>
            <a:pPr marL="342900" indent="-342900">
              <a:buAutoNum type="arabicPeriod"/>
            </a:pPr>
            <a:r>
              <a:rPr lang="en-US" sz="2800" dirty="0" smtClean="0"/>
              <a:t>To get fully resolved haplotypes, obviously,</a:t>
            </a:r>
          </a:p>
        </p:txBody>
      </p:sp>
    </p:spTree>
    <p:extLst>
      <p:ext uri="{BB962C8B-B14F-4D97-AF65-F5344CB8AC3E}">
        <p14:creationId xmlns:p14="http://schemas.microsoft.com/office/powerpoint/2010/main" val="760798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ATAR2014-3.png"/>
          <p:cNvPicPr>
            <a:picLocks noChangeAspect="1"/>
          </p:cNvPicPr>
          <p:nvPr/>
        </p:nvPicPr>
        <p:blipFill rotWithShape="1">
          <a:blip r:embed="rId3"/>
          <a:srcRect t="37563"/>
          <a:stretch/>
        </p:blipFill>
        <p:spPr>
          <a:xfrm>
            <a:off x="0" y="2576052"/>
            <a:ext cx="9144000" cy="4281948"/>
          </a:xfrm>
          <a:prstGeom prst="rect">
            <a:avLst/>
          </a:prstGeom>
        </p:spPr>
      </p:pic>
      <p:sp>
        <p:nvSpPr>
          <p:cNvPr id="3" name="TextBox 2"/>
          <p:cNvSpPr txBox="1"/>
          <p:nvPr/>
        </p:nvSpPr>
        <p:spPr>
          <a:xfrm>
            <a:off x="971600" y="1556792"/>
            <a:ext cx="7344816" cy="954107"/>
          </a:xfrm>
          <a:prstGeom prst="rect">
            <a:avLst/>
          </a:prstGeom>
          <a:noFill/>
        </p:spPr>
        <p:txBody>
          <a:bodyPr wrap="square" rtlCol="0">
            <a:spAutoFit/>
          </a:bodyPr>
          <a:lstStyle/>
          <a:p>
            <a:pPr marL="342900" indent="-342900">
              <a:buAutoNum type="arabicPeriod"/>
            </a:pPr>
            <a:r>
              <a:rPr lang="en-US" sz="2800" dirty="0" smtClean="0"/>
              <a:t>To get fully resolved haplotypes, obviously,</a:t>
            </a:r>
          </a:p>
          <a:p>
            <a:pPr marL="342900" indent="-342900">
              <a:buAutoNum type="arabicPeriod"/>
            </a:pPr>
            <a:r>
              <a:rPr lang="en-US" sz="2800" dirty="0" smtClean="0"/>
              <a:t>But also to refine the genotype calls.</a:t>
            </a:r>
            <a:endParaRPr lang="fr-FR" sz="2800" dirty="0"/>
          </a:p>
        </p:txBody>
      </p:sp>
      <p:sp>
        <p:nvSpPr>
          <p:cNvPr id="5" name="TextBox 4"/>
          <p:cNvSpPr txBox="1"/>
          <p:nvPr/>
        </p:nvSpPr>
        <p:spPr>
          <a:xfrm>
            <a:off x="179512" y="260648"/>
            <a:ext cx="8856984" cy="584775"/>
          </a:xfrm>
          <a:prstGeom prst="rect">
            <a:avLst/>
          </a:prstGeom>
          <a:noFill/>
        </p:spPr>
        <p:txBody>
          <a:bodyPr wrap="square" rtlCol="0">
            <a:spAutoFit/>
          </a:bodyPr>
          <a:lstStyle/>
          <a:p>
            <a:pPr algn="ctr"/>
            <a:r>
              <a:rPr lang="en-US" sz="3200" dirty="0" smtClean="0"/>
              <a:t>Why did we phase 1000 Genomes?</a:t>
            </a:r>
            <a:endParaRPr lang="fr-FR" sz="3200" dirty="0"/>
          </a:p>
        </p:txBody>
      </p:sp>
    </p:spTree>
    <p:extLst>
      <p:ext uri="{BB962C8B-B14F-4D97-AF65-F5344CB8AC3E}">
        <p14:creationId xmlns:p14="http://schemas.microsoft.com/office/powerpoint/2010/main" val="2594371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ATAR2014-7.png"/>
          <p:cNvPicPr>
            <a:picLocks noChangeAspect="1"/>
          </p:cNvPicPr>
          <p:nvPr/>
        </p:nvPicPr>
        <p:blipFill rotWithShape="1">
          <a:blip r:embed="rId3"/>
          <a:srcRect t="18781"/>
          <a:stretch/>
        </p:blipFill>
        <p:spPr>
          <a:xfrm>
            <a:off x="0" y="1288026"/>
            <a:ext cx="9144000" cy="5569974"/>
          </a:xfrm>
          <a:prstGeom prst="rect">
            <a:avLst/>
          </a:prstGeom>
        </p:spPr>
      </p:pic>
      <p:sp>
        <p:nvSpPr>
          <p:cNvPr id="3"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spTree>
    <p:extLst>
      <p:ext uri="{BB962C8B-B14F-4D97-AF65-F5344CB8AC3E}">
        <p14:creationId xmlns:p14="http://schemas.microsoft.com/office/powerpoint/2010/main" val="3293048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ATAR2014-8.png"/>
          <p:cNvPicPr>
            <a:picLocks noChangeAspect="1"/>
          </p:cNvPicPr>
          <p:nvPr/>
        </p:nvPicPr>
        <p:blipFill rotWithShape="1">
          <a:blip r:embed="rId3"/>
          <a:srcRect t="19068"/>
          <a:stretch/>
        </p:blipFill>
        <p:spPr>
          <a:xfrm>
            <a:off x="0" y="1307690"/>
            <a:ext cx="9144000" cy="5550310"/>
          </a:xfrm>
          <a:prstGeom prst="rect">
            <a:avLst/>
          </a:prstGeom>
        </p:spPr>
      </p:pic>
      <p:sp>
        <p:nvSpPr>
          <p:cNvPr id="3" name="Title 1"/>
          <p:cNvSpPr>
            <a:spLocks noGrp="1"/>
          </p:cNvSpPr>
          <p:nvPr>
            <p:ph type="title"/>
          </p:nvPr>
        </p:nvSpPr>
        <p:spPr>
          <a:xfrm>
            <a:off x="457200" y="44624"/>
            <a:ext cx="8229600" cy="1143000"/>
          </a:xfrm>
        </p:spPr>
        <p:txBody>
          <a:bodyPr/>
          <a:lstStyle/>
          <a:p>
            <a:r>
              <a:rPr lang="en-US" dirty="0" smtClean="0"/>
              <a:t>How does it work?</a:t>
            </a:r>
            <a:endParaRPr lang="fr-FR" dirty="0"/>
          </a:p>
        </p:txBody>
      </p:sp>
    </p:spTree>
    <p:extLst>
      <p:ext uri="{BB962C8B-B14F-4D97-AF65-F5344CB8AC3E}">
        <p14:creationId xmlns:p14="http://schemas.microsoft.com/office/powerpoint/2010/main" val="1520968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827584" y="2996952"/>
            <a:ext cx="2160240"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Complete Genomics</a:t>
            </a:r>
          </a:p>
          <a:p>
            <a:pPr algn="ctr"/>
            <a:r>
              <a:rPr lang="en-US" dirty="0" smtClean="0"/>
              <a:t>Genotypes</a:t>
            </a:r>
          </a:p>
        </p:txBody>
      </p:sp>
      <p:sp>
        <p:nvSpPr>
          <p:cNvPr id="77"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2599863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Haplotype estimation</a:t>
            </a:r>
            <a:endParaRPr lang="fr-FR" dirty="0"/>
          </a:p>
        </p:txBody>
      </p:sp>
      <p:sp>
        <p:nvSpPr>
          <p:cNvPr id="4" name="TextBox 3"/>
          <p:cNvSpPr txBox="1"/>
          <p:nvPr/>
        </p:nvSpPr>
        <p:spPr>
          <a:xfrm>
            <a:off x="1043608" y="2020392"/>
            <a:ext cx="7704856" cy="618973"/>
          </a:xfrm>
          <a:prstGeom prst="rect">
            <a:avLst/>
          </a:prstGeom>
          <a:noFill/>
        </p:spPr>
        <p:txBody>
          <a:bodyPr wrap="square" rtlCol="0">
            <a:spAutoFit/>
          </a:bodyPr>
          <a:lstStyle/>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2  </a:t>
            </a:r>
            <a:r>
              <a:rPr lang="en-GB" sz="2200" dirty="0" smtClean="0">
                <a:solidFill>
                  <a:srgbClr val="FF0000"/>
                </a:solidFill>
                <a:latin typeface="MS Reference Sans Serif" pitchFamily="34" charset="0"/>
                <a:ea typeface="Arial Unicode MS" pitchFamily="34" charset="-128"/>
                <a:cs typeface="Arial Unicode MS" pitchFamily="34" charset="-128"/>
              </a:rPr>
              <a:t>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2  2  </a:t>
            </a:r>
            <a:r>
              <a:rPr lang="en-GB" sz="2200" dirty="0" smtClean="0">
                <a:solidFill>
                  <a:srgbClr val="FF0000"/>
                </a:solidFill>
                <a:latin typeface="MS Reference Sans Serif" pitchFamily="34" charset="0"/>
                <a:ea typeface="Arial Unicode MS" pitchFamily="34" charset="-128"/>
                <a:cs typeface="Arial Unicode MS" pitchFamily="34" charset="-128"/>
              </a:rPr>
              <a:t>1  1  1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0  2  </a:t>
            </a:r>
            <a:r>
              <a:rPr lang="en-GB" sz="2200" dirty="0" smtClean="0">
                <a:solidFill>
                  <a:srgbClr val="FF0000"/>
                </a:solidFill>
                <a:latin typeface="MS Reference Sans Serif" pitchFamily="34" charset="0"/>
                <a:ea typeface="Arial Unicode MS" pitchFamily="34" charset="-128"/>
                <a:cs typeface="Arial Unicode MS" pitchFamily="34" charset="-128"/>
              </a:rPr>
              <a:t>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2  2  </a:t>
            </a:r>
            <a:r>
              <a:rPr lang="en-GB" sz="2200" dirty="0" smtClean="0">
                <a:solidFill>
                  <a:srgbClr val="FF0000"/>
                </a:solidFill>
                <a:latin typeface="MS Reference Sans Serif" pitchFamily="34" charset="0"/>
                <a:ea typeface="Arial Unicode MS" pitchFamily="34" charset="-128"/>
                <a:cs typeface="Arial Unicode MS" pitchFamily="34" charset="-128"/>
              </a:rPr>
              <a:t>1  1  1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2  </a:t>
            </a:r>
            <a:r>
              <a:rPr lang="en-GB" sz="2200" dirty="0" smtClean="0">
                <a:solidFill>
                  <a:srgbClr val="FF0000"/>
                </a:solidFill>
                <a:latin typeface="MS Reference Sans Serif" pitchFamily="34" charset="0"/>
                <a:ea typeface="Arial Unicode MS" pitchFamily="34" charset="-128"/>
                <a:cs typeface="Arial Unicode MS" pitchFamily="34" charset="-128"/>
              </a:rPr>
              <a:t>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0      </a:t>
            </a:r>
          </a:p>
          <a:p>
            <a:pP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p:txBody>
      </p:sp>
      <p:sp>
        <p:nvSpPr>
          <p:cNvPr id="5" name="TextBox 4"/>
          <p:cNvSpPr txBox="1"/>
          <p:nvPr/>
        </p:nvSpPr>
        <p:spPr>
          <a:xfrm>
            <a:off x="0" y="1340768"/>
            <a:ext cx="9144000" cy="523220"/>
          </a:xfrm>
          <a:prstGeom prst="rect">
            <a:avLst/>
          </a:prstGeom>
          <a:noFill/>
        </p:spPr>
        <p:txBody>
          <a:bodyPr wrap="square" rtlCol="0">
            <a:spAutoFit/>
          </a:bodyPr>
          <a:lstStyle/>
          <a:p>
            <a:pPr algn="ctr"/>
            <a:r>
              <a:rPr lang="en-US" sz="2800" dirty="0" smtClean="0"/>
              <a:t>We observe genotypes </a:t>
            </a:r>
            <a:r>
              <a:rPr lang="en-US" sz="2800" dirty="0" smtClean="0"/>
              <a:t>for each individual</a:t>
            </a:r>
            <a:endParaRPr lang="en-US" dirty="0"/>
          </a:p>
        </p:txBody>
      </p:sp>
      <p:sp>
        <p:nvSpPr>
          <p:cNvPr id="6" name="TextBox 5"/>
          <p:cNvSpPr txBox="1"/>
          <p:nvPr/>
        </p:nvSpPr>
        <p:spPr>
          <a:xfrm>
            <a:off x="323528" y="1876376"/>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G</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
        <p:nvSpPr>
          <p:cNvPr id="7" name="TextBox 6"/>
          <p:cNvSpPr txBox="1"/>
          <p:nvPr/>
        </p:nvSpPr>
        <p:spPr>
          <a:xfrm>
            <a:off x="1043608" y="3480746"/>
            <a:ext cx="7704856" cy="861774"/>
          </a:xfrm>
          <a:prstGeom prst="rect">
            <a:avLst/>
          </a:prstGeom>
          <a:noFill/>
        </p:spPr>
        <p:txBody>
          <a:bodyPr wrap="square" rtlCol="0">
            <a:spAutoFit/>
          </a:bodyPr>
          <a:lstStyle/>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1  </a:t>
            </a:r>
            <a:r>
              <a:rPr lang="en-GB" sz="2200" dirty="0" smtClean="0">
                <a:solidFill>
                  <a:srgbClr val="FF0000"/>
                </a:solidFill>
                <a:latin typeface="MS Reference Sans Serif" pitchFamily="34" charset="0"/>
                <a:ea typeface="Arial Unicode MS" pitchFamily="34" charset="-128"/>
                <a:cs typeface="Arial Unicode MS" pitchFamily="34" charset="-128"/>
              </a:rPr>
              <a:t>0  0</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1  1  </a:t>
            </a:r>
            <a:r>
              <a:rPr lang="en-GB" sz="2200" dirty="0" smtClean="0">
                <a:solidFill>
                  <a:srgbClr val="FF0000"/>
                </a:solidFill>
                <a:latin typeface="MS Reference Sans Serif" pitchFamily="34" charset="0"/>
                <a:ea typeface="Arial Unicode MS" pitchFamily="34" charset="-128"/>
                <a:cs typeface="Arial Unicode MS" pitchFamily="34" charset="-128"/>
              </a:rPr>
              <a:t>1  0  1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0  1  </a:t>
            </a:r>
            <a:r>
              <a:rPr lang="en-GB" sz="2200" dirty="0" smtClean="0">
                <a:solidFill>
                  <a:srgbClr val="FF0000"/>
                </a:solidFill>
                <a:latin typeface="MS Reference Sans Serif" pitchFamily="34" charset="0"/>
                <a:ea typeface="Arial Unicode MS" pitchFamily="34" charset="-128"/>
                <a:cs typeface="Arial Unicode MS" pitchFamily="34" charset="-128"/>
              </a:rPr>
              <a:t>0</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1  1  </a:t>
            </a:r>
            <a:r>
              <a:rPr lang="en-GB" sz="2200" dirty="0" smtClean="0">
                <a:solidFill>
                  <a:srgbClr val="FF0000"/>
                </a:solidFill>
                <a:latin typeface="MS Reference Sans Serif" pitchFamily="34" charset="0"/>
                <a:ea typeface="Arial Unicode MS" pitchFamily="34" charset="-128"/>
                <a:cs typeface="Arial Unicode MS" pitchFamily="34" charset="-128"/>
              </a:rPr>
              <a:t>0  1  1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a:t>
            </a:r>
            <a:r>
              <a:rPr lang="en-GB" sz="2200" dirty="0" smtClean="0">
                <a:solidFill>
                  <a:srgbClr val="FF0000"/>
                </a:solidFill>
                <a:latin typeface="MS Reference Sans Serif" pitchFamily="34" charset="0"/>
                <a:ea typeface="Arial Unicode MS" pitchFamily="34" charset="-128"/>
                <a:cs typeface="Arial Unicode MS" pitchFamily="34" charset="-128"/>
              </a:rPr>
              <a:t>0  1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0</a:t>
            </a:r>
          </a:p>
          <a:p>
            <a:pP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1  </a:t>
            </a:r>
            <a:r>
              <a:rPr lang="en-GB" sz="2200" dirty="0" smtClean="0">
                <a:solidFill>
                  <a:srgbClr val="FF0000"/>
                </a:solidFill>
                <a:latin typeface="MS Reference Sans Serif" pitchFamily="34" charset="0"/>
                <a:ea typeface="Arial Unicode MS" pitchFamily="34" charset="-128"/>
                <a:cs typeface="Arial Unicode MS" pitchFamily="34" charset="-128"/>
              </a:rPr>
              <a:t>1  1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1  1  </a:t>
            </a:r>
            <a:r>
              <a:rPr lang="en-GB" sz="2200" dirty="0" smtClean="0">
                <a:solidFill>
                  <a:srgbClr val="FF0000"/>
                </a:solidFill>
                <a:latin typeface="MS Reference Sans Serif" pitchFamily="34" charset="0"/>
                <a:ea typeface="Arial Unicode MS" pitchFamily="34" charset="-128"/>
                <a:cs typeface="Arial Unicode MS" pitchFamily="34" charset="-128"/>
              </a:rPr>
              <a:t>0  1  0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0  1  </a:t>
            </a:r>
            <a:r>
              <a:rPr lang="en-GB" sz="2200" dirty="0" smtClean="0">
                <a:solidFill>
                  <a:srgbClr val="FF0000"/>
                </a:solidFill>
                <a:latin typeface="MS Reference Sans Serif" pitchFamily="34" charset="0"/>
                <a:ea typeface="Arial Unicode MS" pitchFamily="34" charset="-128"/>
                <a:cs typeface="Arial Unicode MS" pitchFamily="34" charset="-128"/>
              </a:rPr>
              <a:t>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1  1  </a:t>
            </a:r>
            <a:r>
              <a:rPr lang="en-GB" sz="2200" dirty="0" smtClean="0">
                <a:solidFill>
                  <a:srgbClr val="FF0000"/>
                </a:solidFill>
                <a:latin typeface="MS Reference Sans Serif" pitchFamily="34" charset="0"/>
                <a:ea typeface="Arial Unicode MS" pitchFamily="34" charset="-128"/>
                <a:cs typeface="Arial Unicode MS" pitchFamily="34" charset="-128"/>
              </a:rPr>
              <a:t>1</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r>
              <a:rPr lang="en-GB" sz="2200" dirty="0" smtClean="0">
                <a:solidFill>
                  <a:srgbClr val="FF0000"/>
                </a:solidFill>
                <a:latin typeface="MS Reference Sans Serif" pitchFamily="34" charset="0"/>
                <a:ea typeface="Arial Unicode MS" pitchFamily="34" charset="-128"/>
                <a:cs typeface="Arial Unicode MS" pitchFamily="34" charset="-128"/>
              </a:rPr>
              <a:t>0  0</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1  </a:t>
            </a:r>
            <a:r>
              <a:rPr lang="en-GB" sz="2200" dirty="0" smtClean="0">
                <a:solidFill>
                  <a:srgbClr val="FF0000"/>
                </a:solidFill>
                <a:latin typeface="MS Reference Sans Serif" pitchFamily="34" charset="0"/>
                <a:ea typeface="Arial Unicode MS" pitchFamily="34" charset="-128"/>
                <a:cs typeface="Arial Unicode MS" pitchFamily="34" charset="-128"/>
              </a:rPr>
              <a:t>1  0</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0</a:t>
            </a: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p:txBody>
      </p:sp>
      <p:sp>
        <p:nvSpPr>
          <p:cNvPr id="8" name="TextBox 7"/>
          <p:cNvSpPr txBox="1"/>
          <p:nvPr/>
        </p:nvSpPr>
        <p:spPr>
          <a:xfrm>
            <a:off x="0" y="4437112"/>
            <a:ext cx="9144000" cy="2246769"/>
          </a:xfrm>
          <a:prstGeom prst="rect">
            <a:avLst/>
          </a:prstGeom>
          <a:noFill/>
        </p:spPr>
        <p:txBody>
          <a:bodyPr wrap="square" rtlCol="0">
            <a:spAutoFit/>
          </a:bodyPr>
          <a:lstStyle/>
          <a:p>
            <a:pPr algn="ctr"/>
            <a:r>
              <a:rPr lang="en-US" sz="2800" dirty="0" smtClean="0"/>
              <a:t>We want to recover the underlying </a:t>
            </a:r>
            <a:r>
              <a:rPr lang="en-US" sz="2800" dirty="0" smtClean="0"/>
              <a:t>haplotypes</a:t>
            </a:r>
            <a:endParaRPr lang="en-US" sz="2800" dirty="0" smtClean="0"/>
          </a:p>
          <a:p>
            <a:pPr algn="ctr"/>
            <a:endParaRPr lang="en-US" sz="2800" u="sng" dirty="0" smtClean="0"/>
          </a:p>
          <a:p>
            <a:pPr algn="ctr"/>
            <a:r>
              <a:rPr lang="en-US" sz="2800" u="sng" dirty="0" smtClean="0"/>
              <a:t>Complex </a:t>
            </a:r>
            <a:r>
              <a:rPr lang="en-US" sz="2800" u="sng" dirty="0" smtClean="0"/>
              <a:t>problem:</a:t>
            </a:r>
            <a:r>
              <a:rPr lang="en-US" sz="2800" dirty="0" smtClean="0"/>
              <a:t> </a:t>
            </a:r>
            <a:endParaRPr lang="en-US" sz="2800" dirty="0" smtClean="0"/>
          </a:p>
          <a:p>
            <a:pPr algn="ctr"/>
            <a:r>
              <a:rPr lang="en-US" sz="2800" dirty="0"/>
              <a:t>N heterozygotes -&gt; </a:t>
            </a:r>
            <a:r>
              <a:rPr lang="en-US" sz="2800" dirty="0" smtClean="0"/>
              <a:t>2</a:t>
            </a:r>
            <a:r>
              <a:rPr lang="en-US" sz="2800" baseline="30000" dirty="0" smtClean="0"/>
              <a:t>N </a:t>
            </a:r>
            <a:r>
              <a:rPr lang="en-US" sz="2800" dirty="0" smtClean="0"/>
              <a:t>haplotypes</a:t>
            </a:r>
            <a:endParaRPr lang="en-US" sz="2800" dirty="0" smtClean="0"/>
          </a:p>
          <a:p>
            <a:pPr algn="ctr"/>
            <a:r>
              <a:rPr lang="en-US" sz="2800" dirty="0" smtClean="0"/>
              <a:t>N </a:t>
            </a:r>
            <a:r>
              <a:rPr lang="en-US" sz="2800" dirty="0" smtClean="0"/>
              <a:t>heterozygotes -&gt; </a:t>
            </a:r>
            <a:r>
              <a:rPr lang="en-US" sz="2800" dirty="0" smtClean="0"/>
              <a:t>2</a:t>
            </a:r>
            <a:r>
              <a:rPr lang="en-US" sz="2800" baseline="30000" dirty="0" smtClean="0"/>
              <a:t>N-1 </a:t>
            </a:r>
            <a:r>
              <a:rPr lang="en-US" sz="2800" dirty="0" smtClean="0"/>
              <a:t>pairs of haplotypes</a:t>
            </a:r>
            <a:endParaRPr lang="en-US" sz="2800" dirty="0" smtClean="0"/>
          </a:p>
        </p:txBody>
      </p:sp>
      <p:sp>
        <p:nvSpPr>
          <p:cNvPr id="10" name="Down Arrow 9"/>
          <p:cNvSpPr/>
          <p:nvPr/>
        </p:nvSpPr>
        <p:spPr>
          <a:xfrm>
            <a:off x="3419872" y="2524448"/>
            <a:ext cx="2448272" cy="8325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Phasing</a:t>
            </a:r>
            <a:endParaRPr lang="fr-FR" sz="2400" b="1" dirty="0"/>
          </a:p>
        </p:txBody>
      </p:sp>
    </p:spTree>
    <p:extLst>
      <p:ext uri="{BB962C8B-B14F-4D97-AF65-F5344CB8AC3E}">
        <p14:creationId xmlns:p14="http://schemas.microsoft.com/office/powerpoint/2010/main" val="262653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99592"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0" name="Rectangle 19"/>
          <p:cNvSpPr/>
          <p:nvPr/>
        </p:nvSpPr>
        <p:spPr>
          <a:xfrm>
            <a:off x="1115616" y="4869160"/>
            <a:ext cx="72008"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1" name="Rectangle 20"/>
          <p:cNvSpPr/>
          <p:nvPr/>
        </p:nvSpPr>
        <p:spPr>
          <a:xfrm>
            <a:off x="1256215" y="4869160"/>
            <a:ext cx="23762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Rectangle 21"/>
          <p:cNvSpPr/>
          <p:nvPr/>
        </p:nvSpPr>
        <p:spPr>
          <a:xfrm>
            <a:off x="1586025" y="4869160"/>
            <a:ext cx="65462"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3" name="Rectangle 22"/>
          <p:cNvSpPr/>
          <p:nvPr/>
        </p:nvSpPr>
        <p:spPr>
          <a:xfrm>
            <a:off x="1729619" y="4869160"/>
            <a:ext cx="95843"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Rectangle 23"/>
          <p:cNvSpPr/>
          <p:nvPr/>
        </p:nvSpPr>
        <p:spPr>
          <a:xfrm>
            <a:off x="190770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5" name="Rectangle 24"/>
          <p:cNvSpPr/>
          <p:nvPr/>
        </p:nvSpPr>
        <p:spPr>
          <a:xfrm>
            <a:off x="2123728" y="4869160"/>
            <a:ext cx="216024"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6" name="Rectangle 25"/>
          <p:cNvSpPr/>
          <p:nvPr/>
        </p:nvSpPr>
        <p:spPr>
          <a:xfrm>
            <a:off x="2411760"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7" name="Rectangle 26"/>
          <p:cNvSpPr/>
          <p:nvPr/>
        </p:nvSpPr>
        <p:spPr>
          <a:xfrm>
            <a:off x="262778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8" name="Rectangle 27"/>
          <p:cNvSpPr/>
          <p:nvPr/>
        </p:nvSpPr>
        <p:spPr>
          <a:xfrm>
            <a:off x="2843808"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1" name="TextBox 140"/>
          <p:cNvSpPr txBox="1"/>
          <p:nvPr/>
        </p:nvSpPr>
        <p:spPr>
          <a:xfrm>
            <a:off x="678760" y="2612610"/>
            <a:ext cx="2669320" cy="369332"/>
          </a:xfrm>
          <a:prstGeom prst="rect">
            <a:avLst/>
          </a:prstGeom>
          <a:noFill/>
        </p:spPr>
        <p:txBody>
          <a:bodyPr wrap="none" rtlCol="0">
            <a:spAutoFit/>
          </a:bodyPr>
          <a:lstStyle/>
          <a:p>
            <a:r>
              <a:rPr lang="en-US" dirty="0" smtClean="0"/>
              <a:t>Genotypes on </a:t>
            </a:r>
            <a:r>
              <a:rPr lang="en-US" dirty="0" err="1" smtClean="0"/>
              <a:t>Illumina</a:t>
            </a:r>
            <a:r>
              <a:rPr lang="en-US" dirty="0" smtClean="0"/>
              <a:t> 1M</a:t>
            </a:r>
            <a:endParaRPr lang="en-US" dirty="0"/>
          </a:p>
        </p:txBody>
      </p:sp>
      <p:sp>
        <p:nvSpPr>
          <p:cNvPr id="2" name="TextBox 1"/>
          <p:cNvSpPr txBox="1"/>
          <p:nvPr/>
        </p:nvSpPr>
        <p:spPr>
          <a:xfrm>
            <a:off x="323528" y="6309320"/>
            <a:ext cx="140538" cy="486212"/>
          </a:xfrm>
          <a:prstGeom prst="rect">
            <a:avLst/>
          </a:prstGeom>
          <a:noFill/>
        </p:spPr>
        <p:txBody>
          <a:bodyPr wrap="square" rtlCol="0">
            <a:spAutoFit/>
          </a:bodyPr>
          <a:lstStyle/>
          <a:p>
            <a:endParaRPr lang="en-US" dirty="0"/>
          </a:p>
        </p:txBody>
      </p:sp>
      <p:sp>
        <p:nvSpPr>
          <p:cNvPr id="91" name="Rectangle 90"/>
          <p:cNvSpPr/>
          <p:nvPr/>
        </p:nvSpPr>
        <p:spPr>
          <a:xfrm>
            <a:off x="10436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 name="Rectangle 91"/>
          <p:cNvSpPr/>
          <p:nvPr/>
        </p:nvSpPr>
        <p:spPr>
          <a:xfrm>
            <a:off x="11960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Rectangle 92"/>
          <p:cNvSpPr/>
          <p:nvPr/>
        </p:nvSpPr>
        <p:spPr>
          <a:xfrm>
            <a:off x="2987824"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Rectangle 93"/>
          <p:cNvSpPr/>
          <p:nvPr/>
        </p:nvSpPr>
        <p:spPr>
          <a:xfrm>
            <a:off x="15008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Rectangle 94"/>
          <p:cNvSpPr/>
          <p:nvPr/>
        </p:nvSpPr>
        <p:spPr>
          <a:xfrm>
            <a:off x="16532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Rectangle 95"/>
          <p:cNvSpPr/>
          <p:nvPr/>
        </p:nvSpPr>
        <p:spPr>
          <a:xfrm>
            <a:off x="183569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Rectangle 96"/>
          <p:cNvSpPr/>
          <p:nvPr/>
        </p:nvSpPr>
        <p:spPr>
          <a:xfrm>
            <a:off x="205172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 name="Rectangle 97"/>
          <p:cNvSpPr/>
          <p:nvPr/>
        </p:nvSpPr>
        <p:spPr>
          <a:xfrm>
            <a:off x="2339752"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Rectangle 98"/>
          <p:cNvSpPr/>
          <p:nvPr/>
        </p:nvSpPr>
        <p:spPr>
          <a:xfrm>
            <a:off x="277180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Rectangle 99"/>
          <p:cNvSpPr/>
          <p:nvPr/>
        </p:nvSpPr>
        <p:spPr>
          <a:xfrm>
            <a:off x="255577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9" name="TextBox 88"/>
          <p:cNvSpPr txBox="1"/>
          <p:nvPr/>
        </p:nvSpPr>
        <p:spPr>
          <a:xfrm>
            <a:off x="425659" y="6040822"/>
            <a:ext cx="3182410" cy="369332"/>
          </a:xfrm>
          <a:prstGeom prst="rect">
            <a:avLst/>
          </a:prstGeom>
          <a:noFill/>
        </p:spPr>
        <p:txBody>
          <a:bodyPr wrap="none" rtlCol="0">
            <a:spAutoFit/>
          </a:bodyPr>
          <a:lstStyle/>
          <a:p>
            <a:r>
              <a:rPr lang="en-US" dirty="0" smtClean="0"/>
              <a:t>Genotypes NOT on </a:t>
            </a:r>
            <a:r>
              <a:rPr lang="en-US" dirty="0" err="1" smtClean="0"/>
              <a:t>Illumina</a:t>
            </a:r>
            <a:r>
              <a:rPr lang="en-US" dirty="0" smtClean="0"/>
              <a:t> 1M</a:t>
            </a:r>
            <a:endParaRPr lang="en-US" dirty="0"/>
          </a:p>
        </p:txBody>
      </p:sp>
      <p:sp>
        <p:nvSpPr>
          <p:cNvPr id="29"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3441162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5936" y="1196752"/>
            <a:ext cx="2160240"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1000 Genomes</a:t>
            </a:r>
          </a:p>
          <a:p>
            <a:pPr algn="ctr"/>
            <a:r>
              <a:rPr lang="en-US" dirty="0" smtClean="0"/>
              <a:t>haplotypes</a:t>
            </a:r>
            <a:endParaRPr lang="en-US" dirty="0"/>
          </a:p>
        </p:txBody>
      </p:sp>
      <p:sp>
        <p:nvSpPr>
          <p:cNvPr id="78" name="Rectangle 77"/>
          <p:cNvSpPr/>
          <p:nvPr/>
        </p:nvSpPr>
        <p:spPr>
          <a:xfrm>
            <a:off x="899592"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89" name="Rectangle 88"/>
          <p:cNvSpPr/>
          <p:nvPr/>
        </p:nvSpPr>
        <p:spPr>
          <a:xfrm>
            <a:off x="1115616" y="4869160"/>
            <a:ext cx="72008"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1" name="Rectangle 100"/>
          <p:cNvSpPr/>
          <p:nvPr/>
        </p:nvSpPr>
        <p:spPr>
          <a:xfrm>
            <a:off x="1256215" y="4869160"/>
            <a:ext cx="23762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8" name="Rectangle 117"/>
          <p:cNvSpPr/>
          <p:nvPr/>
        </p:nvSpPr>
        <p:spPr>
          <a:xfrm>
            <a:off x="1586025" y="4869160"/>
            <a:ext cx="65462"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1" name="Rectangle 120"/>
          <p:cNvSpPr/>
          <p:nvPr/>
        </p:nvSpPr>
        <p:spPr>
          <a:xfrm>
            <a:off x="1729619" y="4869160"/>
            <a:ext cx="95843"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2" name="Rectangle 121"/>
          <p:cNvSpPr/>
          <p:nvPr/>
        </p:nvSpPr>
        <p:spPr>
          <a:xfrm>
            <a:off x="190770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3" name="Rectangle 122"/>
          <p:cNvSpPr/>
          <p:nvPr/>
        </p:nvSpPr>
        <p:spPr>
          <a:xfrm>
            <a:off x="2123728" y="4869160"/>
            <a:ext cx="216024"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4" name="Rectangle 123"/>
          <p:cNvSpPr/>
          <p:nvPr/>
        </p:nvSpPr>
        <p:spPr>
          <a:xfrm>
            <a:off x="2411760"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5" name="Rectangle 124"/>
          <p:cNvSpPr/>
          <p:nvPr/>
        </p:nvSpPr>
        <p:spPr>
          <a:xfrm>
            <a:off x="262778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6" name="Rectangle 125"/>
          <p:cNvSpPr/>
          <p:nvPr/>
        </p:nvSpPr>
        <p:spPr>
          <a:xfrm>
            <a:off x="2843808"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Rectangle 127"/>
          <p:cNvSpPr/>
          <p:nvPr/>
        </p:nvSpPr>
        <p:spPr>
          <a:xfrm>
            <a:off x="10436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ectangle 128"/>
          <p:cNvSpPr/>
          <p:nvPr/>
        </p:nvSpPr>
        <p:spPr>
          <a:xfrm>
            <a:off x="11960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Rectangle 129"/>
          <p:cNvSpPr/>
          <p:nvPr/>
        </p:nvSpPr>
        <p:spPr>
          <a:xfrm>
            <a:off x="2987824"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Rectangle 130"/>
          <p:cNvSpPr/>
          <p:nvPr/>
        </p:nvSpPr>
        <p:spPr>
          <a:xfrm>
            <a:off x="15008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Rectangle 131"/>
          <p:cNvSpPr/>
          <p:nvPr/>
        </p:nvSpPr>
        <p:spPr>
          <a:xfrm>
            <a:off x="16532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183569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Rectangle 133"/>
          <p:cNvSpPr/>
          <p:nvPr/>
        </p:nvSpPr>
        <p:spPr>
          <a:xfrm>
            <a:off x="205172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p:cNvSpPr/>
          <p:nvPr/>
        </p:nvSpPr>
        <p:spPr>
          <a:xfrm>
            <a:off x="2339752"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Rectangle 135"/>
          <p:cNvSpPr/>
          <p:nvPr/>
        </p:nvSpPr>
        <p:spPr>
          <a:xfrm>
            <a:off x="277180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Rectangle 136"/>
          <p:cNvSpPr/>
          <p:nvPr/>
        </p:nvSpPr>
        <p:spPr>
          <a:xfrm>
            <a:off x="255577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 name="TextBox 142"/>
          <p:cNvSpPr txBox="1"/>
          <p:nvPr/>
        </p:nvSpPr>
        <p:spPr>
          <a:xfrm>
            <a:off x="678760" y="2612610"/>
            <a:ext cx="2669320" cy="369332"/>
          </a:xfrm>
          <a:prstGeom prst="rect">
            <a:avLst/>
          </a:prstGeom>
          <a:noFill/>
        </p:spPr>
        <p:txBody>
          <a:bodyPr wrap="none" rtlCol="0">
            <a:spAutoFit/>
          </a:bodyPr>
          <a:lstStyle/>
          <a:p>
            <a:r>
              <a:rPr lang="en-US" dirty="0" smtClean="0"/>
              <a:t>Genotypes on </a:t>
            </a:r>
            <a:r>
              <a:rPr lang="en-US" dirty="0" err="1" smtClean="0"/>
              <a:t>Illumina</a:t>
            </a:r>
            <a:r>
              <a:rPr lang="en-US" dirty="0" smtClean="0"/>
              <a:t> 1M</a:t>
            </a:r>
            <a:endParaRPr lang="en-US" dirty="0"/>
          </a:p>
        </p:txBody>
      </p:sp>
      <p:sp>
        <p:nvSpPr>
          <p:cNvPr id="145" name="TextBox 144"/>
          <p:cNvSpPr txBox="1"/>
          <p:nvPr/>
        </p:nvSpPr>
        <p:spPr>
          <a:xfrm>
            <a:off x="425659" y="6040822"/>
            <a:ext cx="3182410" cy="369332"/>
          </a:xfrm>
          <a:prstGeom prst="rect">
            <a:avLst/>
          </a:prstGeom>
          <a:noFill/>
        </p:spPr>
        <p:txBody>
          <a:bodyPr wrap="none" rtlCol="0">
            <a:spAutoFit/>
          </a:bodyPr>
          <a:lstStyle/>
          <a:p>
            <a:r>
              <a:rPr lang="en-US" dirty="0" smtClean="0"/>
              <a:t>Genotypes NOT on </a:t>
            </a:r>
            <a:r>
              <a:rPr lang="en-US" dirty="0" err="1" smtClean="0"/>
              <a:t>Illumina</a:t>
            </a:r>
            <a:r>
              <a:rPr lang="en-US" dirty="0" smtClean="0"/>
              <a:t> 1M</a:t>
            </a:r>
            <a:endParaRPr lang="en-US" dirty="0"/>
          </a:p>
        </p:txBody>
      </p:sp>
      <p:sp>
        <p:nvSpPr>
          <p:cNvPr id="27"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18658087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5936" y="1196752"/>
            <a:ext cx="2160240"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1000 Genomes</a:t>
            </a:r>
          </a:p>
          <a:p>
            <a:pPr algn="ctr"/>
            <a:r>
              <a:rPr lang="en-US" dirty="0" smtClean="0"/>
              <a:t>haplotypes</a:t>
            </a:r>
            <a:endParaRPr lang="en-US" dirty="0"/>
          </a:p>
        </p:txBody>
      </p:sp>
      <p:sp>
        <p:nvSpPr>
          <p:cNvPr id="79" name="Rectangle 78"/>
          <p:cNvSpPr/>
          <p:nvPr/>
        </p:nvSpPr>
        <p:spPr>
          <a:xfrm>
            <a:off x="3999353"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0" name="Rectangle 79"/>
          <p:cNvSpPr/>
          <p:nvPr/>
        </p:nvSpPr>
        <p:spPr>
          <a:xfrm>
            <a:off x="4215377" y="3006244"/>
            <a:ext cx="72008"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1" name="Rectangle 80"/>
          <p:cNvSpPr/>
          <p:nvPr/>
        </p:nvSpPr>
        <p:spPr>
          <a:xfrm>
            <a:off x="4355976" y="3006244"/>
            <a:ext cx="23762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2" name="Rectangle 81"/>
          <p:cNvSpPr/>
          <p:nvPr/>
        </p:nvSpPr>
        <p:spPr>
          <a:xfrm>
            <a:off x="4685786" y="3006244"/>
            <a:ext cx="65462"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3" name="Rectangle 82"/>
          <p:cNvSpPr/>
          <p:nvPr/>
        </p:nvSpPr>
        <p:spPr>
          <a:xfrm>
            <a:off x="4829380" y="3006244"/>
            <a:ext cx="95843"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4" name="Rectangle 83"/>
          <p:cNvSpPr/>
          <p:nvPr/>
        </p:nvSpPr>
        <p:spPr>
          <a:xfrm>
            <a:off x="500746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5" name="Rectangle 84"/>
          <p:cNvSpPr/>
          <p:nvPr/>
        </p:nvSpPr>
        <p:spPr>
          <a:xfrm>
            <a:off x="5223489" y="3006244"/>
            <a:ext cx="216024"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6" name="Rectangle 85"/>
          <p:cNvSpPr/>
          <p:nvPr/>
        </p:nvSpPr>
        <p:spPr>
          <a:xfrm>
            <a:off x="5508104"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7" name="Rectangle 86"/>
          <p:cNvSpPr/>
          <p:nvPr/>
        </p:nvSpPr>
        <p:spPr>
          <a:xfrm>
            <a:off x="572754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8" name="Rectangle 87"/>
          <p:cNvSpPr/>
          <p:nvPr/>
        </p:nvSpPr>
        <p:spPr>
          <a:xfrm>
            <a:off x="5943569"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02" name="Rectangle 101"/>
          <p:cNvSpPr/>
          <p:nvPr/>
        </p:nvSpPr>
        <p:spPr>
          <a:xfrm>
            <a:off x="41434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Rectangle 102"/>
          <p:cNvSpPr/>
          <p:nvPr/>
        </p:nvSpPr>
        <p:spPr>
          <a:xfrm>
            <a:off x="42958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Rectangle 103"/>
          <p:cNvSpPr/>
          <p:nvPr/>
        </p:nvSpPr>
        <p:spPr>
          <a:xfrm>
            <a:off x="6087663"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Rectangle 104"/>
          <p:cNvSpPr/>
          <p:nvPr/>
        </p:nvSpPr>
        <p:spPr>
          <a:xfrm>
            <a:off x="46006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Rectangle 105"/>
          <p:cNvSpPr/>
          <p:nvPr/>
        </p:nvSpPr>
        <p:spPr>
          <a:xfrm>
            <a:off x="47530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Rectangle 106"/>
          <p:cNvSpPr/>
          <p:nvPr/>
        </p:nvSpPr>
        <p:spPr>
          <a:xfrm>
            <a:off x="493553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Rectangle 107"/>
          <p:cNvSpPr/>
          <p:nvPr/>
        </p:nvSpPr>
        <p:spPr>
          <a:xfrm>
            <a:off x="515155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Rectangle 108"/>
          <p:cNvSpPr/>
          <p:nvPr/>
        </p:nvSpPr>
        <p:spPr>
          <a:xfrm>
            <a:off x="5439591"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ectangle 109"/>
          <p:cNvSpPr/>
          <p:nvPr/>
        </p:nvSpPr>
        <p:spPr>
          <a:xfrm>
            <a:off x="587163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ectangle 110"/>
          <p:cNvSpPr/>
          <p:nvPr/>
        </p:nvSpPr>
        <p:spPr>
          <a:xfrm>
            <a:off x="565561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5" name="Straight Arrow Connector 114"/>
          <p:cNvCxnSpPr/>
          <p:nvPr/>
        </p:nvCxnSpPr>
        <p:spPr>
          <a:xfrm>
            <a:off x="5076056" y="2420888"/>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899592"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89" name="Rectangle 88"/>
          <p:cNvSpPr/>
          <p:nvPr/>
        </p:nvSpPr>
        <p:spPr>
          <a:xfrm>
            <a:off x="1115616" y="4869160"/>
            <a:ext cx="72008"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1" name="Rectangle 100"/>
          <p:cNvSpPr/>
          <p:nvPr/>
        </p:nvSpPr>
        <p:spPr>
          <a:xfrm>
            <a:off x="1256215" y="4869160"/>
            <a:ext cx="23762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8" name="Rectangle 117"/>
          <p:cNvSpPr/>
          <p:nvPr/>
        </p:nvSpPr>
        <p:spPr>
          <a:xfrm>
            <a:off x="1586025" y="4869160"/>
            <a:ext cx="65462"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1" name="Rectangle 120"/>
          <p:cNvSpPr/>
          <p:nvPr/>
        </p:nvSpPr>
        <p:spPr>
          <a:xfrm>
            <a:off x="1729619" y="4869160"/>
            <a:ext cx="95843"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2" name="Rectangle 121"/>
          <p:cNvSpPr/>
          <p:nvPr/>
        </p:nvSpPr>
        <p:spPr>
          <a:xfrm>
            <a:off x="190770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3" name="Rectangle 122"/>
          <p:cNvSpPr/>
          <p:nvPr/>
        </p:nvSpPr>
        <p:spPr>
          <a:xfrm>
            <a:off x="2123728" y="4869160"/>
            <a:ext cx="216024"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4" name="Rectangle 123"/>
          <p:cNvSpPr/>
          <p:nvPr/>
        </p:nvSpPr>
        <p:spPr>
          <a:xfrm>
            <a:off x="2411760"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5" name="Rectangle 124"/>
          <p:cNvSpPr/>
          <p:nvPr/>
        </p:nvSpPr>
        <p:spPr>
          <a:xfrm>
            <a:off x="262778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6" name="Rectangle 125"/>
          <p:cNvSpPr/>
          <p:nvPr/>
        </p:nvSpPr>
        <p:spPr>
          <a:xfrm>
            <a:off x="2843808"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Rectangle 127"/>
          <p:cNvSpPr/>
          <p:nvPr/>
        </p:nvSpPr>
        <p:spPr>
          <a:xfrm>
            <a:off x="10436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ectangle 128"/>
          <p:cNvSpPr/>
          <p:nvPr/>
        </p:nvSpPr>
        <p:spPr>
          <a:xfrm>
            <a:off x="11960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Rectangle 129"/>
          <p:cNvSpPr/>
          <p:nvPr/>
        </p:nvSpPr>
        <p:spPr>
          <a:xfrm>
            <a:off x="2987824"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Rectangle 130"/>
          <p:cNvSpPr/>
          <p:nvPr/>
        </p:nvSpPr>
        <p:spPr>
          <a:xfrm>
            <a:off x="15008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Rectangle 131"/>
          <p:cNvSpPr/>
          <p:nvPr/>
        </p:nvSpPr>
        <p:spPr>
          <a:xfrm>
            <a:off x="16532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183569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Rectangle 133"/>
          <p:cNvSpPr/>
          <p:nvPr/>
        </p:nvSpPr>
        <p:spPr>
          <a:xfrm>
            <a:off x="205172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p:cNvSpPr/>
          <p:nvPr/>
        </p:nvSpPr>
        <p:spPr>
          <a:xfrm>
            <a:off x="2339752"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Rectangle 135"/>
          <p:cNvSpPr/>
          <p:nvPr/>
        </p:nvSpPr>
        <p:spPr>
          <a:xfrm>
            <a:off x="277180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Rectangle 136"/>
          <p:cNvSpPr/>
          <p:nvPr/>
        </p:nvSpPr>
        <p:spPr>
          <a:xfrm>
            <a:off x="255577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0" name="Straight Arrow Connector 139"/>
          <p:cNvCxnSpPr/>
          <p:nvPr/>
        </p:nvCxnSpPr>
        <p:spPr>
          <a:xfrm>
            <a:off x="3275856" y="3645024"/>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8760" y="2612610"/>
            <a:ext cx="2669320" cy="369332"/>
          </a:xfrm>
          <a:prstGeom prst="rect">
            <a:avLst/>
          </a:prstGeom>
          <a:noFill/>
        </p:spPr>
        <p:txBody>
          <a:bodyPr wrap="none" rtlCol="0">
            <a:spAutoFit/>
          </a:bodyPr>
          <a:lstStyle/>
          <a:p>
            <a:r>
              <a:rPr lang="en-US" dirty="0" smtClean="0"/>
              <a:t>Genotypes on </a:t>
            </a:r>
            <a:r>
              <a:rPr lang="en-US" dirty="0" err="1" smtClean="0"/>
              <a:t>Illumina</a:t>
            </a:r>
            <a:r>
              <a:rPr lang="en-US" dirty="0" smtClean="0"/>
              <a:t> 1M</a:t>
            </a:r>
            <a:endParaRPr lang="en-US" dirty="0"/>
          </a:p>
        </p:txBody>
      </p:sp>
      <p:sp>
        <p:nvSpPr>
          <p:cNvPr id="51" name="TextBox 50"/>
          <p:cNvSpPr txBox="1"/>
          <p:nvPr/>
        </p:nvSpPr>
        <p:spPr>
          <a:xfrm>
            <a:off x="425659" y="6040822"/>
            <a:ext cx="3182410" cy="369332"/>
          </a:xfrm>
          <a:prstGeom prst="rect">
            <a:avLst/>
          </a:prstGeom>
          <a:noFill/>
        </p:spPr>
        <p:txBody>
          <a:bodyPr wrap="none" rtlCol="0">
            <a:spAutoFit/>
          </a:bodyPr>
          <a:lstStyle/>
          <a:p>
            <a:r>
              <a:rPr lang="en-US" dirty="0" smtClean="0"/>
              <a:t>Genotypes NOT on </a:t>
            </a:r>
            <a:r>
              <a:rPr lang="en-US" dirty="0" err="1" smtClean="0"/>
              <a:t>Illumina</a:t>
            </a:r>
            <a:r>
              <a:rPr lang="en-US" dirty="0" smtClean="0"/>
              <a:t> 1M</a:t>
            </a:r>
            <a:endParaRPr lang="en-US" dirty="0"/>
          </a:p>
        </p:txBody>
      </p:sp>
      <p:sp>
        <p:nvSpPr>
          <p:cNvPr id="53" name="TextBox 52"/>
          <p:cNvSpPr txBox="1"/>
          <p:nvPr/>
        </p:nvSpPr>
        <p:spPr>
          <a:xfrm>
            <a:off x="3131840" y="3267735"/>
            <a:ext cx="859468" cy="369332"/>
          </a:xfrm>
          <a:prstGeom prst="rect">
            <a:avLst/>
          </a:prstGeom>
          <a:noFill/>
        </p:spPr>
        <p:txBody>
          <a:bodyPr wrap="none" rtlCol="0">
            <a:spAutoFit/>
          </a:bodyPr>
          <a:lstStyle/>
          <a:p>
            <a:r>
              <a:rPr lang="en-US" dirty="0" smtClean="0"/>
              <a:t>Impute</a:t>
            </a:r>
            <a:endParaRPr lang="en-US" dirty="0"/>
          </a:p>
        </p:txBody>
      </p:sp>
      <p:sp>
        <p:nvSpPr>
          <p:cNvPr id="50"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14545212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5936" y="1196752"/>
            <a:ext cx="2160240"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1000 Genomes</a:t>
            </a:r>
          </a:p>
          <a:p>
            <a:pPr algn="ctr"/>
            <a:r>
              <a:rPr lang="en-US" dirty="0" smtClean="0"/>
              <a:t>haplotypes</a:t>
            </a:r>
            <a:endParaRPr lang="en-US" dirty="0"/>
          </a:p>
        </p:txBody>
      </p:sp>
      <p:sp>
        <p:nvSpPr>
          <p:cNvPr id="79" name="Rectangle 78"/>
          <p:cNvSpPr/>
          <p:nvPr/>
        </p:nvSpPr>
        <p:spPr>
          <a:xfrm>
            <a:off x="3999353"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0" name="Rectangle 79"/>
          <p:cNvSpPr/>
          <p:nvPr/>
        </p:nvSpPr>
        <p:spPr>
          <a:xfrm>
            <a:off x="4215377" y="3006244"/>
            <a:ext cx="72008"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1" name="Rectangle 80"/>
          <p:cNvSpPr/>
          <p:nvPr/>
        </p:nvSpPr>
        <p:spPr>
          <a:xfrm>
            <a:off x="4355976" y="3006244"/>
            <a:ext cx="23762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2" name="Rectangle 81"/>
          <p:cNvSpPr/>
          <p:nvPr/>
        </p:nvSpPr>
        <p:spPr>
          <a:xfrm>
            <a:off x="4685786" y="3006244"/>
            <a:ext cx="65462"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3" name="Rectangle 82"/>
          <p:cNvSpPr/>
          <p:nvPr/>
        </p:nvSpPr>
        <p:spPr>
          <a:xfrm>
            <a:off x="4829380" y="3006244"/>
            <a:ext cx="95843"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4" name="Rectangle 83"/>
          <p:cNvSpPr/>
          <p:nvPr/>
        </p:nvSpPr>
        <p:spPr>
          <a:xfrm>
            <a:off x="500746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5" name="Rectangle 84"/>
          <p:cNvSpPr/>
          <p:nvPr/>
        </p:nvSpPr>
        <p:spPr>
          <a:xfrm>
            <a:off x="5223489" y="3006244"/>
            <a:ext cx="216024"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6" name="Rectangle 85"/>
          <p:cNvSpPr/>
          <p:nvPr/>
        </p:nvSpPr>
        <p:spPr>
          <a:xfrm>
            <a:off x="5508104"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7" name="Rectangle 86"/>
          <p:cNvSpPr/>
          <p:nvPr/>
        </p:nvSpPr>
        <p:spPr>
          <a:xfrm>
            <a:off x="572754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8" name="Rectangle 87"/>
          <p:cNvSpPr/>
          <p:nvPr/>
        </p:nvSpPr>
        <p:spPr>
          <a:xfrm>
            <a:off x="5943569"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02" name="Rectangle 101"/>
          <p:cNvSpPr/>
          <p:nvPr/>
        </p:nvSpPr>
        <p:spPr>
          <a:xfrm>
            <a:off x="41434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Rectangle 102"/>
          <p:cNvSpPr/>
          <p:nvPr/>
        </p:nvSpPr>
        <p:spPr>
          <a:xfrm>
            <a:off x="42958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Rectangle 103"/>
          <p:cNvSpPr/>
          <p:nvPr/>
        </p:nvSpPr>
        <p:spPr>
          <a:xfrm>
            <a:off x="6087663"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Rectangle 104"/>
          <p:cNvSpPr/>
          <p:nvPr/>
        </p:nvSpPr>
        <p:spPr>
          <a:xfrm>
            <a:off x="46006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Rectangle 105"/>
          <p:cNvSpPr/>
          <p:nvPr/>
        </p:nvSpPr>
        <p:spPr>
          <a:xfrm>
            <a:off x="47530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Rectangle 106"/>
          <p:cNvSpPr/>
          <p:nvPr/>
        </p:nvSpPr>
        <p:spPr>
          <a:xfrm>
            <a:off x="493553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Rectangle 107"/>
          <p:cNvSpPr/>
          <p:nvPr/>
        </p:nvSpPr>
        <p:spPr>
          <a:xfrm>
            <a:off x="515155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Rectangle 108"/>
          <p:cNvSpPr/>
          <p:nvPr/>
        </p:nvSpPr>
        <p:spPr>
          <a:xfrm>
            <a:off x="5439591"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ectangle 109"/>
          <p:cNvSpPr/>
          <p:nvPr/>
        </p:nvSpPr>
        <p:spPr>
          <a:xfrm>
            <a:off x="587163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ectangle 110"/>
          <p:cNvSpPr/>
          <p:nvPr/>
        </p:nvSpPr>
        <p:spPr>
          <a:xfrm>
            <a:off x="565561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5" name="Straight Arrow Connector 114"/>
          <p:cNvCxnSpPr/>
          <p:nvPr/>
        </p:nvCxnSpPr>
        <p:spPr>
          <a:xfrm>
            <a:off x="5076056" y="2420888"/>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899592"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89" name="Rectangle 88"/>
          <p:cNvSpPr/>
          <p:nvPr/>
        </p:nvSpPr>
        <p:spPr>
          <a:xfrm>
            <a:off x="1115616" y="4869160"/>
            <a:ext cx="72008"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1" name="Rectangle 100"/>
          <p:cNvSpPr/>
          <p:nvPr/>
        </p:nvSpPr>
        <p:spPr>
          <a:xfrm>
            <a:off x="1256215" y="4869160"/>
            <a:ext cx="23762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8" name="Rectangle 117"/>
          <p:cNvSpPr/>
          <p:nvPr/>
        </p:nvSpPr>
        <p:spPr>
          <a:xfrm>
            <a:off x="1586025" y="4869160"/>
            <a:ext cx="65462"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1" name="Rectangle 120"/>
          <p:cNvSpPr/>
          <p:nvPr/>
        </p:nvSpPr>
        <p:spPr>
          <a:xfrm>
            <a:off x="1729619" y="4869160"/>
            <a:ext cx="95843"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2" name="Rectangle 121"/>
          <p:cNvSpPr/>
          <p:nvPr/>
        </p:nvSpPr>
        <p:spPr>
          <a:xfrm>
            <a:off x="190770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3" name="Rectangle 122"/>
          <p:cNvSpPr/>
          <p:nvPr/>
        </p:nvSpPr>
        <p:spPr>
          <a:xfrm>
            <a:off x="2123728" y="4869160"/>
            <a:ext cx="216024"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4" name="Rectangle 123"/>
          <p:cNvSpPr/>
          <p:nvPr/>
        </p:nvSpPr>
        <p:spPr>
          <a:xfrm>
            <a:off x="2411760"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5" name="Rectangle 124"/>
          <p:cNvSpPr/>
          <p:nvPr/>
        </p:nvSpPr>
        <p:spPr>
          <a:xfrm>
            <a:off x="262778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6" name="Rectangle 125"/>
          <p:cNvSpPr/>
          <p:nvPr/>
        </p:nvSpPr>
        <p:spPr>
          <a:xfrm>
            <a:off x="2843808"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Rectangle 127"/>
          <p:cNvSpPr/>
          <p:nvPr/>
        </p:nvSpPr>
        <p:spPr>
          <a:xfrm>
            <a:off x="10436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ectangle 128"/>
          <p:cNvSpPr/>
          <p:nvPr/>
        </p:nvSpPr>
        <p:spPr>
          <a:xfrm>
            <a:off x="11960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Rectangle 129"/>
          <p:cNvSpPr/>
          <p:nvPr/>
        </p:nvSpPr>
        <p:spPr>
          <a:xfrm>
            <a:off x="2987824"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Rectangle 130"/>
          <p:cNvSpPr/>
          <p:nvPr/>
        </p:nvSpPr>
        <p:spPr>
          <a:xfrm>
            <a:off x="15008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Rectangle 131"/>
          <p:cNvSpPr/>
          <p:nvPr/>
        </p:nvSpPr>
        <p:spPr>
          <a:xfrm>
            <a:off x="16532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183569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Rectangle 133"/>
          <p:cNvSpPr/>
          <p:nvPr/>
        </p:nvSpPr>
        <p:spPr>
          <a:xfrm>
            <a:off x="205172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p:cNvSpPr/>
          <p:nvPr/>
        </p:nvSpPr>
        <p:spPr>
          <a:xfrm>
            <a:off x="2339752"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Rectangle 135"/>
          <p:cNvSpPr/>
          <p:nvPr/>
        </p:nvSpPr>
        <p:spPr>
          <a:xfrm>
            <a:off x="277180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Rectangle 136"/>
          <p:cNvSpPr/>
          <p:nvPr/>
        </p:nvSpPr>
        <p:spPr>
          <a:xfrm>
            <a:off x="255577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TextBox 138"/>
          <p:cNvSpPr txBox="1"/>
          <p:nvPr/>
        </p:nvSpPr>
        <p:spPr>
          <a:xfrm>
            <a:off x="3131840" y="3267735"/>
            <a:ext cx="859468" cy="369332"/>
          </a:xfrm>
          <a:prstGeom prst="rect">
            <a:avLst/>
          </a:prstGeom>
          <a:noFill/>
        </p:spPr>
        <p:txBody>
          <a:bodyPr wrap="none" rtlCol="0">
            <a:spAutoFit/>
          </a:bodyPr>
          <a:lstStyle/>
          <a:p>
            <a:r>
              <a:rPr lang="en-US" dirty="0" smtClean="0"/>
              <a:t>Impute</a:t>
            </a:r>
            <a:endParaRPr lang="en-US" dirty="0"/>
          </a:p>
        </p:txBody>
      </p:sp>
      <p:cxnSp>
        <p:nvCxnSpPr>
          <p:cNvPr id="140" name="Straight Arrow Connector 139"/>
          <p:cNvCxnSpPr/>
          <p:nvPr/>
        </p:nvCxnSpPr>
        <p:spPr>
          <a:xfrm>
            <a:off x="3275856" y="3645024"/>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3995936"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0" name="Rectangle 49"/>
          <p:cNvSpPr/>
          <p:nvPr/>
        </p:nvSpPr>
        <p:spPr>
          <a:xfrm>
            <a:off x="4211960" y="4869160"/>
            <a:ext cx="72008"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1" name="Rectangle 50"/>
          <p:cNvSpPr/>
          <p:nvPr/>
        </p:nvSpPr>
        <p:spPr>
          <a:xfrm>
            <a:off x="4352559" y="4869160"/>
            <a:ext cx="23762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2" name="Rectangle 51"/>
          <p:cNvSpPr/>
          <p:nvPr/>
        </p:nvSpPr>
        <p:spPr>
          <a:xfrm>
            <a:off x="4682369" y="4869160"/>
            <a:ext cx="65462"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3" name="Rectangle 52"/>
          <p:cNvSpPr/>
          <p:nvPr/>
        </p:nvSpPr>
        <p:spPr>
          <a:xfrm>
            <a:off x="4825963" y="4869160"/>
            <a:ext cx="95843"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4" name="Rectangle 53"/>
          <p:cNvSpPr/>
          <p:nvPr/>
        </p:nvSpPr>
        <p:spPr>
          <a:xfrm>
            <a:off x="5004048"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5" name="Rectangle 54"/>
          <p:cNvSpPr/>
          <p:nvPr/>
        </p:nvSpPr>
        <p:spPr>
          <a:xfrm>
            <a:off x="5220072" y="4869160"/>
            <a:ext cx="216024"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6" name="Rectangle 55"/>
          <p:cNvSpPr/>
          <p:nvPr/>
        </p:nvSpPr>
        <p:spPr>
          <a:xfrm>
            <a:off x="5508104"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7" name="Rectangle 56"/>
          <p:cNvSpPr/>
          <p:nvPr/>
        </p:nvSpPr>
        <p:spPr>
          <a:xfrm>
            <a:off x="5724128"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8" name="Rectangle 57"/>
          <p:cNvSpPr/>
          <p:nvPr/>
        </p:nvSpPr>
        <p:spPr>
          <a:xfrm>
            <a:off x="5940152"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60" name="Straight Arrow Connector 59"/>
          <p:cNvCxnSpPr/>
          <p:nvPr/>
        </p:nvCxnSpPr>
        <p:spPr>
          <a:xfrm>
            <a:off x="5076056" y="4293096"/>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78760" y="2612610"/>
            <a:ext cx="2669320" cy="369332"/>
          </a:xfrm>
          <a:prstGeom prst="rect">
            <a:avLst/>
          </a:prstGeom>
          <a:noFill/>
        </p:spPr>
        <p:txBody>
          <a:bodyPr wrap="none" rtlCol="0">
            <a:spAutoFit/>
          </a:bodyPr>
          <a:lstStyle/>
          <a:p>
            <a:r>
              <a:rPr lang="en-US" dirty="0" smtClean="0"/>
              <a:t>Genotypes on </a:t>
            </a:r>
            <a:r>
              <a:rPr lang="en-US" dirty="0" err="1" smtClean="0"/>
              <a:t>Illumina</a:t>
            </a:r>
            <a:r>
              <a:rPr lang="en-US" dirty="0" smtClean="0"/>
              <a:t> 1M</a:t>
            </a:r>
            <a:endParaRPr lang="en-US" dirty="0"/>
          </a:p>
        </p:txBody>
      </p:sp>
      <p:sp>
        <p:nvSpPr>
          <p:cNvPr id="62" name="TextBox 61"/>
          <p:cNvSpPr txBox="1"/>
          <p:nvPr/>
        </p:nvSpPr>
        <p:spPr>
          <a:xfrm>
            <a:off x="425659" y="6040822"/>
            <a:ext cx="3182410" cy="369332"/>
          </a:xfrm>
          <a:prstGeom prst="rect">
            <a:avLst/>
          </a:prstGeom>
          <a:noFill/>
        </p:spPr>
        <p:txBody>
          <a:bodyPr wrap="none" rtlCol="0">
            <a:spAutoFit/>
          </a:bodyPr>
          <a:lstStyle/>
          <a:p>
            <a:r>
              <a:rPr lang="en-US" dirty="0" smtClean="0"/>
              <a:t>Genotypes NOT on </a:t>
            </a:r>
            <a:r>
              <a:rPr lang="en-US" dirty="0" err="1" smtClean="0"/>
              <a:t>Illumina</a:t>
            </a:r>
            <a:r>
              <a:rPr lang="en-US" dirty="0" smtClean="0"/>
              <a:t> 1M</a:t>
            </a:r>
            <a:endParaRPr lang="en-US" dirty="0"/>
          </a:p>
        </p:txBody>
      </p:sp>
      <p:sp>
        <p:nvSpPr>
          <p:cNvPr id="63" name="TextBox 62"/>
          <p:cNvSpPr txBox="1"/>
          <p:nvPr/>
        </p:nvSpPr>
        <p:spPr>
          <a:xfrm>
            <a:off x="4076499" y="6034202"/>
            <a:ext cx="2009076" cy="369332"/>
          </a:xfrm>
          <a:prstGeom prst="rect">
            <a:avLst/>
          </a:prstGeom>
          <a:noFill/>
        </p:spPr>
        <p:txBody>
          <a:bodyPr wrap="none" rtlCol="0">
            <a:spAutoFit/>
          </a:bodyPr>
          <a:lstStyle/>
          <a:p>
            <a:r>
              <a:rPr lang="en-US" dirty="0" smtClean="0"/>
              <a:t>Imputed genotypes</a:t>
            </a:r>
            <a:endParaRPr lang="en-US" dirty="0"/>
          </a:p>
        </p:txBody>
      </p:sp>
      <p:sp>
        <p:nvSpPr>
          <p:cNvPr id="64"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386005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5936" y="1196752"/>
            <a:ext cx="2160240"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1000 Genomes</a:t>
            </a:r>
          </a:p>
          <a:p>
            <a:pPr algn="ctr"/>
            <a:r>
              <a:rPr lang="en-US" dirty="0" smtClean="0"/>
              <a:t>haplotypes</a:t>
            </a:r>
            <a:endParaRPr lang="en-US" dirty="0"/>
          </a:p>
        </p:txBody>
      </p:sp>
      <p:sp>
        <p:nvSpPr>
          <p:cNvPr id="79" name="Rectangle 78"/>
          <p:cNvSpPr/>
          <p:nvPr/>
        </p:nvSpPr>
        <p:spPr>
          <a:xfrm>
            <a:off x="3999353"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0" name="Rectangle 79"/>
          <p:cNvSpPr/>
          <p:nvPr/>
        </p:nvSpPr>
        <p:spPr>
          <a:xfrm>
            <a:off x="4215377" y="3006244"/>
            <a:ext cx="72008"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1" name="Rectangle 80"/>
          <p:cNvSpPr/>
          <p:nvPr/>
        </p:nvSpPr>
        <p:spPr>
          <a:xfrm>
            <a:off x="4355976" y="3006244"/>
            <a:ext cx="23762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2" name="Rectangle 81"/>
          <p:cNvSpPr/>
          <p:nvPr/>
        </p:nvSpPr>
        <p:spPr>
          <a:xfrm>
            <a:off x="4685786" y="3006244"/>
            <a:ext cx="65462"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3" name="Rectangle 82"/>
          <p:cNvSpPr/>
          <p:nvPr/>
        </p:nvSpPr>
        <p:spPr>
          <a:xfrm>
            <a:off x="4829380" y="3006244"/>
            <a:ext cx="95843"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4" name="Rectangle 83"/>
          <p:cNvSpPr/>
          <p:nvPr/>
        </p:nvSpPr>
        <p:spPr>
          <a:xfrm>
            <a:off x="500746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5" name="Rectangle 84"/>
          <p:cNvSpPr/>
          <p:nvPr/>
        </p:nvSpPr>
        <p:spPr>
          <a:xfrm>
            <a:off x="5223489" y="3006244"/>
            <a:ext cx="216024"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6" name="Rectangle 85"/>
          <p:cNvSpPr/>
          <p:nvPr/>
        </p:nvSpPr>
        <p:spPr>
          <a:xfrm>
            <a:off x="5508104"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7" name="Rectangle 86"/>
          <p:cNvSpPr/>
          <p:nvPr/>
        </p:nvSpPr>
        <p:spPr>
          <a:xfrm>
            <a:off x="5727545"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8" name="Rectangle 87"/>
          <p:cNvSpPr/>
          <p:nvPr/>
        </p:nvSpPr>
        <p:spPr>
          <a:xfrm>
            <a:off x="5943569" y="3006244"/>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02" name="Rectangle 101"/>
          <p:cNvSpPr/>
          <p:nvPr/>
        </p:nvSpPr>
        <p:spPr>
          <a:xfrm>
            <a:off x="41434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Rectangle 102"/>
          <p:cNvSpPr/>
          <p:nvPr/>
        </p:nvSpPr>
        <p:spPr>
          <a:xfrm>
            <a:off x="42958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Rectangle 103"/>
          <p:cNvSpPr/>
          <p:nvPr/>
        </p:nvSpPr>
        <p:spPr>
          <a:xfrm>
            <a:off x="6087663"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Rectangle 104"/>
          <p:cNvSpPr/>
          <p:nvPr/>
        </p:nvSpPr>
        <p:spPr>
          <a:xfrm>
            <a:off x="46006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Rectangle 105"/>
          <p:cNvSpPr/>
          <p:nvPr/>
        </p:nvSpPr>
        <p:spPr>
          <a:xfrm>
            <a:off x="4753047"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Rectangle 106"/>
          <p:cNvSpPr/>
          <p:nvPr/>
        </p:nvSpPr>
        <p:spPr>
          <a:xfrm>
            <a:off x="493553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Rectangle 107"/>
          <p:cNvSpPr/>
          <p:nvPr/>
        </p:nvSpPr>
        <p:spPr>
          <a:xfrm>
            <a:off x="515155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Rectangle 108"/>
          <p:cNvSpPr/>
          <p:nvPr/>
        </p:nvSpPr>
        <p:spPr>
          <a:xfrm>
            <a:off x="5439591"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ectangle 109"/>
          <p:cNvSpPr/>
          <p:nvPr/>
        </p:nvSpPr>
        <p:spPr>
          <a:xfrm>
            <a:off x="5871639"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ectangle 110"/>
          <p:cNvSpPr/>
          <p:nvPr/>
        </p:nvSpPr>
        <p:spPr>
          <a:xfrm>
            <a:off x="5655615" y="3006244"/>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5" name="Straight Arrow Connector 114"/>
          <p:cNvCxnSpPr/>
          <p:nvPr/>
        </p:nvCxnSpPr>
        <p:spPr>
          <a:xfrm>
            <a:off x="5076056" y="2420888"/>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899592"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89" name="Rectangle 88"/>
          <p:cNvSpPr/>
          <p:nvPr/>
        </p:nvSpPr>
        <p:spPr>
          <a:xfrm>
            <a:off x="1115616" y="4869160"/>
            <a:ext cx="72008"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1" name="Rectangle 100"/>
          <p:cNvSpPr/>
          <p:nvPr/>
        </p:nvSpPr>
        <p:spPr>
          <a:xfrm>
            <a:off x="1256215" y="4869160"/>
            <a:ext cx="23762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18" name="Rectangle 117"/>
          <p:cNvSpPr/>
          <p:nvPr/>
        </p:nvSpPr>
        <p:spPr>
          <a:xfrm>
            <a:off x="1586025" y="4869160"/>
            <a:ext cx="65462"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1" name="Rectangle 120"/>
          <p:cNvSpPr/>
          <p:nvPr/>
        </p:nvSpPr>
        <p:spPr>
          <a:xfrm>
            <a:off x="1729619" y="4869160"/>
            <a:ext cx="95843"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2" name="Rectangle 121"/>
          <p:cNvSpPr/>
          <p:nvPr/>
        </p:nvSpPr>
        <p:spPr>
          <a:xfrm>
            <a:off x="190770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3" name="Rectangle 122"/>
          <p:cNvSpPr/>
          <p:nvPr/>
        </p:nvSpPr>
        <p:spPr>
          <a:xfrm>
            <a:off x="2123728" y="4869160"/>
            <a:ext cx="216024"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4" name="Rectangle 123"/>
          <p:cNvSpPr/>
          <p:nvPr/>
        </p:nvSpPr>
        <p:spPr>
          <a:xfrm>
            <a:off x="2411760"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5" name="Rectangle 124"/>
          <p:cNvSpPr/>
          <p:nvPr/>
        </p:nvSpPr>
        <p:spPr>
          <a:xfrm>
            <a:off x="2627784"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6" name="Rectangle 125"/>
          <p:cNvSpPr/>
          <p:nvPr/>
        </p:nvSpPr>
        <p:spPr>
          <a:xfrm>
            <a:off x="2843808" y="4869160"/>
            <a:ext cx="144016" cy="1152128"/>
          </a:xfrm>
          <a:prstGeom prst="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8" name="Rectangle 127"/>
          <p:cNvSpPr/>
          <p:nvPr/>
        </p:nvSpPr>
        <p:spPr>
          <a:xfrm>
            <a:off x="10436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Rectangle 128"/>
          <p:cNvSpPr/>
          <p:nvPr/>
        </p:nvSpPr>
        <p:spPr>
          <a:xfrm>
            <a:off x="11960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Rectangle 129"/>
          <p:cNvSpPr/>
          <p:nvPr/>
        </p:nvSpPr>
        <p:spPr>
          <a:xfrm>
            <a:off x="2987824"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Rectangle 130"/>
          <p:cNvSpPr/>
          <p:nvPr/>
        </p:nvSpPr>
        <p:spPr>
          <a:xfrm>
            <a:off x="15008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Rectangle 131"/>
          <p:cNvSpPr/>
          <p:nvPr/>
        </p:nvSpPr>
        <p:spPr>
          <a:xfrm>
            <a:off x="1653208"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183569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Rectangle 133"/>
          <p:cNvSpPr/>
          <p:nvPr/>
        </p:nvSpPr>
        <p:spPr>
          <a:xfrm>
            <a:off x="205172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p:cNvSpPr/>
          <p:nvPr/>
        </p:nvSpPr>
        <p:spPr>
          <a:xfrm>
            <a:off x="2339752"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Rectangle 135"/>
          <p:cNvSpPr/>
          <p:nvPr/>
        </p:nvSpPr>
        <p:spPr>
          <a:xfrm>
            <a:off x="2771800"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Rectangle 136"/>
          <p:cNvSpPr/>
          <p:nvPr/>
        </p:nvSpPr>
        <p:spPr>
          <a:xfrm>
            <a:off x="2555776" y="2996952"/>
            <a:ext cx="72008"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TextBox 138"/>
          <p:cNvSpPr txBox="1"/>
          <p:nvPr/>
        </p:nvSpPr>
        <p:spPr>
          <a:xfrm>
            <a:off x="3131840" y="3267735"/>
            <a:ext cx="859468" cy="369332"/>
          </a:xfrm>
          <a:prstGeom prst="rect">
            <a:avLst/>
          </a:prstGeom>
          <a:noFill/>
        </p:spPr>
        <p:txBody>
          <a:bodyPr wrap="none" rtlCol="0">
            <a:spAutoFit/>
          </a:bodyPr>
          <a:lstStyle/>
          <a:p>
            <a:r>
              <a:rPr lang="en-US" dirty="0" smtClean="0"/>
              <a:t>Impute</a:t>
            </a:r>
            <a:endParaRPr lang="en-US" dirty="0"/>
          </a:p>
        </p:txBody>
      </p:sp>
      <p:cxnSp>
        <p:nvCxnSpPr>
          <p:cNvPr id="140" name="Straight Arrow Connector 139"/>
          <p:cNvCxnSpPr/>
          <p:nvPr/>
        </p:nvCxnSpPr>
        <p:spPr>
          <a:xfrm>
            <a:off x="3275856" y="3645024"/>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3995936"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0" name="Rectangle 49"/>
          <p:cNvSpPr/>
          <p:nvPr/>
        </p:nvSpPr>
        <p:spPr>
          <a:xfrm>
            <a:off x="4211960" y="4869160"/>
            <a:ext cx="72008"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1" name="Rectangle 50"/>
          <p:cNvSpPr/>
          <p:nvPr/>
        </p:nvSpPr>
        <p:spPr>
          <a:xfrm>
            <a:off x="4352559" y="4869160"/>
            <a:ext cx="23762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2" name="Rectangle 51"/>
          <p:cNvSpPr/>
          <p:nvPr/>
        </p:nvSpPr>
        <p:spPr>
          <a:xfrm>
            <a:off x="4682369" y="4869160"/>
            <a:ext cx="65462"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3" name="Rectangle 52"/>
          <p:cNvSpPr/>
          <p:nvPr/>
        </p:nvSpPr>
        <p:spPr>
          <a:xfrm>
            <a:off x="4825963" y="4869160"/>
            <a:ext cx="95843"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4" name="Rectangle 53"/>
          <p:cNvSpPr/>
          <p:nvPr/>
        </p:nvSpPr>
        <p:spPr>
          <a:xfrm>
            <a:off x="5004048"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5" name="Rectangle 54"/>
          <p:cNvSpPr/>
          <p:nvPr/>
        </p:nvSpPr>
        <p:spPr>
          <a:xfrm>
            <a:off x="5220072" y="4869160"/>
            <a:ext cx="216024"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6" name="Rectangle 55"/>
          <p:cNvSpPr/>
          <p:nvPr/>
        </p:nvSpPr>
        <p:spPr>
          <a:xfrm>
            <a:off x="5508104"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7" name="Rectangle 56"/>
          <p:cNvSpPr/>
          <p:nvPr/>
        </p:nvSpPr>
        <p:spPr>
          <a:xfrm>
            <a:off x="5724128"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8" name="Rectangle 57"/>
          <p:cNvSpPr/>
          <p:nvPr/>
        </p:nvSpPr>
        <p:spPr>
          <a:xfrm>
            <a:off x="5940152" y="4869160"/>
            <a:ext cx="144016" cy="11521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60" name="Straight Arrow Connector 59"/>
          <p:cNvCxnSpPr/>
          <p:nvPr/>
        </p:nvCxnSpPr>
        <p:spPr>
          <a:xfrm>
            <a:off x="5076056" y="4293096"/>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78760" y="2612610"/>
            <a:ext cx="2669320" cy="369332"/>
          </a:xfrm>
          <a:prstGeom prst="rect">
            <a:avLst/>
          </a:prstGeom>
          <a:noFill/>
        </p:spPr>
        <p:txBody>
          <a:bodyPr wrap="none" rtlCol="0">
            <a:spAutoFit/>
          </a:bodyPr>
          <a:lstStyle/>
          <a:p>
            <a:r>
              <a:rPr lang="en-US" dirty="0" smtClean="0"/>
              <a:t>Genotypes on </a:t>
            </a:r>
            <a:r>
              <a:rPr lang="en-US" dirty="0" err="1" smtClean="0"/>
              <a:t>Illumina</a:t>
            </a:r>
            <a:r>
              <a:rPr lang="en-US" dirty="0" smtClean="0"/>
              <a:t> 1M</a:t>
            </a:r>
            <a:endParaRPr lang="en-US" dirty="0"/>
          </a:p>
        </p:txBody>
      </p:sp>
      <p:sp>
        <p:nvSpPr>
          <p:cNvPr id="62" name="TextBox 61"/>
          <p:cNvSpPr txBox="1"/>
          <p:nvPr/>
        </p:nvSpPr>
        <p:spPr>
          <a:xfrm>
            <a:off x="425659" y="6040822"/>
            <a:ext cx="3182410" cy="369332"/>
          </a:xfrm>
          <a:prstGeom prst="rect">
            <a:avLst/>
          </a:prstGeom>
          <a:noFill/>
        </p:spPr>
        <p:txBody>
          <a:bodyPr wrap="none" rtlCol="0">
            <a:spAutoFit/>
          </a:bodyPr>
          <a:lstStyle/>
          <a:p>
            <a:r>
              <a:rPr lang="en-US" dirty="0" smtClean="0"/>
              <a:t>Genotypes NOT on </a:t>
            </a:r>
            <a:r>
              <a:rPr lang="en-US" dirty="0" err="1" smtClean="0"/>
              <a:t>Illumina</a:t>
            </a:r>
            <a:r>
              <a:rPr lang="en-US" dirty="0" smtClean="0"/>
              <a:t> 1M</a:t>
            </a:r>
            <a:endParaRPr lang="en-US" dirty="0"/>
          </a:p>
        </p:txBody>
      </p:sp>
      <p:sp>
        <p:nvSpPr>
          <p:cNvPr id="63" name="TextBox 62"/>
          <p:cNvSpPr txBox="1"/>
          <p:nvPr/>
        </p:nvSpPr>
        <p:spPr>
          <a:xfrm>
            <a:off x="4076499" y="6034202"/>
            <a:ext cx="2009076" cy="369332"/>
          </a:xfrm>
          <a:prstGeom prst="rect">
            <a:avLst/>
          </a:prstGeom>
          <a:noFill/>
        </p:spPr>
        <p:txBody>
          <a:bodyPr wrap="none" rtlCol="0">
            <a:spAutoFit/>
          </a:bodyPr>
          <a:lstStyle/>
          <a:p>
            <a:r>
              <a:rPr lang="en-US" dirty="0" smtClean="0"/>
              <a:t>Imputed genotypes</a:t>
            </a:r>
            <a:endParaRPr lang="en-US" dirty="0"/>
          </a:p>
        </p:txBody>
      </p:sp>
      <p:cxnSp>
        <p:nvCxnSpPr>
          <p:cNvPr id="64" name="Straight Arrow Connector 63"/>
          <p:cNvCxnSpPr/>
          <p:nvPr/>
        </p:nvCxnSpPr>
        <p:spPr>
          <a:xfrm flipH="1">
            <a:off x="3203848" y="5454516"/>
            <a:ext cx="64807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3347864" y="5022468"/>
            <a:ext cx="389850" cy="369332"/>
          </a:xfrm>
          <a:prstGeom prst="rect">
            <a:avLst/>
          </a:prstGeom>
          <a:noFill/>
        </p:spPr>
        <p:txBody>
          <a:bodyPr wrap="none" rtlCol="0">
            <a:spAutoFit/>
          </a:bodyPr>
          <a:lstStyle/>
          <a:p>
            <a:r>
              <a:rPr lang="en-US" dirty="0" smtClean="0"/>
              <a:t>R</a:t>
            </a:r>
            <a:r>
              <a:rPr lang="en-US" baseline="30000" dirty="0" smtClean="0"/>
              <a:t>2</a:t>
            </a:r>
            <a:endParaRPr lang="en-US" baseline="30000" dirty="0"/>
          </a:p>
        </p:txBody>
      </p:sp>
      <p:grpSp>
        <p:nvGrpSpPr>
          <p:cNvPr id="66" name="Group 65"/>
          <p:cNvGrpSpPr/>
          <p:nvPr/>
        </p:nvGrpSpPr>
        <p:grpSpPr>
          <a:xfrm>
            <a:off x="6372200" y="4293096"/>
            <a:ext cx="2520280" cy="2385556"/>
            <a:chOff x="6372200" y="4293096"/>
            <a:chExt cx="2520280" cy="2385556"/>
          </a:xfrm>
        </p:grpSpPr>
        <p:cxnSp>
          <p:nvCxnSpPr>
            <p:cNvPr id="67" name="Straight Arrow Connector 66"/>
            <p:cNvCxnSpPr/>
            <p:nvPr/>
          </p:nvCxnSpPr>
          <p:spPr>
            <a:xfrm>
              <a:off x="6804248" y="6237312"/>
              <a:ext cx="208823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flipV="1">
              <a:off x="6804248" y="4293096"/>
              <a:ext cx="8384" cy="195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596336" y="6309320"/>
              <a:ext cx="621647" cy="369332"/>
            </a:xfrm>
            <a:prstGeom prst="rect">
              <a:avLst/>
            </a:prstGeom>
            <a:noFill/>
          </p:spPr>
          <p:txBody>
            <a:bodyPr wrap="none" rtlCol="0">
              <a:spAutoFit/>
            </a:bodyPr>
            <a:lstStyle/>
            <a:p>
              <a:r>
                <a:rPr lang="en-US" dirty="0" smtClean="0"/>
                <a:t>MAF</a:t>
              </a:r>
              <a:endParaRPr lang="en-US" dirty="0"/>
            </a:p>
          </p:txBody>
        </p:sp>
        <p:sp>
          <p:nvSpPr>
            <p:cNvPr id="70" name="TextBox 69"/>
            <p:cNvSpPr txBox="1"/>
            <p:nvPr/>
          </p:nvSpPr>
          <p:spPr>
            <a:xfrm>
              <a:off x="6372200" y="5085184"/>
              <a:ext cx="432048" cy="369332"/>
            </a:xfrm>
            <a:prstGeom prst="rect">
              <a:avLst/>
            </a:prstGeom>
            <a:noFill/>
          </p:spPr>
          <p:txBody>
            <a:bodyPr wrap="square" rtlCol="0">
              <a:spAutoFit/>
            </a:bodyPr>
            <a:lstStyle/>
            <a:p>
              <a:r>
                <a:rPr lang="en-US" dirty="0" smtClean="0"/>
                <a:t>R</a:t>
              </a:r>
              <a:r>
                <a:rPr lang="en-US" baseline="30000" dirty="0" smtClean="0"/>
                <a:t>2</a:t>
              </a:r>
              <a:endParaRPr lang="en-US" baseline="30000" dirty="0"/>
            </a:p>
          </p:txBody>
        </p:sp>
        <p:sp>
          <p:nvSpPr>
            <p:cNvPr id="71" name="Freeform 70"/>
            <p:cNvSpPr/>
            <p:nvPr/>
          </p:nvSpPr>
          <p:spPr>
            <a:xfrm>
              <a:off x="6876256" y="4653136"/>
              <a:ext cx="1747398" cy="1317741"/>
            </a:xfrm>
            <a:custGeom>
              <a:avLst/>
              <a:gdLst>
                <a:gd name="connsiteX0" fmla="*/ 0 w 1747398"/>
                <a:gd name="connsiteY0" fmla="*/ 1317741 h 1317741"/>
                <a:gd name="connsiteX1" fmla="*/ 190973 w 1747398"/>
                <a:gd name="connsiteY1" fmla="*/ 802138 h 1317741"/>
                <a:gd name="connsiteX2" fmla="*/ 496528 w 1747398"/>
                <a:gd name="connsiteY2" fmla="*/ 448854 h 1317741"/>
                <a:gd name="connsiteX3" fmla="*/ 888022 w 1747398"/>
                <a:gd name="connsiteY3" fmla="*/ 191052 h 1317741"/>
                <a:gd name="connsiteX4" fmla="*/ 1384550 w 1747398"/>
                <a:gd name="connsiteY4" fmla="*/ 28733 h 1317741"/>
                <a:gd name="connsiteX5" fmla="*/ 1747398 w 1747398"/>
                <a:gd name="connsiteY5" fmla="*/ 88 h 1317741"/>
                <a:gd name="connsiteX6" fmla="*/ 1747398 w 1747398"/>
                <a:gd name="connsiteY6" fmla="*/ 88 h 1317741"/>
                <a:gd name="connsiteX7" fmla="*/ 1747398 w 1747398"/>
                <a:gd name="connsiteY7" fmla="*/ 9637 h 1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7398" h="1317741">
                  <a:moveTo>
                    <a:pt x="0" y="1317741"/>
                  </a:moveTo>
                  <a:cubicBezTo>
                    <a:pt x="54109" y="1132346"/>
                    <a:pt x="108218" y="946952"/>
                    <a:pt x="190973" y="802138"/>
                  </a:cubicBezTo>
                  <a:cubicBezTo>
                    <a:pt x="273728" y="657324"/>
                    <a:pt x="380353" y="550702"/>
                    <a:pt x="496528" y="448854"/>
                  </a:cubicBezTo>
                  <a:cubicBezTo>
                    <a:pt x="612703" y="347006"/>
                    <a:pt x="740018" y="261072"/>
                    <a:pt x="888022" y="191052"/>
                  </a:cubicBezTo>
                  <a:cubicBezTo>
                    <a:pt x="1036026" y="121032"/>
                    <a:pt x="1241321" y="60560"/>
                    <a:pt x="1384550" y="28733"/>
                  </a:cubicBezTo>
                  <a:cubicBezTo>
                    <a:pt x="1527779" y="-3094"/>
                    <a:pt x="1747398" y="88"/>
                    <a:pt x="1747398" y="88"/>
                  </a:cubicBezTo>
                  <a:lnTo>
                    <a:pt x="1747398" y="88"/>
                  </a:lnTo>
                  <a:lnTo>
                    <a:pt x="1747398" y="9637"/>
                  </a:lnTo>
                </a:path>
              </a:pathLst>
            </a:cu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2" name="Title 1"/>
          <p:cNvSpPr>
            <a:spLocks noGrp="1"/>
          </p:cNvSpPr>
          <p:nvPr>
            <p:ph type="title"/>
          </p:nvPr>
        </p:nvSpPr>
        <p:spPr>
          <a:xfrm>
            <a:off x="464066" y="0"/>
            <a:ext cx="8229600" cy="1143000"/>
          </a:xfrm>
        </p:spPr>
        <p:txBody>
          <a:bodyPr>
            <a:normAutofit fontScale="90000"/>
          </a:bodyPr>
          <a:lstStyle/>
          <a:p>
            <a:r>
              <a:rPr lang="en-US" dirty="0" smtClean="0"/>
              <a:t>Measuring imputation performance</a:t>
            </a:r>
            <a:endParaRPr lang="en-US" dirty="0"/>
          </a:p>
        </p:txBody>
      </p:sp>
    </p:spTree>
    <p:extLst>
      <p:ext uri="{BB962C8B-B14F-4D97-AF65-F5344CB8AC3E}">
        <p14:creationId xmlns:p14="http://schemas.microsoft.com/office/powerpoint/2010/main" val="3819081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igure1.png"/>
          <p:cNvPicPr>
            <a:picLocks noGrp="1" noChangeAspect="1"/>
          </p:cNvPicPr>
          <p:nvPr>
            <p:ph idx="1"/>
          </p:nvPr>
        </p:nvPicPr>
        <p:blipFill>
          <a:blip r:embed="rId3"/>
          <a:stretch>
            <a:fillRect/>
          </a:stretch>
        </p:blipFill>
        <p:spPr>
          <a:xfrm>
            <a:off x="1143000" y="0"/>
            <a:ext cx="6858000" cy="6858000"/>
          </a:xfrm>
        </p:spPr>
      </p:pic>
    </p:spTree>
    <p:extLst>
      <p:ext uri="{BB962C8B-B14F-4D97-AF65-F5344CB8AC3E}">
        <p14:creationId xmlns:p14="http://schemas.microsoft.com/office/powerpoint/2010/main" val="40946362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2.png"/>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1008325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3bis.png"/>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272221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55650" y="1052513"/>
          <a:ext cx="7345363" cy="2595565"/>
        </p:xfrm>
        <a:graphic>
          <a:graphicData uri="http://schemas.openxmlformats.org/drawingml/2006/table">
            <a:tbl>
              <a:tblPr firstRow="1" bandRow="1">
                <a:tableStyleId>{69012ECD-51FC-41F1-AA8D-1B2483CD663E}</a:tableStyleId>
              </a:tblPr>
              <a:tblGrid>
                <a:gridCol w="1728321"/>
                <a:gridCol w="1008187"/>
                <a:gridCol w="1440267"/>
                <a:gridCol w="1512281"/>
                <a:gridCol w="1656307"/>
              </a:tblGrid>
              <a:tr h="370795">
                <a:tc>
                  <a:txBody>
                    <a:bodyPr/>
                    <a:lstStyle/>
                    <a:p>
                      <a:r>
                        <a:rPr lang="en-US" sz="1800" dirty="0" smtClean="0"/>
                        <a:t>Reference</a:t>
                      </a:r>
                      <a:endParaRPr lang="en-US" sz="1800" dirty="0"/>
                    </a:p>
                  </a:txBody>
                  <a:tcPr marL="91447" marR="91447" marT="45714" marB="45714"/>
                </a:tc>
                <a:tc>
                  <a:txBody>
                    <a:bodyPr/>
                    <a:lstStyle/>
                    <a:p>
                      <a:pPr algn="ctr"/>
                      <a:r>
                        <a:rPr lang="en-US" sz="1800" dirty="0" smtClean="0"/>
                        <a:t>Year</a:t>
                      </a:r>
                      <a:endParaRPr lang="en-US" sz="1800" dirty="0"/>
                    </a:p>
                  </a:txBody>
                  <a:tcPr marL="91447" marR="91447" marT="45714" marB="45714"/>
                </a:tc>
                <a:tc>
                  <a:txBody>
                    <a:bodyPr/>
                    <a:lstStyle/>
                    <a:p>
                      <a:pPr algn="ctr"/>
                      <a:r>
                        <a:rPr lang="en-US" sz="1800" dirty="0" smtClean="0"/>
                        <a:t># haplotypes</a:t>
                      </a:r>
                      <a:endParaRPr lang="en-US" sz="1800" dirty="0"/>
                    </a:p>
                  </a:txBody>
                  <a:tcPr marL="91447" marR="91447" marT="45714" marB="45714"/>
                </a:tc>
                <a:tc>
                  <a:txBody>
                    <a:bodyPr/>
                    <a:lstStyle/>
                    <a:p>
                      <a:pPr algn="ctr"/>
                      <a:r>
                        <a:rPr lang="en-US" sz="1800" dirty="0" smtClean="0"/>
                        <a:t># populations</a:t>
                      </a:r>
                      <a:endParaRPr lang="en-US" sz="1800" dirty="0"/>
                    </a:p>
                  </a:txBody>
                  <a:tcPr marL="91447" marR="91447" marT="45714" marB="45714"/>
                </a:tc>
                <a:tc>
                  <a:txBody>
                    <a:bodyPr/>
                    <a:lstStyle/>
                    <a:p>
                      <a:pPr algn="ctr"/>
                      <a:r>
                        <a:rPr lang="en-US" sz="1800" dirty="0" smtClean="0"/>
                        <a:t># variants</a:t>
                      </a:r>
                      <a:endParaRPr lang="en-US" sz="1800" dirty="0"/>
                    </a:p>
                  </a:txBody>
                  <a:tcPr marL="91447" marR="91447" marT="45714" marB="45714"/>
                </a:tc>
              </a:tr>
              <a:tr h="370795">
                <a:tc>
                  <a:txBody>
                    <a:bodyPr/>
                    <a:lstStyle/>
                    <a:p>
                      <a:r>
                        <a:rPr lang="en-US" sz="1800" dirty="0" smtClean="0"/>
                        <a:t>HAPMAP</a:t>
                      </a:r>
                      <a:r>
                        <a:rPr lang="en-US" sz="1800" baseline="0" dirty="0" smtClean="0"/>
                        <a:t> 2</a:t>
                      </a:r>
                      <a:endParaRPr lang="en-US" sz="1800" dirty="0"/>
                    </a:p>
                  </a:txBody>
                  <a:tcPr marL="91447" marR="91447" marT="45714" marB="45714"/>
                </a:tc>
                <a:tc>
                  <a:txBody>
                    <a:bodyPr/>
                    <a:lstStyle/>
                    <a:p>
                      <a:pPr algn="ctr"/>
                      <a:r>
                        <a:rPr lang="en-US" sz="1800" dirty="0" smtClean="0"/>
                        <a:t>2006</a:t>
                      </a:r>
                      <a:endParaRPr lang="en-US" sz="1800" dirty="0"/>
                    </a:p>
                  </a:txBody>
                  <a:tcPr marL="91447" marR="91447" marT="45714" marB="45714"/>
                </a:tc>
                <a:tc>
                  <a:txBody>
                    <a:bodyPr/>
                    <a:lstStyle/>
                    <a:p>
                      <a:pPr algn="ctr"/>
                      <a:r>
                        <a:rPr lang="en-US" sz="1800" dirty="0" smtClean="0"/>
                        <a:t>420</a:t>
                      </a:r>
                      <a:endParaRPr lang="en-US" sz="1800" dirty="0"/>
                    </a:p>
                  </a:txBody>
                  <a:tcPr marL="91447" marR="91447" marT="45714" marB="45714"/>
                </a:tc>
                <a:tc>
                  <a:txBody>
                    <a:bodyPr/>
                    <a:lstStyle/>
                    <a:p>
                      <a:pPr algn="ctr"/>
                      <a:r>
                        <a:rPr lang="en-US" sz="1800" dirty="0" smtClean="0"/>
                        <a:t>3</a:t>
                      </a:r>
                      <a:endParaRPr lang="en-US" sz="1800" dirty="0"/>
                    </a:p>
                  </a:txBody>
                  <a:tcPr marL="91447" marR="91447" marT="45714" marB="4571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2,139,483 </a:t>
                      </a:r>
                      <a:endParaRPr lang="en-US" sz="1800" dirty="0" smtClean="0"/>
                    </a:p>
                  </a:txBody>
                  <a:tcPr marL="91447" marR="91447" marT="45714" marB="45714"/>
                </a:tc>
              </a:tr>
              <a:tr h="370795">
                <a:tc>
                  <a:txBody>
                    <a:bodyPr/>
                    <a:lstStyle/>
                    <a:p>
                      <a:r>
                        <a:rPr lang="en-US" sz="1800" dirty="0" smtClean="0"/>
                        <a:t>HAPMAP 3</a:t>
                      </a:r>
                      <a:endParaRPr lang="en-US" sz="1800" dirty="0"/>
                    </a:p>
                  </a:txBody>
                  <a:tcPr marL="91447" marR="91447" marT="45714" marB="45714"/>
                </a:tc>
                <a:tc>
                  <a:txBody>
                    <a:bodyPr/>
                    <a:lstStyle/>
                    <a:p>
                      <a:pPr algn="ctr"/>
                      <a:r>
                        <a:rPr lang="en-US" sz="1800" dirty="0" smtClean="0"/>
                        <a:t>2009</a:t>
                      </a:r>
                      <a:endParaRPr lang="en-US" sz="1800" dirty="0"/>
                    </a:p>
                  </a:txBody>
                  <a:tcPr marL="91447" marR="91447" marT="45714" marB="45714"/>
                </a:tc>
                <a:tc>
                  <a:txBody>
                    <a:bodyPr/>
                    <a:lstStyle/>
                    <a:p>
                      <a:pPr algn="ctr"/>
                      <a:r>
                        <a:rPr lang="en-US" sz="1800" dirty="0" smtClean="0"/>
                        <a:t>2,368</a:t>
                      </a:r>
                      <a:endParaRPr lang="en-US" sz="1800" dirty="0"/>
                    </a:p>
                  </a:txBody>
                  <a:tcPr marL="91447" marR="91447" marT="45714" marB="45714"/>
                </a:tc>
                <a:tc>
                  <a:txBody>
                    <a:bodyPr/>
                    <a:lstStyle/>
                    <a:p>
                      <a:pPr algn="ctr"/>
                      <a:r>
                        <a:rPr lang="en-US" sz="1800" dirty="0" smtClean="0"/>
                        <a:t>11</a:t>
                      </a:r>
                      <a:endParaRPr lang="en-US" sz="1800" dirty="0"/>
                    </a:p>
                  </a:txBody>
                  <a:tcPr marL="91447" marR="91447" marT="45714" marB="4571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1,440,616 </a:t>
                      </a:r>
                      <a:endParaRPr lang="en-US" sz="1800" dirty="0" smtClean="0"/>
                    </a:p>
                  </a:txBody>
                  <a:tcPr marL="91447" marR="91447" marT="45714" marB="45714"/>
                </a:tc>
              </a:tr>
              <a:tr h="370795">
                <a:tc>
                  <a:txBody>
                    <a:bodyPr/>
                    <a:lstStyle/>
                    <a:p>
                      <a:r>
                        <a:rPr lang="en-US" sz="1800" dirty="0" smtClean="0"/>
                        <a:t>1000GP Pilot</a:t>
                      </a:r>
                      <a:endParaRPr lang="en-US" sz="1800" dirty="0"/>
                    </a:p>
                  </a:txBody>
                  <a:tcPr marL="91447" marR="91447" marT="45714" marB="45714"/>
                </a:tc>
                <a:tc>
                  <a:txBody>
                    <a:bodyPr/>
                    <a:lstStyle/>
                    <a:p>
                      <a:pPr algn="ctr"/>
                      <a:r>
                        <a:rPr lang="en-US" sz="1800" dirty="0" smtClean="0"/>
                        <a:t>2010</a:t>
                      </a:r>
                      <a:endParaRPr lang="en-US" sz="1800" dirty="0"/>
                    </a:p>
                  </a:txBody>
                  <a:tcPr marL="91447" marR="91447" marT="45714" marB="45714"/>
                </a:tc>
                <a:tc>
                  <a:txBody>
                    <a:bodyPr/>
                    <a:lstStyle/>
                    <a:p>
                      <a:pPr algn="ctr"/>
                      <a:r>
                        <a:rPr lang="en-US" sz="1800" dirty="0" smtClean="0"/>
                        <a:t>358</a:t>
                      </a:r>
                      <a:endParaRPr lang="en-US" sz="1800" dirty="0"/>
                    </a:p>
                  </a:txBody>
                  <a:tcPr marL="91447" marR="91447" marT="45714" marB="45714"/>
                </a:tc>
                <a:tc>
                  <a:txBody>
                    <a:bodyPr/>
                    <a:lstStyle/>
                    <a:p>
                      <a:pPr algn="ctr"/>
                      <a:r>
                        <a:rPr lang="en-US" sz="1800" dirty="0" smtClean="0"/>
                        <a:t>3</a:t>
                      </a:r>
                      <a:endParaRPr lang="en-US" sz="1800" dirty="0"/>
                    </a:p>
                  </a:txBody>
                  <a:tcPr marL="91447" marR="91447" marT="45714" marB="45714"/>
                </a:tc>
                <a:tc>
                  <a:txBody>
                    <a:bodyPr/>
                    <a:lstStyle/>
                    <a:p>
                      <a:pPr algn="ctr"/>
                      <a:r>
                        <a:rPr lang="en-US" sz="1800" u="none" strike="noStrike" kern="1200" baseline="0" dirty="0" smtClean="0"/>
                        <a:t>14,894,361</a:t>
                      </a:r>
                      <a:endParaRPr lang="en-US" sz="1800" dirty="0"/>
                    </a:p>
                  </a:txBody>
                  <a:tcPr marL="91447" marR="91447" marT="45714" marB="45714"/>
                </a:tc>
              </a:tr>
              <a:tr h="370795">
                <a:tc>
                  <a:txBody>
                    <a:bodyPr/>
                    <a:lstStyle/>
                    <a:p>
                      <a:r>
                        <a:rPr lang="en-US" sz="1800" dirty="0" smtClean="0"/>
                        <a:t>1000GP 2010</a:t>
                      </a:r>
                      <a:endParaRPr lang="en-US" sz="1800" dirty="0"/>
                    </a:p>
                  </a:txBody>
                  <a:tcPr marL="91447" marR="91447" marT="45714" marB="45714"/>
                </a:tc>
                <a:tc>
                  <a:txBody>
                    <a:bodyPr/>
                    <a:lstStyle/>
                    <a:p>
                      <a:pPr algn="ctr"/>
                      <a:r>
                        <a:rPr lang="en-US" sz="1800" dirty="0" smtClean="0"/>
                        <a:t>2010</a:t>
                      </a:r>
                      <a:endParaRPr lang="en-US" sz="1800" dirty="0"/>
                    </a:p>
                  </a:txBody>
                  <a:tcPr marL="91447" marR="91447" marT="45714" marB="45714"/>
                </a:tc>
                <a:tc>
                  <a:txBody>
                    <a:bodyPr/>
                    <a:lstStyle/>
                    <a:p>
                      <a:pPr algn="ctr"/>
                      <a:r>
                        <a:rPr lang="en-US" sz="1800" dirty="0" smtClean="0"/>
                        <a:t>1,258</a:t>
                      </a:r>
                      <a:endParaRPr lang="en-US" sz="1800" dirty="0"/>
                    </a:p>
                  </a:txBody>
                  <a:tcPr marL="91447" marR="91447" marT="45714" marB="45714"/>
                </a:tc>
                <a:tc>
                  <a:txBody>
                    <a:bodyPr/>
                    <a:lstStyle/>
                    <a:p>
                      <a:pPr algn="ctr"/>
                      <a:r>
                        <a:rPr lang="en-US" sz="1800" dirty="0" smtClean="0"/>
                        <a:t>14</a:t>
                      </a:r>
                      <a:endParaRPr lang="en-US" sz="1800" dirty="0"/>
                    </a:p>
                  </a:txBody>
                  <a:tcPr marL="91447" marR="91447" marT="45714" marB="45714"/>
                </a:tc>
                <a:tc>
                  <a:txBody>
                    <a:bodyPr/>
                    <a:lstStyle/>
                    <a:p>
                      <a:pPr algn="ctr"/>
                      <a:r>
                        <a:rPr lang="en-US" sz="1800" u="none" strike="noStrike" kern="1200" baseline="0" dirty="0" smtClean="0"/>
                        <a:t>22,242,654</a:t>
                      </a:r>
                      <a:endParaRPr lang="en-US" sz="1800" dirty="0"/>
                    </a:p>
                  </a:txBody>
                  <a:tcPr marL="91447" marR="91447" marT="45714" marB="45714"/>
                </a:tc>
              </a:tr>
              <a:tr h="370795">
                <a:tc>
                  <a:txBody>
                    <a:bodyPr/>
                    <a:lstStyle/>
                    <a:p>
                      <a:r>
                        <a:rPr lang="en-US" sz="1800" dirty="0" smtClean="0"/>
                        <a:t>1000GP Interim</a:t>
                      </a:r>
                      <a:endParaRPr lang="en-US" sz="1800" dirty="0"/>
                    </a:p>
                  </a:txBody>
                  <a:tcPr marL="91447" marR="91447" marT="45714" marB="45714"/>
                </a:tc>
                <a:tc>
                  <a:txBody>
                    <a:bodyPr/>
                    <a:lstStyle/>
                    <a:p>
                      <a:pPr algn="ctr"/>
                      <a:r>
                        <a:rPr lang="en-US" sz="1800" dirty="0" smtClean="0"/>
                        <a:t>2011</a:t>
                      </a:r>
                      <a:endParaRPr lang="en-US" sz="1800" dirty="0"/>
                    </a:p>
                  </a:txBody>
                  <a:tcPr marL="91447" marR="91447" marT="45714" marB="4571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2,186</a:t>
                      </a:r>
                    </a:p>
                  </a:txBody>
                  <a:tcPr marL="91447" marR="91447" marT="45714" marB="45714"/>
                </a:tc>
                <a:tc>
                  <a:txBody>
                    <a:bodyPr/>
                    <a:lstStyle/>
                    <a:p>
                      <a:pPr algn="ctr"/>
                      <a:r>
                        <a:rPr lang="en-US" sz="1800" dirty="0" smtClean="0"/>
                        <a:t>14</a:t>
                      </a:r>
                      <a:endParaRPr lang="en-US" sz="1800" dirty="0"/>
                    </a:p>
                  </a:txBody>
                  <a:tcPr marL="91447" marR="91447" marT="45714" marB="45714"/>
                </a:tc>
                <a:tc>
                  <a:txBody>
                    <a:bodyPr/>
                    <a:lstStyle/>
                    <a:p>
                      <a:pPr algn="ctr"/>
                      <a:r>
                        <a:rPr lang="en-US" sz="1800" dirty="0" smtClean="0"/>
                        <a:t>38,558,931</a:t>
                      </a:r>
                      <a:endParaRPr lang="en-US" sz="1800" dirty="0"/>
                    </a:p>
                  </a:txBody>
                  <a:tcPr marL="91447" marR="91447" marT="45714" marB="45714"/>
                </a:tc>
              </a:tr>
              <a:tr h="370795">
                <a:tc>
                  <a:txBody>
                    <a:bodyPr/>
                    <a:lstStyle/>
                    <a:p>
                      <a:r>
                        <a:rPr lang="en-US" sz="1800" dirty="0" smtClean="0"/>
                        <a:t>1000GP Phase 1</a:t>
                      </a:r>
                      <a:endParaRPr lang="en-US" sz="1800" dirty="0"/>
                    </a:p>
                  </a:txBody>
                  <a:tcPr marL="91447" marR="91447" marT="45714" marB="45714"/>
                </a:tc>
                <a:tc>
                  <a:txBody>
                    <a:bodyPr/>
                    <a:lstStyle/>
                    <a:p>
                      <a:pPr algn="ctr"/>
                      <a:r>
                        <a:rPr lang="en-US" sz="1800" dirty="0" smtClean="0"/>
                        <a:t>2012</a:t>
                      </a:r>
                      <a:endParaRPr lang="en-US" sz="1800" dirty="0"/>
                    </a:p>
                  </a:txBody>
                  <a:tcPr marL="91447" marR="91447" marT="45714" marB="45714"/>
                </a:tc>
                <a:tc>
                  <a:txBody>
                    <a:bodyPr/>
                    <a:lstStyle/>
                    <a:p>
                      <a:pPr algn="ctr"/>
                      <a:r>
                        <a:rPr lang="en-US" sz="1800" dirty="0" smtClean="0"/>
                        <a:t>2,186</a:t>
                      </a:r>
                      <a:endParaRPr lang="en-US" sz="1800" dirty="0"/>
                    </a:p>
                  </a:txBody>
                  <a:tcPr marL="91447" marR="91447" marT="45714" marB="45714"/>
                </a:tc>
                <a:tc>
                  <a:txBody>
                    <a:bodyPr/>
                    <a:lstStyle/>
                    <a:p>
                      <a:pPr algn="ctr"/>
                      <a:r>
                        <a:rPr lang="en-US" sz="1800" dirty="0" smtClean="0"/>
                        <a:t>14</a:t>
                      </a:r>
                      <a:endParaRPr lang="en-US" sz="1800" dirty="0"/>
                    </a:p>
                  </a:txBody>
                  <a:tcPr marL="91447" marR="91447" marT="45714" marB="45714"/>
                </a:tc>
                <a:tc>
                  <a:txBody>
                    <a:bodyPr/>
                    <a:lstStyle/>
                    <a:p>
                      <a:pPr algn="ctr"/>
                      <a:r>
                        <a:rPr lang="en-US" sz="1800" dirty="0" smtClean="0"/>
                        <a:t>38,219,282</a:t>
                      </a:r>
                      <a:endParaRPr lang="en-US" sz="1800" dirty="0"/>
                    </a:p>
                  </a:txBody>
                  <a:tcPr marL="91447" marR="91447" marT="45714" marB="45714"/>
                </a:tc>
              </a:tr>
            </a:tbl>
          </a:graphicData>
        </a:graphic>
      </p:graphicFrame>
      <p:graphicFrame>
        <p:nvGraphicFramePr>
          <p:cNvPr id="5" name="Table 4"/>
          <p:cNvGraphicFramePr>
            <a:graphicFrameLocks noGrp="1"/>
          </p:cNvGraphicFramePr>
          <p:nvPr/>
        </p:nvGraphicFramePr>
        <p:xfrm>
          <a:off x="755650" y="4076700"/>
          <a:ext cx="7345363" cy="1854200"/>
        </p:xfrm>
        <a:graphic>
          <a:graphicData uri="http://schemas.openxmlformats.org/drawingml/2006/table">
            <a:tbl>
              <a:tblPr firstRow="1" bandRow="1">
                <a:tableStyleId>{69012ECD-51FC-41F1-AA8D-1B2483CD663E}</a:tableStyleId>
              </a:tblPr>
              <a:tblGrid>
                <a:gridCol w="1728321"/>
                <a:gridCol w="1008187"/>
                <a:gridCol w="1440267"/>
                <a:gridCol w="1584294"/>
                <a:gridCol w="1584294"/>
              </a:tblGrid>
              <a:tr h="370840">
                <a:tc>
                  <a:txBody>
                    <a:bodyPr/>
                    <a:lstStyle/>
                    <a:p>
                      <a:r>
                        <a:rPr lang="en-US" dirty="0" smtClean="0"/>
                        <a:t>Reference</a:t>
                      </a:r>
                      <a:endParaRPr lang="en-US" dirty="0"/>
                    </a:p>
                  </a:txBody>
                  <a:tcPr marL="91447" marR="91447"/>
                </a:tc>
                <a:tc>
                  <a:txBody>
                    <a:bodyPr/>
                    <a:lstStyle/>
                    <a:p>
                      <a:pPr algn="ctr"/>
                      <a:r>
                        <a:rPr lang="en-US" dirty="0" smtClean="0"/>
                        <a:t>Year</a:t>
                      </a:r>
                      <a:endParaRPr lang="en-US" dirty="0"/>
                    </a:p>
                  </a:txBody>
                  <a:tcPr marL="91447" marR="91447"/>
                </a:tc>
                <a:tc>
                  <a:txBody>
                    <a:bodyPr/>
                    <a:lstStyle/>
                    <a:p>
                      <a:pPr algn="ctr"/>
                      <a:r>
                        <a:rPr lang="en-US" dirty="0" smtClean="0"/>
                        <a:t># haplotypes</a:t>
                      </a:r>
                      <a:endParaRPr lang="en-US" dirty="0"/>
                    </a:p>
                  </a:txBody>
                  <a:tcPr marL="91447" marR="91447"/>
                </a:tc>
                <a:tc>
                  <a:txBody>
                    <a:bodyPr/>
                    <a:lstStyle/>
                    <a:p>
                      <a:pPr algn="ctr"/>
                      <a:r>
                        <a:rPr lang="en-US" dirty="0" smtClean="0"/>
                        <a:t>populations</a:t>
                      </a:r>
                      <a:endParaRPr lang="en-US" dirty="0"/>
                    </a:p>
                  </a:txBody>
                  <a:tcPr marL="91447" marR="91447"/>
                </a:tc>
                <a:tc>
                  <a:txBody>
                    <a:bodyPr/>
                    <a:lstStyle/>
                    <a:p>
                      <a:pPr algn="ctr"/>
                      <a:r>
                        <a:rPr lang="en-US" dirty="0" smtClean="0"/>
                        <a:t># variants</a:t>
                      </a:r>
                      <a:endParaRPr lang="en-US" dirty="0"/>
                    </a:p>
                  </a:txBody>
                  <a:tcPr marL="91447" marR="91447"/>
                </a:tc>
              </a:tr>
              <a:tr h="370840">
                <a:tc>
                  <a:txBody>
                    <a:bodyPr/>
                    <a:lstStyle/>
                    <a:p>
                      <a:r>
                        <a:rPr lang="en-US" dirty="0" smtClean="0"/>
                        <a:t>1000GP Final</a:t>
                      </a:r>
                      <a:endParaRPr lang="en-US" dirty="0"/>
                    </a:p>
                  </a:txBody>
                  <a:tcPr marL="91447" marR="91447"/>
                </a:tc>
                <a:tc>
                  <a:txBody>
                    <a:bodyPr/>
                    <a:lstStyle/>
                    <a:p>
                      <a:pPr algn="ctr"/>
                      <a:r>
                        <a:rPr lang="en-US" dirty="0" smtClean="0"/>
                        <a:t>2014</a:t>
                      </a:r>
                      <a:endParaRPr lang="en-US" dirty="0"/>
                    </a:p>
                  </a:txBody>
                  <a:tcPr marL="91447" marR="91447"/>
                </a:tc>
                <a:tc>
                  <a:txBody>
                    <a:bodyPr/>
                    <a:lstStyle/>
                    <a:p>
                      <a:pPr algn="ctr"/>
                      <a:r>
                        <a:rPr lang="en-US" dirty="0" smtClean="0"/>
                        <a:t>~5,000</a:t>
                      </a:r>
                      <a:endParaRPr lang="en-US" dirty="0"/>
                    </a:p>
                  </a:txBody>
                  <a:tcPr marL="91447" marR="91447"/>
                </a:tc>
                <a:tc>
                  <a:txBody>
                    <a:bodyPr/>
                    <a:lstStyle/>
                    <a:p>
                      <a:pPr algn="ctr"/>
                      <a:r>
                        <a:rPr lang="en-US" dirty="0" smtClean="0"/>
                        <a:t>25</a:t>
                      </a:r>
                      <a:endParaRPr lang="en-US" dirty="0"/>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~80,000,000</a:t>
                      </a:r>
                    </a:p>
                  </a:txBody>
                  <a:tcPr marL="91447" marR="91447"/>
                </a:tc>
              </a:tr>
              <a:tr h="370840">
                <a:tc>
                  <a:txBody>
                    <a:bodyPr/>
                    <a:lstStyle/>
                    <a:p>
                      <a:r>
                        <a:rPr lang="en-US" dirty="0" smtClean="0"/>
                        <a:t>UK10K</a:t>
                      </a:r>
                      <a:endParaRPr lang="en-US" dirty="0"/>
                    </a:p>
                  </a:txBody>
                  <a:tcPr marL="91447" marR="91447"/>
                </a:tc>
                <a:tc>
                  <a:txBody>
                    <a:bodyPr/>
                    <a:lstStyle/>
                    <a:p>
                      <a:pPr algn="ctr"/>
                      <a:r>
                        <a:rPr lang="en-US" dirty="0" smtClean="0"/>
                        <a:t>2013/14</a:t>
                      </a:r>
                      <a:endParaRPr lang="en-US" dirty="0"/>
                    </a:p>
                  </a:txBody>
                  <a:tcPr marL="91447" marR="91447"/>
                </a:tc>
                <a:tc>
                  <a:txBody>
                    <a:bodyPr/>
                    <a:lstStyle/>
                    <a:p>
                      <a:pPr algn="ctr"/>
                      <a:r>
                        <a:rPr lang="en-US" dirty="0" smtClean="0"/>
                        <a:t>~8,000</a:t>
                      </a:r>
                      <a:endParaRPr lang="en-US" dirty="0"/>
                    </a:p>
                  </a:txBody>
                  <a:tcPr marL="91447" marR="91447"/>
                </a:tc>
                <a:tc>
                  <a:txBody>
                    <a:bodyPr/>
                    <a:lstStyle/>
                    <a:p>
                      <a:pPr algn="ctr"/>
                      <a:r>
                        <a:rPr lang="en-US" dirty="0" smtClean="0"/>
                        <a:t>UK</a:t>
                      </a:r>
                      <a:endParaRPr lang="en-US" dirty="0"/>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~50,000,000</a:t>
                      </a:r>
                    </a:p>
                  </a:txBody>
                  <a:tcPr marL="91447" marR="91447"/>
                </a:tc>
              </a:tr>
              <a:tr h="370840">
                <a:tc>
                  <a:txBody>
                    <a:bodyPr/>
                    <a:lstStyle/>
                    <a:p>
                      <a:r>
                        <a:rPr lang="en-US" dirty="0" smtClean="0"/>
                        <a:t>GoT2D</a:t>
                      </a:r>
                      <a:endParaRPr lang="en-US" dirty="0"/>
                    </a:p>
                  </a:txBody>
                  <a:tcPr marL="91447" marR="91447"/>
                </a:tc>
                <a:tc>
                  <a:txBody>
                    <a:bodyPr/>
                    <a:lstStyle/>
                    <a:p>
                      <a:pPr algn="ctr"/>
                      <a:r>
                        <a:rPr lang="en-US" dirty="0" smtClean="0"/>
                        <a:t>2013/14</a:t>
                      </a:r>
                      <a:endParaRPr lang="en-US" dirty="0"/>
                    </a:p>
                  </a:txBody>
                  <a:tcPr marL="91447" marR="91447"/>
                </a:tc>
                <a:tc>
                  <a:txBody>
                    <a:bodyPr/>
                    <a:lstStyle/>
                    <a:p>
                      <a:pPr algn="ctr"/>
                      <a:r>
                        <a:rPr lang="en-US" dirty="0" smtClean="0"/>
                        <a:t>~5,600</a:t>
                      </a:r>
                      <a:endParaRPr lang="en-US" dirty="0"/>
                    </a:p>
                  </a:txBody>
                  <a:tcPr marL="91447" marR="91447"/>
                </a:tc>
                <a:tc>
                  <a:txBody>
                    <a:bodyPr/>
                    <a:lstStyle/>
                    <a:p>
                      <a:pPr algn="ctr"/>
                      <a:r>
                        <a:rPr lang="en-US" dirty="0" smtClean="0"/>
                        <a:t>European</a:t>
                      </a:r>
                      <a:endParaRPr lang="en-US" dirty="0"/>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~27,000,000</a:t>
                      </a:r>
                    </a:p>
                  </a:txBody>
                  <a:tcPr marL="91447" marR="91447"/>
                </a:tc>
              </a:tr>
              <a:tr h="370840">
                <a:tc>
                  <a:txBody>
                    <a:bodyPr/>
                    <a:lstStyle/>
                    <a:p>
                      <a:r>
                        <a:rPr lang="en-US" dirty="0" err="1" smtClean="0"/>
                        <a:t>GoNL</a:t>
                      </a:r>
                      <a:endParaRPr lang="en-US" dirty="0"/>
                    </a:p>
                  </a:txBody>
                  <a:tcPr marL="91447" marR="91447"/>
                </a:tc>
                <a:tc>
                  <a:txBody>
                    <a:bodyPr/>
                    <a:lstStyle/>
                    <a:p>
                      <a:pPr algn="ctr"/>
                      <a:r>
                        <a:rPr lang="en-US" dirty="0" smtClean="0"/>
                        <a:t>2013/14</a:t>
                      </a:r>
                      <a:endParaRPr lang="en-US" dirty="0"/>
                    </a:p>
                  </a:txBody>
                  <a:tcPr marL="91447" marR="91447"/>
                </a:tc>
                <a:tc>
                  <a:txBody>
                    <a:bodyPr/>
                    <a:lstStyle/>
                    <a:p>
                      <a:pPr algn="ctr"/>
                      <a:r>
                        <a:rPr lang="en-US" dirty="0" smtClean="0"/>
                        <a:t>1,000</a:t>
                      </a:r>
                      <a:endParaRPr lang="en-US" dirty="0"/>
                    </a:p>
                  </a:txBody>
                  <a:tcPr marL="91447" marR="91447"/>
                </a:tc>
                <a:tc>
                  <a:txBody>
                    <a:bodyPr/>
                    <a:lstStyle/>
                    <a:p>
                      <a:pPr algn="ctr"/>
                      <a:r>
                        <a:rPr lang="en-US" dirty="0" smtClean="0"/>
                        <a:t>NL</a:t>
                      </a:r>
                      <a:endParaRPr lang="en-US" dirty="0"/>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~20,000,000</a:t>
                      </a:r>
                    </a:p>
                  </a:txBody>
                  <a:tcPr marL="91447" marR="91447"/>
                </a:tc>
              </a:tr>
            </a:tbl>
          </a:graphicData>
        </a:graphic>
      </p:graphicFrame>
      <p:sp>
        <p:nvSpPr>
          <p:cNvPr id="6" name="TextBox 5"/>
          <p:cNvSpPr txBox="1"/>
          <p:nvPr/>
        </p:nvSpPr>
        <p:spPr>
          <a:xfrm>
            <a:off x="684213" y="6237288"/>
            <a:ext cx="7600950" cy="461962"/>
          </a:xfrm>
          <a:prstGeom prst="rect">
            <a:avLst/>
          </a:prstGeom>
          <a:noFill/>
        </p:spPr>
        <p:txBody>
          <a:bodyPr wrap="none">
            <a:spAutoFit/>
          </a:bodyPr>
          <a:lstStyle/>
          <a:p>
            <a:pPr algn="l" defTabSz="457200" fontAlgn="auto">
              <a:lnSpc>
                <a:spcPct val="100000"/>
              </a:lnSpc>
              <a:spcBef>
                <a:spcPts val="0"/>
              </a:spcBef>
              <a:spcAft>
                <a:spcPts val="0"/>
              </a:spcAft>
              <a:defRPr/>
            </a:pPr>
            <a:r>
              <a:rPr lang="en-US" sz="2400" b="1" dirty="0">
                <a:solidFill>
                  <a:srgbClr val="3366FF"/>
                </a:solidFill>
                <a:latin typeface="Calibri"/>
                <a:ea typeface="+mn-ea"/>
              </a:rPr>
              <a:t>Q</a:t>
            </a:r>
            <a:r>
              <a:rPr lang="en-US" sz="2400" dirty="0">
                <a:solidFill>
                  <a:prstClr val="black"/>
                </a:solidFill>
                <a:latin typeface="Calibri"/>
                <a:ea typeface="+mn-ea"/>
              </a:rPr>
              <a:t> Which reference panel to use for imputation into GWAS?</a:t>
            </a:r>
          </a:p>
        </p:txBody>
      </p:sp>
      <p:sp>
        <p:nvSpPr>
          <p:cNvPr id="7" name="Title 1"/>
          <p:cNvSpPr>
            <a:spLocks noGrp="1"/>
          </p:cNvSpPr>
          <p:nvPr>
            <p:ph type="title"/>
          </p:nvPr>
        </p:nvSpPr>
        <p:spPr>
          <a:xfrm>
            <a:off x="464066" y="0"/>
            <a:ext cx="8229600" cy="1143000"/>
          </a:xfrm>
        </p:spPr>
        <p:txBody>
          <a:bodyPr>
            <a:normAutofit/>
          </a:bodyPr>
          <a:lstStyle/>
          <a:p>
            <a:r>
              <a:rPr lang="en-US" dirty="0" smtClean="0"/>
              <a:t>Haplotype reference panels</a:t>
            </a:r>
            <a:endParaRPr lang="en-US" dirty="0"/>
          </a:p>
        </p:txBody>
      </p:sp>
    </p:spTree>
    <p:extLst>
      <p:ext uri="{BB962C8B-B14F-4D97-AF65-F5344CB8AC3E}">
        <p14:creationId xmlns:p14="http://schemas.microsoft.com/office/powerpoint/2010/main" val="672284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191518"/>
            <a:ext cx="8566150" cy="5262979"/>
          </a:xfrm>
          <a:prstGeom prst="rect">
            <a:avLst/>
          </a:prstGeom>
          <a:noFill/>
        </p:spPr>
        <p:txBody>
          <a:bodyPr>
            <a:spAutoFit/>
          </a:bodyPr>
          <a:lstStyle/>
          <a:p>
            <a:pPr algn="l" defTabSz="457200" fontAlgn="auto">
              <a:lnSpc>
                <a:spcPct val="100000"/>
              </a:lnSpc>
              <a:spcBef>
                <a:spcPts val="0"/>
              </a:spcBef>
              <a:spcAft>
                <a:spcPts val="0"/>
              </a:spcAft>
              <a:defRPr/>
            </a:pPr>
            <a:r>
              <a:rPr lang="en-US" sz="2400" dirty="0">
                <a:solidFill>
                  <a:prstClr val="black"/>
                </a:solidFill>
                <a:latin typeface="Calibri"/>
                <a:ea typeface="+mn-ea"/>
                <a:hlinkClick r:id="rId3"/>
              </a:rPr>
              <a:t>http://www.haplotype-reference-consortium.org/</a:t>
            </a:r>
            <a:endParaRPr lang="en-US" sz="2400" dirty="0">
              <a:solidFill>
                <a:prstClr val="black"/>
              </a:solidFill>
              <a:latin typeface="Calibri"/>
              <a:ea typeface="+mn-ea"/>
            </a:endParaRPr>
          </a:p>
          <a:p>
            <a:pPr marL="342900" indent="-342900" algn="l" defTabSz="457200" fontAlgn="auto">
              <a:lnSpc>
                <a:spcPct val="100000"/>
              </a:lnSpc>
              <a:spcBef>
                <a:spcPts val="0"/>
              </a:spcBef>
              <a:spcAft>
                <a:spcPts val="0"/>
              </a:spcAft>
              <a:buFont typeface="Arial"/>
              <a:buChar char="•"/>
              <a:defRPr/>
            </a:pPr>
            <a:r>
              <a:rPr lang="en-US" sz="2400" dirty="0" smtClean="0">
                <a:solidFill>
                  <a:prstClr val="black"/>
                </a:solidFill>
                <a:latin typeface="Calibri"/>
                <a:ea typeface="+mn-ea"/>
              </a:rPr>
              <a:t>The </a:t>
            </a:r>
            <a:r>
              <a:rPr lang="en-US" sz="2400" dirty="0">
                <a:solidFill>
                  <a:prstClr val="black"/>
                </a:solidFill>
                <a:latin typeface="Calibri"/>
                <a:ea typeface="+mn-ea"/>
              </a:rPr>
              <a:t>HRC data </a:t>
            </a:r>
            <a:r>
              <a:rPr lang="en-US" sz="2400" dirty="0">
                <a:solidFill>
                  <a:srgbClr val="FF0000"/>
                </a:solidFill>
                <a:latin typeface="Calibri"/>
                <a:ea typeface="+mn-ea"/>
              </a:rPr>
              <a:t>will NOT be publically available</a:t>
            </a:r>
            <a:r>
              <a:rPr lang="en-US" sz="2400" dirty="0">
                <a:solidFill>
                  <a:prstClr val="black"/>
                </a:solidFill>
                <a:latin typeface="Calibri"/>
                <a:ea typeface="+mn-ea"/>
              </a:rPr>
              <a:t>, as </a:t>
            </a:r>
            <a:r>
              <a:rPr lang="en-US" sz="2400" dirty="0" err="1">
                <a:solidFill>
                  <a:prstClr val="black"/>
                </a:solidFill>
                <a:latin typeface="Calibri"/>
                <a:ea typeface="+mn-ea"/>
              </a:rPr>
              <a:t>HapMap</a:t>
            </a:r>
            <a:r>
              <a:rPr lang="en-US" sz="2400" dirty="0">
                <a:solidFill>
                  <a:prstClr val="black"/>
                </a:solidFill>
                <a:latin typeface="Calibri"/>
                <a:ea typeface="+mn-ea"/>
              </a:rPr>
              <a:t> and 1000GP haplotypes are, due to consent issues. </a:t>
            </a:r>
            <a:r>
              <a:rPr lang="en-US" sz="2400" dirty="0">
                <a:solidFill>
                  <a:prstClr val="black"/>
                </a:solidFill>
                <a:latin typeface="Calibri"/>
                <a:ea typeface="ＭＳ Ｐゴシック" charset="0"/>
                <a:cs typeface="ＭＳ Ｐゴシック" charset="0"/>
              </a:rPr>
              <a:t>A subset of HRC haplotypes will be available via EGA for the sole purpose of imputation.</a:t>
            </a:r>
          </a:p>
          <a:p>
            <a:pPr marL="342900" indent="-342900" algn="l" defTabSz="457200" fontAlgn="auto">
              <a:lnSpc>
                <a:spcPct val="100000"/>
              </a:lnSpc>
              <a:spcBef>
                <a:spcPts val="0"/>
              </a:spcBef>
              <a:spcAft>
                <a:spcPts val="0"/>
              </a:spcAft>
              <a:buFont typeface="Arial"/>
              <a:buChar char="•"/>
              <a:defRPr/>
            </a:pPr>
            <a:r>
              <a:rPr lang="en-US" sz="2400" dirty="0">
                <a:solidFill>
                  <a:prstClr val="black"/>
                </a:solidFill>
                <a:latin typeface="Calibri"/>
                <a:ea typeface="+mn-ea"/>
              </a:rPr>
              <a:t>Currently 2 imputation servers exist that allow users to upload genotypes from their GWAS samples, and have imputation carried out remotely and efficiently	</a:t>
            </a:r>
            <a:r>
              <a:rPr lang="en-US" sz="2400" dirty="0">
                <a:solidFill>
                  <a:prstClr val="black"/>
                </a:solidFill>
                <a:latin typeface="Calibri"/>
                <a:ea typeface="+mn-ea"/>
                <a:hlinkClick r:id="rId4"/>
              </a:rPr>
              <a:t>https://imputation.sanger.ac.uk/</a:t>
            </a:r>
            <a:endParaRPr lang="en-US" sz="2400" dirty="0">
              <a:solidFill>
                <a:prstClr val="black"/>
              </a:solidFill>
              <a:latin typeface="Calibri"/>
              <a:ea typeface="+mn-ea"/>
            </a:endParaRPr>
          </a:p>
          <a:p>
            <a:pPr algn="l" defTabSz="457200" fontAlgn="auto">
              <a:lnSpc>
                <a:spcPct val="100000"/>
              </a:lnSpc>
              <a:spcBef>
                <a:spcPts val="0"/>
              </a:spcBef>
              <a:spcAft>
                <a:spcPts val="0"/>
              </a:spcAft>
              <a:defRPr/>
            </a:pPr>
            <a:r>
              <a:rPr lang="en-US" sz="2400" dirty="0">
                <a:solidFill>
                  <a:prstClr val="black"/>
                </a:solidFill>
                <a:latin typeface="Calibri"/>
                <a:ea typeface="+mn-ea"/>
                <a:hlinkClick r:id="rId5"/>
              </a:rPr>
              <a:t>https://imputationserver.sph.umich.edu</a:t>
            </a:r>
            <a:endParaRPr lang="en-US" sz="2400" dirty="0">
              <a:solidFill>
                <a:prstClr val="black"/>
              </a:solidFill>
              <a:latin typeface="Calibri"/>
              <a:ea typeface="+mn-ea"/>
            </a:endParaRPr>
          </a:p>
          <a:p>
            <a:pPr marL="342900" indent="-342900" algn="l" defTabSz="457200" fontAlgn="auto">
              <a:lnSpc>
                <a:spcPct val="100000"/>
              </a:lnSpc>
              <a:spcBef>
                <a:spcPts val="0"/>
              </a:spcBef>
              <a:spcAft>
                <a:spcPts val="0"/>
              </a:spcAft>
              <a:buFont typeface="Arial"/>
              <a:buChar char="•"/>
              <a:defRPr/>
            </a:pPr>
            <a:endParaRPr lang="en-US" sz="2400" dirty="0">
              <a:solidFill>
                <a:prstClr val="black"/>
              </a:solidFill>
              <a:latin typeface="Calibri"/>
              <a:ea typeface="+mn-ea"/>
            </a:endParaRPr>
          </a:p>
          <a:p>
            <a:pPr marL="342900" indent="-342900" algn="l" defTabSz="457200" fontAlgn="auto">
              <a:lnSpc>
                <a:spcPct val="100000"/>
              </a:lnSpc>
              <a:spcBef>
                <a:spcPts val="0"/>
              </a:spcBef>
              <a:spcAft>
                <a:spcPts val="0"/>
              </a:spcAft>
              <a:buFont typeface="Arial"/>
              <a:buChar char="•"/>
              <a:defRPr/>
            </a:pPr>
            <a:r>
              <a:rPr lang="en-US" sz="2400" dirty="0">
                <a:solidFill>
                  <a:prstClr val="black"/>
                </a:solidFill>
                <a:latin typeface="Calibri"/>
                <a:ea typeface="+mn-ea"/>
              </a:rPr>
              <a:t>A phasing server for high coverage sequenced samples is also available</a:t>
            </a:r>
          </a:p>
          <a:p>
            <a:pPr algn="l" defTabSz="457200" fontAlgn="auto">
              <a:lnSpc>
                <a:spcPct val="100000"/>
              </a:lnSpc>
              <a:spcBef>
                <a:spcPts val="0"/>
              </a:spcBef>
              <a:spcAft>
                <a:spcPts val="0"/>
              </a:spcAft>
              <a:defRPr/>
            </a:pPr>
            <a:r>
              <a:rPr lang="en-US" sz="2400" dirty="0">
                <a:solidFill>
                  <a:prstClr val="black"/>
                </a:solidFill>
                <a:latin typeface="Calibri"/>
                <a:ea typeface="+mn-ea"/>
                <a:hlinkClick r:id="rId6"/>
              </a:rPr>
              <a:t>https://phasingserver.stats.ox.ac.uk</a:t>
            </a:r>
            <a:r>
              <a:rPr lang="en-US" sz="2400" dirty="0" smtClean="0">
                <a:solidFill>
                  <a:prstClr val="black"/>
                </a:solidFill>
                <a:latin typeface="Calibri"/>
                <a:ea typeface="+mn-ea"/>
                <a:hlinkClick r:id="rId6"/>
              </a:rPr>
              <a:t>/</a:t>
            </a:r>
            <a:endParaRPr lang="en-US" sz="2400" dirty="0">
              <a:solidFill>
                <a:prstClr val="black"/>
              </a:solidFill>
              <a:latin typeface="Calibri"/>
              <a:ea typeface="+mn-ea"/>
            </a:endParaRPr>
          </a:p>
        </p:txBody>
      </p:sp>
      <p:sp>
        <p:nvSpPr>
          <p:cNvPr id="5" name="Title 1"/>
          <p:cNvSpPr>
            <a:spLocks noGrp="1"/>
          </p:cNvSpPr>
          <p:nvPr>
            <p:ph type="title"/>
          </p:nvPr>
        </p:nvSpPr>
        <p:spPr>
          <a:xfrm>
            <a:off x="464066" y="0"/>
            <a:ext cx="8229600" cy="1143000"/>
          </a:xfrm>
        </p:spPr>
        <p:txBody>
          <a:bodyPr>
            <a:normAutofit fontScale="90000"/>
          </a:bodyPr>
          <a:lstStyle/>
          <a:p>
            <a:r>
              <a:rPr lang="en-US" dirty="0" smtClean="0"/>
              <a:t>The </a:t>
            </a:r>
            <a:r>
              <a:rPr lang="en-US" b="1" dirty="0" smtClean="0"/>
              <a:t>H</a:t>
            </a:r>
            <a:r>
              <a:rPr lang="en-US" dirty="0" smtClean="0"/>
              <a:t>aplotype </a:t>
            </a:r>
            <a:r>
              <a:rPr lang="en-US" b="1" dirty="0" smtClean="0"/>
              <a:t>R</a:t>
            </a:r>
            <a:r>
              <a:rPr lang="en-US" dirty="0" smtClean="0"/>
              <a:t>eference </a:t>
            </a:r>
            <a:r>
              <a:rPr lang="en-US" b="1" dirty="0" smtClean="0"/>
              <a:t>C</a:t>
            </a:r>
            <a:r>
              <a:rPr lang="en-US" dirty="0" smtClean="0"/>
              <a:t>onsortium</a:t>
            </a:r>
            <a:endParaRPr lang="en-US" dirty="0"/>
          </a:p>
        </p:txBody>
      </p:sp>
    </p:spTree>
    <p:extLst>
      <p:ext uri="{BB962C8B-B14F-4D97-AF65-F5344CB8AC3E}">
        <p14:creationId xmlns:p14="http://schemas.microsoft.com/office/powerpoint/2010/main" val="2977590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95536" y="1484784"/>
            <a:ext cx="8352928" cy="496855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0000"/>
                </a:solidFill>
              </a:rPr>
              <a:t>Estimation of haplotypes from array-based </a:t>
            </a:r>
            <a:r>
              <a:rPr lang="en-US" dirty="0" smtClean="0">
                <a:solidFill>
                  <a:srgbClr val="000000"/>
                </a:solidFill>
              </a:rPr>
              <a:t>and sequencing </a:t>
            </a:r>
            <a:r>
              <a:rPr lang="en-US" dirty="0">
                <a:solidFill>
                  <a:srgbClr val="000000"/>
                </a:solidFill>
              </a:rPr>
              <a:t>studies is an important problem for </a:t>
            </a:r>
            <a:r>
              <a:rPr lang="en-US" dirty="0" smtClean="0">
                <a:solidFill>
                  <a:srgbClr val="000000"/>
                </a:solidFill>
              </a:rPr>
              <a:t>multiple reasons:</a:t>
            </a:r>
          </a:p>
          <a:p>
            <a:pPr marL="0" indent="0">
              <a:buNone/>
            </a:pPr>
            <a:endParaRPr lang="en-US" dirty="0">
              <a:solidFill>
                <a:srgbClr val="000000"/>
              </a:solidFill>
            </a:endParaRPr>
          </a:p>
          <a:p>
            <a:pPr marL="514350" indent="-514350">
              <a:buAutoNum type="arabicPeriod"/>
            </a:pPr>
            <a:r>
              <a:rPr lang="en-US" dirty="0" smtClean="0">
                <a:solidFill>
                  <a:srgbClr val="000000"/>
                </a:solidFill>
              </a:rPr>
              <a:t>Construction </a:t>
            </a:r>
            <a:r>
              <a:rPr lang="en-US" dirty="0">
                <a:solidFill>
                  <a:srgbClr val="000000"/>
                </a:solidFill>
              </a:rPr>
              <a:t>of reference panels of haplotypes (</a:t>
            </a:r>
            <a:r>
              <a:rPr lang="en-US" dirty="0" err="1">
                <a:solidFill>
                  <a:srgbClr val="000000"/>
                </a:solidFill>
              </a:rPr>
              <a:t>HapMap</a:t>
            </a:r>
            <a:r>
              <a:rPr lang="en-US" dirty="0">
                <a:solidFill>
                  <a:srgbClr val="000000"/>
                </a:solidFill>
              </a:rPr>
              <a:t>, 1000 Genomes, UK10K, </a:t>
            </a:r>
            <a:r>
              <a:rPr lang="en-US" dirty="0" err="1">
                <a:solidFill>
                  <a:srgbClr val="000000"/>
                </a:solidFill>
              </a:rPr>
              <a:t>GoNL</a:t>
            </a:r>
            <a:r>
              <a:rPr lang="en-US" dirty="0">
                <a:solidFill>
                  <a:srgbClr val="000000"/>
                </a:solidFill>
              </a:rPr>
              <a:t>, etc</a:t>
            </a:r>
            <a:r>
              <a:rPr lang="en-US" dirty="0" smtClean="0">
                <a:solidFill>
                  <a:srgbClr val="000000"/>
                </a:solidFill>
              </a:rPr>
              <a:t>…).</a:t>
            </a:r>
          </a:p>
          <a:p>
            <a:pPr marL="514350" indent="-514350">
              <a:buAutoNum type="arabicPeriod"/>
            </a:pPr>
            <a:endParaRPr lang="en-US" dirty="0" smtClean="0">
              <a:solidFill>
                <a:srgbClr val="000000"/>
              </a:solidFill>
            </a:endParaRPr>
          </a:p>
          <a:p>
            <a:pPr marL="514350" indent="-514350">
              <a:buAutoNum type="arabicPeriod"/>
            </a:pPr>
            <a:r>
              <a:rPr lang="en-US" dirty="0" smtClean="0">
                <a:solidFill>
                  <a:srgbClr val="000000"/>
                </a:solidFill>
              </a:rPr>
              <a:t>Imputation of Genome </a:t>
            </a:r>
            <a:r>
              <a:rPr lang="en-US" dirty="0" smtClean="0">
                <a:solidFill>
                  <a:srgbClr val="000000"/>
                </a:solidFill>
              </a:rPr>
              <a:t>Wide Association </a:t>
            </a:r>
            <a:r>
              <a:rPr lang="en-US" dirty="0" smtClean="0">
                <a:solidFill>
                  <a:srgbClr val="000000"/>
                </a:solidFill>
              </a:rPr>
              <a:t>Studies (i.e. GWAS).</a:t>
            </a:r>
            <a:endParaRPr lang="en-US" dirty="0" smtClean="0">
              <a:solidFill>
                <a:srgbClr val="000000"/>
              </a:solidFill>
            </a:endParaRPr>
          </a:p>
          <a:p>
            <a:pPr marL="514350" indent="-514350">
              <a:buAutoNum type="arabicPeriod"/>
            </a:pPr>
            <a:endParaRPr lang="en-US" dirty="0" smtClean="0">
              <a:solidFill>
                <a:srgbClr val="000000"/>
              </a:solidFill>
            </a:endParaRPr>
          </a:p>
          <a:p>
            <a:pPr marL="514350" indent="-514350">
              <a:buAutoNum type="arabicPeriod"/>
            </a:pPr>
            <a:r>
              <a:rPr lang="en-US" dirty="0" smtClean="0">
                <a:solidFill>
                  <a:srgbClr val="000000"/>
                </a:solidFill>
              </a:rPr>
              <a:t>Detection </a:t>
            </a:r>
            <a:r>
              <a:rPr lang="en-US" dirty="0">
                <a:solidFill>
                  <a:srgbClr val="000000"/>
                </a:solidFill>
              </a:rPr>
              <a:t>of novel associations in GWAS or fine-mapping of known effects </a:t>
            </a:r>
            <a:r>
              <a:rPr lang="en-US" dirty="0" smtClean="0">
                <a:solidFill>
                  <a:srgbClr val="000000"/>
                </a:solidFill>
              </a:rPr>
              <a:t>e.g</a:t>
            </a:r>
            <a:r>
              <a:rPr lang="en-US" dirty="0">
                <a:solidFill>
                  <a:srgbClr val="000000"/>
                </a:solidFill>
              </a:rPr>
              <a:t>. compound </a:t>
            </a:r>
            <a:r>
              <a:rPr lang="en-US" dirty="0" smtClean="0">
                <a:solidFill>
                  <a:srgbClr val="000000"/>
                </a:solidFill>
              </a:rPr>
              <a:t>heterozygotes</a:t>
            </a:r>
            <a:r>
              <a:rPr lang="en-US" dirty="0" smtClean="0"/>
              <a:t>.</a:t>
            </a:r>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Haplotypes in </a:t>
            </a:r>
            <a:r>
              <a:rPr lang="en-US" dirty="0" smtClean="0"/>
              <a:t>disease genetics</a:t>
            </a:r>
            <a:endParaRPr lang="fr-FR" dirty="0"/>
          </a:p>
        </p:txBody>
      </p:sp>
    </p:spTree>
    <p:extLst>
      <p:ext uri="{BB962C8B-B14F-4D97-AF65-F5344CB8AC3E}">
        <p14:creationId xmlns:p14="http://schemas.microsoft.com/office/powerpoint/2010/main" val="3942835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1"/>
          <p:cNvSpPr>
            <a:spLocks noGrp="1"/>
          </p:cNvSpPr>
          <p:nvPr>
            <p:ph idx="1"/>
          </p:nvPr>
        </p:nvSpPr>
        <p:spPr>
          <a:xfrm>
            <a:off x="4932363" y="1196776"/>
            <a:ext cx="3981450" cy="2808288"/>
          </a:xfrm>
        </p:spPr>
        <p:txBody>
          <a:bodyPr/>
          <a:lstStyle/>
          <a:p>
            <a:pPr marL="0" indent="0" eaLnBrk="1" hangingPunct="1">
              <a:buFont typeface="Arial" pitchFamily="34" charset="0"/>
              <a:buNone/>
            </a:pPr>
            <a:r>
              <a:rPr lang="en-US" altLang="x-none" sz="2400" b="1" dirty="0" smtClean="0">
                <a:solidFill>
                  <a:srgbClr val="3366FF"/>
                </a:solidFill>
                <a:ea typeface="ＭＳ Ｐゴシック" pitchFamily="1" charset="-128"/>
              </a:rPr>
              <a:t>Goal</a:t>
            </a:r>
            <a:r>
              <a:rPr lang="en-US" altLang="x-none" sz="2400" dirty="0" smtClean="0">
                <a:solidFill>
                  <a:srgbClr val="3366FF"/>
                </a:solidFill>
                <a:ea typeface="ＭＳ Ｐゴシック" pitchFamily="1" charset="-128"/>
              </a:rPr>
              <a:t> </a:t>
            </a:r>
            <a:r>
              <a:rPr lang="en-US" altLang="x-none" sz="2400" dirty="0" smtClean="0">
                <a:ea typeface="ＭＳ Ｐゴシック" pitchFamily="1" charset="-128"/>
              </a:rPr>
              <a:t>: create a European haplotype map of over 50,000+ haplotypes by combining together many low-coverage sequencing studies.</a:t>
            </a:r>
          </a:p>
        </p:txBody>
      </p:sp>
      <p:graphicFrame>
        <p:nvGraphicFramePr>
          <p:cNvPr id="9" name="Table 8"/>
          <p:cNvGraphicFramePr>
            <a:graphicFrameLocks noGrp="1"/>
          </p:cNvGraphicFramePr>
          <p:nvPr/>
        </p:nvGraphicFramePr>
        <p:xfrm>
          <a:off x="-1235075" y="2470150"/>
          <a:ext cx="6096000" cy="927100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TextBox 7"/>
          <p:cNvSpPr txBox="1"/>
          <p:nvPr/>
        </p:nvSpPr>
        <p:spPr>
          <a:xfrm>
            <a:off x="4932363" y="4005263"/>
            <a:ext cx="3708400" cy="1846262"/>
          </a:xfrm>
          <a:prstGeom prst="rect">
            <a:avLst/>
          </a:prstGeom>
          <a:noFill/>
        </p:spPr>
        <p:txBody>
          <a:bodyPr>
            <a:spAutoFit/>
          </a:bodyPr>
          <a:lstStyle/>
          <a:p>
            <a:pPr algn="l" defTabSz="457200" fontAlgn="auto">
              <a:lnSpc>
                <a:spcPct val="100000"/>
              </a:lnSpc>
              <a:spcBef>
                <a:spcPts val="0"/>
              </a:spcBef>
              <a:spcAft>
                <a:spcPts val="0"/>
              </a:spcAft>
              <a:defRPr/>
            </a:pPr>
            <a:r>
              <a:rPr lang="en-US" sz="2400" b="1" dirty="0">
                <a:solidFill>
                  <a:srgbClr val="3366FF"/>
                </a:solidFill>
                <a:latin typeface="+mn-lt"/>
                <a:ea typeface="+mn-ea"/>
              </a:rPr>
              <a:t>Release 1</a:t>
            </a:r>
            <a:endParaRPr lang="en-US" sz="2400" dirty="0">
              <a:solidFill>
                <a:srgbClr val="3366FF"/>
              </a:solidFill>
              <a:latin typeface="+mn-lt"/>
              <a:ea typeface="ＭＳ Ｐゴシック" charset="0"/>
              <a:cs typeface="ＭＳ Ｐゴシック" charset="0"/>
            </a:endParaRPr>
          </a:p>
          <a:p>
            <a:pPr algn="l" defTabSz="457200" fontAlgn="auto">
              <a:lnSpc>
                <a:spcPct val="100000"/>
              </a:lnSpc>
              <a:spcBef>
                <a:spcPts val="0"/>
              </a:spcBef>
              <a:spcAft>
                <a:spcPts val="0"/>
              </a:spcAft>
              <a:defRPr/>
            </a:pPr>
            <a:r>
              <a:rPr lang="en-US" sz="2400" dirty="0">
                <a:solidFill>
                  <a:schemeClr val="tx1"/>
                </a:solidFill>
                <a:latin typeface="+mn-lt"/>
                <a:ea typeface="ＭＳ Ｐゴシック" charset="0"/>
                <a:cs typeface="ＭＳ Ｐゴシック" charset="0"/>
              </a:rPr>
              <a:t>64,976 haplotypes </a:t>
            </a:r>
          </a:p>
          <a:p>
            <a:pPr algn="l" defTabSz="457200" fontAlgn="auto">
              <a:lnSpc>
                <a:spcPct val="100000"/>
              </a:lnSpc>
              <a:spcBef>
                <a:spcPts val="0"/>
              </a:spcBef>
              <a:spcAft>
                <a:spcPts val="0"/>
              </a:spcAft>
              <a:defRPr/>
            </a:pPr>
            <a:r>
              <a:rPr lang="en-US" sz="2400" dirty="0">
                <a:solidFill>
                  <a:schemeClr val="tx1"/>
                </a:solidFill>
                <a:latin typeface="+mn-lt"/>
                <a:ea typeface="ＭＳ Ｐゴシック" charset="0"/>
                <a:cs typeface="ＭＳ Ｐゴシック" charset="0"/>
              </a:rPr>
              <a:t>39,235,157 SNPs</a:t>
            </a:r>
          </a:p>
          <a:p>
            <a:pPr algn="l" defTabSz="457200" fontAlgn="auto">
              <a:lnSpc>
                <a:spcPct val="100000"/>
              </a:lnSpc>
              <a:spcBef>
                <a:spcPts val="0"/>
              </a:spcBef>
              <a:spcAft>
                <a:spcPts val="0"/>
              </a:spcAft>
              <a:defRPr/>
            </a:pPr>
            <a:r>
              <a:rPr lang="en-US" sz="2400" dirty="0">
                <a:solidFill>
                  <a:schemeClr val="tx1"/>
                </a:solidFill>
                <a:latin typeface="+mn-lt"/>
                <a:ea typeface="ＭＳ Ｐゴシック" charset="0"/>
                <a:cs typeface="ＭＳ Ｐゴシック" charset="0"/>
              </a:rPr>
              <a:t>estimated MAC &gt;= 5</a:t>
            </a:r>
            <a:endParaRPr lang="en-US" sz="2400" dirty="0">
              <a:solidFill>
                <a:schemeClr val="tx1"/>
              </a:solidFill>
              <a:latin typeface="+mn-lt"/>
              <a:ea typeface="+mn-ea"/>
            </a:endParaRPr>
          </a:p>
          <a:p>
            <a:pPr algn="l" defTabSz="457200" fontAlgn="auto">
              <a:lnSpc>
                <a:spcPct val="100000"/>
              </a:lnSpc>
              <a:spcBef>
                <a:spcPts val="0"/>
              </a:spcBef>
              <a:spcAft>
                <a:spcPts val="0"/>
              </a:spcAft>
              <a:defRPr/>
            </a:pPr>
            <a:endParaRPr lang="en-US" dirty="0">
              <a:solidFill>
                <a:prstClr val="black"/>
              </a:solidFill>
              <a:latin typeface="Calibri"/>
              <a:ea typeface="+mn-ea"/>
            </a:endParaRPr>
          </a:p>
        </p:txBody>
      </p:sp>
      <p:graphicFrame>
        <p:nvGraphicFramePr>
          <p:cNvPr id="5" name="Table 4"/>
          <p:cNvGraphicFramePr>
            <a:graphicFrameLocks noGrp="1"/>
          </p:cNvGraphicFramePr>
          <p:nvPr/>
        </p:nvGraphicFramePr>
        <p:xfrm>
          <a:off x="514350" y="1263650"/>
          <a:ext cx="3986213" cy="4973628"/>
        </p:xfrm>
        <a:graphic>
          <a:graphicData uri="http://schemas.openxmlformats.org/drawingml/2006/table">
            <a:tbl>
              <a:tblPr firstRow="1">
                <a:tableStyleId>{6E25E649-3F16-4E02-A733-19D2CDBF48F0}</a:tableStyleId>
              </a:tblPr>
              <a:tblGrid>
                <a:gridCol w="1468956"/>
                <a:gridCol w="1466475"/>
                <a:gridCol w="1050782"/>
              </a:tblGrid>
              <a:tr h="226074">
                <a:tc>
                  <a:txBody>
                    <a:bodyPr/>
                    <a:lstStyle/>
                    <a:p>
                      <a:pPr algn="ctr" fontAlgn="b"/>
                      <a:r>
                        <a:rPr lang="en-US" sz="1400" u="none" strike="noStrike">
                          <a:effectLst/>
                        </a:rPr>
                        <a:t>Dataset</a:t>
                      </a:r>
                      <a:endParaRPr lang="en-US" sz="1400" b="1"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Samples</a:t>
                      </a:r>
                      <a:endParaRPr lang="en-US" sz="1400" b="1"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Coverage</a:t>
                      </a:r>
                      <a:endParaRPr lang="en-US" sz="1400" b="1"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IBD</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4514</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UK10K</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3781</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6.5x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Sardinia</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3514</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GoT2D</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2874</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 + Exome</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dirty="0" smtClean="0">
                          <a:effectLst/>
                        </a:rPr>
                        <a:t>1000GP Phase 3</a:t>
                      </a:r>
                      <a:endParaRPr lang="en-US" sz="1400" b="0" i="0" u="none" strike="noStrike" dirty="0">
                        <a:solidFill>
                          <a:srgbClr val="000000"/>
                        </a:solidFill>
                        <a:effectLst/>
                        <a:latin typeface="Arial"/>
                      </a:endParaRPr>
                    </a:p>
                  </a:txBody>
                  <a:tcPr marL="12702" marR="12702" marT="12698" marB="0" anchor="b"/>
                </a:tc>
                <a:tc>
                  <a:txBody>
                    <a:bodyPr/>
                    <a:lstStyle/>
                    <a:p>
                      <a:pPr algn="ctr" fontAlgn="b"/>
                      <a:r>
                        <a:rPr lang="en-US" sz="1400" u="none" strike="noStrike">
                          <a:effectLst/>
                        </a:rPr>
                        <a:t>2535</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 + Exome</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BRIDGES</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2489</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6-8x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AMD</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2099</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Finland</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1941</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4-6x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MCTFR</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1339</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10x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HUNT</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1024</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GECCO</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954</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4-6x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Project MinE</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943</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45x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GPC</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767</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30x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GoNL</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dirty="0">
                          <a:effectLst/>
                        </a:rPr>
                        <a:t>748</a:t>
                      </a:r>
                      <a:endParaRPr lang="en-US" sz="1400" b="0" i="0" u="none" strike="noStrike" dirty="0">
                        <a:solidFill>
                          <a:srgbClr val="000000"/>
                        </a:solidFill>
                        <a:effectLst/>
                        <a:latin typeface="Arial"/>
                      </a:endParaRPr>
                    </a:p>
                  </a:txBody>
                  <a:tcPr marL="12702" marR="12702" marT="12698" marB="0" anchor="b"/>
                </a:tc>
                <a:tc>
                  <a:txBody>
                    <a:bodyPr/>
                    <a:lstStyle/>
                    <a:p>
                      <a:pPr algn="ctr" fontAlgn="b"/>
                      <a:r>
                        <a:rPr lang="en-US" sz="1400" u="none" strike="noStrike">
                          <a:effectLst/>
                        </a:rPr>
                        <a:t>12x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inCHIANTI</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680</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7x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Orkney</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399</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Neptune</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253</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FVG</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250</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4-10x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MANOLIS</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249</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dirty="0">
                          <a:effectLst/>
                        </a:rPr>
                        <a:t>4x</a:t>
                      </a:r>
                      <a:endParaRPr lang="en-US" sz="1400" b="0" i="0" u="none" strike="noStrike" dirty="0">
                        <a:solidFill>
                          <a:srgbClr val="000000"/>
                        </a:solidFill>
                        <a:effectLst/>
                        <a:latin typeface="Arial"/>
                      </a:endParaRPr>
                    </a:p>
                  </a:txBody>
                  <a:tcPr marL="12702" marR="12702" marT="12698" marB="0" anchor="b"/>
                </a:tc>
              </a:tr>
              <a:tr h="226074">
                <a:tc>
                  <a:txBody>
                    <a:bodyPr/>
                    <a:lstStyle/>
                    <a:p>
                      <a:pPr algn="l" fontAlgn="b"/>
                      <a:r>
                        <a:rPr lang="en-US" sz="1400" u="none" strike="noStrike">
                          <a:effectLst/>
                        </a:rPr>
                        <a:t>Val Borbera</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225</a:t>
                      </a:r>
                      <a:endParaRPr lang="en-US" sz="1400" b="0" i="0" u="none" strike="noStrike">
                        <a:solidFill>
                          <a:srgbClr val="000000"/>
                        </a:solidFill>
                        <a:effectLst/>
                        <a:latin typeface="Arial"/>
                      </a:endParaRPr>
                    </a:p>
                  </a:txBody>
                  <a:tcPr marL="12702" marR="12702" marT="12698" marB="0" anchor="b"/>
                </a:tc>
                <a:tc>
                  <a:txBody>
                    <a:bodyPr/>
                    <a:lstStyle/>
                    <a:p>
                      <a:pPr algn="ctr" fontAlgn="b"/>
                      <a:r>
                        <a:rPr lang="en-US" sz="1400" u="none" strike="noStrike">
                          <a:effectLst/>
                        </a:rPr>
                        <a:t>6x</a:t>
                      </a:r>
                      <a:endParaRPr lang="en-US" sz="1400" b="0" i="0" u="none" strike="noStrike">
                        <a:solidFill>
                          <a:srgbClr val="000000"/>
                        </a:solidFill>
                        <a:effectLst/>
                        <a:latin typeface="Arial"/>
                      </a:endParaRPr>
                    </a:p>
                  </a:txBody>
                  <a:tcPr marL="12702" marR="12702" marT="12698" marB="0" anchor="b"/>
                </a:tc>
              </a:tr>
              <a:tr h="226074">
                <a:tc>
                  <a:txBody>
                    <a:bodyPr/>
                    <a:lstStyle/>
                    <a:p>
                      <a:pPr algn="l" fontAlgn="b"/>
                      <a:endParaRPr lang="en-US" sz="1400" b="1" i="0" u="none" strike="noStrike">
                        <a:solidFill>
                          <a:srgbClr val="000000"/>
                        </a:solidFill>
                        <a:effectLst/>
                        <a:latin typeface="Arial"/>
                      </a:endParaRPr>
                    </a:p>
                  </a:txBody>
                  <a:tcPr marL="12702" marR="12702" marT="12698" marB="0" anchor="b"/>
                </a:tc>
                <a:tc>
                  <a:txBody>
                    <a:bodyPr/>
                    <a:lstStyle/>
                    <a:p>
                      <a:pPr algn="ctr" fontAlgn="b"/>
                      <a:r>
                        <a:rPr lang="en-US" sz="1400" u="none" strike="noStrike" dirty="0" smtClean="0">
                          <a:effectLst/>
                        </a:rPr>
                        <a:t>32,488</a:t>
                      </a:r>
                      <a:endParaRPr lang="en-US" sz="1400" b="1" i="0" u="none" strike="noStrike" dirty="0">
                        <a:solidFill>
                          <a:srgbClr val="000000"/>
                        </a:solidFill>
                        <a:effectLst/>
                        <a:latin typeface="Arial"/>
                      </a:endParaRPr>
                    </a:p>
                  </a:txBody>
                  <a:tcPr marL="12702" marR="12702" marT="12698" marB="0" anchor="b"/>
                </a:tc>
                <a:tc>
                  <a:txBody>
                    <a:bodyPr/>
                    <a:lstStyle/>
                    <a:p>
                      <a:pPr algn="l" fontAlgn="b"/>
                      <a:endParaRPr lang="en-US" sz="1400" b="1" i="0" u="none" strike="noStrike" dirty="0">
                        <a:solidFill>
                          <a:srgbClr val="000000"/>
                        </a:solidFill>
                        <a:effectLst/>
                        <a:latin typeface="Arial"/>
                      </a:endParaRPr>
                    </a:p>
                  </a:txBody>
                  <a:tcPr marL="12702" marR="12702" marT="12698" marB="0" anchor="b"/>
                </a:tc>
              </a:tr>
            </a:tbl>
          </a:graphicData>
        </a:graphic>
      </p:graphicFrame>
      <p:sp>
        <p:nvSpPr>
          <p:cNvPr id="127176" name="Rectangle 6"/>
          <p:cNvSpPr>
            <a:spLocks noChangeArrowheads="1"/>
          </p:cNvSpPr>
          <p:nvPr/>
        </p:nvSpPr>
        <p:spPr bwMode="auto">
          <a:xfrm>
            <a:off x="287338" y="6540500"/>
            <a:ext cx="8677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x-none" sz="1100"/>
              <a:t>McCarthy et al. (2016)  A reference panel of 64,976 haplotypes for genotype imputation. Nature Genetics 10.1038/ng.3643</a:t>
            </a:r>
          </a:p>
        </p:txBody>
      </p:sp>
      <p:sp>
        <p:nvSpPr>
          <p:cNvPr id="10" name="Title 1"/>
          <p:cNvSpPr>
            <a:spLocks noGrp="1"/>
          </p:cNvSpPr>
          <p:nvPr>
            <p:ph type="title"/>
          </p:nvPr>
        </p:nvSpPr>
        <p:spPr>
          <a:xfrm>
            <a:off x="464066" y="0"/>
            <a:ext cx="8229600" cy="1143000"/>
          </a:xfrm>
        </p:spPr>
        <p:txBody>
          <a:bodyPr>
            <a:normAutofit fontScale="90000"/>
          </a:bodyPr>
          <a:lstStyle/>
          <a:p>
            <a:r>
              <a:rPr lang="en-US" dirty="0" smtClean="0"/>
              <a:t>The </a:t>
            </a:r>
            <a:r>
              <a:rPr lang="en-US" b="1" dirty="0" smtClean="0"/>
              <a:t>H</a:t>
            </a:r>
            <a:r>
              <a:rPr lang="en-US" dirty="0" smtClean="0"/>
              <a:t>aplotype </a:t>
            </a:r>
            <a:r>
              <a:rPr lang="en-US" b="1" dirty="0" smtClean="0"/>
              <a:t>R</a:t>
            </a:r>
            <a:r>
              <a:rPr lang="en-US" dirty="0" smtClean="0"/>
              <a:t>eference </a:t>
            </a:r>
            <a:r>
              <a:rPr lang="en-US" b="1" dirty="0" smtClean="0"/>
              <a:t>C</a:t>
            </a:r>
            <a:r>
              <a:rPr lang="en-US" dirty="0" smtClean="0"/>
              <a:t>onsortium</a:t>
            </a:r>
            <a:endParaRPr lang="en-US" dirty="0"/>
          </a:p>
        </p:txBody>
      </p:sp>
    </p:spTree>
    <p:extLst>
      <p:ext uri="{BB962C8B-B14F-4D97-AF65-F5344CB8AC3E}">
        <p14:creationId xmlns:p14="http://schemas.microsoft.com/office/powerpoint/2010/main" val="24012505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235075" y="2470150"/>
          <a:ext cx="6096000" cy="927100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2" y="908720"/>
            <a:ext cx="7809230" cy="5761990"/>
          </a:xfrm>
          <a:prstGeom prst="rect">
            <a:avLst/>
          </a:prstGeom>
        </p:spPr>
      </p:pic>
      <p:sp>
        <p:nvSpPr>
          <p:cNvPr id="5" name="Title 1"/>
          <p:cNvSpPr>
            <a:spLocks noGrp="1"/>
          </p:cNvSpPr>
          <p:nvPr>
            <p:ph type="title"/>
          </p:nvPr>
        </p:nvSpPr>
        <p:spPr>
          <a:xfrm>
            <a:off x="464066" y="0"/>
            <a:ext cx="8229600" cy="1143000"/>
          </a:xfrm>
        </p:spPr>
        <p:txBody>
          <a:bodyPr>
            <a:normAutofit fontScale="90000"/>
          </a:bodyPr>
          <a:lstStyle/>
          <a:p>
            <a:r>
              <a:rPr lang="en-US" dirty="0" smtClean="0"/>
              <a:t>The </a:t>
            </a:r>
            <a:r>
              <a:rPr lang="en-US" b="1" dirty="0" smtClean="0"/>
              <a:t>H</a:t>
            </a:r>
            <a:r>
              <a:rPr lang="en-US" dirty="0" smtClean="0"/>
              <a:t>aplotype </a:t>
            </a:r>
            <a:r>
              <a:rPr lang="en-US" b="1" dirty="0" smtClean="0"/>
              <a:t>R</a:t>
            </a:r>
            <a:r>
              <a:rPr lang="en-US" dirty="0" smtClean="0"/>
              <a:t>eference </a:t>
            </a:r>
            <a:r>
              <a:rPr lang="en-US" b="1" dirty="0" smtClean="0"/>
              <a:t>C</a:t>
            </a:r>
            <a:r>
              <a:rPr lang="en-US" dirty="0" smtClean="0"/>
              <a:t>onsortium</a:t>
            </a:r>
            <a:endParaRPr lang="en-US" dirty="0"/>
          </a:p>
        </p:txBody>
      </p:sp>
    </p:spTree>
    <p:extLst>
      <p:ext uri="{BB962C8B-B14F-4D97-AF65-F5344CB8AC3E}">
        <p14:creationId xmlns:p14="http://schemas.microsoft.com/office/powerpoint/2010/main" val="1218403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fr-FR" dirty="0"/>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1854556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afternoon practical</a:t>
            </a:r>
            <a:endParaRPr lang="fr-FR" dirty="0"/>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211074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Haplotypes in </a:t>
            </a:r>
            <a:r>
              <a:rPr lang="en-US" dirty="0" smtClean="0"/>
              <a:t>population genetics</a:t>
            </a:r>
            <a:endParaRPr lang="fr-FR" dirty="0"/>
          </a:p>
        </p:txBody>
      </p:sp>
      <p:grpSp>
        <p:nvGrpSpPr>
          <p:cNvPr id="4" name="Group 3"/>
          <p:cNvGrpSpPr/>
          <p:nvPr/>
        </p:nvGrpSpPr>
        <p:grpSpPr>
          <a:xfrm>
            <a:off x="1043608" y="1458045"/>
            <a:ext cx="3024336" cy="2415578"/>
            <a:chOff x="971600" y="1196752"/>
            <a:chExt cx="3024336" cy="2415578"/>
          </a:xfrm>
        </p:grpSpPr>
        <p:sp>
          <p:nvSpPr>
            <p:cNvPr id="5" name="TextBox 4"/>
            <p:cNvSpPr txBox="1"/>
            <p:nvPr/>
          </p:nvSpPr>
          <p:spPr>
            <a:xfrm>
              <a:off x="1475656" y="2015656"/>
              <a:ext cx="684424" cy="646331"/>
            </a:xfrm>
            <a:prstGeom prst="rect">
              <a:avLst/>
            </a:prstGeom>
            <a:noFill/>
          </p:spPr>
          <p:txBody>
            <a:bodyPr wrap="square" rtlCol="0">
              <a:spAutoFit/>
            </a:bodyPr>
            <a:lstStyle/>
            <a:p>
              <a:pPr algn="ctr"/>
              <a:r>
                <a:rPr lang="en-US" sz="3600" dirty="0" smtClean="0"/>
                <a:t>H</a:t>
              </a:r>
              <a:endParaRPr lang="en-US" sz="3600" dirty="0"/>
            </a:p>
          </p:txBody>
        </p:sp>
        <p:sp>
          <p:nvSpPr>
            <p:cNvPr id="6" name="Rectangle 5"/>
            <p:cNvSpPr/>
            <p:nvPr/>
          </p:nvSpPr>
          <p:spPr>
            <a:xfrm>
              <a:off x="1043608" y="1438150"/>
              <a:ext cx="2952328" cy="21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71600" y="1196752"/>
              <a:ext cx="1800200" cy="307777"/>
            </a:xfrm>
            <a:prstGeom prst="rect">
              <a:avLst/>
            </a:prstGeom>
            <a:noFill/>
          </p:spPr>
          <p:txBody>
            <a:bodyPr wrap="square" rtlCol="0">
              <a:spAutoFit/>
            </a:bodyPr>
            <a:lstStyle/>
            <a:p>
              <a:r>
                <a:rPr lang="en-US" sz="1400" dirty="0" smtClean="0"/>
                <a:t>1. Mapping </a:t>
              </a:r>
              <a:r>
                <a:rPr lang="en-US" sz="1400" b="1" dirty="0" smtClean="0"/>
                <a:t>selection</a:t>
              </a:r>
              <a:endParaRPr lang="en-US" sz="1400" b="1" dirty="0"/>
            </a:p>
          </p:txBody>
        </p:sp>
        <p:sp>
          <p:nvSpPr>
            <p:cNvPr id="8" name="Rectangle 7"/>
            <p:cNvSpPr/>
            <p:nvPr/>
          </p:nvSpPr>
          <p:spPr>
            <a:xfrm>
              <a:off x="1187620" y="1531000"/>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9" name="Rectangle 8"/>
            <p:cNvSpPr/>
            <p:nvPr/>
          </p:nvSpPr>
          <p:spPr>
            <a:xfrm>
              <a:off x="1187624" y="169622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0" name="Rectangle 9"/>
            <p:cNvSpPr/>
            <p:nvPr/>
          </p:nvSpPr>
          <p:spPr>
            <a:xfrm>
              <a:off x="1187624" y="185719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1" name="Rectangle 10"/>
            <p:cNvSpPr/>
            <p:nvPr/>
          </p:nvSpPr>
          <p:spPr>
            <a:xfrm>
              <a:off x="1187624" y="2020322"/>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 name="Rectangle 11"/>
            <p:cNvSpPr/>
            <p:nvPr/>
          </p:nvSpPr>
          <p:spPr>
            <a:xfrm>
              <a:off x="1187628" y="2174942"/>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3" name="Rectangle 12"/>
            <p:cNvSpPr/>
            <p:nvPr/>
          </p:nvSpPr>
          <p:spPr>
            <a:xfrm>
              <a:off x="1187628" y="233597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14" name="Straight Connector 13"/>
            <p:cNvCxnSpPr/>
            <p:nvPr/>
          </p:nvCxnSpPr>
          <p:spPr>
            <a:xfrm>
              <a:off x="1187628" y="23338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8" y="24418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87624" y="2499040"/>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17" name="Straight Connector 16"/>
            <p:cNvCxnSpPr/>
            <p:nvPr/>
          </p:nvCxnSpPr>
          <p:spPr>
            <a:xfrm>
              <a:off x="1187624" y="249688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260488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890574" y="1531000"/>
              <a:ext cx="1011226"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20" name="Rectangle 19"/>
            <p:cNvSpPr/>
            <p:nvPr/>
          </p:nvSpPr>
          <p:spPr>
            <a:xfrm>
              <a:off x="1763689" y="1691913"/>
              <a:ext cx="127966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21" name="Rectangle 20"/>
            <p:cNvSpPr/>
            <p:nvPr/>
          </p:nvSpPr>
          <p:spPr>
            <a:xfrm>
              <a:off x="1871644" y="1859295"/>
              <a:ext cx="995698"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22" name="Rectangle 21"/>
            <p:cNvSpPr/>
            <p:nvPr/>
          </p:nvSpPr>
          <p:spPr>
            <a:xfrm>
              <a:off x="1979714" y="2016011"/>
              <a:ext cx="1069796"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23" name="Rectangle 22"/>
            <p:cNvSpPr/>
            <p:nvPr/>
          </p:nvSpPr>
          <p:spPr>
            <a:xfrm>
              <a:off x="1979714" y="2172789"/>
              <a:ext cx="879919"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24" name="Rectangle 23"/>
            <p:cNvSpPr/>
            <p:nvPr/>
          </p:nvSpPr>
          <p:spPr>
            <a:xfrm>
              <a:off x="1187624" y="2827506"/>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25" name="Straight Connector 24"/>
            <p:cNvCxnSpPr/>
            <p:nvPr/>
          </p:nvCxnSpPr>
          <p:spPr>
            <a:xfrm>
              <a:off x="1187620" y="152884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87620" y="163684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87624" y="169407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87624" y="180207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87624" y="185504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87624" y="196304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87624" y="201816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87624" y="212616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87628" y="217278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87628" y="228078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902046" y="2824991"/>
              <a:ext cx="984137"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36" name="Straight Connector 35"/>
            <p:cNvCxnSpPr/>
            <p:nvPr/>
          </p:nvCxnSpPr>
          <p:spPr>
            <a:xfrm>
              <a:off x="1187624" y="282535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87624" y="293335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11760" y="1504529"/>
              <a:ext cx="0" cy="1692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40050" y="3045698"/>
              <a:ext cx="1207265" cy="276999"/>
            </a:xfrm>
            <a:prstGeom prst="rect">
              <a:avLst/>
            </a:prstGeom>
            <a:noFill/>
          </p:spPr>
          <p:txBody>
            <a:bodyPr wrap="square" rtlCol="0">
              <a:spAutoFit/>
            </a:bodyPr>
            <a:lstStyle/>
            <a:p>
              <a:pPr algn="ctr"/>
              <a:r>
                <a:rPr lang="en-US" sz="1200" dirty="0" smtClean="0"/>
                <a:t>Selection event</a:t>
              </a:r>
              <a:endParaRPr lang="en-US" sz="1200" dirty="0"/>
            </a:p>
          </p:txBody>
        </p:sp>
        <p:cxnSp>
          <p:nvCxnSpPr>
            <p:cNvPr id="40" name="Straight Connector 39"/>
            <p:cNvCxnSpPr>
              <a:endCxn id="39" idx="1"/>
            </p:cNvCxnSpPr>
            <p:nvPr/>
          </p:nvCxnSpPr>
          <p:spPr>
            <a:xfrm flipV="1">
              <a:off x="2403519" y="3184198"/>
              <a:ext cx="336531"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55560" y="3350720"/>
              <a:ext cx="2934400" cy="261610"/>
            </a:xfrm>
            <a:prstGeom prst="rect">
              <a:avLst/>
            </a:prstGeom>
            <a:noFill/>
          </p:spPr>
          <p:txBody>
            <a:bodyPr wrap="square" rtlCol="0">
              <a:spAutoFit/>
            </a:bodyPr>
            <a:lstStyle/>
            <a:p>
              <a:r>
                <a:rPr lang="en-US" sz="1100" i="1" dirty="0" err="1" smtClean="0"/>
                <a:t>Sabeti</a:t>
              </a:r>
              <a:r>
                <a:rPr lang="en-US" sz="1100" i="1" dirty="0" smtClean="0"/>
                <a:t> et al, Nature 2002</a:t>
              </a:r>
              <a:endParaRPr lang="en-US" sz="1100" i="1" dirty="0"/>
            </a:p>
          </p:txBody>
        </p:sp>
      </p:grpSp>
      <p:grpSp>
        <p:nvGrpSpPr>
          <p:cNvPr id="42" name="Group 41"/>
          <p:cNvGrpSpPr/>
          <p:nvPr/>
        </p:nvGrpSpPr>
        <p:grpSpPr>
          <a:xfrm>
            <a:off x="1043608" y="4179026"/>
            <a:ext cx="3024336" cy="2412350"/>
            <a:chOff x="971600" y="3917733"/>
            <a:chExt cx="3024336" cy="2412350"/>
          </a:xfrm>
        </p:grpSpPr>
        <p:sp>
          <p:nvSpPr>
            <p:cNvPr id="43" name="TextBox 42"/>
            <p:cNvSpPr txBox="1"/>
            <p:nvPr/>
          </p:nvSpPr>
          <p:spPr>
            <a:xfrm>
              <a:off x="1475656" y="4736637"/>
              <a:ext cx="684424" cy="646331"/>
            </a:xfrm>
            <a:prstGeom prst="rect">
              <a:avLst/>
            </a:prstGeom>
            <a:noFill/>
          </p:spPr>
          <p:txBody>
            <a:bodyPr wrap="square" rtlCol="0">
              <a:spAutoFit/>
            </a:bodyPr>
            <a:lstStyle/>
            <a:p>
              <a:pPr algn="ctr"/>
              <a:r>
                <a:rPr lang="en-US" sz="3600" dirty="0" smtClean="0"/>
                <a:t>H</a:t>
              </a:r>
              <a:endParaRPr lang="en-US" sz="3600" dirty="0"/>
            </a:p>
          </p:txBody>
        </p:sp>
        <p:sp>
          <p:nvSpPr>
            <p:cNvPr id="44" name="Rectangle 43"/>
            <p:cNvSpPr/>
            <p:nvPr/>
          </p:nvSpPr>
          <p:spPr>
            <a:xfrm>
              <a:off x="1043608" y="4159131"/>
              <a:ext cx="2952328" cy="21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71600" y="3917733"/>
              <a:ext cx="1800200" cy="307777"/>
            </a:xfrm>
            <a:prstGeom prst="rect">
              <a:avLst/>
            </a:prstGeom>
            <a:noFill/>
          </p:spPr>
          <p:txBody>
            <a:bodyPr wrap="square" rtlCol="0">
              <a:spAutoFit/>
            </a:bodyPr>
            <a:lstStyle/>
            <a:p>
              <a:r>
                <a:rPr lang="en-US" sz="1400" dirty="0" smtClean="0"/>
                <a:t>2. Mapping </a:t>
              </a:r>
              <a:r>
                <a:rPr lang="en-US" sz="1400" b="1" dirty="0" smtClean="0"/>
                <a:t>IBD</a:t>
              </a:r>
              <a:endParaRPr lang="en-US" sz="1400" b="1" dirty="0"/>
            </a:p>
          </p:txBody>
        </p:sp>
        <p:sp>
          <p:nvSpPr>
            <p:cNvPr id="46" name="Rectangle 45"/>
            <p:cNvSpPr/>
            <p:nvPr/>
          </p:nvSpPr>
          <p:spPr>
            <a:xfrm>
              <a:off x="1187620" y="4251981"/>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47" name="Rectangle 46"/>
            <p:cNvSpPr/>
            <p:nvPr/>
          </p:nvSpPr>
          <p:spPr>
            <a:xfrm>
              <a:off x="1187624" y="4417205"/>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48" name="Rectangle 47"/>
            <p:cNvSpPr/>
            <p:nvPr/>
          </p:nvSpPr>
          <p:spPr>
            <a:xfrm>
              <a:off x="1187624" y="4578175"/>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49" name="Rectangle 48"/>
            <p:cNvSpPr/>
            <p:nvPr/>
          </p:nvSpPr>
          <p:spPr>
            <a:xfrm>
              <a:off x="1187624" y="4741303"/>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50" name="Rectangle 49"/>
            <p:cNvSpPr/>
            <p:nvPr/>
          </p:nvSpPr>
          <p:spPr>
            <a:xfrm>
              <a:off x="1187628" y="4895923"/>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51" name="Rectangle 50"/>
            <p:cNvSpPr/>
            <p:nvPr/>
          </p:nvSpPr>
          <p:spPr>
            <a:xfrm>
              <a:off x="1187628" y="5056955"/>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52" name="Straight Connector 51"/>
            <p:cNvCxnSpPr/>
            <p:nvPr/>
          </p:nvCxnSpPr>
          <p:spPr>
            <a:xfrm>
              <a:off x="1187628" y="505480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87628" y="516280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187624" y="5220021"/>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55" name="Straight Connector 54"/>
            <p:cNvCxnSpPr/>
            <p:nvPr/>
          </p:nvCxnSpPr>
          <p:spPr>
            <a:xfrm>
              <a:off x="1187624" y="5217868"/>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87624" y="5325868"/>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19896" y="4736992"/>
              <a:ext cx="2016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58" name="Rectangle 57"/>
            <p:cNvSpPr/>
            <p:nvPr/>
          </p:nvSpPr>
          <p:spPr>
            <a:xfrm>
              <a:off x="1187624" y="5548487"/>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59" name="Straight Connector 58"/>
            <p:cNvCxnSpPr/>
            <p:nvPr/>
          </p:nvCxnSpPr>
          <p:spPr>
            <a:xfrm>
              <a:off x="1187620" y="4249828"/>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87620" y="4357828"/>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187624" y="441505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87624" y="452305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87624" y="457602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87624" y="468402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87624" y="4739150"/>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87624" y="4847150"/>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87628" y="4893770"/>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87628" y="5001770"/>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608477" y="5545972"/>
              <a:ext cx="2027419"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70" name="Straight Connector 69"/>
            <p:cNvCxnSpPr/>
            <p:nvPr/>
          </p:nvCxnSpPr>
          <p:spPr>
            <a:xfrm>
              <a:off x="1187624" y="5546334"/>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187624" y="5654334"/>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11760" y="4794607"/>
              <a:ext cx="0" cy="1116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14650" y="5777319"/>
              <a:ext cx="1207265" cy="276999"/>
            </a:xfrm>
            <a:prstGeom prst="rect">
              <a:avLst/>
            </a:prstGeom>
            <a:noFill/>
          </p:spPr>
          <p:txBody>
            <a:bodyPr wrap="square" rtlCol="0">
              <a:spAutoFit/>
            </a:bodyPr>
            <a:lstStyle/>
            <a:p>
              <a:pPr algn="ctr"/>
              <a:r>
                <a:rPr lang="en-US" sz="1200" dirty="0" smtClean="0"/>
                <a:t>Shared IBD track</a:t>
              </a:r>
              <a:endParaRPr lang="en-US" sz="1200" dirty="0"/>
            </a:p>
          </p:txBody>
        </p:sp>
        <p:cxnSp>
          <p:nvCxnSpPr>
            <p:cNvPr id="74" name="Straight Connector 73"/>
            <p:cNvCxnSpPr/>
            <p:nvPr/>
          </p:nvCxnSpPr>
          <p:spPr>
            <a:xfrm flipV="1">
              <a:off x="2411760" y="5912827"/>
              <a:ext cx="336531"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376835" y="5573995"/>
              <a:ext cx="72008"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377008" y="4759682"/>
              <a:ext cx="72008"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043608" y="6068473"/>
              <a:ext cx="2934400" cy="261610"/>
            </a:xfrm>
            <a:prstGeom prst="rect">
              <a:avLst/>
            </a:prstGeom>
            <a:noFill/>
          </p:spPr>
          <p:txBody>
            <a:bodyPr wrap="square" rtlCol="0">
              <a:spAutoFit/>
            </a:bodyPr>
            <a:lstStyle/>
            <a:p>
              <a:r>
                <a:rPr lang="en-US" sz="1100" i="1" dirty="0" smtClean="0"/>
                <a:t>Browning et al, Genetics 2013</a:t>
              </a:r>
              <a:endParaRPr lang="en-US" sz="1100" i="1" dirty="0"/>
            </a:p>
          </p:txBody>
        </p:sp>
      </p:grpSp>
      <p:grpSp>
        <p:nvGrpSpPr>
          <p:cNvPr id="78" name="Group 77"/>
          <p:cNvGrpSpPr/>
          <p:nvPr/>
        </p:nvGrpSpPr>
        <p:grpSpPr>
          <a:xfrm>
            <a:off x="5220071" y="1458045"/>
            <a:ext cx="3024337" cy="2414659"/>
            <a:chOff x="5148063" y="1196752"/>
            <a:chExt cx="3024337" cy="2414659"/>
          </a:xfrm>
        </p:grpSpPr>
        <p:sp>
          <p:nvSpPr>
            <p:cNvPr id="79" name="TextBox 78"/>
            <p:cNvSpPr txBox="1"/>
            <p:nvPr/>
          </p:nvSpPr>
          <p:spPr>
            <a:xfrm>
              <a:off x="5652120" y="2015656"/>
              <a:ext cx="684424" cy="646331"/>
            </a:xfrm>
            <a:prstGeom prst="rect">
              <a:avLst/>
            </a:prstGeom>
            <a:noFill/>
          </p:spPr>
          <p:txBody>
            <a:bodyPr wrap="square" rtlCol="0">
              <a:spAutoFit/>
            </a:bodyPr>
            <a:lstStyle/>
            <a:p>
              <a:pPr algn="ctr"/>
              <a:r>
                <a:rPr lang="en-US" sz="3600" dirty="0" smtClean="0"/>
                <a:t>H</a:t>
              </a:r>
              <a:endParaRPr lang="en-US" sz="3600" dirty="0"/>
            </a:p>
          </p:txBody>
        </p:sp>
        <p:sp>
          <p:nvSpPr>
            <p:cNvPr id="80" name="Rectangle 79"/>
            <p:cNvSpPr/>
            <p:nvPr/>
          </p:nvSpPr>
          <p:spPr>
            <a:xfrm>
              <a:off x="5220072" y="1438150"/>
              <a:ext cx="2952328" cy="21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148063" y="1196752"/>
              <a:ext cx="1913235" cy="307777"/>
            </a:xfrm>
            <a:prstGeom prst="rect">
              <a:avLst/>
            </a:prstGeom>
            <a:noFill/>
          </p:spPr>
          <p:txBody>
            <a:bodyPr wrap="square" rtlCol="0">
              <a:spAutoFit/>
            </a:bodyPr>
            <a:lstStyle/>
            <a:p>
              <a:r>
                <a:rPr lang="en-US" sz="1400" dirty="0" smtClean="0"/>
                <a:t>3. Mapping </a:t>
              </a:r>
              <a:r>
                <a:rPr lang="en-US" sz="1400" b="1" dirty="0" smtClean="0"/>
                <a:t>admixture</a:t>
              </a:r>
              <a:endParaRPr lang="en-US" sz="1400" b="1" dirty="0"/>
            </a:p>
          </p:txBody>
        </p:sp>
        <p:sp>
          <p:nvSpPr>
            <p:cNvPr id="82" name="Rectangle 81"/>
            <p:cNvSpPr/>
            <p:nvPr/>
          </p:nvSpPr>
          <p:spPr>
            <a:xfrm>
              <a:off x="5364084" y="1531000"/>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83" name="Rectangle 82"/>
            <p:cNvSpPr/>
            <p:nvPr/>
          </p:nvSpPr>
          <p:spPr>
            <a:xfrm>
              <a:off x="5364088" y="169622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84" name="Rectangle 83"/>
            <p:cNvSpPr/>
            <p:nvPr/>
          </p:nvSpPr>
          <p:spPr>
            <a:xfrm>
              <a:off x="5364088" y="185719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85" name="Rectangle 84"/>
            <p:cNvSpPr/>
            <p:nvPr/>
          </p:nvSpPr>
          <p:spPr>
            <a:xfrm>
              <a:off x="5364088" y="2020322"/>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86" name="Rectangle 85"/>
            <p:cNvSpPr/>
            <p:nvPr/>
          </p:nvSpPr>
          <p:spPr>
            <a:xfrm>
              <a:off x="5364092" y="2174942"/>
              <a:ext cx="262656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87" name="Rectangle 86"/>
            <p:cNvSpPr/>
            <p:nvPr/>
          </p:nvSpPr>
          <p:spPr>
            <a:xfrm>
              <a:off x="5364092" y="2335974"/>
              <a:ext cx="262656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88" name="Straight Connector 87"/>
            <p:cNvCxnSpPr/>
            <p:nvPr/>
          </p:nvCxnSpPr>
          <p:spPr>
            <a:xfrm>
              <a:off x="5364092" y="23338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364092" y="24418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5364088" y="2499040"/>
              <a:ext cx="262656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91" name="Straight Connector 90"/>
            <p:cNvCxnSpPr/>
            <p:nvPr/>
          </p:nvCxnSpPr>
          <p:spPr>
            <a:xfrm>
              <a:off x="5364088" y="249688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364088" y="260488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364084" y="152884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364084" y="1636847"/>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364088" y="169407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364088" y="180207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364088" y="185504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364088" y="196304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364088" y="201816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364088" y="212616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364092" y="217278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364092" y="2280789"/>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364088" y="2831785"/>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04" name="Rectangle 103"/>
            <p:cNvSpPr/>
            <p:nvPr/>
          </p:nvSpPr>
          <p:spPr>
            <a:xfrm>
              <a:off x="6006822" y="2827536"/>
              <a:ext cx="173353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105" name="Straight Connector 104"/>
            <p:cNvCxnSpPr/>
            <p:nvPr/>
          </p:nvCxnSpPr>
          <p:spPr>
            <a:xfrm>
              <a:off x="5364088" y="282963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364088" y="2937632"/>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580112" y="1669058"/>
              <a:ext cx="504056" cy="307777"/>
            </a:xfrm>
            <a:prstGeom prst="rect">
              <a:avLst/>
            </a:prstGeom>
            <a:solidFill>
              <a:schemeClr val="bg1"/>
            </a:solidFill>
            <a:ln>
              <a:solidFill>
                <a:schemeClr val="tx1"/>
              </a:solidFill>
            </a:ln>
          </p:spPr>
          <p:txBody>
            <a:bodyPr wrap="square" rtlCol="0">
              <a:spAutoFit/>
            </a:bodyPr>
            <a:lstStyle/>
            <a:p>
              <a:pPr algn="ctr"/>
              <a:r>
                <a:rPr lang="en-US" sz="1400" dirty="0" smtClean="0"/>
                <a:t>EUR</a:t>
              </a:r>
              <a:endParaRPr lang="en-US" dirty="0"/>
            </a:p>
          </p:txBody>
        </p:sp>
        <p:sp>
          <p:nvSpPr>
            <p:cNvPr id="108" name="TextBox 107"/>
            <p:cNvSpPr txBox="1"/>
            <p:nvPr/>
          </p:nvSpPr>
          <p:spPr>
            <a:xfrm>
              <a:off x="5580112" y="2236614"/>
              <a:ext cx="504056" cy="307777"/>
            </a:xfrm>
            <a:prstGeom prst="rect">
              <a:avLst/>
            </a:prstGeom>
            <a:solidFill>
              <a:schemeClr val="bg1"/>
            </a:solidFill>
            <a:ln>
              <a:solidFill>
                <a:schemeClr val="tx1"/>
              </a:solidFill>
            </a:ln>
          </p:spPr>
          <p:txBody>
            <a:bodyPr wrap="square" rtlCol="0">
              <a:spAutoFit/>
            </a:bodyPr>
            <a:lstStyle/>
            <a:p>
              <a:pPr algn="ctr"/>
              <a:r>
                <a:rPr lang="en-US" sz="1400" dirty="0" smtClean="0"/>
                <a:t>AFR</a:t>
              </a:r>
              <a:endParaRPr lang="en-US" dirty="0"/>
            </a:p>
          </p:txBody>
        </p:sp>
        <p:sp>
          <p:nvSpPr>
            <p:cNvPr id="109" name="TextBox 108"/>
            <p:cNvSpPr txBox="1"/>
            <p:nvPr/>
          </p:nvSpPr>
          <p:spPr>
            <a:xfrm>
              <a:off x="6821119" y="3043560"/>
              <a:ext cx="1279273" cy="276999"/>
            </a:xfrm>
            <a:prstGeom prst="rect">
              <a:avLst/>
            </a:prstGeom>
            <a:noFill/>
          </p:spPr>
          <p:txBody>
            <a:bodyPr wrap="square" rtlCol="0">
              <a:spAutoFit/>
            </a:bodyPr>
            <a:lstStyle/>
            <a:p>
              <a:pPr algn="ctr"/>
              <a:r>
                <a:rPr lang="en-US" sz="1200" dirty="0" smtClean="0"/>
                <a:t>Admixture event</a:t>
              </a:r>
              <a:endParaRPr lang="en-US" sz="1200" dirty="0"/>
            </a:p>
          </p:txBody>
        </p:sp>
        <p:cxnSp>
          <p:nvCxnSpPr>
            <p:cNvPr id="110" name="Straight Connector 109"/>
            <p:cNvCxnSpPr/>
            <p:nvPr/>
          </p:nvCxnSpPr>
          <p:spPr>
            <a:xfrm>
              <a:off x="6582886" y="2881432"/>
              <a:ext cx="0" cy="324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6582886" y="3200276"/>
              <a:ext cx="336531"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548134" y="2846507"/>
              <a:ext cx="72008"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232024" y="3349801"/>
              <a:ext cx="2934400" cy="261610"/>
            </a:xfrm>
            <a:prstGeom prst="rect">
              <a:avLst/>
            </a:prstGeom>
            <a:noFill/>
          </p:spPr>
          <p:txBody>
            <a:bodyPr wrap="square" rtlCol="0">
              <a:spAutoFit/>
            </a:bodyPr>
            <a:lstStyle/>
            <a:p>
              <a:r>
                <a:rPr lang="en-US" sz="1100" i="1" dirty="0" smtClean="0"/>
                <a:t>Price et al, PLOS Genet 2009</a:t>
              </a:r>
              <a:endParaRPr lang="en-US" sz="1100" i="1" dirty="0"/>
            </a:p>
          </p:txBody>
        </p:sp>
      </p:grpSp>
      <p:grpSp>
        <p:nvGrpSpPr>
          <p:cNvPr id="114" name="Group 113"/>
          <p:cNvGrpSpPr/>
          <p:nvPr/>
        </p:nvGrpSpPr>
        <p:grpSpPr>
          <a:xfrm>
            <a:off x="5220072" y="4169297"/>
            <a:ext cx="3024336" cy="2428055"/>
            <a:chOff x="5148064" y="3908004"/>
            <a:chExt cx="3024336" cy="2428055"/>
          </a:xfrm>
        </p:grpSpPr>
        <p:sp>
          <p:nvSpPr>
            <p:cNvPr id="115" name="TextBox 114"/>
            <p:cNvSpPr txBox="1"/>
            <p:nvPr/>
          </p:nvSpPr>
          <p:spPr>
            <a:xfrm>
              <a:off x="5652120" y="4739530"/>
              <a:ext cx="684424" cy="646331"/>
            </a:xfrm>
            <a:prstGeom prst="rect">
              <a:avLst/>
            </a:prstGeom>
            <a:noFill/>
          </p:spPr>
          <p:txBody>
            <a:bodyPr wrap="square" rtlCol="0">
              <a:spAutoFit/>
            </a:bodyPr>
            <a:lstStyle/>
            <a:p>
              <a:pPr algn="ctr"/>
              <a:r>
                <a:rPr lang="en-US" sz="3600" dirty="0" smtClean="0"/>
                <a:t>H</a:t>
              </a:r>
              <a:endParaRPr lang="en-US" sz="3600" dirty="0"/>
            </a:p>
          </p:txBody>
        </p:sp>
        <p:sp>
          <p:nvSpPr>
            <p:cNvPr id="116" name="Rectangle 115"/>
            <p:cNvSpPr/>
            <p:nvPr/>
          </p:nvSpPr>
          <p:spPr>
            <a:xfrm>
              <a:off x="5220072" y="4162024"/>
              <a:ext cx="2952328" cy="21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148064" y="3908004"/>
              <a:ext cx="2664296" cy="307777"/>
            </a:xfrm>
            <a:prstGeom prst="rect">
              <a:avLst/>
            </a:prstGeom>
            <a:noFill/>
          </p:spPr>
          <p:txBody>
            <a:bodyPr wrap="square" rtlCol="0">
              <a:spAutoFit/>
            </a:bodyPr>
            <a:lstStyle/>
            <a:p>
              <a:r>
                <a:rPr lang="en-US" sz="1400" dirty="0" smtClean="0"/>
                <a:t>4. Estimating </a:t>
              </a:r>
              <a:r>
                <a:rPr lang="en-US" sz="1400" b="1" dirty="0" smtClean="0"/>
                <a:t>recombination rates</a:t>
              </a:r>
              <a:endParaRPr lang="en-US" sz="1400" b="1" dirty="0"/>
            </a:p>
          </p:txBody>
        </p:sp>
        <p:sp>
          <p:nvSpPr>
            <p:cNvPr id="118" name="Rectangle 117"/>
            <p:cNvSpPr/>
            <p:nvPr/>
          </p:nvSpPr>
          <p:spPr>
            <a:xfrm>
              <a:off x="5364084" y="425487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19" name="Rectangle 118"/>
            <p:cNvSpPr/>
            <p:nvPr/>
          </p:nvSpPr>
          <p:spPr>
            <a:xfrm>
              <a:off x="5364088" y="4420098"/>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0" name="Rectangle 119"/>
            <p:cNvSpPr/>
            <p:nvPr/>
          </p:nvSpPr>
          <p:spPr>
            <a:xfrm>
              <a:off x="5364088" y="4581068"/>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1" name="Rectangle 120"/>
            <p:cNvSpPr/>
            <p:nvPr/>
          </p:nvSpPr>
          <p:spPr>
            <a:xfrm>
              <a:off x="5364088" y="4744196"/>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2" name="Rectangle 121"/>
            <p:cNvSpPr/>
            <p:nvPr/>
          </p:nvSpPr>
          <p:spPr>
            <a:xfrm>
              <a:off x="5364092" y="4898816"/>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3" name="Rectangle 122"/>
            <p:cNvSpPr/>
            <p:nvPr/>
          </p:nvSpPr>
          <p:spPr>
            <a:xfrm>
              <a:off x="5364092" y="5059848"/>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4" name="Rectangle 123"/>
            <p:cNvSpPr/>
            <p:nvPr/>
          </p:nvSpPr>
          <p:spPr>
            <a:xfrm>
              <a:off x="5364088" y="5222914"/>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5" name="Rectangle 124"/>
            <p:cNvSpPr/>
            <p:nvPr/>
          </p:nvSpPr>
          <p:spPr>
            <a:xfrm>
              <a:off x="5364088" y="5555659"/>
              <a:ext cx="2626560" cy="1080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26" name="Rectangle 125"/>
            <p:cNvSpPr/>
            <p:nvPr/>
          </p:nvSpPr>
          <p:spPr>
            <a:xfrm>
              <a:off x="6731664" y="5551410"/>
              <a:ext cx="1260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127" name="Straight Connector 126"/>
            <p:cNvCxnSpPr/>
            <p:nvPr/>
          </p:nvCxnSpPr>
          <p:spPr>
            <a:xfrm>
              <a:off x="5364088" y="5553506"/>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364088" y="5661506"/>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6803672" y="5221436"/>
              <a:ext cx="1188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30" name="Rectangle 129"/>
            <p:cNvSpPr/>
            <p:nvPr/>
          </p:nvSpPr>
          <p:spPr>
            <a:xfrm>
              <a:off x="6874540" y="4894066"/>
              <a:ext cx="1116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31" name="Rectangle 130"/>
            <p:cNvSpPr/>
            <p:nvPr/>
          </p:nvSpPr>
          <p:spPr>
            <a:xfrm>
              <a:off x="6803672" y="4740858"/>
              <a:ext cx="1188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32" name="Rectangle 131"/>
            <p:cNvSpPr/>
            <p:nvPr/>
          </p:nvSpPr>
          <p:spPr>
            <a:xfrm>
              <a:off x="6732240" y="4579886"/>
              <a:ext cx="1260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sp>
          <p:nvSpPr>
            <p:cNvPr id="133" name="Rectangle 132"/>
            <p:cNvSpPr/>
            <p:nvPr/>
          </p:nvSpPr>
          <p:spPr>
            <a:xfrm>
              <a:off x="6767971" y="4253758"/>
              <a:ext cx="1224000" cy="1080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latin typeface="DejaVu Sans Mono" pitchFamily="49" charset="0"/>
                <a:ea typeface="DejaVu Sans Mono" pitchFamily="49" charset="0"/>
                <a:cs typeface="DejaVu Sans Mono" pitchFamily="49" charset="0"/>
              </a:endParaRPr>
            </a:p>
          </p:txBody>
        </p:sp>
        <p:cxnSp>
          <p:nvCxnSpPr>
            <p:cNvPr id="134" name="Straight Connector 133"/>
            <p:cNvCxnSpPr/>
            <p:nvPr/>
          </p:nvCxnSpPr>
          <p:spPr>
            <a:xfrm>
              <a:off x="5364084" y="42527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64084" y="436072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364088" y="457891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364088" y="468691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364088" y="474204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5364088" y="485004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364092" y="489666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364092" y="5004663"/>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364092" y="505769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5364092" y="516569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364088" y="522076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364088" y="5328761"/>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364088" y="441794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364088" y="4525945"/>
              <a:ext cx="2626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508104" y="5731718"/>
              <a:ext cx="0" cy="32400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5508104" y="6053737"/>
              <a:ext cx="2484000"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6591399" y="5758431"/>
              <a:ext cx="469900" cy="292202"/>
            </a:xfrm>
            <a:custGeom>
              <a:avLst/>
              <a:gdLst>
                <a:gd name="connsiteX0" fmla="*/ 0 w 469900"/>
                <a:gd name="connsiteY0" fmla="*/ 292202 h 292202"/>
                <a:gd name="connsiteX1" fmla="*/ 82550 w 469900"/>
                <a:gd name="connsiteY1" fmla="*/ 269977 h 292202"/>
                <a:gd name="connsiteX2" fmla="*/ 123825 w 469900"/>
                <a:gd name="connsiteY2" fmla="*/ 203302 h 292202"/>
                <a:gd name="connsiteX3" fmla="*/ 215900 w 469900"/>
                <a:gd name="connsiteY3" fmla="*/ 102 h 292202"/>
                <a:gd name="connsiteX4" fmla="*/ 317500 w 469900"/>
                <a:gd name="connsiteY4" fmla="*/ 231877 h 292202"/>
                <a:gd name="connsiteX5" fmla="*/ 384175 w 469900"/>
                <a:gd name="connsiteY5" fmla="*/ 269977 h 292202"/>
                <a:gd name="connsiteX6" fmla="*/ 469900 w 469900"/>
                <a:gd name="connsiteY6" fmla="*/ 292202 h 2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292202">
                  <a:moveTo>
                    <a:pt x="0" y="292202"/>
                  </a:moveTo>
                  <a:cubicBezTo>
                    <a:pt x="30956" y="288498"/>
                    <a:pt x="61913" y="284794"/>
                    <a:pt x="82550" y="269977"/>
                  </a:cubicBezTo>
                  <a:cubicBezTo>
                    <a:pt x="103187" y="255160"/>
                    <a:pt x="101600" y="248281"/>
                    <a:pt x="123825" y="203302"/>
                  </a:cubicBezTo>
                  <a:cubicBezTo>
                    <a:pt x="146050" y="158323"/>
                    <a:pt x="183621" y="-4661"/>
                    <a:pt x="215900" y="102"/>
                  </a:cubicBezTo>
                  <a:cubicBezTo>
                    <a:pt x="248179" y="4864"/>
                    <a:pt x="289454" y="186898"/>
                    <a:pt x="317500" y="231877"/>
                  </a:cubicBezTo>
                  <a:cubicBezTo>
                    <a:pt x="345546" y="276856"/>
                    <a:pt x="358775" y="259923"/>
                    <a:pt x="384175" y="269977"/>
                  </a:cubicBezTo>
                  <a:cubicBezTo>
                    <a:pt x="409575" y="280031"/>
                    <a:pt x="439737" y="286116"/>
                    <a:pt x="469900" y="292202"/>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TextBox 150"/>
            <p:cNvSpPr txBox="1"/>
            <p:nvPr/>
          </p:nvSpPr>
          <p:spPr>
            <a:xfrm rot="16200000">
              <a:off x="5122815" y="5790111"/>
              <a:ext cx="594415" cy="230832"/>
            </a:xfrm>
            <a:prstGeom prst="rect">
              <a:avLst/>
            </a:prstGeom>
            <a:noFill/>
          </p:spPr>
          <p:txBody>
            <a:bodyPr wrap="square" rtlCol="0">
              <a:spAutoFit/>
            </a:bodyPr>
            <a:lstStyle/>
            <a:p>
              <a:pPr algn="ctr"/>
              <a:r>
                <a:rPr lang="en-US" sz="900" dirty="0" err="1" smtClean="0"/>
                <a:t>cM</a:t>
              </a:r>
              <a:r>
                <a:rPr lang="en-US" sz="900" dirty="0" smtClean="0"/>
                <a:t>/Mb</a:t>
              </a:r>
              <a:endParaRPr lang="en-US" sz="900" dirty="0"/>
            </a:p>
          </p:txBody>
        </p:sp>
        <p:sp>
          <p:nvSpPr>
            <p:cNvPr id="152" name="TextBox 151"/>
            <p:cNvSpPr txBox="1"/>
            <p:nvPr/>
          </p:nvSpPr>
          <p:spPr>
            <a:xfrm>
              <a:off x="5226048" y="6074449"/>
              <a:ext cx="2934400" cy="261610"/>
            </a:xfrm>
            <a:prstGeom prst="rect">
              <a:avLst/>
            </a:prstGeom>
            <a:noFill/>
          </p:spPr>
          <p:txBody>
            <a:bodyPr wrap="square" rtlCol="0">
              <a:spAutoFit/>
            </a:bodyPr>
            <a:lstStyle/>
            <a:p>
              <a:r>
                <a:rPr lang="en-US" sz="1100" i="1" dirty="0" err="1" smtClean="0"/>
                <a:t>O’connell</a:t>
              </a:r>
              <a:r>
                <a:rPr lang="en-US" sz="1100" i="1" dirty="0" smtClean="0"/>
                <a:t> et al, PLOS Genet 2013</a:t>
              </a:r>
              <a:endParaRPr lang="en-US" sz="1100" i="1" dirty="0"/>
            </a:p>
          </p:txBody>
        </p:sp>
      </p:grpSp>
    </p:spTree>
    <p:extLst>
      <p:ext uri="{BB962C8B-B14F-4D97-AF65-F5344CB8AC3E}">
        <p14:creationId xmlns:p14="http://schemas.microsoft.com/office/powerpoint/2010/main" val="421178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6"/>
            <a:ext cx="8229600" cy="1143000"/>
          </a:xfrm>
        </p:spPr>
        <p:txBody>
          <a:bodyPr/>
          <a:lstStyle/>
          <a:p>
            <a:r>
              <a:rPr lang="en-US" dirty="0" smtClean="0"/>
              <a:t>Basic idea of phasing</a:t>
            </a:r>
            <a:endParaRPr lang="fr-FR" dirty="0"/>
          </a:p>
        </p:txBody>
      </p:sp>
      <p:sp>
        <p:nvSpPr>
          <p:cNvPr id="4" name="TextBox 3"/>
          <p:cNvSpPr txBox="1"/>
          <p:nvPr/>
        </p:nvSpPr>
        <p:spPr>
          <a:xfrm>
            <a:off x="0" y="986211"/>
            <a:ext cx="9144000" cy="4466180"/>
          </a:xfrm>
          <a:prstGeom prst="rect">
            <a:avLst/>
          </a:prstGeom>
          <a:noFill/>
        </p:spPr>
        <p:txBody>
          <a:bodyPr wrap="square" rtlCol="0">
            <a:spAutoFit/>
          </a:bodyPr>
          <a:lstStyle/>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1  0  1  0  0  0  1  0  1  0  0  0  0  1  1  1  0  1  0  1</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2  1  1  2  2  1  1  1  0  2  1  2  2  1  1  1  2  1  1  0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a:p>
            <a:pPr>
              <a:lnSpc>
                <a:spcPts val="2000"/>
              </a:lnSpc>
            </a:pPr>
            <a:r>
              <a:rPr lang="en-GB" sz="2200" dirty="0">
                <a:solidFill>
                  <a:schemeClr val="accent1">
                    <a:lumMod val="75000"/>
                  </a:schemeClr>
                </a:solidFill>
                <a:latin typeface="MS Reference Sans Serif" pitchFamily="34" charset="0"/>
                <a:ea typeface="Arial Unicode MS" pitchFamily="34" charset="-128"/>
                <a:cs typeface="Arial Unicode MS" pitchFamily="34" charset="-128"/>
              </a:rPr>
              <a:t>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marL="457200" indent="-457200" algn="ctr">
              <a:lnSpc>
                <a:spcPts val="2000"/>
              </a:lnSpc>
              <a:buAutoNum type="arabicPlain"/>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p:txBody>
      </p:sp>
      <p:sp>
        <p:nvSpPr>
          <p:cNvPr id="5" name="TextBox 4"/>
          <p:cNvSpPr txBox="1"/>
          <p:nvPr/>
        </p:nvSpPr>
        <p:spPr>
          <a:xfrm>
            <a:off x="208087" y="1678166"/>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H</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
        <p:nvSpPr>
          <p:cNvPr id="6" name="TextBox 5"/>
          <p:cNvSpPr txBox="1"/>
          <p:nvPr/>
        </p:nvSpPr>
        <p:spPr>
          <a:xfrm>
            <a:off x="539552" y="5085184"/>
            <a:ext cx="5865965" cy="800219"/>
          </a:xfrm>
          <a:prstGeom prst="rect">
            <a:avLst/>
          </a:prstGeom>
          <a:noFill/>
        </p:spPr>
        <p:txBody>
          <a:bodyPr wrap="none" rtlCol="0">
            <a:spAutoFit/>
          </a:bodyPr>
          <a:lstStyle/>
          <a:p>
            <a:r>
              <a:rPr lang="en-US" sz="2800" dirty="0" smtClean="0"/>
              <a:t>Haplotype estimation works iteratively.</a:t>
            </a:r>
          </a:p>
          <a:p>
            <a:endParaRPr lang="en-US" dirty="0"/>
          </a:p>
        </p:txBody>
      </p:sp>
      <p:sp>
        <p:nvSpPr>
          <p:cNvPr id="7" name="TextBox 6"/>
          <p:cNvSpPr txBox="1"/>
          <p:nvPr/>
        </p:nvSpPr>
        <p:spPr>
          <a:xfrm>
            <a:off x="179512" y="3789040"/>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G</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50448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756"/>
            <a:ext cx="8229600" cy="1143000"/>
          </a:xfrm>
        </p:spPr>
        <p:txBody>
          <a:bodyPr/>
          <a:lstStyle/>
          <a:p>
            <a:r>
              <a:rPr lang="en-US" dirty="0" smtClean="0"/>
              <a:t>Basic idea of phasing</a:t>
            </a:r>
            <a:endParaRPr lang="fr-FR" dirty="0"/>
          </a:p>
        </p:txBody>
      </p:sp>
      <p:sp>
        <p:nvSpPr>
          <p:cNvPr id="5" name="TextBox 4"/>
          <p:cNvSpPr txBox="1"/>
          <p:nvPr/>
        </p:nvSpPr>
        <p:spPr>
          <a:xfrm>
            <a:off x="0" y="980728"/>
            <a:ext cx="9144000" cy="4466180"/>
          </a:xfrm>
          <a:prstGeom prst="rect">
            <a:avLst/>
          </a:prstGeom>
          <a:noFill/>
        </p:spPr>
        <p:txBody>
          <a:bodyPr wrap="square" rtlCol="0">
            <a:spAutoFit/>
          </a:bodyPr>
          <a:lstStyle/>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1  0  1  0  0  0  1  0  1  0  0  0  0  1  1  1  0  1  0  1</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0  1  0  1  1  1  0  0  0  1  0  1  1  1  1  1  1  1  0  0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0  1  0  1  1  1  0  1  0  1  1  1  1  0  1  1  1  1  0  0</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1  0  1  1  1  0  1  0  1  0  0  0  0  1  0  0  1  0  1  0</a:t>
            </a: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gn="ctr">
              <a:lnSpc>
                <a:spcPts val="2000"/>
              </a:lnSpc>
            </a:pPr>
            <a:r>
              <a:rPr lang="en-GB" sz="2200" smtClean="0">
                <a:solidFill>
                  <a:schemeClr val="accent1">
                    <a:lumMod val="75000"/>
                  </a:schemeClr>
                </a:solidFill>
                <a:latin typeface="MS Reference Sans Serif" pitchFamily="34" charset="0"/>
                <a:ea typeface="Arial Unicode MS" pitchFamily="34" charset="-128"/>
                <a:cs typeface="Arial Unicode MS" pitchFamily="34" charset="-128"/>
              </a:rPr>
              <a:t>2  1  1  2  2  1  1  1  0  2  1  2  2  1  1  1  2  1  1  0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a:p>
            <a:pPr>
              <a:lnSpc>
                <a:spcPts val="2000"/>
              </a:lnSpc>
            </a:pPr>
            <a:r>
              <a:rPr lang="en-GB" sz="2200" dirty="0">
                <a:solidFill>
                  <a:schemeClr val="accent1">
                    <a:lumMod val="75000"/>
                  </a:schemeClr>
                </a:solidFill>
                <a:latin typeface="MS Reference Sans Serif" pitchFamily="34" charset="0"/>
                <a:ea typeface="Arial Unicode MS" pitchFamily="34" charset="-128"/>
                <a:cs typeface="Arial Unicode MS" pitchFamily="34" charset="-128"/>
              </a:rPr>
              <a:t>	</a:t>
            </a:r>
            <a:endPar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endParaRPr>
          </a:p>
          <a:p>
            <a:pPr marL="457200" indent="-457200" algn="ctr">
              <a:lnSpc>
                <a:spcPts val="2000"/>
              </a:lnSpc>
              <a:buAutoNum type="arabicPlain"/>
            </a:pPr>
            <a:endParaRPr lang="en-GB" sz="2200" dirty="0">
              <a:solidFill>
                <a:schemeClr val="accent1">
                  <a:lumMod val="75000"/>
                </a:schemeClr>
              </a:solidFill>
              <a:latin typeface="MS Reference Sans Serif" pitchFamily="34" charset="0"/>
              <a:ea typeface="Arial Unicode MS" pitchFamily="34" charset="-128"/>
              <a:cs typeface="Arial Unicode MS" pitchFamily="34" charset="-128"/>
            </a:endParaRPr>
          </a:p>
          <a:p>
            <a:pPr>
              <a:lnSpc>
                <a:spcPts val="2000"/>
              </a:lnSpc>
            </a:pPr>
            <a:r>
              <a:rPr lang="en-GB" sz="2200" dirty="0" smtClean="0">
                <a:solidFill>
                  <a:schemeClr val="accent1">
                    <a:lumMod val="75000"/>
                  </a:schemeClr>
                </a:solidFill>
                <a:latin typeface="MS Reference Sans Serif" pitchFamily="34" charset="0"/>
                <a:ea typeface="Arial Unicode MS" pitchFamily="34" charset="-128"/>
                <a:cs typeface="Arial Unicode MS" pitchFamily="34" charset="-128"/>
              </a:rPr>
              <a:t>	</a:t>
            </a:r>
          </a:p>
        </p:txBody>
      </p:sp>
      <p:sp>
        <p:nvSpPr>
          <p:cNvPr id="6" name="TextBox 5"/>
          <p:cNvSpPr txBox="1"/>
          <p:nvPr/>
        </p:nvSpPr>
        <p:spPr>
          <a:xfrm>
            <a:off x="208087" y="1678166"/>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H</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
        <p:nvSpPr>
          <p:cNvPr id="7" name="TextBox 6"/>
          <p:cNvSpPr txBox="1"/>
          <p:nvPr/>
        </p:nvSpPr>
        <p:spPr>
          <a:xfrm>
            <a:off x="251520" y="4581128"/>
            <a:ext cx="8774133" cy="1815882"/>
          </a:xfrm>
          <a:prstGeom prst="rect">
            <a:avLst/>
          </a:prstGeom>
          <a:noFill/>
        </p:spPr>
        <p:txBody>
          <a:bodyPr wrap="none" rtlCol="0">
            <a:spAutoFit/>
          </a:bodyPr>
          <a:lstStyle/>
          <a:p>
            <a:r>
              <a:rPr lang="en-US" sz="2800" dirty="0" smtClean="0"/>
              <a:t> </a:t>
            </a:r>
          </a:p>
          <a:p>
            <a:r>
              <a:rPr lang="en-US" sz="2800" dirty="0" smtClean="0"/>
              <a:t>It takes each individuals genotype vector (G) in turn</a:t>
            </a:r>
          </a:p>
          <a:p>
            <a:r>
              <a:rPr lang="en-US" sz="2800" dirty="0" smtClean="0"/>
              <a:t>and estimates the underlying haplotypes using the current </a:t>
            </a:r>
          </a:p>
          <a:p>
            <a:r>
              <a:rPr lang="en-US" sz="2800" dirty="0" smtClean="0"/>
              <a:t>haplotype estimates of other individuals (H).</a:t>
            </a:r>
          </a:p>
        </p:txBody>
      </p:sp>
      <p:sp>
        <p:nvSpPr>
          <p:cNvPr id="8" name="TextBox 7"/>
          <p:cNvSpPr txBox="1"/>
          <p:nvPr/>
        </p:nvSpPr>
        <p:spPr>
          <a:xfrm>
            <a:off x="179512" y="3790781"/>
            <a:ext cx="432048" cy="646331"/>
          </a:xfrm>
          <a:prstGeom prst="rect">
            <a:avLst/>
          </a:prstGeom>
          <a:noFill/>
        </p:spPr>
        <p:txBody>
          <a:bodyPr wrap="square" rtlCol="0">
            <a:spAutoFit/>
          </a:bodyPr>
          <a:lstStyle/>
          <a:p>
            <a:r>
              <a:rPr lang="en-GB" sz="3600" dirty="0" smtClean="0">
                <a:solidFill>
                  <a:schemeClr val="accent1">
                    <a:lumMod val="75000"/>
                  </a:schemeClr>
                </a:solidFill>
                <a:latin typeface="Arial Unicode MS" pitchFamily="34" charset="-128"/>
                <a:ea typeface="Arial Unicode MS" pitchFamily="34" charset="-128"/>
                <a:cs typeface="Arial Unicode MS" pitchFamily="34" charset="-128"/>
              </a:rPr>
              <a:t>G</a:t>
            </a:r>
            <a:endParaRPr lang="en-GB" sz="3600" dirty="0">
              <a:solidFill>
                <a:schemeClr val="accent1">
                  <a:lumMod val="75000"/>
                </a:schemeClr>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793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82606" y="44624"/>
            <a:ext cx="8970824" cy="1143000"/>
          </a:xfrm>
        </p:spPr>
        <p:txBody>
          <a:bodyPr>
            <a:noAutofit/>
          </a:bodyPr>
          <a:lstStyle/>
          <a:p>
            <a:r>
              <a:rPr lang="en-US" dirty="0" smtClean="0"/>
              <a:t>Haplotype structure</a:t>
            </a:r>
            <a:endParaRPr lang="fr-FR" dirty="0"/>
          </a:p>
        </p:txBody>
      </p:sp>
      <p:sp>
        <p:nvSpPr>
          <p:cNvPr id="54" name="Rectangle 53"/>
          <p:cNvSpPr/>
          <p:nvPr/>
        </p:nvSpPr>
        <p:spPr>
          <a:xfrm>
            <a:off x="1188384" y="1565560"/>
            <a:ext cx="6840000"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55" name="Rectangle 54"/>
          <p:cNvSpPr/>
          <p:nvPr/>
        </p:nvSpPr>
        <p:spPr>
          <a:xfrm>
            <a:off x="1187624" y="1268760"/>
            <a:ext cx="6840000"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56" name="Rectangle 55"/>
          <p:cNvSpPr/>
          <p:nvPr/>
        </p:nvSpPr>
        <p:spPr>
          <a:xfrm>
            <a:off x="1187624" y="1870566"/>
            <a:ext cx="6840000"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59" name="Rectangle 58"/>
          <p:cNvSpPr/>
          <p:nvPr/>
        </p:nvSpPr>
        <p:spPr>
          <a:xfrm>
            <a:off x="1187624" y="4760059"/>
            <a:ext cx="1944216"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62" name="Rectangle 61"/>
          <p:cNvSpPr/>
          <p:nvPr/>
        </p:nvSpPr>
        <p:spPr>
          <a:xfrm>
            <a:off x="3059832" y="4760059"/>
            <a:ext cx="3240360"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0" name="Rectangle 69"/>
          <p:cNvSpPr/>
          <p:nvPr/>
        </p:nvSpPr>
        <p:spPr>
          <a:xfrm>
            <a:off x="5868144" y="4759765"/>
            <a:ext cx="2159480"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1" name="Rectangle 70"/>
          <p:cNvSpPr/>
          <p:nvPr/>
        </p:nvSpPr>
        <p:spPr>
          <a:xfrm>
            <a:off x="1187624" y="5057617"/>
            <a:ext cx="1944216"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2" name="Rectangle 71"/>
          <p:cNvSpPr/>
          <p:nvPr/>
        </p:nvSpPr>
        <p:spPr>
          <a:xfrm>
            <a:off x="2988144" y="5057617"/>
            <a:ext cx="3168032"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3" name="Rectangle 72"/>
          <p:cNvSpPr/>
          <p:nvPr/>
        </p:nvSpPr>
        <p:spPr>
          <a:xfrm>
            <a:off x="5796896" y="5057323"/>
            <a:ext cx="2231488"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4" name="Rectangle 73"/>
          <p:cNvSpPr/>
          <p:nvPr/>
        </p:nvSpPr>
        <p:spPr>
          <a:xfrm>
            <a:off x="1187624" y="5345649"/>
            <a:ext cx="1944216"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5" name="Rectangle 74"/>
          <p:cNvSpPr/>
          <p:nvPr/>
        </p:nvSpPr>
        <p:spPr>
          <a:xfrm>
            <a:off x="3131840" y="5345649"/>
            <a:ext cx="3240360"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6" name="Rectangle 75"/>
          <p:cNvSpPr/>
          <p:nvPr/>
        </p:nvSpPr>
        <p:spPr>
          <a:xfrm>
            <a:off x="6012160" y="5345355"/>
            <a:ext cx="2015464"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7" name="Rectangle 76"/>
          <p:cNvSpPr/>
          <p:nvPr/>
        </p:nvSpPr>
        <p:spPr>
          <a:xfrm>
            <a:off x="1187624" y="5633681"/>
            <a:ext cx="1944216"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8" name="Rectangle 77"/>
          <p:cNvSpPr/>
          <p:nvPr/>
        </p:nvSpPr>
        <p:spPr>
          <a:xfrm>
            <a:off x="2843808" y="5633681"/>
            <a:ext cx="3600400"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79" name="Rectangle 78"/>
          <p:cNvSpPr/>
          <p:nvPr/>
        </p:nvSpPr>
        <p:spPr>
          <a:xfrm>
            <a:off x="5868144" y="5633387"/>
            <a:ext cx="2159480"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80" name="Rectangle 79"/>
          <p:cNvSpPr/>
          <p:nvPr/>
        </p:nvSpPr>
        <p:spPr>
          <a:xfrm>
            <a:off x="1187624" y="5912187"/>
            <a:ext cx="1944216"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81" name="Rectangle 80"/>
          <p:cNvSpPr/>
          <p:nvPr/>
        </p:nvSpPr>
        <p:spPr>
          <a:xfrm>
            <a:off x="3059832" y="5912187"/>
            <a:ext cx="3240360"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82" name="Rectangle 81"/>
          <p:cNvSpPr/>
          <p:nvPr/>
        </p:nvSpPr>
        <p:spPr>
          <a:xfrm>
            <a:off x="5652120" y="5911893"/>
            <a:ext cx="2375504"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98" name="Down Arrow 97"/>
          <p:cNvSpPr/>
          <p:nvPr/>
        </p:nvSpPr>
        <p:spPr>
          <a:xfrm>
            <a:off x="1907704" y="2295165"/>
            <a:ext cx="5184576" cy="158417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Many generations</a:t>
            </a:r>
          </a:p>
        </p:txBody>
      </p:sp>
      <p:sp>
        <p:nvSpPr>
          <p:cNvPr id="99" name="Rectangle 98"/>
          <p:cNvSpPr/>
          <p:nvPr/>
        </p:nvSpPr>
        <p:spPr>
          <a:xfrm>
            <a:off x="1187624" y="4167667"/>
            <a:ext cx="1944216"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0" name="Rectangle 99"/>
          <p:cNvSpPr/>
          <p:nvPr/>
        </p:nvSpPr>
        <p:spPr>
          <a:xfrm>
            <a:off x="3059832" y="4167667"/>
            <a:ext cx="3240360"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1" name="Rectangle 100"/>
          <p:cNvSpPr/>
          <p:nvPr/>
        </p:nvSpPr>
        <p:spPr>
          <a:xfrm>
            <a:off x="5868144" y="4167373"/>
            <a:ext cx="2159480"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2" name="Rectangle 101"/>
          <p:cNvSpPr/>
          <p:nvPr/>
        </p:nvSpPr>
        <p:spPr>
          <a:xfrm>
            <a:off x="1187624" y="4465225"/>
            <a:ext cx="1944216" cy="18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3" name="Rectangle 102"/>
          <p:cNvSpPr/>
          <p:nvPr/>
        </p:nvSpPr>
        <p:spPr>
          <a:xfrm>
            <a:off x="2988144" y="4465225"/>
            <a:ext cx="3168032" cy="1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4" name="Rectangle 103"/>
          <p:cNvSpPr/>
          <p:nvPr/>
        </p:nvSpPr>
        <p:spPr>
          <a:xfrm>
            <a:off x="5796896" y="4464931"/>
            <a:ext cx="2231488" cy="18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bg1">
                  <a:lumMod val="50000"/>
                </a:schemeClr>
              </a:solidFill>
              <a:latin typeface="DejaVu Sans Mono" pitchFamily="49" charset="0"/>
              <a:ea typeface="DejaVu Sans Mono" pitchFamily="49" charset="0"/>
              <a:cs typeface="DejaVu Sans Mono" pitchFamily="49" charset="0"/>
            </a:endParaRPr>
          </a:p>
        </p:txBody>
      </p:sp>
      <p:sp>
        <p:nvSpPr>
          <p:cNvPr id="105" name="TextBox 104"/>
          <p:cNvSpPr txBox="1"/>
          <p:nvPr/>
        </p:nvSpPr>
        <p:spPr>
          <a:xfrm>
            <a:off x="0" y="6309320"/>
            <a:ext cx="9144000" cy="400110"/>
          </a:xfrm>
          <a:prstGeom prst="rect">
            <a:avLst/>
          </a:prstGeom>
          <a:noFill/>
        </p:spPr>
        <p:txBody>
          <a:bodyPr wrap="square" rtlCol="0">
            <a:spAutoFit/>
          </a:bodyPr>
          <a:lstStyle/>
          <a:p>
            <a:pPr algn="ctr"/>
            <a:r>
              <a:rPr lang="en-US" sz="2000" dirty="0" smtClean="0"/>
              <a:t>Individuals share stretches of haplotypes inherited from common ancestors</a:t>
            </a:r>
            <a:endParaRPr lang="fr-FR" sz="2000" dirty="0"/>
          </a:p>
        </p:txBody>
      </p:sp>
    </p:spTree>
    <p:extLst>
      <p:ext uri="{BB962C8B-B14F-4D97-AF65-F5344CB8AC3E}">
        <p14:creationId xmlns:p14="http://schemas.microsoft.com/office/powerpoint/2010/main" val="3091286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5948</Words>
  <Application>Microsoft Office PowerPoint</Application>
  <PresentationFormat>On-screen Show (4:3)</PresentationFormat>
  <Paragraphs>2331</Paragraphs>
  <Slides>53</Slides>
  <Notes>33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Data QC and Exploratory Data Analysis (Afternoon session)</vt:lpstr>
      <vt:lpstr>Outline</vt:lpstr>
      <vt:lpstr>Haplotype estimation</vt:lpstr>
      <vt:lpstr>Haplotype estimation</vt:lpstr>
      <vt:lpstr>Haplotypes in disease genetics</vt:lpstr>
      <vt:lpstr>Haplotypes in population genetics</vt:lpstr>
      <vt:lpstr>Basic idea of phasing</vt:lpstr>
      <vt:lpstr>Basic idea of phasing</vt:lpstr>
      <vt:lpstr>Haplotype structure</vt:lpstr>
      <vt:lpstr>Basic idea of phasing</vt:lpstr>
      <vt:lpstr>Popular phasing methods</vt:lpstr>
      <vt:lpstr>Measuring performance</vt:lpstr>
      <vt:lpstr>Measuring performance</vt:lpstr>
      <vt:lpstr>Limitation of genotyping data</vt:lpstr>
      <vt:lpstr>Limitation of genotyping data</vt:lpstr>
      <vt:lpstr>Limitation of genotyping data</vt:lpstr>
      <vt:lpstr>Solution: Imputation</vt:lpstr>
      <vt:lpstr>Solution: Imputation</vt:lpstr>
      <vt:lpstr>Solution: Imputation</vt:lpstr>
      <vt:lpstr>Combining genotype data sets</vt:lpstr>
      <vt:lpstr>Combining genotype data sets</vt:lpstr>
      <vt:lpstr>How does it work?</vt:lpstr>
      <vt:lpstr>How does it work?</vt:lpstr>
      <vt:lpstr>How does it work?</vt:lpstr>
      <vt:lpstr>How does it work?</vt:lpstr>
      <vt:lpstr>How does it work?</vt:lpstr>
      <vt:lpstr>How does it work?</vt:lpstr>
      <vt:lpstr>How does it work?</vt:lpstr>
      <vt:lpstr>Accounting for genotype uncertainty</vt:lpstr>
      <vt:lpstr>PowerPoint Presentation</vt:lpstr>
      <vt:lpstr>Genome build</vt:lpstr>
      <vt:lpstr>Strand issue</vt:lpstr>
      <vt:lpstr>Information metric</vt:lpstr>
      <vt:lpstr>PowerPoint Presentation</vt:lpstr>
      <vt:lpstr>PowerPoint Presentation</vt:lpstr>
      <vt:lpstr>PowerPoint Presentation</vt:lpstr>
      <vt:lpstr>How does it work?</vt:lpstr>
      <vt:lpstr>How does it work?</vt:lpstr>
      <vt:lpstr>Measuring imputation performance</vt:lpstr>
      <vt:lpstr>Measuring imputation performance</vt:lpstr>
      <vt:lpstr>Measuring imputation performance</vt:lpstr>
      <vt:lpstr>Measuring imputation performance</vt:lpstr>
      <vt:lpstr>Measuring imputation performance</vt:lpstr>
      <vt:lpstr>Measuring imputation performance</vt:lpstr>
      <vt:lpstr>PowerPoint Presentation</vt:lpstr>
      <vt:lpstr>PowerPoint Presentation</vt:lpstr>
      <vt:lpstr>PowerPoint Presentation</vt:lpstr>
      <vt:lpstr>Haplotype reference panels</vt:lpstr>
      <vt:lpstr>The Haplotype Reference Consortium</vt:lpstr>
      <vt:lpstr>The Haplotype Reference Consortium</vt:lpstr>
      <vt:lpstr>The Haplotype Reference Consortium</vt:lpstr>
      <vt:lpstr>Acknowledgments</vt:lpstr>
      <vt:lpstr>The afternoon practical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olivier</dc:creator>
  <cp:lastModifiedBy>olivier</cp:lastModifiedBy>
  <cp:revision>171</cp:revision>
  <dcterms:created xsi:type="dcterms:W3CDTF">2017-05-12T16:54:41Z</dcterms:created>
  <dcterms:modified xsi:type="dcterms:W3CDTF">2017-05-18T11:35:32Z</dcterms:modified>
</cp:coreProperties>
</file>